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359" r:id="rId3"/>
    <p:sldId id="360" r:id="rId4"/>
    <p:sldId id="370" r:id="rId5"/>
    <p:sldId id="371" r:id="rId6"/>
    <p:sldId id="415" r:id="rId7"/>
    <p:sldId id="407" r:id="rId8"/>
    <p:sldId id="408" r:id="rId9"/>
    <p:sldId id="416" r:id="rId10"/>
    <p:sldId id="467" r:id="rId11"/>
    <p:sldId id="420" r:id="rId12"/>
    <p:sldId id="468" r:id="rId13"/>
    <p:sldId id="421" r:id="rId14"/>
    <p:sldId id="426" r:id="rId15"/>
    <p:sldId id="469" r:id="rId16"/>
    <p:sldId id="422" r:id="rId17"/>
    <p:sldId id="470" r:id="rId18"/>
    <p:sldId id="425" r:id="rId19"/>
    <p:sldId id="428" r:id="rId20"/>
    <p:sldId id="443" r:id="rId21"/>
    <p:sldId id="466" r:id="rId22"/>
    <p:sldId id="471" r:id="rId23"/>
    <p:sldId id="440" r:id="rId24"/>
    <p:sldId id="472" r:id="rId25"/>
    <p:sldId id="423" r:id="rId26"/>
    <p:sldId id="427" r:id="rId27"/>
    <p:sldId id="473" r:id="rId28"/>
    <p:sldId id="424" r:id="rId29"/>
    <p:sldId id="444" r:id="rId30"/>
    <p:sldId id="445" r:id="rId31"/>
    <p:sldId id="417" r:id="rId32"/>
    <p:sldId id="418" r:id="rId33"/>
    <p:sldId id="483" r:id="rId34"/>
    <p:sldId id="419" r:id="rId35"/>
    <p:sldId id="429" r:id="rId36"/>
    <p:sldId id="446" r:id="rId37"/>
    <p:sldId id="455" r:id="rId38"/>
    <p:sldId id="447" r:id="rId39"/>
    <p:sldId id="491" r:id="rId40"/>
    <p:sldId id="497" r:id="rId41"/>
    <p:sldId id="498" r:id="rId42"/>
    <p:sldId id="499" r:id="rId43"/>
    <p:sldId id="500" r:id="rId44"/>
    <p:sldId id="501" r:id="rId45"/>
    <p:sldId id="502" r:id="rId46"/>
    <p:sldId id="503" r:id="rId47"/>
    <p:sldId id="486" r:id="rId48"/>
    <p:sldId id="504" r:id="rId49"/>
    <p:sldId id="487" r:id="rId50"/>
    <p:sldId id="505" r:id="rId51"/>
    <p:sldId id="488" r:id="rId52"/>
    <p:sldId id="506" r:id="rId53"/>
    <p:sldId id="484" r:id="rId54"/>
    <p:sldId id="492" r:id="rId55"/>
    <p:sldId id="494" r:id="rId56"/>
    <p:sldId id="495" r:id="rId57"/>
    <p:sldId id="496" r:id="rId58"/>
    <p:sldId id="507" r:id="rId59"/>
    <p:sldId id="454" r:id="rId60"/>
    <p:sldId id="485" r:id="rId61"/>
    <p:sldId id="456" r:id="rId62"/>
    <p:sldId id="448" r:id="rId63"/>
    <p:sldId id="477" r:id="rId64"/>
    <p:sldId id="453" r:id="rId65"/>
    <p:sldId id="482" r:id="rId66"/>
    <p:sldId id="459" r:id="rId67"/>
    <p:sldId id="431" r:id="rId68"/>
    <p:sldId id="539" r:id="rId69"/>
    <p:sldId id="527" r:id="rId70"/>
    <p:sldId id="377" r:id="rId71"/>
    <p:sldId id="538" r:id="rId72"/>
    <p:sldId id="525" r:id="rId73"/>
    <p:sldId id="526" r:id="rId74"/>
    <p:sldId id="529" r:id="rId75"/>
    <p:sldId id="530" r:id="rId76"/>
    <p:sldId id="531" r:id="rId77"/>
    <p:sldId id="532" r:id="rId78"/>
    <p:sldId id="533" r:id="rId79"/>
    <p:sldId id="534" r:id="rId80"/>
    <p:sldId id="515" r:id="rId81"/>
    <p:sldId id="535" r:id="rId82"/>
    <p:sldId id="523" r:id="rId83"/>
    <p:sldId id="536" r:id="rId84"/>
    <p:sldId id="522" r:id="rId85"/>
    <p:sldId id="524" r:id="rId86"/>
    <p:sldId id="478" r:id="rId87"/>
    <p:sldId id="479" r:id="rId88"/>
    <p:sldId id="510" r:id="rId89"/>
    <p:sldId id="509" r:id="rId90"/>
    <p:sldId id="511" r:id="rId91"/>
    <p:sldId id="317" r:id="rId92"/>
    <p:sldId id="508" r:id="rId93"/>
    <p:sldId id="516" r:id="rId94"/>
    <p:sldId id="517" r:id="rId95"/>
    <p:sldId id="512" r:id="rId96"/>
    <p:sldId id="518" r:id="rId97"/>
    <p:sldId id="519" r:id="rId98"/>
    <p:sldId id="520" r:id="rId99"/>
    <p:sldId id="521" r:id="rId100"/>
    <p:sldId id="439" r:id="rId101"/>
    <p:sldId id="294" r:id="rId102"/>
    <p:sldId id="298" r:id="rId103"/>
    <p:sldId id="321" r:id="rId104"/>
    <p:sldId id="322" r:id="rId105"/>
    <p:sldId id="323" r:id="rId106"/>
    <p:sldId id="324" r:id="rId10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47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39602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2026-07-01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64931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9978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817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1050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805877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3798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14599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9225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2400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366077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2026-07-01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971536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2026-07-01</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57864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15558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4904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2026-07-01</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3694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2026-07-01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9971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2026-07-01</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a:t>
            </a:fld>
            <a:endParaRPr lang="fr-CA"/>
          </a:p>
        </p:txBody>
      </p:sp>
    </p:spTree>
    <p:extLst>
      <p:ext uri="{BB962C8B-B14F-4D97-AF65-F5344CB8AC3E}">
        <p14:creationId xmlns:p14="http://schemas.microsoft.com/office/powerpoint/2010/main" val="198999288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1.xml"/><Relationship Id="rId1" Type="http://schemas.openxmlformats.org/officeDocument/2006/relationships/tags" Target="../tags/tag190.xml"/></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2.xml"/></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4.xml"/><Relationship Id="rId1" Type="http://schemas.openxmlformats.org/officeDocument/2006/relationships/tags" Target="../tags/tag193.xml"/></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5.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7.xml"/><Relationship Id="rId1" Type="http://schemas.openxmlformats.org/officeDocument/2006/relationships/tags" Target="../tags/tag196.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9.xml"/><Relationship Id="rId1" Type="http://schemas.openxmlformats.org/officeDocument/2006/relationships/tags" Target="../tags/tag198.xml"/><Relationship Id="rId4" Type="http://schemas.openxmlformats.org/officeDocument/2006/relationships/image" Target="../media/image15.jpe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hyperlink" Target="https://stackoverflow.com/questions/520237/how-do-i-expire-a-php-session-after-30-minutes" TargetMode="External"/><Relationship Id="rId5" Type="http://schemas.openxmlformats.org/officeDocument/2006/relationships/hyperlink" Target="https://en.wikipedia.org/wiki/Password_policy" TargetMode="External"/><Relationship Id="rId4" Type="http://schemas.openxmlformats.org/officeDocument/2006/relationships/hyperlink" Target="https://en.wikipedia.org/wiki/Cryptographic_hash_function"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s>
</file>

<file path=ppt/slides/_rels/slide33.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41.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hyperlink" Target="https://www.computerhope.com/issues/ch001598.htm" TargetMode="External"/><Relationship Id="rId5" Type="http://schemas.openxmlformats.org/officeDocument/2006/relationships/slideLayout" Target="../slideLayouts/slideLayout2.xml"/><Relationship Id="rId4" Type="http://schemas.openxmlformats.org/officeDocument/2006/relationships/tags" Target="../tags/tag7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8.xml"/><Relationship Id="rId1" Type="http://schemas.openxmlformats.org/officeDocument/2006/relationships/tags" Target="../tags/tag97.xml"/><Relationship Id="rId4" Type="http://schemas.openxmlformats.org/officeDocument/2006/relationships/hyperlink" Target="https://www.security.org/how-secure-is-my-password/" TargetMode="Externa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0.xml"/><Relationship Id="rId1" Type="http://schemas.openxmlformats.org/officeDocument/2006/relationships/tags" Target="../tags/tag99.xml"/><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image" Target="../media/image7.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 Id="rId4" Type="http://schemas.openxmlformats.org/officeDocument/2006/relationships/hyperlink" Target="https://shredcube.com/passphrases-vs-passwords/" TargetMode="Externa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 Id="rId4" Type="http://schemas.openxmlformats.org/officeDocument/2006/relationships/hyperlink" Target="https://www.netwrix.com/password_best_practice.html#:~:text=Password%20complexity%20and%20length,one%20or%20more%20special%20characters" TargetMode="Externa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1.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 Id="rId4" Type="http://schemas.openxmlformats.org/officeDocument/2006/relationships/hyperlink" Target="https://nordpass.com/most-common-passwords-list/" TargetMode="Externa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1.xml"/><Relationship Id="rId1" Type="http://schemas.openxmlformats.org/officeDocument/2006/relationships/tags" Target="../tags/tag120.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4.xml"/><Relationship Id="rId1" Type="http://schemas.openxmlformats.org/officeDocument/2006/relationships/tags" Target="../tags/tag123.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70.xml.rels><?xml version="1.0" encoding="UTF-8" standalone="yes"?>
<Relationships xmlns="http://schemas.openxmlformats.org/package/2006/relationships"><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tags" Target="../tags/tag132.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5.xml"/><Relationship Id="rId1" Type="http://schemas.openxmlformats.org/officeDocument/2006/relationships/tags" Target="../tags/tag134.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7.xml"/><Relationship Id="rId1" Type="http://schemas.openxmlformats.org/officeDocument/2006/relationships/tags" Target="../tags/tag136.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tags" Target="../tags/tag138.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tags" Target="../tags/tag140.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tags" Target="../tags/tag142.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5.xml"/><Relationship Id="rId1" Type="http://schemas.openxmlformats.org/officeDocument/2006/relationships/tags" Target="../tags/tag144.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7.xml"/><Relationship Id="rId1" Type="http://schemas.openxmlformats.org/officeDocument/2006/relationships/tags" Target="../tags/tag14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9.xml"/><Relationship Id="rId1" Type="http://schemas.openxmlformats.org/officeDocument/2006/relationships/tags" Target="../tags/tag148.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1.xml"/><Relationship Id="rId1" Type="http://schemas.openxmlformats.org/officeDocument/2006/relationships/tags" Target="../tags/tag150.xml"/></Relationships>
</file>

<file path=ppt/slides/_rels/slide82.xml.rels><?xml version="1.0" encoding="UTF-8" standalone="yes"?>
<Relationships xmlns="http://schemas.openxmlformats.org/package/2006/relationships"><Relationship Id="rId3" Type="http://schemas.openxmlformats.org/officeDocument/2006/relationships/tags" Target="../tags/tag154.xml"/><Relationship Id="rId7" Type="http://schemas.openxmlformats.org/officeDocument/2006/relationships/image" Target="../media/image10.png"/><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image" Target="../media/image9.png"/><Relationship Id="rId5" Type="http://schemas.openxmlformats.org/officeDocument/2006/relationships/slideLayout" Target="../slideLayouts/slideLayout2.xml"/><Relationship Id="rId4" Type="http://schemas.openxmlformats.org/officeDocument/2006/relationships/tags" Target="../tags/tag155.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7.xml"/><Relationship Id="rId1" Type="http://schemas.openxmlformats.org/officeDocument/2006/relationships/tags" Target="../tags/tag156.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9.xml"/><Relationship Id="rId1" Type="http://schemas.openxmlformats.org/officeDocument/2006/relationships/tags" Target="../tags/tag158.xml"/><Relationship Id="rId4" Type="http://schemas.openxmlformats.org/officeDocument/2006/relationships/image" Target="../media/image11.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1.xml"/><Relationship Id="rId1" Type="http://schemas.openxmlformats.org/officeDocument/2006/relationships/tags" Target="../tags/tag160.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2.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4.xml"/><Relationship Id="rId1" Type="http://schemas.openxmlformats.org/officeDocument/2006/relationships/tags" Target="../tags/tag163.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6.xml"/><Relationship Id="rId1" Type="http://schemas.openxmlformats.org/officeDocument/2006/relationships/tags" Target="../tags/tag165.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8.xml"/><Relationship Id="rId1" Type="http://schemas.openxmlformats.org/officeDocument/2006/relationships/tags" Target="../tags/tag16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9.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1.xml"/><Relationship Id="rId1" Type="http://schemas.openxmlformats.org/officeDocument/2006/relationships/tags" Target="../tags/tag170.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3.xml"/><Relationship Id="rId1" Type="http://schemas.openxmlformats.org/officeDocument/2006/relationships/tags" Target="../tags/tag172.xml"/></Relationships>
</file>

<file path=ppt/slides/_rels/slide93.xml.rels><?xml version="1.0" encoding="UTF-8" standalone="yes"?>
<Relationships xmlns="http://schemas.openxmlformats.org/package/2006/relationships"><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8.xml"/><Relationship Id="rId1" Type="http://schemas.openxmlformats.org/officeDocument/2006/relationships/tags" Target="../tags/tag177.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9.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1.xml"/><Relationship Id="rId1" Type="http://schemas.openxmlformats.org/officeDocument/2006/relationships/tags" Target="../tags/tag180.xml"/></Relationships>
</file>

<file path=ppt/slides/_rels/slide97.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image" Target="../media/image14.png"/><Relationship Id="rId5" Type="http://schemas.openxmlformats.org/officeDocument/2006/relationships/slideLayout" Target="../slideLayouts/slideLayout2.xml"/><Relationship Id="rId4" Type="http://schemas.openxmlformats.org/officeDocument/2006/relationships/tags" Target="../tags/tag185.xml"/></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7.xml"/><Relationship Id="rId1" Type="http://schemas.openxmlformats.org/officeDocument/2006/relationships/tags" Target="../tags/tag186.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9.xml"/><Relationship Id="rId1" Type="http://schemas.openxmlformats.org/officeDocument/2006/relationships/tags" Target="../tags/tag18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BFBBB-75A4-48A8-BF4D-1A422686C130}"/>
              </a:ext>
            </a:extLst>
          </p:cNvPr>
          <p:cNvSpPr>
            <a:spLocks noGrp="1"/>
          </p:cNvSpPr>
          <p:nvPr>
            <p:ph type="ctrTitle"/>
            <p:custDataLst>
              <p:tags r:id="rId1"/>
            </p:custDataLst>
          </p:nvPr>
        </p:nvSpPr>
        <p:spPr/>
        <p:txBody>
          <a:bodyPr/>
          <a:lstStyle/>
          <a:p>
            <a:r>
              <a:rPr lang="fr-CA" sz="6000"/>
              <a:t>Protection des mécanismes d’authentification</a:t>
            </a:r>
            <a:endParaRPr lang="fr-CA" sz="6000" dirty="0"/>
          </a:p>
        </p:txBody>
      </p:sp>
      <p:sp>
        <p:nvSpPr>
          <p:cNvPr id="3" name="Subtitle 2">
            <a:extLst>
              <a:ext uri="{FF2B5EF4-FFF2-40B4-BE49-F238E27FC236}">
                <a16:creationId xmlns:a16="http://schemas.microsoft.com/office/drawing/2014/main" id="{E874DFCA-810D-41A7-A7A0-9BDC978D0492}"/>
              </a:ext>
            </a:extLst>
          </p:cNvPr>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7530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Password guessing</a:t>
            </a:r>
            <a:endParaRPr lang="fr-CA" dirty="0"/>
          </a:p>
        </p:txBody>
      </p:sp>
    </p:spTree>
    <p:extLst>
      <p:ext uri="{BB962C8B-B14F-4D97-AF65-F5344CB8AC3E}">
        <p14:creationId xmlns:p14="http://schemas.microsoft.com/office/powerpoint/2010/main" val="351750763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AB013-1511-4717-84FB-8830413EFD2E}"/>
              </a:ext>
            </a:extLst>
          </p:cNvPr>
          <p:cNvSpPr>
            <a:spLocks noGrp="1"/>
          </p:cNvSpPr>
          <p:nvPr>
            <p:ph type="title"/>
            <p:custDataLst>
              <p:tags r:id="rId1"/>
            </p:custDataLst>
          </p:nvPr>
        </p:nvSpPr>
        <p:spPr/>
        <p:txBody>
          <a:bodyPr/>
          <a:lstStyle/>
          <a:p>
            <a:r>
              <a:rPr lang="en-US"/>
              <a:t>Mécanisme de sécurité</a:t>
            </a:r>
            <a:endParaRPr lang="en-CA"/>
          </a:p>
        </p:txBody>
      </p:sp>
      <p:sp>
        <p:nvSpPr>
          <p:cNvPr id="3" name="Content Placeholder 2">
            <a:extLst>
              <a:ext uri="{FF2B5EF4-FFF2-40B4-BE49-F238E27FC236}">
                <a16:creationId xmlns:a16="http://schemas.microsoft.com/office/drawing/2014/main" id="{9602031A-EF6E-4CA3-9A7F-FAD13D4CE5AB}"/>
              </a:ext>
            </a:extLst>
          </p:cNvPr>
          <p:cNvSpPr>
            <a:spLocks noGrp="1"/>
          </p:cNvSpPr>
          <p:nvPr>
            <p:ph idx="1"/>
            <p:custDataLst>
              <p:tags r:id="rId2"/>
            </p:custDataLst>
          </p:nvPr>
        </p:nvSpPr>
        <p:spPr/>
        <p:txBody>
          <a:bodyPr/>
          <a:lstStyle/>
          <a:p>
            <a:r>
              <a:rPr lang="en-US"/>
              <a:t>Voici donc qui termine notre cours sur les mécanismes de sécurité pouvant être mis en place pour les sessions authentifiées.</a:t>
            </a:r>
            <a:endParaRPr lang="en-CA"/>
          </a:p>
        </p:txBody>
      </p:sp>
    </p:spTree>
    <p:extLst>
      <p:ext uri="{BB962C8B-B14F-4D97-AF65-F5344CB8AC3E}">
        <p14:creationId xmlns:p14="http://schemas.microsoft.com/office/powerpoint/2010/main" val="12686890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a:t>
            </a:r>
          </a:p>
          <a:p>
            <a:pPr lvl="1"/>
            <a:r>
              <a:rPr lang="fr-CA"/>
              <a:t>Les mécanismes d’authentification peuvent être sujets à de nombreux types d’attaques.</a:t>
            </a:r>
          </a:p>
          <a:p>
            <a:pPr lvl="1"/>
            <a:r>
              <a:rPr lang="fr-CA"/>
              <a:t>Il est important de mettre en place un nombre raisonnable de mécanismes de protection afin de protéger les utilisateurs</a:t>
            </a:r>
            <a:endParaRPr lang="fr-CA" dirty="0"/>
          </a:p>
          <a:p>
            <a:pPr lvl="1"/>
            <a:endParaRPr lang="fr-CA" dirty="0"/>
          </a:p>
        </p:txBody>
      </p:sp>
    </p:spTree>
    <p:extLst>
      <p:ext uri="{BB962C8B-B14F-4D97-AF65-F5344CB8AC3E}">
        <p14:creationId xmlns:p14="http://schemas.microsoft.com/office/powerpoint/2010/main" val="92698757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du temps sera offert en classe afin de finaliser vos projets de session.</a:t>
            </a:r>
          </a:p>
          <a:p>
            <a:endParaRPr lang="fr-CA" dirty="0"/>
          </a:p>
        </p:txBody>
      </p:sp>
    </p:spTree>
    <p:extLst>
      <p:ext uri="{BB962C8B-B14F-4D97-AF65-F5344CB8AC3E}">
        <p14:creationId xmlns:p14="http://schemas.microsoft.com/office/powerpoint/2010/main" val="34861414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fr-CA" dirty="0">
                <a:hlinkClick r:id="rId4"/>
              </a:rPr>
              <a:t>https://en.wikipedia.org/wiki/Cryptographic_hash_function</a:t>
            </a:r>
            <a:endParaRPr lang="fr-CA" dirty="0"/>
          </a:p>
          <a:p>
            <a:r>
              <a:rPr lang="fr-CA" dirty="0">
                <a:hlinkClick r:id="rId5"/>
              </a:rPr>
              <a:t>https://en.wikipedia.org/wiki/Password_policy</a:t>
            </a:r>
            <a:endParaRPr lang="fr-CA" dirty="0"/>
          </a:p>
          <a:p>
            <a:r>
              <a:rPr lang="fr-CA" dirty="0">
                <a:hlinkClick r:id="rId6"/>
              </a:rPr>
              <a:t>https://stackoverflow.com/questions/520237/how-do-i-expire-a-php-session-after-30-minutes</a:t>
            </a:r>
            <a:endParaRPr lang="fr-CA" dirty="0"/>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E9797-219E-4BE5-9F47-086B21258F6F}"/>
              </a:ext>
            </a:extLst>
          </p:cNvPr>
          <p:cNvSpPr>
            <a:spLocks noGrp="1"/>
          </p:cNvSpPr>
          <p:nvPr>
            <p:ph type="title"/>
            <p:custDataLst>
              <p:tags r:id="rId1"/>
            </p:custDataLst>
          </p:nvPr>
        </p:nvSpPr>
        <p:spPr/>
        <p:txBody>
          <a:bodyPr/>
          <a:lstStyle/>
          <a:p>
            <a:r>
              <a:rPr lang="en-US"/>
              <a:t>Password guessing</a:t>
            </a:r>
            <a:endParaRPr lang="en-CA"/>
          </a:p>
        </p:txBody>
      </p:sp>
      <p:sp>
        <p:nvSpPr>
          <p:cNvPr id="3" name="Content Placeholder 2">
            <a:extLst>
              <a:ext uri="{FF2B5EF4-FFF2-40B4-BE49-F238E27FC236}">
                <a16:creationId xmlns:a16="http://schemas.microsoft.com/office/drawing/2014/main" id="{5A90B90D-C4AC-4992-BBA6-FEEFDE3A114A}"/>
              </a:ext>
            </a:extLst>
          </p:cNvPr>
          <p:cNvSpPr>
            <a:spLocks noGrp="1"/>
          </p:cNvSpPr>
          <p:nvPr>
            <p:ph idx="1"/>
            <p:custDataLst>
              <p:tags r:id="rId2"/>
            </p:custDataLst>
          </p:nvPr>
        </p:nvSpPr>
        <p:spPr/>
        <p:txBody>
          <a:bodyPr>
            <a:normAutofit fontScale="92500" lnSpcReduction="10000"/>
          </a:bodyPr>
          <a:lstStyle/>
          <a:p>
            <a:r>
              <a:rPr lang="en-US"/>
              <a:t>Le “Password guessing” (deviner un mot de passe) est une stratégie très rudimentaire de technique de piratage.</a:t>
            </a:r>
          </a:p>
          <a:p>
            <a:r>
              <a:rPr lang="en-US"/>
              <a:t>Elles consistent à utiliser des éléments connus de la cible pour tenter deviner son mot de passe.</a:t>
            </a:r>
          </a:p>
          <a:p>
            <a:r>
              <a:rPr lang="en-US"/>
              <a:t>Voici quelques exemples couramment utilisés:</a:t>
            </a:r>
          </a:p>
          <a:p>
            <a:pPr lvl="1"/>
            <a:r>
              <a:rPr lang="en-US"/>
              <a:t>Nom d’animal de compagnie</a:t>
            </a:r>
          </a:p>
          <a:p>
            <a:pPr lvl="1"/>
            <a:r>
              <a:rPr lang="en-US"/>
              <a:t>Année de naissance</a:t>
            </a:r>
          </a:p>
          <a:p>
            <a:pPr lvl="1"/>
            <a:r>
              <a:rPr lang="en-CA"/>
              <a:t>Date de graduation</a:t>
            </a:r>
          </a:p>
          <a:p>
            <a:pPr lvl="1"/>
            <a:r>
              <a:rPr lang="en-CA"/>
              <a:t>Etc.</a:t>
            </a:r>
          </a:p>
          <a:p>
            <a:pPr lvl="1"/>
            <a:endParaRPr lang="en-CA"/>
          </a:p>
          <a:p>
            <a:r>
              <a:rPr lang="en-CA"/>
              <a:t>Croyez-le ou non, plusieurs personnes utilisent bien ces informations qui peuvent souvent être facilement obtenues par un pirate.</a:t>
            </a:r>
          </a:p>
        </p:txBody>
      </p:sp>
    </p:spTree>
    <p:extLst>
      <p:ext uri="{BB962C8B-B14F-4D97-AF65-F5344CB8AC3E}">
        <p14:creationId xmlns:p14="http://schemas.microsoft.com/office/powerpoint/2010/main" val="329859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Attaque par dictionnaire</a:t>
            </a:r>
            <a:endParaRPr lang="fr-CA" dirty="0"/>
          </a:p>
        </p:txBody>
      </p:sp>
    </p:spTree>
    <p:extLst>
      <p:ext uri="{BB962C8B-B14F-4D97-AF65-F5344CB8AC3E}">
        <p14:creationId xmlns:p14="http://schemas.microsoft.com/office/powerpoint/2010/main" val="3602440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AD10-43BB-4071-AE9C-BE79B1C811B6}"/>
              </a:ext>
            </a:extLst>
          </p:cNvPr>
          <p:cNvSpPr>
            <a:spLocks noGrp="1"/>
          </p:cNvSpPr>
          <p:nvPr>
            <p:ph type="title"/>
            <p:custDataLst>
              <p:tags r:id="rId1"/>
            </p:custDataLst>
          </p:nvPr>
        </p:nvSpPr>
        <p:spPr/>
        <p:txBody>
          <a:bodyPr/>
          <a:lstStyle/>
          <a:p>
            <a:r>
              <a:rPr lang="en-US"/>
              <a:t>Attaque par dictionnaire</a:t>
            </a:r>
            <a:endParaRPr lang="en-CA"/>
          </a:p>
        </p:txBody>
      </p:sp>
      <p:sp>
        <p:nvSpPr>
          <p:cNvPr id="3" name="Content Placeholder 2">
            <a:extLst>
              <a:ext uri="{FF2B5EF4-FFF2-40B4-BE49-F238E27FC236}">
                <a16:creationId xmlns:a16="http://schemas.microsoft.com/office/drawing/2014/main" id="{D197632C-ADF4-4EB3-BDEB-2D6FBB7B4DA0}"/>
              </a:ext>
            </a:extLst>
          </p:cNvPr>
          <p:cNvSpPr>
            <a:spLocks noGrp="1"/>
          </p:cNvSpPr>
          <p:nvPr>
            <p:ph idx="1"/>
            <p:custDataLst>
              <p:tags r:id="rId2"/>
            </p:custDataLst>
          </p:nvPr>
        </p:nvSpPr>
        <p:spPr/>
        <p:txBody>
          <a:bodyPr/>
          <a:lstStyle/>
          <a:p>
            <a:r>
              <a:rPr lang="en-US"/>
              <a:t>Une attaque plus sophistiquée est l’attaque par dictionnaire (Dictionary attack).</a:t>
            </a:r>
          </a:p>
          <a:p>
            <a:r>
              <a:rPr lang="en-US"/>
              <a:t>Celle-ci vise à trouver le mot de passe en tentant de nombreuses combinaisons issues d’un “dictionnaire”, c’est-à-dire une liste de mot de passe potentiel.</a:t>
            </a:r>
          </a:p>
          <a:p>
            <a:endParaRPr lang="en-US"/>
          </a:p>
          <a:p>
            <a:r>
              <a:rPr lang="en-US"/>
              <a:t>Ces dictionnaires peuvent obtenus en ligne et sont construits à partir des mots de passe fréquemment utilisés ou qui ont déjà été utilisés dans d’autres systèmes.</a:t>
            </a:r>
          </a:p>
        </p:txBody>
      </p:sp>
    </p:spTree>
    <p:extLst>
      <p:ext uri="{BB962C8B-B14F-4D97-AF65-F5344CB8AC3E}">
        <p14:creationId xmlns:p14="http://schemas.microsoft.com/office/powerpoint/2010/main" val="1601550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AD10-43BB-4071-AE9C-BE79B1C811B6}"/>
              </a:ext>
            </a:extLst>
          </p:cNvPr>
          <p:cNvSpPr>
            <a:spLocks noGrp="1"/>
          </p:cNvSpPr>
          <p:nvPr>
            <p:ph type="title"/>
            <p:custDataLst>
              <p:tags r:id="rId1"/>
            </p:custDataLst>
          </p:nvPr>
        </p:nvSpPr>
        <p:spPr/>
        <p:txBody>
          <a:bodyPr/>
          <a:lstStyle/>
          <a:p>
            <a:r>
              <a:rPr lang="en-US"/>
              <a:t>Attaque par dictionnaire (Suite)</a:t>
            </a:r>
            <a:endParaRPr lang="en-CA"/>
          </a:p>
        </p:txBody>
      </p:sp>
      <p:sp>
        <p:nvSpPr>
          <p:cNvPr id="3" name="Content Placeholder 2">
            <a:extLst>
              <a:ext uri="{FF2B5EF4-FFF2-40B4-BE49-F238E27FC236}">
                <a16:creationId xmlns:a16="http://schemas.microsoft.com/office/drawing/2014/main" id="{D197632C-ADF4-4EB3-BDEB-2D6FBB7B4DA0}"/>
              </a:ext>
            </a:extLst>
          </p:cNvPr>
          <p:cNvSpPr>
            <a:spLocks noGrp="1"/>
          </p:cNvSpPr>
          <p:nvPr>
            <p:ph idx="1"/>
            <p:custDataLst>
              <p:tags r:id="rId2"/>
            </p:custDataLst>
          </p:nvPr>
        </p:nvSpPr>
        <p:spPr/>
        <p:txBody>
          <a:bodyPr/>
          <a:lstStyle/>
          <a:p>
            <a:r>
              <a:rPr lang="en-US"/>
              <a:t>En effet, il est bien connu des pirates que les gens réutilisent les mêmes mots de passe entre plusieurs sites web (vous pensiez être le seul?)</a:t>
            </a:r>
          </a:p>
          <a:p>
            <a:endParaRPr lang="en-US"/>
          </a:p>
          <a:p>
            <a:r>
              <a:rPr lang="en-US"/>
              <a:t>Donc lorsqu’un site web est compromis, il met en danger tous les autres.</a:t>
            </a:r>
          </a:p>
          <a:p>
            <a:endParaRPr lang="en-US"/>
          </a:p>
          <a:p>
            <a:r>
              <a:rPr lang="en-US"/>
              <a:t>De là l’importance de bien protéger votre table contenant les mots de passe (nous en parlerons tantôt)</a:t>
            </a:r>
          </a:p>
        </p:txBody>
      </p:sp>
    </p:spTree>
    <p:extLst>
      <p:ext uri="{BB962C8B-B14F-4D97-AF65-F5344CB8AC3E}">
        <p14:creationId xmlns:p14="http://schemas.microsoft.com/office/powerpoint/2010/main" val="4142936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Force brute</a:t>
            </a:r>
            <a:endParaRPr lang="fr-CA" dirty="0"/>
          </a:p>
        </p:txBody>
      </p:sp>
    </p:spTree>
    <p:extLst>
      <p:ext uri="{BB962C8B-B14F-4D97-AF65-F5344CB8AC3E}">
        <p14:creationId xmlns:p14="http://schemas.microsoft.com/office/powerpoint/2010/main" val="3368824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C7755-E32D-437D-BAB7-ACDD7AF61ABE}"/>
              </a:ext>
            </a:extLst>
          </p:cNvPr>
          <p:cNvSpPr>
            <a:spLocks noGrp="1"/>
          </p:cNvSpPr>
          <p:nvPr>
            <p:ph type="title"/>
            <p:custDataLst>
              <p:tags r:id="rId1"/>
            </p:custDataLst>
          </p:nvPr>
        </p:nvSpPr>
        <p:spPr/>
        <p:txBody>
          <a:bodyPr/>
          <a:lstStyle/>
          <a:p>
            <a:r>
              <a:rPr lang="en-US"/>
              <a:t>Force brute</a:t>
            </a:r>
            <a:endParaRPr lang="en-CA"/>
          </a:p>
        </p:txBody>
      </p:sp>
      <p:sp>
        <p:nvSpPr>
          <p:cNvPr id="3" name="Content Placeholder 2">
            <a:extLst>
              <a:ext uri="{FF2B5EF4-FFF2-40B4-BE49-F238E27FC236}">
                <a16:creationId xmlns:a16="http://schemas.microsoft.com/office/drawing/2014/main" id="{801C39BF-8A0D-40CD-B3D0-688F9CC38141}"/>
              </a:ext>
            </a:extLst>
          </p:cNvPr>
          <p:cNvSpPr>
            <a:spLocks noGrp="1"/>
          </p:cNvSpPr>
          <p:nvPr>
            <p:ph idx="1"/>
            <p:custDataLst>
              <p:tags r:id="rId2"/>
            </p:custDataLst>
          </p:nvPr>
        </p:nvSpPr>
        <p:spPr/>
        <p:txBody>
          <a:bodyPr/>
          <a:lstStyle/>
          <a:p>
            <a:r>
              <a:rPr lang="en-US"/>
              <a:t>L’attaque de type  “Force brute” (Force brute) est une attaque qui vise à épuiser toutes les combinaisons possibles.</a:t>
            </a:r>
          </a:p>
          <a:p>
            <a:r>
              <a:rPr lang="en-US"/>
              <a:t>Elle utilisera des algorithmes simples qui génèreront toutes les combinaisons possibles et les tenteront successivement sur le système jusqu’à ce qu’une valeur fonctionne.</a:t>
            </a:r>
          </a:p>
          <a:p>
            <a:endParaRPr lang="en-US"/>
          </a:p>
          <a:p>
            <a:r>
              <a:rPr lang="en-US"/>
              <a:t>Cette stratégie est plus longue à exécuter qu’une attaque par dictionnaire, mais a le potentiel de découvrir des mots de passe moins fréquemment utilisés.</a:t>
            </a:r>
            <a:endParaRPr lang="en-CA"/>
          </a:p>
        </p:txBody>
      </p:sp>
    </p:spTree>
    <p:extLst>
      <p:ext uri="{BB962C8B-B14F-4D97-AF65-F5344CB8AC3E}">
        <p14:creationId xmlns:p14="http://schemas.microsoft.com/office/powerpoint/2010/main" val="3062031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Injection SQL</a:t>
            </a:r>
            <a:endParaRPr lang="fr-CA" dirty="0"/>
          </a:p>
        </p:txBody>
      </p:sp>
    </p:spTree>
    <p:extLst>
      <p:ext uri="{BB962C8B-B14F-4D97-AF65-F5344CB8AC3E}">
        <p14:creationId xmlns:p14="http://schemas.microsoft.com/office/powerpoint/2010/main" val="105976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37C72-74D0-4850-AEE1-9AAFD8838DB3}"/>
              </a:ext>
            </a:extLst>
          </p:cNvPr>
          <p:cNvSpPr>
            <a:spLocks noGrp="1"/>
          </p:cNvSpPr>
          <p:nvPr>
            <p:ph type="title"/>
            <p:custDataLst>
              <p:tags r:id="rId1"/>
            </p:custDataLst>
          </p:nvPr>
        </p:nvSpPr>
        <p:spPr/>
        <p:txBody>
          <a:bodyPr/>
          <a:lstStyle/>
          <a:p>
            <a:r>
              <a:rPr lang="en-US"/>
              <a:t>Injection SQL</a:t>
            </a:r>
            <a:endParaRPr lang="en-CA"/>
          </a:p>
        </p:txBody>
      </p:sp>
      <p:sp>
        <p:nvSpPr>
          <p:cNvPr id="3" name="Content Placeholder 2">
            <a:extLst>
              <a:ext uri="{FF2B5EF4-FFF2-40B4-BE49-F238E27FC236}">
                <a16:creationId xmlns:a16="http://schemas.microsoft.com/office/drawing/2014/main" id="{7D33A36F-F13F-4E9F-8CB1-5B6A2C3A4108}"/>
              </a:ext>
            </a:extLst>
          </p:cNvPr>
          <p:cNvSpPr>
            <a:spLocks noGrp="1"/>
          </p:cNvSpPr>
          <p:nvPr>
            <p:ph idx="1"/>
            <p:custDataLst>
              <p:tags r:id="rId2"/>
            </p:custDataLst>
          </p:nvPr>
        </p:nvSpPr>
        <p:spPr/>
        <p:txBody>
          <a:bodyPr/>
          <a:lstStyle/>
          <a:p>
            <a:r>
              <a:rPr lang="en-US"/>
              <a:t>Si le code est vulnérable aux injections SQL (sera couvert dans le cours 8 de PHP), il peut être possible de s’authentifier sans même posséder de mot de passe.</a:t>
            </a:r>
          </a:p>
          <a:p>
            <a:endParaRPr lang="en-US"/>
          </a:p>
          <a:p>
            <a:r>
              <a:rPr lang="en-US"/>
              <a:t>Imaginons que la requête ressemble à ceci:</a:t>
            </a:r>
          </a:p>
          <a:p>
            <a:pPr marL="457200" lvl="1" indent="0">
              <a:buNone/>
            </a:pPr>
            <a:r>
              <a:rPr lang="en-US"/>
              <a:t>SELECT * </a:t>
            </a:r>
          </a:p>
          <a:p>
            <a:pPr marL="457200" lvl="1" indent="0">
              <a:buNone/>
            </a:pPr>
            <a:r>
              <a:rPr lang="en-US"/>
              <a:t>FROM utilisateur </a:t>
            </a:r>
          </a:p>
          <a:p>
            <a:pPr marL="457200" lvl="1" indent="0">
              <a:buNone/>
            </a:pPr>
            <a:r>
              <a:rPr lang="en-US"/>
              <a:t>WHERE code=‘&lt;</a:t>
            </a:r>
            <a:r>
              <a:rPr lang="en-US">
                <a:solidFill>
                  <a:srgbClr val="FFC000"/>
                </a:solidFill>
              </a:rPr>
              <a:t>champ1</a:t>
            </a:r>
            <a:r>
              <a:rPr lang="en-US"/>
              <a:t>&gt;’ AND motdepasse = ‘&lt;</a:t>
            </a:r>
            <a:r>
              <a:rPr lang="en-US">
                <a:solidFill>
                  <a:srgbClr val="FFC000"/>
                </a:solidFill>
              </a:rPr>
              <a:t>champ2</a:t>
            </a:r>
            <a:r>
              <a:rPr lang="en-US"/>
              <a:t>&gt;’</a:t>
            </a:r>
            <a:endParaRPr lang="en-CA"/>
          </a:p>
        </p:txBody>
      </p:sp>
    </p:spTree>
    <p:extLst>
      <p:ext uri="{BB962C8B-B14F-4D97-AF65-F5344CB8AC3E}">
        <p14:creationId xmlns:p14="http://schemas.microsoft.com/office/powerpoint/2010/main" val="3832933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37C72-74D0-4850-AEE1-9AAFD8838DB3}"/>
              </a:ext>
            </a:extLst>
          </p:cNvPr>
          <p:cNvSpPr>
            <a:spLocks noGrp="1"/>
          </p:cNvSpPr>
          <p:nvPr>
            <p:ph type="title"/>
            <p:custDataLst>
              <p:tags r:id="rId1"/>
            </p:custDataLst>
          </p:nvPr>
        </p:nvSpPr>
        <p:spPr/>
        <p:txBody>
          <a:bodyPr/>
          <a:lstStyle/>
          <a:p>
            <a:r>
              <a:rPr lang="en-US"/>
              <a:t>Injection SQL</a:t>
            </a:r>
            <a:endParaRPr lang="en-CA"/>
          </a:p>
        </p:txBody>
      </p:sp>
      <p:sp>
        <p:nvSpPr>
          <p:cNvPr id="3" name="Content Placeholder 2">
            <a:extLst>
              <a:ext uri="{FF2B5EF4-FFF2-40B4-BE49-F238E27FC236}">
                <a16:creationId xmlns:a16="http://schemas.microsoft.com/office/drawing/2014/main" id="{7D33A36F-F13F-4E9F-8CB1-5B6A2C3A4108}"/>
              </a:ext>
            </a:extLst>
          </p:cNvPr>
          <p:cNvSpPr>
            <a:spLocks noGrp="1"/>
          </p:cNvSpPr>
          <p:nvPr>
            <p:ph idx="1"/>
            <p:custDataLst>
              <p:tags r:id="rId2"/>
            </p:custDataLst>
          </p:nvPr>
        </p:nvSpPr>
        <p:spPr/>
        <p:txBody>
          <a:bodyPr/>
          <a:lstStyle/>
          <a:p>
            <a:r>
              <a:rPr lang="en-US"/>
              <a:t>Que deviendra la requête si les valeurs fournies sont:</a:t>
            </a:r>
          </a:p>
          <a:p>
            <a:pPr lvl="1"/>
            <a:r>
              <a:rPr lang="en-US"/>
              <a:t>Champ1: alexandre’;#</a:t>
            </a:r>
          </a:p>
          <a:p>
            <a:pPr lvl="1"/>
            <a:r>
              <a:rPr lang="en-US"/>
              <a:t>Champ2: test</a:t>
            </a:r>
          </a:p>
          <a:p>
            <a:endParaRPr lang="en-US"/>
          </a:p>
          <a:p>
            <a:r>
              <a:rPr lang="en-US"/>
              <a:t>Imaginons que la requête ressemble à ceci:</a:t>
            </a:r>
          </a:p>
          <a:p>
            <a:pPr marL="457200" lvl="1" indent="0">
              <a:buNone/>
            </a:pPr>
            <a:r>
              <a:rPr lang="en-US"/>
              <a:t>SELECT * </a:t>
            </a:r>
          </a:p>
          <a:p>
            <a:pPr marL="457200" lvl="1" indent="0">
              <a:buNone/>
            </a:pPr>
            <a:r>
              <a:rPr lang="en-US"/>
              <a:t>FROM utilisateur </a:t>
            </a:r>
          </a:p>
          <a:p>
            <a:pPr marL="457200" lvl="1" indent="0">
              <a:buNone/>
            </a:pPr>
            <a:r>
              <a:rPr lang="en-US"/>
              <a:t>WHERE code=‘alexandre’;</a:t>
            </a:r>
            <a:r>
              <a:rPr lang="en-US">
                <a:solidFill>
                  <a:srgbClr val="00B050"/>
                </a:solidFill>
              </a:rPr>
              <a:t>#’ AND motdepasse = ‘test’</a:t>
            </a:r>
          </a:p>
          <a:p>
            <a:pPr marL="457200" lvl="1" indent="0">
              <a:buNone/>
            </a:pPr>
            <a:endParaRPr lang="en-CA"/>
          </a:p>
        </p:txBody>
      </p:sp>
    </p:spTree>
    <p:extLst>
      <p:ext uri="{BB962C8B-B14F-4D97-AF65-F5344CB8AC3E}">
        <p14:creationId xmlns:p14="http://schemas.microsoft.com/office/powerpoint/2010/main" val="1240584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Rappel du dernier </a:t>
            </a:r>
            <a:r>
              <a:rPr lang="en-US" dirty="0" err="1"/>
              <a:t>cours</a:t>
            </a:r>
            <a:endParaRPr lang="en-US" dirty="0"/>
          </a:p>
        </p:txBody>
      </p:sp>
    </p:spTree>
    <p:extLst>
      <p:ext uri="{BB962C8B-B14F-4D97-AF65-F5344CB8AC3E}">
        <p14:creationId xmlns:p14="http://schemas.microsoft.com/office/powerpoint/2010/main" val="226420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37C72-74D0-4850-AEE1-9AAFD8838DB3}"/>
              </a:ext>
            </a:extLst>
          </p:cNvPr>
          <p:cNvSpPr>
            <a:spLocks noGrp="1"/>
          </p:cNvSpPr>
          <p:nvPr>
            <p:ph type="title"/>
            <p:custDataLst>
              <p:tags r:id="rId1"/>
            </p:custDataLst>
          </p:nvPr>
        </p:nvSpPr>
        <p:spPr/>
        <p:txBody>
          <a:bodyPr/>
          <a:lstStyle/>
          <a:p>
            <a:r>
              <a:rPr lang="en-US"/>
              <a:t>Injection SQL</a:t>
            </a:r>
            <a:endParaRPr lang="en-CA"/>
          </a:p>
        </p:txBody>
      </p:sp>
      <p:sp>
        <p:nvSpPr>
          <p:cNvPr id="3" name="Content Placeholder 2">
            <a:extLst>
              <a:ext uri="{FF2B5EF4-FFF2-40B4-BE49-F238E27FC236}">
                <a16:creationId xmlns:a16="http://schemas.microsoft.com/office/drawing/2014/main" id="{7D33A36F-F13F-4E9F-8CB1-5B6A2C3A4108}"/>
              </a:ext>
            </a:extLst>
          </p:cNvPr>
          <p:cNvSpPr>
            <a:spLocks noGrp="1"/>
          </p:cNvSpPr>
          <p:nvPr>
            <p:ph idx="1"/>
            <p:custDataLst>
              <p:tags r:id="rId2"/>
            </p:custDataLst>
          </p:nvPr>
        </p:nvSpPr>
        <p:spPr/>
        <p:txBody>
          <a:bodyPr/>
          <a:lstStyle/>
          <a:p>
            <a:r>
              <a:rPr lang="en-US"/>
              <a:t>Que se passera-t-il?</a:t>
            </a:r>
          </a:p>
          <a:p>
            <a:endParaRPr lang="en-US"/>
          </a:p>
          <a:p>
            <a:r>
              <a:rPr lang="en-US"/>
              <a:t>En fait, le mot de passe n’est plus du tout requis puisqu’une injection SQL a permis de retirer la condition.</a:t>
            </a:r>
          </a:p>
          <a:p>
            <a:endParaRPr lang="en-US"/>
          </a:p>
          <a:p>
            <a:r>
              <a:rPr lang="en-US"/>
              <a:t>Il est donc possible pour n’importe qui qui connaît le code utilisateur de se connecter dans le compte en question.</a:t>
            </a:r>
          </a:p>
          <a:p>
            <a:endParaRPr lang="en-US"/>
          </a:p>
          <a:p>
            <a:endParaRPr lang="en-US"/>
          </a:p>
          <a:p>
            <a:pPr marL="457200" lvl="1" indent="0">
              <a:buNone/>
            </a:pPr>
            <a:endParaRPr lang="en-CA"/>
          </a:p>
        </p:txBody>
      </p:sp>
    </p:spTree>
    <p:extLst>
      <p:ext uri="{BB962C8B-B14F-4D97-AF65-F5344CB8AC3E}">
        <p14:creationId xmlns:p14="http://schemas.microsoft.com/office/powerpoint/2010/main" val="2879954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37C72-74D0-4850-AEE1-9AAFD8838DB3}"/>
              </a:ext>
            </a:extLst>
          </p:cNvPr>
          <p:cNvSpPr>
            <a:spLocks noGrp="1"/>
          </p:cNvSpPr>
          <p:nvPr>
            <p:ph type="title"/>
            <p:custDataLst>
              <p:tags r:id="rId1"/>
            </p:custDataLst>
          </p:nvPr>
        </p:nvSpPr>
        <p:spPr/>
        <p:txBody>
          <a:bodyPr/>
          <a:lstStyle/>
          <a:p>
            <a:r>
              <a:rPr lang="en-US"/>
              <a:t>Injection SQL</a:t>
            </a:r>
            <a:endParaRPr lang="en-CA"/>
          </a:p>
        </p:txBody>
      </p:sp>
      <p:sp>
        <p:nvSpPr>
          <p:cNvPr id="3" name="Content Placeholder 2">
            <a:extLst>
              <a:ext uri="{FF2B5EF4-FFF2-40B4-BE49-F238E27FC236}">
                <a16:creationId xmlns:a16="http://schemas.microsoft.com/office/drawing/2014/main" id="{7D33A36F-F13F-4E9F-8CB1-5B6A2C3A4108}"/>
              </a:ext>
            </a:extLst>
          </p:cNvPr>
          <p:cNvSpPr>
            <a:spLocks noGrp="1"/>
          </p:cNvSpPr>
          <p:nvPr>
            <p:ph idx="1"/>
            <p:custDataLst>
              <p:tags r:id="rId2"/>
            </p:custDataLst>
          </p:nvPr>
        </p:nvSpPr>
        <p:spPr/>
        <p:txBody>
          <a:bodyPr/>
          <a:lstStyle/>
          <a:p>
            <a:r>
              <a:rPr lang="en-US"/>
              <a:t>Typiquement, les pirates utilisent les injections SQL pour obtenir un des trois résultats suivants:</a:t>
            </a:r>
          </a:p>
          <a:p>
            <a:pPr lvl="1"/>
            <a:r>
              <a:rPr lang="en-US"/>
              <a:t>S’authentifier sans connaitre le mot de passe</a:t>
            </a:r>
          </a:p>
          <a:p>
            <a:pPr lvl="1"/>
            <a:r>
              <a:rPr lang="en-US"/>
              <a:t>Modifier le mot de passe d’un utilisateur pour se connecter à son compte</a:t>
            </a:r>
          </a:p>
          <a:p>
            <a:pPr lvl="1"/>
            <a:r>
              <a:rPr lang="en-US"/>
              <a:t>Modifier le niveau d’accès d’un compte (y compris le leur) pour obtenir plus d’accès qu’il ne le devrait.</a:t>
            </a:r>
          </a:p>
          <a:p>
            <a:endParaRPr lang="en-US"/>
          </a:p>
          <a:p>
            <a:endParaRPr lang="en-US"/>
          </a:p>
          <a:p>
            <a:pPr marL="457200" lvl="1" indent="0">
              <a:buNone/>
            </a:pPr>
            <a:endParaRPr lang="en-CA"/>
          </a:p>
        </p:txBody>
      </p:sp>
    </p:spTree>
    <p:extLst>
      <p:ext uri="{BB962C8B-B14F-4D97-AF65-F5344CB8AC3E}">
        <p14:creationId xmlns:p14="http://schemas.microsoft.com/office/powerpoint/2010/main" val="4116368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Cross-site scripting (XSS)</a:t>
            </a:r>
            <a:endParaRPr lang="fr-CA" dirty="0"/>
          </a:p>
        </p:txBody>
      </p:sp>
    </p:spTree>
    <p:extLst>
      <p:ext uri="{BB962C8B-B14F-4D97-AF65-F5344CB8AC3E}">
        <p14:creationId xmlns:p14="http://schemas.microsoft.com/office/powerpoint/2010/main" val="3987706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72670-AAC6-470F-BF86-5F1BC26E8F9E}"/>
              </a:ext>
            </a:extLst>
          </p:cNvPr>
          <p:cNvSpPr>
            <a:spLocks noGrp="1"/>
          </p:cNvSpPr>
          <p:nvPr>
            <p:ph type="title"/>
            <p:custDataLst>
              <p:tags r:id="rId1"/>
            </p:custDataLst>
          </p:nvPr>
        </p:nvSpPr>
        <p:spPr/>
        <p:txBody>
          <a:bodyPr/>
          <a:lstStyle/>
          <a:p>
            <a:r>
              <a:rPr lang="en-US"/>
              <a:t>XSS</a:t>
            </a:r>
            <a:endParaRPr lang="en-CA"/>
          </a:p>
        </p:txBody>
      </p:sp>
      <p:sp>
        <p:nvSpPr>
          <p:cNvPr id="3" name="Content Placeholder 2">
            <a:extLst>
              <a:ext uri="{FF2B5EF4-FFF2-40B4-BE49-F238E27FC236}">
                <a16:creationId xmlns:a16="http://schemas.microsoft.com/office/drawing/2014/main" id="{29243B98-340B-4E9D-B0ED-E0C35A601B02}"/>
              </a:ext>
            </a:extLst>
          </p:cNvPr>
          <p:cNvSpPr>
            <a:spLocks noGrp="1"/>
          </p:cNvSpPr>
          <p:nvPr>
            <p:ph idx="1"/>
            <p:custDataLst>
              <p:tags r:id="rId2"/>
            </p:custDataLst>
          </p:nvPr>
        </p:nvSpPr>
        <p:spPr/>
        <p:txBody>
          <a:bodyPr/>
          <a:lstStyle/>
          <a:p>
            <a:r>
              <a:rPr lang="en-US"/>
              <a:t>Le Cross-site scripting (XSS) est une technique permettant d’injecter du code JavaScript dans une page web visitée par un autre utilisateur du même site (sera couvert dans le cours 8 de PHP)</a:t>
            </a:r>
          </a:p>
          <a:p>
            <a:endParaRPr lang="en-US"/>
          </a:p>
          <a:p>
            <a:r>
              <a:rPr lang="en-US"/>
              <a:t>Celui-ci peut donc permettre d’injecter du code JavaScript qui fera la lecture du mot de passe écrit par les utilisateurs du site et les enverra par requête AJAX à un serveur destiné à les collecter.</a:t>
            </a:r>
          </a:p>
        </p:txBody>
      </p:sp>
    </p:spTree>
    <p:extLst>
      <p:ext uri="{BB962C8B-B14F-4D97-AF65-F5344CB8AC3E}">
        <p14:creationId xmlns:p14="http://schemas.microsoft.com/office/powerpoint/2010/main" val="2948453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Hameçonnage</a:t>
            </a:r>
            <a:endParaRPr lang="fr-CA" dirty="0"/>
          </a:p>
        </p:txBody>
      </p:sp>
    </p:spTree>
    <p:extLst>
      <p:ext uri="{BB962C8B-B14F-4D97-AF65-F5344CB8AC3E}">
        <p14:creationId xmlns:p14="http://schemas.microsoft.com/office/powerpoint/2010/main" val="2631317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9DDC9-7371-47A0-BFD1-AE6732A4AC47}"/>
              </a:ext>
            </a:extLst>
          </p:cNvPr>
          <p:cNvSpPr>
            <a:spLocks noGrp="1"/>
          </p:cNvSpPr>
          <p:nvPr>
            <p:ph type="title"/>
            <p:custDataLst>
              <p:tags r:id="rId1"/>
            </p:custDataLst>
          </p:nvPr>
        </p:nvSpPr>
        <p:spPr/>
        <p:txBody>
          <a:bodyPr/>
          <a:lstStyle/>
          <a:p>
            <a:r>
              <a:rPr lang="en-US"/>
              <a:t>Hameçonnage</a:t>
            </a:r>
            <a:endParaRPr lang="en-CA"/>
          </a:p>
        </p:txBody>
      </p:sp>
      <p:sp>
        <p:nvSpPr>
          <p:cNvPr id="3" name="Content Placeholder 2">
            <a:extLst>
              <a:ext uri="{FF2B5EF4-FFF2-40B4-BE49-F238E27FC236}">
                <a16:creationId xmlns:a16="http://schemas.microsoft.com/office/drawing/2014/main" id="{1D0E622C-A2B5-460E-80DD-D07CB4E0C5D7}"/>
              </a:ext>
            </a:extLst>
          </p:cNvPr>
          <p:cNvSpPr>
            <a:spLocks noGrp="1"/>
          </p:cNvSpPr>
          <p:nvPr>
            <p:ph idx="1"/>
            <p:custDataLst>
              <p:tags r:id="rId2"/>
            </p:custDataLst>
          </p:nvPr>
        </p:nvSpPr>
        <p:spPr/>
        <p:txBody>
          <a:bodyPr/>
          <a:lstStyle/>
          <a:p>
            <a:r>
              <a:rPr lang="en-US"/>
              <a:t>Le Pishing est une technique dérivée d’un domaine du piratage qu’on appelle “l’ingénierie sociale” (sociale ingénierie)</a:t>
            </a:r>
          </a:p>
          <a:p>
            <a:r>
              <a:rPr lang="en-US"/>
              <a:t>Il s’agit d’un ensemble de technique visant à convaincre les utilisateurs de vous donner leur mot de passe.</a:t>
            </a:r>
          </a:p>
          <a:p>
            <a:endParaRPr lang="en-US"/>
          </a:p>
          <a:p>
            <a:r>
              <a:rPr lang="en-US"/>
              <a:t>Comment les pirates s’y prennent-ils?</a:t>
            </a:r>
            <a:endParaRPr lang="en-CA"/>
          </a:p>
        </p:txBody>
      </p:sp>
    </p:spTree>
    <p:extLst>
      <p:ext uri="{BB962C8B-B14F-4D97-AF65-F5344CB8AC3E}">
        <p14:creationId xmlns:p14="http://schemas.microsoft.com/office/powerpoint/2010/main" val="3663208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9DDC9-7371-47A0-BFD1-AE6732A4AC47}"/>
              </a:ext>
            </a:extLst>
          </p:cNvPr>
          <p:cNvSpPr>
            <a:spLocks noGrp="1"/>
          </p:cNvSpPr>
          <p:nvPr>
            <p:ph type="title"/>
            <p:custDataLst>
              <p:tags r:id="rId1"/>
            </p:custDataLst>
          </p:nvPr>
        </p:nvSpPr>
        <p:spPr/>
        <p:txBody>
          <a:bodyPr/>
          <a:lstStyle/>
          <a:p>
            <a:r>
              <a:rPr lang="en-US"/>
              <a:t>Hameçonnage</a:t>
            </a:r>
            <a:endParaRPr lang="en-CA"/>
          </a:p>
        </p:txBody>
      </p:sp>
      <p:sp>
        <p:nvSpPr>
          <p:cNvPr id="3" name="Content Placeholder 2">
            <a:extLst>
              <a:ext uri="{FF2B5EF4-FFF2-40B4-BE49-F238E27FC236}">
                <a16:creationId xmlns:a16="http://schemas.microsoft.com/office/drawing/2014/main" id="{1D0E622C-A2B5-460E-80DD-D07CB4E0C5D7}"/>
              </a:ext>
            </a:extLst>
          </p:cNvPr>
          <p:cNvSpPr>
            <a:spLocks noGrp="1"/>
          </p:cNvSpPr>
          <p:nvPr>
            <p:ph idx="1"/>
            <p:custDataLst>
              <p:tags r:id="rId2"/>
            </p:custDataLst>
          </p:nvPr>
        </p:nvSpPr>
        <p:spPr/>
        <p:txBody>
          <a:bodyPr/>
          <a:lstStyle/>
          <a:p>
            <a:r>
              <a:rPr lang="en-US"/>
              <a:t>Les méthodes sont nombreuses</a:t>
            </a:r>
          </a:p>
          <a:p>
            <a:pPr lvl="1"/>
            <a:r>
              <a:rPr lang="en-US"/>
              <a:t>Envoyer des courriels en se faisant passer pour un organisme de confiance (Videotron, </a:t>
            </a:r>
            <a:r>
              <a:rPr lang="en-US" strike="sngStrike"/>
              <a:t>Bell Canada</a:t>
            </a:r>
            <a:r>
              <a:rPr lang="en-US"/>
              <a:t>, un fournisseur de votre employeur, etc.) et demander au client d’utiliser un lien menant a une copie frauduleuse d’un site connu pour demander des informations sensibles</a:t>
            </a:r>
          </a:p>
          <a:p>
            <a:pPr lvl="1"/>
            <a:r>
              <a:rPr lang="en-US"/>
              <a:t>Se faire passer pour un technicien au téléphone et demander d’effectuer une procédure pour qu’il puisse se connecter à votre ordinateur,</a:t>
            </a:r>
          </a:p>
          <a:p>
            <a:pPr lvl="1"/>
            <a:r>
              <a:rPr lang="en-US"/>
              <a:t>Etc.</a:t>
            </a:r>
          </a:p>
          <a:p>
            <a:pPr lvl="1"/>
            <a:endParaRPr lang="en-US"/>
          </a:p>
          <a:p>
            <a:r>
              <a:rPr lang="en-US"/>
              <a:t>Au volume, ces techniques fonctionnent hélas sur plusieurs personnes.</a:t>
            </a:r>
          </a:p>
        </p:txBody>
      </p:sp>
    </p:spTree>
    <p:extLst>
      <p:ext uri="{BB962C8B-B14F-4D97-AF65-F5344CB8AC3E}">
        <p14:creationId xmlns:p14="http://schemas.microsoft.com/office/powerpoint/2010/main" val="998321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Fuite de données</a:t>
            </a:r>
            <a:endParaRPr lang="fr-CA" dirty="0"/>
          </a:p>
        </p:txBody>
      </p:sp>
    </p:spTree>
    <p:extLst>
      <p:ext uri="{BB962C8B-B14F-4D97-AF65-F5344CB8AC3E}">
        <p14:creationId xmlns:p14="http://schemas.microsoft.com/office/powerpoint/2010/main" val="3583438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E14E-E2B1-4DCF-8BDA-05674CEAB752}"/>
              </a:ext>
            </a:extLst>
          </p:cNvPr>
          <p:cNvSpPr>
            <a:spLocks noGrp="1"/>
          </p:cNvSpPr>
          <p:nvPr>
            <p:ph type="title"/>
            <p:custDataLst>
              <p:tags r:id="rId1"/>
            </p:custDataLst>
          </p:nvPr>
        </p:nvSpPr>
        <p:spPr/>
        <p:txBody>
          <a:bodyPr/>
          <a:lstStyle/>
          <a:p>
            <a:r>
              <a:rPr lang="en-US"/>
              <a:t>Fuite de données</a:t>
            </a:r>
            <a:endParaRPr lang="en-CA"/>
          </a:p>
        </p:txBody>
      </p:sp>
      <p:sp>
        <p:nvSpPr>
          <p:cNvPr id="3" name="Content Placeholder 2">
            <a:extLst>
              <a:ext uri="{FF2B5EF4-FFF2-40B4-BE49-F238E27FC236}">
                <a16:creationId xmlns:a16="http://schemas.microsoft.com/office/drawing/2014/main" id="{45D79B0C-019E-410C-95AC-57EBC3499DEB}"/>
              </a:ext>
            </a:extLst>
          </p:cNvPr>
          <p:cNvSpPr>
            <a:spLocks noGrp="1"/>
          </p:cNvSpPr>
          <p:nvPr>
            <p:ph idx="1"/>
            <p:custDataLst>
              <p:tags r:id="rId2"/>
            </p:custDataLst>
          </p:nvPr>
        </p:nvSpPr>
        <p:spPr/>
        <p:txBody>
          <a:bodyPr/>
          <a:lstStyle/>
          <a:p>
            <a:r>
              <a:rPr lang="en-US"/>
              <a:t>Peu importe la sécurité mise en place, il y a toujours un risque que la base de données contenant les mots de passe soit compromise.</a:t>
            </a:r>
          </a:p>
          <a:p>
            <a:r>
              <a:rPr lang="en-US"/>
              <a:t>Les causes sont diverses:</a:t>
            </a:r>
          </a:p>
          <a:p>
            <a:pPr lvl="1"/>
            <a:r>
              <a:rPr lang="en-US"/>
              <a:t>Un administrateur a accès à la base de données</a:t>
            </a:r>
          </a:p>
          <a:p>
            <a:pPr lvl="1"/>
            <a:r>
              <a:rPr lang="en-US"/>
              <a:t>La base de données est victime d’une injection SQL pour en extraire le contenu</a:t>
            </a:r>
          </a:p>
          <a:p>
            <a:pPr lvl="1"/>
            <a:r>
              <a:rPr lang="en-US"/>
              <a:t>La base de données à une vulnérabilité exploitée par un pirate.</a:t>
            </a:r>
          </a:p>
          <a:p>
            <a:pPr lvl="1"/>
            <a:r>
              <a:rPr lang="en-US"/>
              <a:t>Etc.</a:t>
            </a:r>
            <a:endParaRPr lang="en-CA"/>
          </a:p>
        </p:txBody>
      </p:sp>
    </p:spTree>
    <p:extLst>
      <p:ext uri="{BB962C8B-B14F-4D97-AF65-F5344CB8AC3E}">
        <p14:creationId xmlns:p14="http://schemas.microsoft.com/office/powerpoint/2010/main" val="29999321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E14E-E2B1-4DCF-8BDA-05674CEAB752}"/>
              </a:ext>
            </a:extLst>
          </p:cNvPr>
          <p:cNvSpPr>
            <a:spLocks noGrp="1"/>
          </p:cNvSpPr>
          <p:nvPr>
            <p:ph type="title"/>
            <p:custDataLst>
              <p:tags r:id="rId1"/>
            </p:custDataLst>
          </p:nvPr>
        </p:nvSpPr>
        <p:spPr/>
        <p:txBody>
          <a:bodyPr/>
          <a:lstStyle/>
          <a:p>
            <a:r>
              <a:rPr lang="en-US"/>
              <a:t>Fuite de données</a:t>
            </a:r>
            <a:endParaRPr lang="en-CA"/>
          </a:p>
        </p:txBody>
      </p:sp>
      <p:sp>
        <p:nvSpPr>
          <p:cNvPr id="3" name="Content Placeholder 2">
            <a:extLst>
              <a:ext uri="{FF2B5EF4-FFF2-40B4-BE49-F238E27FC236}">
                <a16:creationId xmlns:a16="http://schemas.microsoft.com/office/drawing/2014/main" id="{45D79B0C-019E-410C-95AC-57EBC3499DEB}"/>
              </a:ext>
            </a:extLst>
          </p:cNvPr>
          <p:cNvSpPr>
            <a:spLocks noGrp="1"/>
          </p:cNvSpPr>
          <p:nvPr>
            <p:ph idx="1"/>
            <p:custDataLst>
              <p:tags r:id="rId2"/>
            </p:custDataLst>
          </p:nvPr>
        </p:nvSpPr>
        <p:spPr/>
        <p:txBody>
          <a:bodyPr/>
          <a:lstStyle/>
          <a:p>
            <a:r>
              <a:rPr lang="en-US"/>
              <a:t>Cette situation est particulièrement critique, car le pirate peut obtenir accès à un grand nombre de mots de passe qui peuvent être utilisés sur d’autres sites (Banque, agence du revenue, etc.) puisqu’il est connu que les gens réutilise les mêmes mots de passe.</a:t>
            </a:r>
          </a:p>
          <a:p>
            <a:endParaRPr lang="en-US"/>
          </a:p>
          <a:p>
            <a:r>
              <a:rPr lang="en-US"/>
              <a:t>Ce genre de fuite de données arrive d’ailleurs continuellement.</a:t>
            </a:r>
            <a:endParaRPr lang="en-CA"/>
          </a:p>
        </p:txBody>
      </p:sp>
    </p:spTree>
    <p:extLst>
      <p:ext uri="{BB962C8B-B14F-4D97-AF65-F5344CB8AC3E}">
        <p14:creationId xmlns:p14="http://schemas.microsoft.com/office/powerpoint/2010/main" val="65799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EAB2-FEFB-49FE-AB7B-582F5DA80CC9}"/>
              </a:ext>
            </a:extLst>
          </p:cNvPr>
          <p:cNvSpPr>
            <a:spLocks noGrp="1"/>
          </p:cNvSpPr>
          <p:nvPr>
            <p:ph type="title"/>
            <p:custDataLst>
              <p:tags r:id="rId1"/>
            </p:custDataLst>
          </p:nvPr>
        </p:nvSpPr>
        <p:spPr/>
        <p:txBody>
          <a:bodyPr/>
          <a:lstStyle/>
          <a:p>
            <a:r>
              <a:rPr lang="fr-CA" dirty="0"/>
              <a:t>Rappel du dernier cours</a:t>
            </a:r>
          </a:p>
        </p:txBody>
      </p:sp>
      <p:sp>
        <p:nvSpPr>
          <p:cNvPr id="3" name="Content Placeholder 2">
            <a:extLst>
              <a:ext uri="{FF2B5EF4-FFF2-40B4-BE49-F238E27FC236}">
                <a16:creationId xmlns:a16="http://schemas.microsoft.com/office/drawing/2014/main" id="{14B4E62D-F150-4DB8-AE78-2716B9D6838E}"/>
              </a:ext>
            </a:extLst>
          </p:cNvPr>
          <p:cNvSpPr>
            <a:spLocks noGrp="1"/>
          </p:cNvSpPr>
          <p:nvPr>
            <p:ph idx="1"/>
            <p:custDataLst>
              <p:tags r:id="rId2"/>
            </p:custDataLst>
          </p:nvPr>
        </p:nvSpPr>
        <p:spPr/>
        <p:txBody>
          <a:bodyPr/>
          <a:lstStyle/>
          <a:p>
            <a:r>
              <a:rPr lang="fr-CA" dirty="0"/>
              <a:t>Au dernier cours, nous avons couvert différents éléments de la sécurisation des bases de données.</a:t>
            </a:r>
          </a:p>
        </p:txBody>
      </p:sp>
    </p:spTree>
    <p:extLst>
      <p:ext uri="{BB962C8B-B14F-4D97-AF65-F5344CB8AC3E}">
        <p14:creationId xmlns:p14="http://schemas.microsoft.com/office/powerpoint/2010/main" val="3815977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34848-34FD-4D9C-ACB3-82559210AD52}"/>
              </a:ext>
            </a:extLst>
          </p:cNvPr>
          <p:cNvSpPr>
            <a:spLocks noGrp="1"/>
          </p:cNvSpPr>
          <p:nvPr>
            <p:ph type="title"/>
            <p:custDataLst>
              <p:tags r:id="rId1"/>
            </p:custDataLst>
          </p:nvPr>
        </p:nvSpPr>
        <p:spPr/>
        <p:txBody>
          <a:bodyPr/>
          <a:lstStyle/>
          <a:p>
            <a:r>
              <a:rPr lang="en-US"/>
              <a:t>Attaque sur les mots de passe</a:t>
            </a:r>
            <a:endParaRPr lang="en-CA"/>
          </a:p>
        </p:txBody>
      </p:sp>
      <p:sp>
        <p:nvSpPr>
          <p:cNvPr id="3" name="Content Placeholder 2">
            <a:extLst>
              <a:ext uri="{FF2B5EF4-FFF2-40B4-BE49-F238E27FC236}">
                <a16:creationId xmlns:a16="http://schemas.microsoft.com/office/drawing/2014/main" id="{3B5EDD77-5FAD-4DD8-B06B-3C038230B195}"/>
              </a:ext>
            </a:extLst>
          </p:cNvPr>
          <p:cNvSpPr>
            <a:spLocks noGrp="1"/>
          </p:cNvSpPr>
          <p:nvPr>
            <p:ph idx="1"/>
            <p:custDataLst>
              <p:tags r:id="rId2"/>
            </p:custDataLst>
          </p:nvPr>
        </p:nvSpPr>
        <p:spPr/>
        <p:txBody>
          <a:bodyPr/>
          <a:lstStyle/>
          <a:p>
            <a:r>
              <a:rPr lang="en-US"/>
              <a:t>Voici donc qui termine notre section sur les différents types d’attaques qui peuvent permettre aux pirates compromettre un système d’authentification par mot de passe et d’avoir accès à des informations confidentielles des utilisateurs.</a:t>
            </a:r>
          </a:p>
          <a:p>
            <a:endParaRPr lang="en-US"/>
          </a:p>
          <a:p>
            <a:r>
              <a:rPr lang="en-US"/>
              <a:t>Dans la prochaine section, nous verrons les mécanismes de sécurité pour prévenir ces attaques.</a:t>
            </a:r>
            <a:endParaRPr lang="en-CA"/>
          </a:p>
        </p:txBody>
      </p:sp>
    </p:spTree>
    <p:extLst>
      <p:ext uri="{BB962C8B-B14F-4D97-AF65-F5344CB8AC3E}">
        <p14:creationId xmlns:p14="http://schemas.microsoft.com/office/powerpoint/2010/main" val="243388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Mécanisme de sécurité</a:t>
            </a:r>
            <a:endParaRPr lang="fr-CA" dirty="0"/>
          </a:p>
        </p:txBody>
      </p:sp>
    </p:spTree>
    <p:extLst>
      <p:ext uri="{BB962C8B-B14F-4D97-AF65-F5344CB8AC3E}">
        <p14:creationId xmlns:p14="http://schemas.microsoft.com/office/powerpoint/2010/main" val="485733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C09C6-4849-4D89-A254-871BBBBE4D9C}"/>
              </a:ext>
            </a:extLst>
          </p:cNvPr>
          <p:cNvSpPr>
            <a:spLocks noGrp="1"/>
          </p:cNvSpPr>
          <p:nvPr>
            <p:ph type="title"/>
            <p:custDataLst>
              <p:tags r:id="rId1"/>
            </p:custDataLst>
          </p:nvPr>
        </p:nvSpPr>
        <p:spPr/>
        <p:txBody>
          <a:bodyPr/>
          <a:lstStyle/>
          <a:p>
            <a:r>
              <a:rPr lang="en-US"/>
              <a:t>Mécanisme de sécurité</a:t>
            </a:r>
            <a:endParaRPr lang="en-CA"/>
          </a:p>
        </p:txBody>
      </p:sp>
      <p:sp>
        <p:nvSpPr>
          <p:cNvPr id="3" name="Content Placeholder 2">
            <a:extLst>
              <a:ext uri="{FF2B5EF4-FFF2-40B4-BE49-F238E27FC236}">
                <a16:creationId xmlns:a16="http://schemas.microsoft.com/office/drawing/2014/main" id="{B54E736F-0367-4E72-986C-69D15FF149CC}"/>
              </a:ext>
            </a:extLst>
          </p:cNvPr>
          <p:cNvSpPr>
            <a:spLocks noGrp="1"/>
          </p:cNvSpPr>
          <p:nvPr>
            <p:ph idx="1"/>
            <p:custDataLst>
              <p:tags r:id="rId2"/>
            </p:custDataLst>
          </p:nvPr>
        </p:nvSpPr>
        <p:spPr/>
        <p:txBody>
          <a:bodyPr/>
          <a:lstStyle/>
          <a:p>
            <a:r>
              <a:rPr lang="en-US"/>
              <a:t>Comme nous avons vu dans la dernière section, plusieurs stratégies d’attaques peuvent être tentées par les pirates pour tenter d’obtenir accès à votre compte.</a:t>
            </a:r>
          </a:p>
          <a:p>
            <a:endParaRPr lang="en-US"/>
          </a:p>
          <a:p>
            <a:r>
              <a:rPr lang="en-US"/>
              <a:t>Dans cette section, nous couvrirons les mesures de protection pouvant être mises en place.</a:t>
            </a:r>
          </a:p>
        </p:txBody>
      </p:sp>
    </p:spTree>
    <p:extLst>
      <p:ext uri="{BB962C8B-B14F-4D97-AF65-F5344CB8AC3E}">
        <p14:creationId xmlns:p14="http://schemas.microsoft.com/office/powerpoint/2010/main" val="1898261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C09C6-4849-4D89-A254-871BBBBE4D9C}"/>
              </a:ext>
            </a:extLst>
          </p:cNvPr>
          <p:cNvSpPr>
            <a:spLocks noGrp="1"/>
          </p:cNvSpPr>
          <p:nvPr>
            <p:ph type="title"/>
            <p:custDataLst>
              <p:tags r:id="rId1"/>
            </p:custDataLst>
          </p:nvPr>
        </p:nvSpPr>
        <p:spPr/>
        <p:txBody>
          <a:bodyPr/>
          <a:lstStyle/>
          <a:p>
            <a:r>
              <a:rPr lang="en-US"/>
              <a:t>Mécanisme de sécurité</a:t>
            </a:r>
            <a:endParaRPr lang="en-CA"/>
          </a:p>
        </p:txBody>
      </p:sp>
      <p:sp>
        <p:nvSpPr>
          <p:cNvPr id="3" name="Content Placeholder 2">
            <a:extLst>
              <a:ext uri="{FF2B5EF4-FFF2-40B4-BE49-F238E27FC236}">
                <a16:creationId xmlns:a16="http://schemas.microsoft.com/office/drawing/2014/main" id="{B54E736F-0367-4E72-986C-69D15FF149CC}"/>
              </a:ext>
            </a:extLst>
          </p:cNvPr>
          <p:cNvSpPr>
            <a:spLocks noGrp="1"/>
          </p:cNvSpPr>
          <p:nvPr>
            <p:ph idx="1"/>
            <p:custDataLst>
              <p:tags r:id="rId2"/>
            </p:custDataLst>
          </p:nvPr>
        </p:nvSpPr>
        <p:spPr/>
        <p:txBody>
          <a:bodyPr/>
          <a:lstStyle/>
          <a:p>
            <a:r>
              <a:rPr lang="en-US"/>
              <a:t>Il existe des stratégies pour réduire les risques de chacun des types d’attaques. En voici quelques-unes:</a:t>
            </a:r>
          </a:p>
        </p:txBody>
      </p:sp>
      <p:graphicFrame>
        <p:nvGraphicFramePr>
          <p:cNvPr id="4" name="Table 4">
            <a:extLst>
              <a:ext uri="{FF2B5EF4-FFF2-40B4-BE49-F238E27FC236}">
                <a16:creationId xmlns:a16="http://schemas.microsoft.com/office/drawing/2014/main" id="{6E81BF2D-0676-4957-80C1-9155C55ED0FC}"/>
              </a:ext>
            </a:extLst>
          </p:cNvPr>
          <p:cNvGraphicFramePr>
            <a:graphicFrameLocks noGrp="1"/>
          </p:cNvGraphicFramePr>
          <p:nvPr>
            <p:custDataLst>
              <p:tags r:id="rId3"/>
            </p:custDataLst>
            <p:extLst>
              <p:ext uri="{D42A27DB-BD31-4B8C-83A1-F6EECF244321}">
                <p14:modId xmlns:p14="http://schemas.microsoft.com/office/powerpoint/2010/main" val="2211030798"/>
              </p:ext>
            </p:extLst>
          </p:nvPr>
        </p:nvGraphicFramePr>
        <p:xfrm>
          <a:off x="1284472" y="2859184"/>
          <a:ext cx="8128000" cy="27584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98336935"/>
                    </a:ext>
                  </a:extLst>
                </a:gridCol>
                <a:gridCol w="4064000">
                  <a:extLst>
                    <a:ext uri="{9D8B030D-6E8A-4147-A177-3AD203B41FA5}">
                      <a16:colId xmlns:a16="http://schemas.microsoft.com/office/drawing/2014/main" val="781382424"/>
                    </a:ext>
                  </a:extLst>
                </a:gridCol>
              </a:tblGrid>
              <a:tr h="370840">
                <a:tc>
                  <a:txBody>
                    <a:bodyPr/>
                    <a:lstStyle/>
                    <a:p>
                      <a:r>
                        <a:rPr lang="en-US"/>
                        <a:t>Mesure de protection</a:t>
                      </a:r>
                      <a:endParaRPr lang="en-CA"/>
                    </a:p>
                  </a:txBody>
                  <a:tcPr/>
                </a:tc>
                <a:tc>
                  <a:txBody>
                    <a:bodyPr/>
                    <a:lstStyle/>
                    <a:p>
                      <a:r>
                        <a:rPr lang="en-US"/>
                        <a:t>Réduit les risques de:</a:t>
                      </a:r>
                      <a:endParaRPr lang="en-CA"/>
                    </a:p>
                  </a:txBody>
                  <a:tcPr/>
                </a:tc>
                <a:extLst>
                  <a:ext uri="{0D108BD9-81ED-4DB2-BD59-A6C34878D82A}">
                    <a16:rowId xmlns:a16="http://schemas.microsoft.com/office/drawing/2014/main" val="1343818662"/>
                  </a:ext>
                </a:extLst>
              </a:tr>
              <a:tr h="370840">
                <a:tc>
                  <a:txBody>
                    <a:bodyPr/>
                    <a:lstStyle/>
                    <a:p>
                      <a:r>
                        <a:rPr lang="en-US"/>
                        <a:t>Politique de mot de passe</a:t>
                      </a:r>
                      <a:endParaRPr lang="en-CA"/>
                    </a:p>
                  </a:txBody>
                  <a:tcPr/>
                </a:tc>
                <a:tc>
                  <a:txBody>
                    <a:bodyPr/>
                    <a:lstStyle/>
                    <a:p>
                      <a:r>
                        <a:rPr lang="en-US"/>
                        <a:t>Password Guessing</a:t>
                      </a:r>
                    </a:p>
                    <a:p>
                      <a:r>
                        <a:rPr lang="en-US"/>
                        <a:t>Attaque par dictionnaire</a:t>
                      </a:r>
                    </a:p>
                    <a:p>
                      <a:r>
                        <a:rPr lang="en-US"/>
                        <a:t>Brute Force</a:t>
                      </a:r>
                      <a:endParaRPr lang="en-CA"/>
                    </a:p>
                  </a:txBody>
                  <a:tcPr/>
                </a:tc>
                <a:extLst>
                  <a:ext uri="{0D108BD9-81ED-4DB2-BD59-A6C34878D82A}">
                    <a16:rowId xmlns:a16="http://schemas.microsoft.com/office/drawing/2014/main" val="3841377056"/>
                  </a:ext>
                </a:extLst>
              </a:tr>
              <a:tr h="185420">
                <a:tc>
                  <a:txBody>
                    <a:bodyPr/>
                    <a:lstStyle/>
                    <a:p>
                      <a:r>
                        <a:rPr lang="en-US"/>
                        <a:t>Utilisation de requête préparée</a:t>
                      </a:r>
                      <a:endParaRPr lang="en-CA"/>
                    </a:p>
                  </a:txBody>
                  <a:tcPr/>
                </a:tc>
                <a:tc>
                  <a:txBody>
                    <a:bodyPr/>
                    <a:lstStyle/>
                    <a:p>
                      <a:r>
                        <a:rPr lang="en-US"/>
                        <a:t>Injection SQL</a:t>
                      </a:r>
                      <a:endParaRPr lang="en-CA"/>
                    </a:p>
                  </a:txBody>
                  <a:tcPr/>
                </a:tc>
                <a:extLst>
                  <a:ext uri="{0D108BD9-81ED-4DB2-BD59-A6C34878D82A}">
                    <a16:rowId xmlns:a16="http://schemas.microsoft.com/office/drawing/2014/main" val="728061129"/>
                  </a:ext>
                </a:extLst>
              </a:tr>
              <a:tr h="185420">
                <a:tc>
                  <a:txBody>
                    <a:bodyPr/>
                    <a:lstStyle/>
                    <a:p>
                      <a:r>
                        <a:rPr lang="en-US"/>
                        <a:t>Utilisation de codes d’entité</a:t>
                      </a:r>
                      <a:endParaRPr lang="en-CA"/>
                    </a:p>
                  </a:txBody>
                  <a:tcPr/>
                </a:tc>
                <a:tc>
                  <a:txBody>
                    <a:bodyPr/>
                    <a:lstStyle/>
                    <a:p>
                      <a:r>
                        <a:rPr lang="en-US"/>
                        <a:t>XSS</a:t>
                      </a:r>
                      <a:endParaRPr lang="en-CA"/>
                    </a:p>
                  </a:txBody>
                  <a:tcPr/>
                </a:tc>
                <a:extLst>
                  <a:ext uri="{0D108BD9-81ED-4DB2-BD59-A6C34878D82A}">
                    <a16:rowId xmlns:a16="http://schemas.microsoft.com/office/drawing/2014/main" val="260272729"/>
                  </a:ext>
                </a:extLst>
              </a:tr>
              <a:tr h="370840">
                <a:tc>
                  <a:txBody>
                    <a:bodyPr/>
                    <a:lstStyle/>
                    <a:p>
                      <a:r>
                        <a:rPr lang="en-US"/>
                        <a:t>Formation du personnel</a:t>
                      </a:r>
                      <a:endParaRPr lang="en-CA"/>
                    </a:p>
                  </a:txBody>
                  <a:tcPr/>
                </a:tc>
                <a:tc>
                  <a:txBody>
                    <a:bodyPr/>
                    <a:lstStyle/>
                    <a:p>
                      <a:r>
                        <a:rPr lang="en-US"/>
                        <a:t>Phishing</a:t>
                      </a:r>
                      <a:endParaRPr lang="en-CA"/>
                    </a:p>
                  </a:txBody>
                  <a:tcPr/>
                </a:tc>
                <a:extLst>
                  <a:ext uri="{0D108BD9-81ED-4DB2-BD59-A6C34878D82A}">
                    <a16:rowId xmlns:a16="http://schemas.microsoft.com/office/drawing/2014/main" val="2002680767"/>
                  </a:ext>
                </a:extLst>
              </a:tr>
              <a:tr h="370840">
                <a:tc>
                  <a:txBody>
                    <a:bodyPr/>
                    <a:lstStyle/>
                    <a:p>
                      <a:r>
                        <a:rPr lang="en-US"/>
                        <a:t>Hashage de mot de passe</a:t>
                      </a:r>
                      <a:endParaRPr lang="en-CA"/>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t>Fuite de données</a:t>
                      </a:r>
                      <a:endParaRPr lang="en-CA"/>
                    </a:p>
                  </a:txBody>
                  <a:tcPr/>
                </a:tc>
                <a:extLst>
                  <a:ext uri="{0D108BD9-81ED-4DB2-BD59-A6C34878D82A}">
                    <a16:rowId xmlns:a16="http://schemas.microsoft.com/office/drawing/2014/main" val="2988122925"/>
                  </a:ext>
                </a:extLst>
              </a:tr>
            </a:tbl>
          </a:graphicData>
        </a:graphic>
      </p:graphicFrame>
    </p:spTree>
    <p:extLst>
      <p:ext uri="{BB962C8B-B14F-4D97-AF65-F5344CB8AC3E}">
        <p14:creationId xmlns:p14="http://schemas.microsoft.com/office/powerpoint/2010/main" val="34939749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C09C6-4849-4D89-A254-871BBBBE4D9C}"/>
              </a:ext>
            </a:extLst>
          </p:cNvPr>
          <p:cNvSpPr>
            <a:spLocks noGrp="1"/>
          </p:cNvSpPr>
          <p:nvPr>
            <p:ph type="title"/>
            <p:custDataLst>
              <p:tags r:id="rId1"/>
            </p:custDataLst>
          </p:nvPr>
        </p:nvSpPr>
        <p:spPr/>
        <p:txBody>
          <a:bodyPr/>
          <a:lstStyle/>
          <a:p>
            <a:r>
              <a:rPr lang="en-US"/>
              <a:t>Mécanisme de sécurité</a:t>
            </a:r>
            <a:endParaRPr lang="en-CA"/>
          </a:p>
        </p:txBody>
      </p:sp>
      <p:sp>
        <p:nvSpPr>
          <p:cNvPr id="3" name="Content Placeholder 2">
            <a:extLst>
              <a:ext uri="{FF2B5EF4-FFF2-40B4-BE49-F238E27FC236}">
                <a16:creationId xmlns:a16="http://schemas.microsoft.com/office/drawing/2014/main" id="{B54E736F-0367-4E72-986C-69D15FF149CC}"/>
              </a:ext>
            </a:extLst>
          </p:cNvPr>
          <p:cNvSpPr>
            <a:spLocks noGrp="1"/>
          </p:cNvSpPr>
          <p:nvPr>
            <p:ph idx="1"/>
            <p:custDataLst>
              <p:tags r:id="rId2"/>
            </p:custDataLst>
          </p:nvPr>
        </p:nvSpPr>
        <p:spPr/>
        <p:txBody>
          <a:bodyPr/>
          <a:lstStyle/>
          <a:p>
            <a:r>
              <a:rPr lang="en-CA"/>
              <a:t>Dans cette section, nous couvrirons donc:</a:t>
            </a:r>
          </a:p>
          <a:p>
            <a:pPr lvl="1"/>
            <a:r>
              <a:rPr lang="en-CA"/>
              <a:t>Politique de mot de passe</a:t>
            </a:r>
          </a:p>
          <a:p>
            <a:pPr lvl="1"/>
            <a:r>
              <a:rPr lang="en-CA"/>
              <a:t>Hashage de mot de passe</a:t>
            </a:r>
          </a:p>
          <a:p>
            <a:pPr lvl="1"/>
            <a:endParaRPr lang="en-CA"/>
          </a:p>
          <a:p>
            <a:pPr lvl="1"/>
            <a:endParaRPr lang="en-CA"/>
          </a:p>
          <a:p>
            <a:r>
              <a:rPr lang="en-CA"/>
              <a:t>(L’utilisation des requêtes préparées et des codes d’entités sera couverte dans le cours 10 de PHP)</a:t>
            </a:r>
          </a:p>
        </p:txBody>
      </p:sp>
    </p:spTree>
    <p:extLst>
      <p:ext uri="{BB962C8B-B14F-4D97-AF65-F5344CB8AC3E}">
        <p14:creationId xmlns:p14="http://schemas.microsoft.com/office/powerpoint/2010/main" val="733678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Politique de mot de passe</a:t>
            </a:r>
            <a:endParaRPr lang="fr-CA" dirty="0"/>
          </a:p>
        </p:txBody>
      </p:sp>
    </p:spTree>
    <p:extLst>
      <p:ext uri="{BB962C8B-B14F-4D97-AF65-F5344CB8AC3E}">
        <p14:creationId xmlns:p14="http://schemas.microsoft.com/office/powerpoint/2010/main" val="41745739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8D655-97F1-41BC-93D3-1C15BDDB2C8F}"/>
              </a:ext>
            </a:extLst>
          </p:cNvPr>
          <p:cNvSpPr>
            <a:spLocks noGrp="1"/>
          </p:cNvSpPr>
          <p:nvPr>
            <p:ph type="title"/>
            <p:custDataLst>
              <p:tags r:id="rId1"/>
            </p:custDataLst>
          </p:nvPr>
        </p:nvSpPr>
        <p:spPr/>
        <p:txBody>
          <a:bodyPr/>
          <a:lstStyle/>
          <a:p>
            <a:r>
              <a:rPr lang="en-US"/>
              <a:t>Politique de mot de passe</a:t>
            </a:r>
            <a:endParaRPr lang="en-CA"/>
          </a:p>
        </p:txBody>
      </p:sp>
      <p:sp>
        <p:nvSpPr>
          <p:cNvPr id="3" name="Content Placeholder 2">
            <a:extLst>
              <a:ext uri="{FF2B5EF4-FFF2-40B4-BE49-F238E27FC236}">
                <a16:creationId xmlns:a16="http://schemas.microsoft.com/office/drawing/2014/main" id="{A1CF8599-B9C3-4B55-95C0-D5334F94744A}"/>
              </a:ext>
            </a:extLst>
          </p:cNvPr>
          <p:cNvSpPr>
            <a:spLocks noGrp="1"/>
          </p:cNvSpPr>
          <p:nvPr>
            <p:ph idx="1"/>
            <p:custDataLst>
              <p:tags r:id="rId2"/>
            </p:custDataLst>
          </p:nvPr>
        </p:nvSpPr>
        <p:spPr/>
        <p:txBody>
          <a:bodyPr/>
          <a:lstStyle/>
          <a:p>
            <a:r>
              <a:rPr lang="en-US"/>
              <a:t>Une des premières lignes de défense est d’établir une bonne politique de mot de passe.</a:t>
            </a:r>
          </a:p>
          <a:p>
            <a:endParaRPr lang="en-CA"/>
          </a:p>
          <a:p>
            <a:r>
              <a:rPr lang="en-CA"/>
              <a:t>Cette dernière inclut un ensemble de règles telles que:</a:t>
            </a:r>
          </a:p>
          <a:p>
            <a:pPr lvl="1"/>
            <a:r>
              <a:rPr lang="en-CA"/>
              <a:t>La longueur et la composition du mot de passe</a:t>
            </a:r>
          </a:p>
          <a:p>
            <a:pPr lvl="1"/>
            <a:r>
              <a:rPr lang="en-CA"/>
              <a:t>L’interdiction d’utiliser des mots de passe communs</a:t>
            </a:r>
          </a:p>
          <a:p>
            <a:pPr lvl="1"/>
            <a:endParaRPr lang="en-CA"/>
          </a:p>
          <a:p>
            <a:r>
              <a:rPr lang="en-CA"/>
              <a:t>C’est ce que nous verrons dans cette section.</a:t>
            </a:r>
          </a:p>
        </p:txBody>
      </p:sp>
    </p:spTree>
    <p:extLst>
      <p:ext uri="{BB962C8B-B14F-4D97-AF65-F5344CB8AC3E}">
        <p14:creationId xmlns:p14="http://schemas.microsoft.com/office/powerpoint/2010/main" val="267231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Longueur et composition</a:t>
            </a:r>
            <a:endParaRPr lang="fr-CA" dirty="0"/>
          </a:p>
        </p:txBody>
      </p:sp>
    </p:spTree>
    <p:extLst>
      <p:ext uri="{BB962C8B-B14F-4D97-AF65-F5344CB8AC3E}">
        <p14:creationId xmlns:p14="http://schemas.microsoft.com/office/powerpoint/2010/main" val="239834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DA099-F284-4F93-BE2B-2DD14EE6961A}"/>
              </a:ext>
            </a:extLst>
          </p:cNvPr>
          <p:cNvSpPr>
            <a:spLocks noGrp="1"/>
          </p:cNvSpPr>
          <p:nvPr>
            <p:ph type="title"/>
            <p:custDataLst>
              <p:tags r:id="rId1"/>
            </p:custDataLst>
          </p:nvPr>
        </p:nvSpPr>
        <p:spPr/>
        <p:txBody>
          <a:bodyPr/>
          <a:lstStyle/>
          <a:p>
            <a:r>
              <a:rPr lang="en-US"/>
              <a:t>Longueur et composition</a:t>
            </a:r>
            <a:endParaRPr lang="en-CA"/>
          </a:p>
        </p:txBody>
      </p:sp>
      <p:sp>
        <p:nvSpPr>
          <p:cNvPr id="3" name="Content Placeholder 2">
            <a:extLst>
              <a:ext uri="{FF2B5EF4-FFF2-40B4-BE49-F238E27FC236}">
                <a16:creationId xmlns:a16="http://schemas.microsoft.com/office/drawing/2014/main" id="{A094A6C5-5150-45AC-8E6A-3ED4FF1A6898}"/>
              </a:ext>
            </a:extLst>
          </p:cNvPr>
          <p:cNvSpPr>
            <a:spLocks noGrp="1"/>
          </p:cNvSpPr>
          <p:nvPr>
            <p:ph idx="1"/>
            <p:custDataLst>
              <p:tags r:id="rId2"/>
            </p:custDataLst>
          </p:nvPr>
        </p:nvSpPr>
        <p:spPr/>
        <p:txBody>
          <a:bodyPr/>
          <a:lstStyle/>
          <a:p>
            <a:r>
              <a:rPr lang="en-US"/>
              <a:t>Un mot de passe est considéré comme plus sécuritaire s’il y a un plus grand nombre de combinaison possible à tester.</a:t>
            </a:r>
          </a:p>
          <a:p>
            <a:endParaRPr lang="en-US"/>
          </a:p>
          <a:p>
            <a:r>
              <a:rPr lang="en-US"/>
              <a:t>Le nombre de combinaison possible est ce qu’on appelle l’</a:t>
            </a:r>
            <a:r>
              <a:rPr lang="en-US" u="sng">
                <a:solidFill>
                  <a:srgbClr val="FFC000"/>
                </a:solidFill>
              </a:rPr>
              <a:t>Entropie</a:t>
            </a:r>
            <a:r>
              <a:rPr lang="en-US"/>
              <a:t>.</a:t>
            </a:r>
          </a:p>
          <a:p>
            <a:endParaRPr lang="en-US"/>
          </a:p>
        </p:txBody>
      </p:sp>
    </p:spTree>
    <p:extLst>
      <p:ext uri="{BB962C8B-B14F-4D97-AF65-F5344CB8AC3E}">
        <p14:creationId xmlns:p14="http://schemas.microsoft.com/office/powerpoint/2010/main" val="18253670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DA099-F284-4F93-BE2B-2DD14EE6961A}"/>
              </a:ext>
            </a:extLst>
          </p:cNvPr>
          <p:cNvSpPr>
            <a:spLocks noGrp="1"/>
          </p:cNvSpPr>
          <p:nvPr>
            <p:ph type="title"/>
            <p:custDataLst>
              <p:tags r:id="rId1"/>
            </p:custDataLst>
          </p:nvPr>
        </p:nvSpPr>
        <p:spPr/>
        <p:txBody>
          <a:bodyPr/>
          <a:lstStyle/>
          <a:p>
            <a:r>
              <a:rPr lang="en-US"/>
              <a:t>Calcul de l’entropie</a:t>
            </a:r>
            <a:endParaRPr lang="en-CA"/>
          </a:p>
        </p:txBody>
      </p:sp>
      <p:sp>
        <p:nvSpPr>
          <p:cNvPr id="3" name="Content Placeholder 2">
            <a:extLst>
              <a:ext uri="{FF2B5EF4-FFF2-40B4-BE49-F238E27FC236}">
                <a16:creationId xmlns:a16="http://schemas.microsoft.com/office/drawing/2014/main" id="{A094A6C5-5150-45AC-8E6A-3ED4FF1A6898}"/>
              </a:ext>
            </a:extLst>
          </p:cNvPr>
          <p:cNvSpPr>
            <a:spLocks noGrp="1"/>
          </p:cNvSpPr>
          <p:nvPr>
            <p:ph idx="1"/>
            <p:custDataLst>
              <p:tags r:id="rId2"/>
            </p:custDataLst>
          </p:nvPr>
        </p:nvSpPr>
        <p:spPr/>
        <p:txBody>
          <a:bodyPr/>
          <a:lstStyle/>
          <a:p>
            <a:r>
              <a:rPr lang="en-US"/>
              <a:t>Le nombre de combinaison possible de mot de passe se calcul ainsi:</a:t>
            </a:r>
          </a:p>
          <a:p>
            <a:pPr lvl="1"/>
            <a:r>
              <a:rPr lang="en-US"/>
              <a:t>&lt;</a:t>
            </a:r>
            <a:r>
              <a:rPr lang="en-US">
                <a:solidFill>
                  <a:srgbClr val="FFC000"/>
                </a:solidFill>
              </a:rPr>
              <a:t>nombre de caractère possible</a:t>
            </a:r>
            <a:r>
              <a:rPr lang="en-US"/>
              <a:t>&gt; exposant (^) &lt;</a:t>
            </a:r>
            <a:r>
              <a:rPr lang="en-US">
                <a:solidFill>
                  <a:srgbClr val="FFC000"/>
                </a:solidFill>
              </a:rPr>
              <a:t>nombre de caractère</a:t>
            </a:r>
            <a:r>
              <a:rPr lang="en-US"/>
              <a:t>&gt;</a:t>
            </a:r>
          </a:p>
          <a:p>
            <a:pPr lvl="1"/>
            <a:endParaRPr lang="en-US"/>
          </a:p>
          <a:p>
            <a:pPr lvl="1"/>
            <a:endParaRPr lang="en-US"/>
          </a:p>
          <a:p>
            <a:r>
              <a:rPr lang="en-US"/>
              <a:t>Par exemple:</a:t>
            </a:r>
          </a:p>
          <a:p>
            <a:pPr lvl="1"/>
            <a:r>
              <a:rPr lang="en-US"/>
              <a:t>Mot de 5 lettres composé de lettre minuscule uniquement:</a:t>
            </a:r>
          </a:p>
          <a:p>
            <a:pPr lvl="2"/>
            <a:r>
              <a:rPr lang="en-US"/>
              <a:t>(26) ^ 5 = 11 881 376 combinaisons</a:t>
            </a:r>
          </a:p>
        </p:txBody>
      </p:sp>
    </p:spTree>
    <p:extLst>
      <p:ext uri="{BB962C8B-B14F-4D97-AF65-F5344CB8AC3E}">
        <p14:creationId xmlns:p14="http://schemas.microsoft.com/office/powerpoint/2010/main" val="337529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a:t>Protection des mécanismes d’authentification</a:t>
            </a:r>
            <a:endParaRPr lang="en-US" dirty="0"/>
          </a:p>
        </p:txBody>
      </p:sp>
    </p:spTree>
    <p:extLst>
      <p:ext uri="{BB962C8B-B14F-4D97-AF65-F5344CB8AC3E}">
        <p14:creationId xmlns:p14="http://schemas.microsoft.com/office/powerpoint/2010/main" val="1002356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DA099-F284-4F93-BE2B-2DD14EE6961A}"/>
              </a:ext>
            </a:extLst>
          </p:cNvPr>
          <p:cNvSpPr>
            <a:spLocks noGrp="1"/>
          </p:cNvSpPr>
          <p:nvPr>
            <p:ph type="title"/>
            <p:custDataLst>
              <p:tags r:id="rId1"/>
            </p:custDataLst>
          </p:nvPr>
        </p:nvSpPr>
        <p:spPr/>
        <p:txBody>
          <a:bodyPr/>
          <a:lstStyle/>
          <a:p>
            <a:r>
              <a:rPr lang="en-US"/>
              <a:t>Calcul de l’entropie</a:t>
            </a:r>
            <a:endParaRPr lang="en-CA"/>
          </a:p>
        </p:txBody>
      </p:sp>
      <p:sp>
        <p:nvSpPr>
          <p:cNvPr id="3" name="Content Placeholder 2">
            <a:extLst>
              <a:ext uri="{FF2B5EF4-FFF2-40B4-BE49-F238E27FC236}">
                <a16:creationId xmlns:a16="http://schemas.microsoft.com/office/drawing/2014/main" id="{A094A6C5-5150-45AC-8E6A-3ED4FF1A6898}"/>
              </a:ext>
            </a:extLst>
          </p:cNvPr>
          <p:cNvSpPr>
            <a:spLocks noGrp="1"/>
          </p:cNvSpPr>
          <p:nvPr>
            <p:ph idx="1"/>
            <p:custDataLst>
              <p:tags r:id="rId2"/>
            </p:custDataLst>
          </p:nvPr>
        </p:nvSpPr>
        <p:spPr/>
        <p:txBody>
          <a:bodyPr/>
          <a:lstStyle/>
          <a:p>
            <a:r>
              <a:rPr lang="en-US"/>
              <a:t>Explication:</a:t>
            </a:r>
          </a:p>
          <a:p>
            <a:pPr lvl="1"/>
            <a:r>
              <a:rPr lang="en-US"/>
              <a:t>La première lettre a 26 options (a,b,c, etc.)</a:t>
            </a:r>
          </a:p>
          <a:p>
            <a:pPr lvl="1"/>
            <a:r>
              <a:rPr lang="en-US"/>
              <a:t>Un mot de passe d’une lettre à donc 26 combinaisons</a:t>
            </a:r>
          </a:p>
          <a:p>
            <a:pPr lvl="1"/>
            <a:r>
              <a:rPr lang="en-US"/>
              <a:t>La deuxième lettre a aussi 26 options, qui peut-être combine à n‘importe quelle option de la lettre a (aa,ab,ac, ba, bb, bc, etc.)</a:t>
            </a:r>
          </a:p>
          <a:p>
            <a:pPr lvl="1"/>
            <a:r>
              <a:rPr lang="en-US"/>
              <a:t>On a donc 26 X 26 combinaisons (26 ^ 2)</a:t>
            </a:r>
          </a:p>
          <a:p>
            <a:pPr lvl="1"/>
            <a:endParaRPr lang="en-US"/>
          </a:p>
          <a:p>
            <a:pPr lvl="1"/>
            <a:r>
              <a:rPr lang="en-US"/>
              <a:t>Chaque lettre supplémentaire multipliera par 26 le nombre de combinaisons de plus.</a:t>
            </a:r>
          </a:p>
        </p:txBody>
      </p:sp>
    </p:spTree>
    <p:extLst>
      <p:ext uri="{BB962C8B-B14F-4D97-AF65-F5344CB8AC3E}">
        <p14:creationId xmlns:p14="http://schemas.microsoft.com/office/powerpoint/2010/main" val="28738603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DA099-F284-4F93-BE2B-2DD14EE6961A}"/>
              </a:ext>
            </a:extLst>
          </p:cNvPr>
          <p:cNvSpPr>
            <a:spLocks noGrp="1"/>
          </p:cNvSpPr>
          <p:nvPr>
            <p:ph type="title"/>
            <p:custDataLst>
              <p:tags r:id="rId1"/>
            </p:custDataLst>
          </p:nvPr>
        </p:nvSpPr>
        <p:spPr/>
        <p:txBody>
          <a:bodyPr/>
          <a:lstStyle/>
          <a:p>
            <a:r>
              <a:rPr lang="en-US"/>
              <a:t>Calcul de l’entropie</a:t>
            </a:r>
            <a:endParaRPr lang="en-CA"/>
          </a:p>
        </p:txBody>
      </p:sp>
      <p:sp>
        <p:nvSpPr>
          <p:cNvPr id="3" name="Content Placeholder 2">
            <a:extLst>
              <a:ext uri="{FF2B5EF4-FFF2-40B4-BE49-F238E27FC236}">
                <a16:creationId xmlns:a16="http://schemas.microsoft.com/office/drawing/2014/main" id="{A094A6C5-5150-45AC-8E6A-3ED4FF1A6898}"/>
              </a:ext>
            </a:extLst>
          </p:cNvPr>
          <p:cNvSpPr>
            <a:spLocks noGrp="1"/>
          </p:cNvSpPr>
          <p:nvPr>
            <p:ph idx="1"/>
            <p:custDataLst>
              <p:tags r:id="rId2"/>
            </p:custDataLst>
          </p:nvPr>
        </p:nvSpPr>
        <p:spPr/>
        <p:txBody>
          <a:bodyPr/>
          <a:lstStyle/>
          <a:p>
            <a:r>
              <a:rPr lang="en-US"/>
              <a:t>Voici le nombre de caractères de chaque type</a:t>
            </a:r>
          </a:p>
          <a:p>
            <a:pPr lvl="1"/>
            <a:endParaRPr lang="en-US"/>
          </a:p>
        </p:txBody>
      </p:sp>
      <p:graphicFrame>
        <p:nvGraphicFramePr>
          <p:cNvPr id="4" name="Table 4">
            <a:extLst>
              <a:ext uri="{FF2B5EF4-FFF2-40B4-BE49-F238E27FC236}">
                <a16:creationId xmlns:a16="http://schemas.microsoft.com/office/drawing/2014/main" id="{B10888F5-483A-4B3B-B5C7-CA1182CC95D9}"/>
              </a:ext>
            </a:extLst>
          </p:cNvPr>
          <p:cNvGraphicFramePr>
            <a:graphicFrameLocks noGrp="1"/>
          </p:cNvGraphicFramePr>
          <p:nvPr>
            <p:custDataLst>
              <p:tags r:id="rId3"/>
            </p:custDataLst>
            <p:extLst>
              <p:ext uri="{D42A27DB-BD31-4B8C-83A1-F6EECF244321}">
                <p14:modId xmlns:p14="http://schemas.microsoft.com/office/powerpoint/2010/main" val="1096969063"/>
              </p:ext>
            </p:extLst>
          </p:nvPr>
        </p:nvGraphicFramePr>
        <p:xfrm>
          <a:off x="1330663" y="2779713"/>
          <a:ext cx="8946541" cy="1854200"/>
        </p:xfrm>
        <a:graphic>
          <a:graphicData uri="http://schemas.openxmlformats.org/drawingml/2006/table">
            <a:tbl>
              <a:tblPr firstRow="1" bandRow="1">
                <a:tableStyleId>{5C22544A-7EE6-4342-B048-85BDC9FD1C3A}</a:tableStyleId>
              </a:tblPr>
              <a:tblGrid>
                <a:gridCol w="5541644">
                  <a:extLst>
                    <a:ext uri="{9D8B030D-6E8A-4147-A177-3AD203B41FA5}">
                      <a16:colId xmlns:a16="http://schemas.microsoft.com/office/drawing/2014/main" val="2884205524"/>
                    </a:ext>
                  </a:extLst>
                </a:gridCol>
                <a:gridCol w="3404897">
                  <a:extLst>
                    <a:ext uri="{9D8B030D-6E8A-4147-A177-3AD203B41FA5}">
                      <a16:colId xmlns:a16="http://schemas.microsoft.com/office/drawing/2014/main" val="3830297498"/>
                    </a:ext>
                  </a:extLst>
                </a:gridCol>
              </a:tblGrid>
              <a:tr h="370840">
                <a:tc>
                  <a:txBody>
                    <a:bodyPr/>
                    <a:lstStyle/>
                    <a:p>
                      <a:r>
                        <a:rPr lang="en-US"/>
                        <a:t>Type de caractères</a:t>
                      </a:r>
                      <a:endParaRPr lang="en-CA"/>
                    </a:p>
                  </a:txBody>
                  <a:tcPr/>
                </a:tc>
                <a:tc>
                  <a:txBody>
                    <a:bodyPr/>
                    <a:lstStyle/>
                    <a:p>
                      <a:r>
                        <a:rPr lang="en-US"/>
                        <a:t>Nombre d’options</a:t>
                      </a:r>
                      <a:endParaRPr lang="en-CA"/>
                    </a:p>
                  </a:txBody>
                  <a:tcPr/>
                </a:tc>
                <a:extLst>
                  <a:ext uri="{0D108BD9-81ED-4DB2-BD59-A6C34878D82A}">
                    <a16:rowId xmlns:a16="http://schemas.microsoft.com/office/drawing/2014/main" val="9173230"/>
                  </a:ext>
                </a:extLst>
              </a:tr>
              <a:tr h="370840">
                <a:tc>
                  <a:txBody>
                    <a:bodyPr/>
                    <a:lstStyle/>
                    <a:p>
                      <a:r>
                        <a:rPr lang="en-US"/>
                        <a:t>Lettre minuscule</a:t>
                      </a:r>
                      <a:endParaRPr lang="en-CA"/>
                    </a:p>
                  </a:txBody>
                  <a:tcPr/>
                </a:tc>
                <a:tc>
                  <a:txBody>
                    <a:bodyPr/>
                    <a:lstStyle/>
                    <a:p>
                      <a:r>
                        <a:rPr lang="en-US"/>
                        <a:t>26</a:t>
                      </a:r>
                      <a:endParaRPr lang="en-CA"/>
                    </a:p>
                  </a:txBody>
                  <a:tcPr/>
                </a:tc>
                <a:extLst>
                  <a:ext uri="{0D108BD9-81ED-4DB2-BD59-A6C34878D82A}">
                    <a16:rowId xmlns:a16="http://schemas.microsoft.com/office/drawing/2014/main" val="1746656470"/>
                  </a:ext>
                </a:extLst>
              </a:tr>
              <a:tr h="370840">
                <a:tc>
                  <a:txBody>
                    <a:bodyPr/>
                    <a:lstStyle/>
                    <a:p>
                      <a:r>
                        <a:rPr lang="en-US"/>
                        <a:t>Lettre majuscule</a:t>
                      </a:r>
                      <a:endParaRPr lang="en-CA"/>
                    </a:p>
                  </a:txBody>
                  <a:tcPr/>
                </a:tc>
                <a:tc>
                  <a:txBody>
                    <a:bodyPr/>
                    <a:lstStyle/>
                    <a:p>
                      <a:r>
                        <a:rPr lang="en-US"/>
                        <a:t>26</a:t>
                      </a:r>
                      <a:endParaRPr lang="en-CA"/>
                    </a:p>
                  </a:txBody>
                  <a:tcPr/>
                </a:tc>
                <a:extLst>
                  <a:ext uri="{0D108BD9-81ED-4DB2-BD59-A6C34878D82A}">
                    <a16:rowId xmlns:a16="http://schemas.microsoft.com/office/drawing/2014/main" val="989492948"/>
                  </a:ext>
                </a:extLst>
              </a:tr>
              <a:tr h="370840">
                <a:tc>
                  <a:txBody>
                    <a:bodyPr/>
                    <a:lstStyle/>
                    <a:p>
                      <a:r>
                        <a:rPr lang="en-US"/>
                        <a:t>Chiffre</a:t>
                      </a:r>
                      <a:endParaRPr lang="en-CA"/>
                    </a:p>
                  </a:txBody>
                  <a:tcPr/>
                </a:tc>
                <a:tc>
                  <a:txBody>
                    <a:bodyPr/>
                    <a:lstStyle/>
                    <a:p>
                      <a:r>
                        <a:rPr lang="en-US"/>
                        <a:t>10</a:t>
                      </a:r>
                      <a:endParaRPr lang="en-CA"/>
                    </a:p>
                  </a:txBody>
                  <a:tcPr/>
                </a:tc>
                <a:extLst>
                  <a:ext uri="{0D108BD9-81ED-4DB2-BD59-A6C34878D82A}">
                    <a16:rowId xmlns:a16="http://schemas.microsoft.com/office/drawing/2014/main" val="1675832862"/>
                  </a:ext>
                </a:extLst>
              </a:tr>
              <a:tr h="370840">
                <a:tc>
                  <a:txBody>
                    <a:bodyPr/>
                    <a:lstStyle/>
                    <a:p>
                      <a:r>
                        <a:rPr lang="en-US"/>
                        <a:t>Caractère spéciaux</a:t>
                      </a:r>
                      <a:endParaRPr lang="en-CA"/>
                    </a:p>
                  </a:txBody>
                  <a:tcPr/>
                </a:tc>
                <a:tc>
                  <a:txBody>
                    <a:bodyPr/>
                    <a:lstStyle/>
                    <a:p>
                      <a:r>
                        <a:rPr lang="en-US"/>
                        <a:t>40</a:t>
                      </a:r>
                      <a:endParaRPr lang="en-CA"/>
                    </a:p>
                  </a:txBody>
                  <a:tcPr/>
                </a:tc>
                <a:extLst>
                  <a:ext uri="{0D108BD9-81ED-4DB2-BD59-A6C34878D82A}">
                    <a16:rowId xmlns:a16="http://schemas.microsoft.com/office/drawing/2014/main" val="3953130323"/>
                  </a:ext>
                </a:extLst>
              </a:tr>
            </a:tbl>
          </a:graphicData>
        </a:graphic>
      </p:graphicFrame>
      <p:sp>
        <p:nvSpPr>
          <p:cNvPr id="5" name="TextBox 4">
            <a:extLst>
              <a:ext uri="{FF2B5EF4-FFF2-40B4-BE49-F238E27FC236}">
                <a16:creationId xmlns:a16="http://schemas.microsoft.com/office/drawing/2014/main" id="{6800365B-B60A-43FF-AC35-A8960D2D7FB5}"/>
              </a:ext>
            </a:extLst>
          </p:cNvPr>
          <p:cNvSpPr txBox="1"/>
          <p:nvPr>
            <p:custDataLst>
              <p:tags r:id="rId4"/>
            </p:custDataLst>
          </p:nvPr>
        </p:nvSpPr>
        <p:spPr>
          <a:xfrm>
            <a:off x="646111" y="6248399"/>
            <a:ext cx="6362639" cy="369332"/>
          </a:xfrm>
          <a:prstGeom prst="rect">
            <a:avLst/>
          </a:prstGeom>
          <a:noFill/>
        </p:spPr>
        <p:txBody>
          <a:bodyPr wrap="none" rtlCol="0">
            <a:spAutoFit/>
          </a:bodyPr>
          <a:lstStyle/>
          <a:p>
            <a:r>
              <a:rPr lang="en-CA">
                <a:hlinkClick r:id="rId6"/>
              </a:rPr>
              <a:t>https://www.computerhope.com/issues/ch001598.htm</a:t>
            </a:r>
            <a:r>
              <a:rPr lang="en-CA"/>
              <a:t> </a:t>
            </a:r>
          </a:p>
        </p:txBody>
      </p:sp>
    </p:spTree>
    <p:extLst>
      <p:ext uri="{BB962C8B-B14F-4D97-AF65-F5344CB8AC3E}">
        <p14:creationId xmlns:p14="http://schemas.microsoft.com/office/powerpoint/2010/main" val="2467088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9E3C-B7A4-41DB-8A8A-34248EF3C90E}"/>
              </a:ext>
            </a:extLst>
          </p:cNvPr>
          <p:cNvSpPr>
            <a:spLocks noGrp="1"/>
          </p:cNvSpPr>
          <p:nvPr>
            <p:ph type="title"/>
            <p:custDataLst>
              <p:tags r:id="rId1"/>
            </p:custDataLst>
          </p:nvPr>
        </p:nvSpPr>
        <p:spPr/>
        <p:txBody>
          <a:bodyPr/>
          <a:lstStyle/>
          <a:p>
            <a:r>
              <a:rPr lang="en-US"/>
              <a:t>Calcul de l’entropie</a:t>
            </a:r>
            <a:endParaRPr lang="en-CA"/>
          </a:p>
        </p:txBody>
      </p:sp>
      <p:sp>
        <p:nvSpPr>
          <p:cNvPr id="3" name="Content Placeholder 2">
            <a:extLst>
              <a:ext uri="{FF2B5EF4-FFF2-40B4-BE49-F238E27FC236}">
                <a16:creationId xmlns:a16="http://schemas.microsoft.com/office/drawing/2014/main" id="{8119472A-63A2-4915-9034-572EF4B54B3B}"/>
              </a:ext>
            </a:extLst>
          </p:cNvPr>
          <p:cNvSpPr>
            <a:spLocks noGrp="1"/>
          </p:cNvSpPr>
          <p:nvPr>
            <p:ph idx="1"/>
            <p:custDataLst>
              <p:tags r:id="rId2"/>
            </p:custDataLst>
          </p:nvPr>
        </p:nvSpPr>
        <p:spPr/>
        <p:txBody>
          <a:bodyPr/>
          <a:lstStyle/>
          <a:p>
            <a:r>
              <a:rPr lang="en-US"/>
              <a:t>Question quiz!</a:t>
            </a:r>
          </a:p>
          <a:p>
            <a:endParaRPr lang="en-US"/>
          </a:p>
          <a:p>
            <a:r>
              <a:rPr lang="en-US"/>
              <a:t>Combien de combinaison a un mot de passe de:</a:t>
            </a:r>
          </a:p>
          <a:p>
            <a:pPr lvl="1"/>
            <a:r>
              <a:rPr lang="en-US"/>
              <a:t>10 caractères</a:t>
            </a:r>
          </a:p>
          <a:p>
            <a:pPr lvl="1"/>
            <a:r>
              <a:rPr lang="en-US"/>
              <a:t>Peut contenir des minuscules, majuscule, des chiffres, et des caractères spéciaux</a:t>
            </a:r>
            <a:endParaRPr lang="en-CA"/>
          </a:p>
        </p:txBody>
      </p:sp>
    </p:spTree>
    <p:extLst>
      <p:ext uri="{BB962C8B-B14F-4D97-AF65-F5344CB8AC3E}">
        <p14:creationId xmlns:p14="http://schemas.microsoft.com/office/powerpoint/2010/main" val="10593023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9E3C-B7A4-41DB-8A8A-34248EF3C90E}"/>
              </a:ext>
            </a:extLst>
          </p:cNvPr>
          <p:cNvSpPr>
            <a:spLocks noGrp="1"/>
          </p:cNvSpPr>
          <p:nvPr>
            <p:ph type="title"/>
            <p:custDataLst>
              <p:tags r:id="rId1"/>
            </p:custDataLst>
          </p:nvPr>
        </p:nvSpPr>
        <p:spPr/>
        <p:txBody>
          <a:bodyPr/>
          <a:lstStyle/>
          <a:p>
            <a:r>
              <a:rPr lang="en-US"/>
              <a:t>Calcul de l’entropie</a:t>
            </a:r>
            <a:endParaRPr lang="en-CA"/>
          </a:p>
        </p:txBody>
      </p:sp>
      <p:sp>
        <p:nvSpPr>
          <p:cNvPr id="3" name="Content Placeholder 2">
            <a:extLst>
              <a:ext uri="{FF2B5EF4-FFF2-40B4-BE49-F238E27FC236}">
                <a16:creationId xmlns:a16="http://schemas.microsoft.com/office/drawing/2014/main" id="{8119472A-63A2-4915-9034-572EF4B54B3B}"/>
              </a:ext>
            </a:extLst>
          </p:cNvPr>
          <p:cNvSpPr>
            <a:spLocks noGrp="1"/>
          </p:cNvSpPr>
          <p:nvPr>
            <p:ph idx="1"/>
            <p:custDataLst>
              <p:tags r:id="rId2"/>
            </p:custDataLst>
          </p:nvPr>
        </p:nvSpPr>
        <p:spPr/>
        <p:txBody>
          <a:bodyPr/>
          <a:lstStyle/>
          <a:p>
            <a:r>
              <a:rPr lang="en-US"/>
              <a:t>Question quiz!</a:t>
            </a:r>
          </a:p>
          <a:p>
            <a:endParaRPr lang="en-US"/>
          </a:p>
          <a:p>
            <a:r>
              <a:rPr lang="en-US"/>
              <a:t>Combien de combinaison a un mot de passe de:</a:t>
            </a:r>
          </a:p>
          <a:p>
            <a:pPr lvl="1"/>
            <a:r>
              <a:rPr lang="en-US"/>
              <a:t>10 caractères</a:t>
            </a:r>
          </a:p>
          <a:p>
            <a:pPr lvl="1"/>
            <a:r>
              <a:rPr lang="en-US"/>
              <a:t>Peut contenir des minuscules, majuscule, des chiffres, et des caractères spéciaux</a:t>
            </a:r>
          </a:p>
          <a:p>
            <a:pPr lvl="1"/>
            <a:endParaRPr lang="en-US"/>
          </a:p>
          <a:p>
            <a:pPr lvl="1"/>
            <a:r>
              <a:rPr lang="en-US"/>
              <a:t>Réponse:</a:t>
            </a:r>
          </a:p>
          <a:p>
            <a:pPr lvl="2"/>
            <a:r>
              <a:rPr lang="en-US">
                <a:solidFill>
                  <a:srgbClr val="FFC000"/>
                </a:solidFill>
              </a:rPr>
              <a:t>102 (26+26+10+40) ^ 10 = 121,899,441,999,475,713,024</a:t>
            </a:r>
            <a:endParaRPr lang="en-CA">
              <a:solidFill>
                <a:srgbClr val="FFC000"/>
              </a:solidFill>
            </a:endParaRPr>
          </a:p>
        </p:txBody>
      </p:sp>
    </p:spTree>
    <p:extLst>
      <p:ext uri="{BB962C8B-B14F-4D97-AF65-F5344CB8AC3E}">
        <p14:creationId xmlns:p14="http://schemas.microsoft.com/office/powerpoint/2010/main" val="34331620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1F4E-27EF-468E-B1DC-5320651CB4D9}"/>
              </a:ext>
            </a:extLst>
          </p:cNvPr>
          <p:cNvSpPr>
            <a:spLocks noGrp="1"/>
          </p:cNvSpPr>
          <p:nvPr>
            <p:ph type="title"/>
            <p:custDataLst>
              <p:tags r:id="rId1"/>
            </p:custDataLst>
          </p:nvPr>
        </p:nvSpPr>
        <p:spPr/>
        <p:txBody>
          <a:bodyPr/>
          <a:lstStyle/>
          <a:p>
            <a:r>
              <a:rPr lang="en-US"/>
              <a:t>Calcul</a:t>
            </a:r>
            <a:endParaRPr lang="en-CA"/>
          </a:p>
        </p:txBody>
      </p:sp>
      <p:sp>
        <p:nvSpPr>
          <p:cNvPr id="3" name="Content Placeholder 2">
            <a:extLst>
              <a:ext uri="{FF2B5EF4-FFF2-40B4-BE49-F238E27FC236}">
                <a16:creationId xmlns:a16="http://schemas.microsoft.com/office/drawing/2014/main" id="{6B731427-EFAB-4983-BD7E-84442B632C62}"/>
              </a:ext>
            </a:extLst>
          </p:cNvPr>
          <p:cNvSpPr>
            <a:spLocks noGrp="1"/>
          </p:cNvSpPr>
          <p:nvPr>
            <p:ph idx="1"/>
            <p:custDataLst>
              <p:tags r:id="rId2"/>
            </p:custDataLst>
          </p:nvPr>
        </p:nvSpPr>
        <p:spPr/>
        <p:txBody>
          <a:bodyPr/>
          <a:lstStyle/>
          <a:p>
            <a:r>
              <a:rPr lang="en-US"/>
              <a:t>Dans la plupart des cas, l’utilisateur pourra choisir un mot de passe de plusieurs longueurs (Ex. 6 à 10 caractères)</a:t>
            </a:r>
          </a:p>
          <a:p>
            <a:endParaRPr lang="en-US"/>
          </a:p>
          <a:p>
            <a:r>
              <a:rPr lang="en-US"/>
              <a:t>Comment compter le nombre de combinaison?</a:t>
            </a:r>
          </a:p>
          <a:p>
            <a:endParaRPr lang="en-US"/>
          </a:p>
          <a:p>
            <a:r>
              <a:rPr lang="en-US"/>
              <a:t>C’est simple:</a:t>
            </a:r>
          </a:p>
          <a:p>
            <a:pPr lvl="1"/>
            <a:r>
              <a:rPr lang="en-US"/>
              <a:t>Calculer chaque longueur de façon indépendante et additionner le nombre de combinaison.</a:t>
            </a:r>
            <a:endParaRPr lang="en-CA"/>
          </a:p>
        </p:txBody>
      </p:sp>
    </p:spTree>
    <p:extLst>
      <p:ext uri="{BB962C8B-B14F-4D97-AF65-F5344CB8AC3E}">
        <p14:creationId xmlns:p14="http://schemas.microsoft.com/office/powerpoint/2010/main" val="34262735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1F4E-27EF-468E-B1DC-5320651CB4D9}"/>
              </a:ext>
            </a:extLst>
          </p:cNvPr>
          <p:cNvSpPr>
            <a:spLocks noGrp="1"/>
          </p:cNvSpPr>
          <p:nvPr>
            <p:ph type="title"/>
            <p:custDataLst>
              <p:tags r:id="rId1"/>
            </p:custDataLst>
          </p:nvPr>
        </p:nvSpPr>
        <p:spPr/>
        <p:txBody>
          <a:bodyPr/>
          <a:lstStyle/>
          <a:p>
            <a:r>
              <a:rPr lang="en-US"/>
              <a:t>Calcul</a:t>
            </a:r>
            <a:endParaRPr lang="en-CA"/>
          </a:p>
        </p:txBody>
      </p:sp>
      <p:sp>
        <p:nvSpPr>
          <p:cNvPr id="3" name="Content Placeholder 2">
            <a:extLst>
              <a:ext uri="{FF2B5EF4-FFF2-40B4-BE49-F238E27FC236}">
                <a16:creationId xmlns:a16="http://schemas.microsoft.com/office/drawing/2014/main" id="{6B731427-EFAB-4983-BD7E-84442B632C62}"/>
              </a:ext>
            </a:extLst>
          </p:cNvPr>
          <p:cNvSpPr>
            <a:spLocks noGrp="1"/>
          </p:cNvSpPr>
          <p:nvPr>
            <p:ph idx="1"/>
            <p:custDataLst>
              <p:tags r:id="rId2"/>
            </p:custDataLst>
          </p:nvPr>
        </p:nvSpPr>
        <p:spPr/>
        <p:txBody>
          <a:bodyPr/>
          <a:lstStyle/>
          <a:p>
            <a:r>
              <a:rPr lang="en-US"/>
              <a:t>Exemple:</a:t>
            </a:r>
          </a:p>
          <a:p>
            <a:pPr lvl="1"/>
            <a:r>
              <a:rPr lang="en-US"/>
              <a:t>Mot de passe compose de 6 à 8 lettres minuscules</a:t>
            </a:r>
          </a:p>
          <a:p>
            <a:pPr lvl="2"/>
            <a:r>
              <a:rPr lang="en-US"/>
              <a:t>(26 ^ 6) + (26 ^ 7) + (26 ^ 8)</a:t>
            </a:r>
          </a:p>
          <a:p>
            <a:pPr lvl="2"/>
            <a:r>
              <a:rPr lang="en-US"/>
              <a:t>309,915,776 + 8,031,810,176 + 208,827,064,576</a:t>
            </a:r>
          </a:p>
          <a:p>
            <a:pPr lvl="2"/>
            <a:r>
              <a:rPr lang="en-US"/>
              <a:t>217,168,790,528</a:t>
            </a:r>
          </a:p>
          <a:p>
            <a:pPr lvl="2"/>
            <a:endParaRPr lang="en-CA"/>
          </a:p>
        </p:txBody>
      </p:sp>
    </p:spTree>
    <p:extLst>
      <p:ext uri="{BB962C8B-B14F-4D97-AF65-F5344CB8AC3E}">
        <p14:creationId xmlns:p14="http://schemas.microsoft.com/office/powerpoint/2010/main" val="15771749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1F4E-27EF-468E-B1DC-5320651CB4D9}"/>
              </a:ext>
            </a:extLst>
          </p:cNvPr>
          <p:cNvSpPr>
            <a:spLocks noGrp="1"/>
          </p:cNvSpPr>
          <p:nvPr>
            <p:ph type="title"/>
            <p:custDataLst>
              <p:tags r:id="rId1"/>
            </p:custDataLst>
          </p:nvPr>
        </p:nvSpPr>
        <p:spPr/>
        <p:txBody>
          <a:bodyPr/>
          <a:lstStyle/>
          <a:p>
            <a:r>
              <a:rPr lang="en-US"/>
              <a:t>Calcul</a:t>
            </a:r>
            <a:endParaRPr lang="en-CA"/>
          </a:p>
        </p:txBody>
      </p:sp>
      <p:sp>
        <p:nvSpPr>
          <p:cNvPr id="3" name="Content Placeholder 2">
            <a:extLst>
              <a:ext uri="{FF2B5EF4-FFF2-40B4-BE49-F238E27FC236}">
                <a16:creationId xmlns:a16="http://schemas.microsoft.com/office/drawing/2014/main" id="{6B731427-EFAB-4983-BD7E-84442B632C62}"/>
              </a:ext>
            </a:extLst>
          </p:cNvPr>
          <p:cNvSpPr>
            <a:spLocks noGrp="1"/>
          </p:cNvSpPr>
          <p:nvPr>
            <p:ph idx="1"/>
            <p:custDataLst>
              <p:tags r:id="rId2"/>
            </p:custDataLst>
          </p:nvPr>
        </p:nvSpPr>
        <p:spPr/>
        <p:txBody>
          <a:bodyPr/>
          <a:lstStyle/>
          <a:p>
            <a:r>
              <a:rPr lang="en-US"/>
              <a:t>Le nombre de combinaison possible ne vous aidera peut-être pas à savoir combien de temps prendrait un ordinateur pour briser le mot de passe, mais il vous aidera certainement à savoir quel ensemble de règles donnera le plus de fil à retordre à un pirate.</a:t>
            </a:r>
          </a:p>
          <a:p>
            <a:pPr lvl="1"/>
            <a:endParaRPr lang="en-CA"/>
          </a:p>
          <a:p>
            <a:r>
              <a:rPr lang="en-US"/>
              <a:t>Prenons le temps de voir quelques exemples.</a:t>
            </a:r>
          </a:p>
          <a:p>
            <a:pPr lvl="1"/>
            <a:endParaRPr lang="en-CA"/>
          </a:p>
        </p:txBody>
      </p:sp>
    </p:spTree>
    <p:extLst>
      <p:ext uri="{BB962C8B-B14F-4D97-AF65-F5344CB8AC3E}">
        <p14:creationId xmlns:p14="http://schemas.microsoft.com/office/powerpoint/2010/main" val="25003126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C6EEA-DFBB-4B4A-8D77-D861778A7408}"/>
              </a:ext>
            </a:extLst>
          </p:cNvPr>
          <p:cNvSpPr>
            <a:spLocks noGrp="1"/>
          </p:cNvSpPr>
          <p:nvPr>
            <p:ph type="title"/>
            <p:custDataLst>
              <p:tags r:id="rId1"/>
            </p:custDataLst>
          </p:nvPr>
        </p:nvSpPr>
        <p:spPr/>
        <p:txBody>
          <a:bodyPr/>
          <a:lstStyle/>
          <a:p>
            <a:r>
              <a:rPr lang="en-US"/>
              <a:t>Exemple #1</a:t>
            </a:r>
            <a:endParaRPr lang="en-CA"/>
          </a:p>
        </p:txBody>
      </p:sp>
      <p:sp>
        <p:nvSpPr>
          <p:cNvPr id="3" name="Content Placeholder 2">
            <a:extLst>
              <a:ext uri="{FF2B5EF4-FFF2-40B4-BE49-F238E27FC236}">
                <a16:creationId xmlns:a16="http://schemas.microsoft.com/office/drawing/2014/main" id="{4788ADB8-708F-4CF0-A219-BD5845527040}"/>
              </a:ext>
            </a:extLst>
          </p:cNvPr>
          <p:cNvSpPr>
            <a:spLocks noGrp="1"/>
          </p:cNvSpPr>
          <p:nvPr>
            <p:ph idx="1"/>
            <p:custDataLst>
              <p:tags r:id="rId2"/>
            </p:custDataLst>
          </p:nvPr>
        </p:nvSpPr>
        <p:spPr/>
        <p:txBody>
          <a:bodyPr/>
          <a:lstStyle/>
          <a:p>
            <a:r>
              <a:rPr lang="en-US"/>
              <a:t>Combien de combinaison pour un mot de passe de 10 caractères compose de chiffre uniquement?</a:t>
            </a:r>
          </a:p>
          <a:p>
            <a:endParaRPr lang="en-US"/>
          </a:p>
          <a:p>
            <a:pPr marL="0" indent="0">
              <a:buNone/>
            </a:pPr>
            <a:endParaRPr lang="en-CA"/>
          </a:p>
        </p:txBody>
      </p:sp>
    </p:spTree>
    <p:extLst>
      <p:ext uri="{BB962C8B-B14F-4D97-AF65-F5344CB8AC3E}">
        <p14:creationId xmlns:p14="http://schemas.microsoft.com/office/powerpoint/2010/main" val="30675617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C6EEA-DFBB-4B4A-8D77-D861778A7408}"/>
              </a:ext>
            </a:extLst>
          </p:cNvPr>
          <p:cNvSpPr>
            <a:spLocks noGrp="1"/>
          </p:cNvSpPr>
          <p:nvPr>
            <p:ph type="title"/>
            <p:custDataLst>
              <p:tags r:id="rId1"/>
            </p:custDataLst>
          </p:nvPr>
        </p:nvSpPr>
        <p:spPr/>
        <p:txBody>
          <a:bodyPr/>
          <a:lstStyle/>
          <a:p>
            <a:r>
              <a:rPr lang="en-US"/>
              <a:t>Exemple #1</a:t>
            </a:r>
            <a:endParaRPr lang="en-CA"/>
          </a:p>
        </p:txBody>
      </p:sp>
      <p:sp>
        <p:nvSpPr>
          <p:cNvPr id="3" name="Content Placeholder 2">
            <a:extLst>
              <a:ext uri="{FF2B5EF4-FFF2-40B4-BE49-F238E27FC236}">
                <a16:creationId xmlns:a16="http://schemas.microsoft.com/office/drawing/2014/main" id="{4788ADB8-708F-4CF0-A219-BD5845527040}"/>
              </a:ext>
            </a:extLst>
          </p:cNvPr>
          <p:cNvSpPr>
            <a:spLocks noGrp="1"/>
          </p:cNvSpPr>
          <p:nvPr>
            <p:ph idx="1"/>
            <p:custDataLst>
              <p:tags r:id="rId2"/>
            </p:custDataLst>
          </p:nvPr>
        </p:nvSpPr>
        <p:spPr/>
        <p:txBody>
          <a:bodyPr/>
          <a:lstStyle/>
          <a:p>
            <a:r>
              <a:rPr lang="en-US"/>
              <a:t>Combien de combinaison pour un mot de passe de 10 caractères compose de chiffre uniquement?</a:t>
            </a:r>
          </a:p>
          <a:p>
            <a:endParaRPr lang="en-US"/>
          </a:p>
          <a:p>
            <a:r>
              <a:rPr lang="en-US">
                <a:solidFill>
                  <a:srgbClr val="FFC000"/>
                </a:solidFill>
              </a:rPr>
              <a:t>Réponse: 10 ^ 10 = 10,000,000,000</a:t>
            </a:r>
          </a:p>
          <a:p>
            <a:pPr marL="0" indent="0">
              <a:buNone/>
            </a:pPr>
            <a:endParaRPr lang="en-CA"/>
          </a:p>
        </p:txBody>
      </p:sp>
    </p:spTree>
    <p:extLst>
      <p:ext uri="{BB962C8B-B14F-4D97-AF65-F5344CB8AC3E}">
        <p14:creationId xmlns:p14="http://schemas.microsoft.com/office/powerpoint/2010/main" val="34019614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C6EEA-DFBB-4B4A-8D77-D861778A7408}"/>
              </a:ext>
            </a:extLst>
          </p:cNvPr>
          <p:cNvSpPr>
            <a:spLocks noGrp="1"/>
          </p:cNvSpPr>
          <p:nvPr>
            <p:ph type="title"/>
            <p:custDataLst>
              <p:tags r:id="rId1"/>
            </p:custDataLst>
          </p:nvPr>
        </p:nvSpPr>
        <p:spPr/>
        <p:txBody>
          <a:bodyPr/>
          <a:lstStyle/>
          <a:p>
            <a:r>
              <a:rPr lang="en-US"/>
              <a:t>Exemple #2</a:t>
            </a:r>
            <a:endParaRPr lang="en-CA"/>
          </a:p>
        </p:txBody>
      </p:sp>
      <p:sp>
        <p:nvSpPr>
          <p:cNvPr id="3" name="Content Placeholder 2">
            <a:extLst>
              <a:ext uri="{FF2B5EF4-FFF2-40B4-BE49-F238E27FC236}">
                <a16:creationId xmlns:a16="http://schemas.microsoft.com/office/drawing/2014/main" id="{4788ADB8-708F-4CF0-A219-BD5845527040}"/>
              </a:ext>
            </a:extLst>
          </p:cNvPr>
          <p:cNvSpPr>
            <a:spLocks noGrp="1"/>
          </p:cNvSpPr>
          <p:nvPr>
            <p:ph idx="1"/>
            <p:custDataLst>
              <p:tags r:id="rId2"/>
            </p:custDataLst>
          </p:nvPr>
        </p:nvSpPr>
        <p:spPr/>
        <p:txBody>
          <a:bodyPr/>
          <a:lstStyle/>
          <a:p>
            <a:r>
              <a:rPr lang="en-US"/>
              <a:t>Combien de combinaison pour un mot de passe de 6 caractères si chacun des caractères peut être une lettre minuscule ou une lettre majuscule?</a:t>
            </a:r>
          </a:p>
          <a:p>
            <a:endParaRPr lang="en-CA"/>
          </a:p>
        </p:txBody>
      </p:sp>
    </p:spTree>
    <p:extLst>
      <p:ext uri="{BB962C8B-B14F-4D97-AF65-F5344CB8AC3E}">
        <p14:creationId xmlns:p14="http://schemas.microsoft.com/office/powerpoint/2010/main" val="476391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A46CF-6C7F-405E-9B36-409E33D4E023}"/>
              </a:ext>
            </a:extLst>
          </p:cNvPr>
          <p:cNvSpPr>
            <a:spLocks noGrp="1"/>
          </p:cNvSpPr>
          <p:nvPr>
            <p:ph type="title"/>
            <p:custDataLst>
              <p:tags r:id="rId1"/>
            </p:custDataLst>
          </p:nvPr>
        </p:nvSpPr>
        <p:spPr/>
        <p:txBody>
          <a:bodyPr/>
          <a:lstStyle/>
          <a:p>
            <a:r>
              <a:rPr lang="en-US"/>
              <a:t>Mécanisme d’authentification</a:t>
            </a:r>
            <a:endParaRPr lang="en-CA"/>
          </a:p>
        </p:txBody>
      </p:sp>
      <p:sp>
        <p:nvSpPr>
          <p:cNvPr id="3" name="Content Placeholder 2">
            <a:extLst>
              <a:ext uri="{FF2B5EF4-FFF2-40B4-BE49-F238E27FC236}">
                <a16:creationId xmlns:a16="http://schemas.microsoft.com/office/drawing/2014/main" id="{7EDA23CA-656E-4D6A-91A9-B8B80F678F26}"/>
              </a:ext>
            </a:extLst>
          </p:cNvPr>
          <p:cNvSpPr>
            <a:spLocks noGrp="1"/>
          </p:cNvSpPr>
          <p:nvPr>
            <p:ph idx="1"/>
            <p:custDataLst>
              <p:tags r:id="rId2"/>
            </p:custDataLst>
          </p:nvPr>
        </p:nvSpPr>
        <p:spPr/>
        <p:txBody>
          <a:bodyPr/>
          <a:lstStyle/>
          <a:p>
            <a:r>
              <a:rPr lang="en-US"/>
              <a:t>Dans le cours de PHP, nous avons couvert l’utilisation des variables de session et de quelles façons elles peuvent être utilisées pour créer des mécanismes d’authentification.</a:t>
            </a:r>
          </a:p>
          <a:p>
            <a:endParaRPr lang="en-US"/>
          </a:p>
          <a:p>
            <a:r>
              <a:rPr lang="en-US"/>
              <a:t>Toutefois, l’implémentation qui a été faite ne mettait pas en place des mécanismes de sécurité optimale.</a:t>
            </a:r>
          </a:p>
          <a:p>
            <a:endParaRPr lang="en-US"/>
          </a:p>
          <a:p>
            <a:r>
              <a:rPr lang="en-US"/>
              <a:t>Dans le cours d’aujourd’hui, nous verrons comment améliorer la solution.</a:t>
            </a:r>
          </a:p>
          <a:p>
            <a:endParaRPr lang="en-US"/>
          </a:p>
          <a:p>
            <a:endParaRPr lang="en-CA"/>
          </a:p>
        </p:txBody>
      </p:sp>
    </p:spTree>
    <p:extLst>
      <p:ext uri="{BB962C8B-B14F-4D97-AF65-F5344CB8AC3E}">
        <p14:creationId xmlns:p14="http://schemas.microsoft.com/office/powerpoint/2010/main" val="42525324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C6EEA-DFBB-4B4A-8D77-D861778A7408}"/>
              </a:ext>
            </a:extLst>
          </p:cNvPr>
          <p:cNvSpPr>
            <a:spLocks noGrp="1"/>
          </p:cNvSpPr>
          <p:nvPr>
            <p:ph type="title"/>
            <p:custDataLst>
              <p:tags r:id="rId1"/>
            </p:custDataLst>
          </p:nvPr>
        </p:nvSpPr>
        <p:spPr/>
        <p:txBody>
          <a:bodyPr/>
          <a:lstStyle/>
          <a:p>
            <a:r>
              <a:rPr lang="en-US"/>
              <a:t>Exemple #2</a:t>
            </a:r>
            <a:endParaRPr lang="en-CA"/>
          </a:p>
        </p:txBody>
      </p:sp>
      <p:sp>
        <p:nvSpPr>
          <p:cNvPr id="3" name="Content Placeholder 2">
            <a:extLst>
              <a:ext uri="{FF2B5EF4-FFF2-40B4-BE49-F238E27FC236}">
                <a16:creationId xmlns:a16="http://schemas.microsoft.com/office/drawing/2014/main" id="{4788ADB8-708F-4CF0-A219-BD5845527040}"/>
              </a:ext>
            </a:extLst>
          </p:cNvPr>
          <p:cNvSpPr>
            <a:spLocks noGrp="1"/>
          </p:cNvSpPr>
          <p:nvPr>
            <p:ph idx="1"/>
            <p:custDataLst>
              <p:tags r:id="rId2"/>
            </p:custDataLst>
          </p:nvPr>
        </p:nvSpPr>
        <p:spPr/>
        <p:txBody>
          <a:bodyPr/>
          <a:lstStyle/>
          <a:p>
            <a:r>
              <a:rPr lang="en-US"/>
              <a:t>Combien de combinaison pour un mot de passe de 6 caractères si chacun des caractères peut être une lettre minuscule ou une lettre majuscule?</a:t>
            </a:r>
          </a:p>
          <a:p>
            <a:endParaRPr lang="en-US"/>
          </a:p>
          <a:p>
            <a:r>
              <a:rPr lang="en-US">
                <a:solidFill>
                  <a:srgbClr val="FFC000"/>
                </a:solidFill>
              </a:rPr>
              <a:t>Réponse: 52 ^ 6 = 19,770,609,664</a:t>
            </a:r>
          </a:p>
          <a:p>
            <a:endParaRPr lang="en-CA"/>
          </a:p>
        </p:txBody>
      </p:sp>
    </p:spTree>
    <p:extLst>
      <p:ext uri="{BB962C8B-B14F-4D97-AF65-F5344CB8AC3E}">
        <p14:creationId xmlns:p14="http://schemas.microsoft.com/office/powerpoint/2010/main" val="35642939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C6EEA-DFBB-4B4A-8D77-D861778A7408}"/>
              </a:ext>
            </a:extLst>
          </p:cNvPr>
          <p:cNvSpPr>
            <a:spLocks noGrp="1"/>
          </p:cNvSpPr>
          <p:nvPr>
            <p:ph type="title"/>
            <p:custDataLst>
              <p:tags r:id="rId1"/>
            </p:custDataLst>
          </p:nvPr>
        </p:nvSpPr>
        <p:spPr/>
        <p:txBody>
          <a:bodyPr/>
          <a:lstStyle/>
          <a:p>
            <a:r>
              <a:rPr lang="en-US"/>
              <a:t>Exemple #3</a:t>
            </a:r>
            <a:endParaRPr lang="en-CA"/>
          </a:p>
        </p:txBody>
      </p:sp>
      <p:sp>
        <p:nvSpPr>
          <p:cNvPr id="3" name="Content Placeholder 2">
            <a:extLst>
              <a:ext uri="{FF2B5EF4-FFF2-40B4-BE49-F238E27FC236}">
                <a16:creationId xmlns:a16="http://schemas.microsoft.com/office/drawing/2014/main" id="{4788ADB8-708F-4CF0-A219-BD5845527040}"/>
              </a:ext>
            </a:extLst>
          </p:cNvPr>
          <p:cNvSpPr>
            <a:spLocks noGrp="1"/>
          </p:cNvSpPr>
          <p:nvPr>
            <p:ph idx="1"/>
            <p:custDataLst>
              <p:tags r:id="rId2"/>
            </p:custDataLst>
          </p:nvPr>
        </p:nvSpPr>
        <p:spPr/>
        <p:txBody>
          <a:bodyPr/>
          <a:lstStyle/>
          <a:p>
            <a:r>
              <a:rPr lang="en-US"/>
              <a:t>Combien de combinaison pour un mot de passe compose de 8 caractères, chacun pouvant être une lettre minuscule ou majuscule, d’un chiffre ou d’un caractère spécial. </a:t>
            </a:r>
          </a:p>
          <a:p>
            <a:r>
              <a:rPr lang="en-US"/>
              <a:t>Toutefois, la lettre majuscule ne peut pas être au début ni à la fin</a:t>
            </a:r>
          </a:p>
          <a:p>
            <a:endParaRPr lang="en-US"/>
          </a:p>
          <a:p>
            <a:endParaRPr lang="en-CA"/>
          </a:p>
        </p:txBody>
      </p:sp>
    </p:spTree>
    <p:extLst>
      <p:ext uri="{BB962C8B-B14F-4D97-AF65-F5344CB8AC3E}">
        <p14:creationId xmlns:p14="http://schemas.microsoft.com/office/powerpoint/2010/main" val="38907158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C6EEA-DFBB-4B4A-8D77-D861778A7408}"/>
              </a:ext>
            </a:extLst>
          </p:cNvPr>
          <p:cNvSpPr>
            <a:spLocks noGrp="1"/>
          </p:cNvSpPr>
          <p:nvPr>
            <p:ph type="title"/>
            <p:custDataLst>
              <p:tags r:id="rId1"/>
            </p:custDataLst>
          </p:nvPr>
        </p:nvSpPr>
        <p:spPr/>
        <p:txBody>
          <a:bodyPr/>
          <a:lstStyle/>
          <a:p>
            <a:r>
              <a:rPr lang="en-US"/>
              <a:t>Exemple #3</a:t>
            </a:r>
            <a:endParaRPr lang="en-CA"/>
          </a:p>
        </p:txBody>
      </p:sp>
      <p:sp>
        <p:nvSpPr>
          <p:cNvPr id="3" name="Content Placeholder 2">
            <a:extLst>
              <a:ext uri="{FF2B5EF4-FFF2-40B4-BE49-F238E27FC236}">
                <a16:creationId xmlns:a16="http://schemas.microsoft.com/office/drawing/2014/main" id="{4788ADB8-708F-4CF0-A219-BD5845527040}"/>
              </a:ext>
            </a:extLst>
          </p:cNvPr>
          <p:cNvSpPr>
            <a:spLocks noGrp="1"/>
          </p:cNvSpPr>
          <p:nvPr>
            <p:ph idx="1"/>
            <p:custDataLst>
              <p:tags r:id="rId2"/>
            </p:custDataLst>
          </p:nvPr>
        </p:nvSpPr>
        <p:spPr/>
        <p:txBody>
          <a:bodyPr/>
          <a:lstStyle/>
          <a:p>
            <a:r>
              <a:rPr lang="en-US"/>
              <a:t>Combien de combinaison pour un mot de passe compose de 8 caractères, chacun pouvant être une lettre minuscule ou majuscule, d’un chiffre ou d’un caractère spécial. </a:t>
            </a:r>
          </a:p>
          <a:p>
            <a:r>
              <a:rPr lang="en-US"/>
              <a:t>Toutefois, la lettre majuscule ne peut pas être au début ni à la fin</a:t>
            </a:r>
          </a:p>
          <a:p>
            <a:endParaRPr lang="en-US"/>
          </a:p>
          <a:p>
            <a:r>
              <a:rPr lang="en-US">
                <a:solidFill>
                  <a:srgbClr val="FFC000"/>
                </a:solidFill>
              </a:rPr>
              <a:t>Réponse: </a:t>
            </a:r>
            <a:r>
              <a:rPr lang="en-US" u="sng">
                <a:solidFill>
                  <a:srgbClr val="FFC000"/>
                </a:solidFill>
              </a:rPr>
              <a:t>(26+10+40) ^ 1</a:t>
            </a:r>
            <a:r>
              <a:rPr lang="en-US">
                <a:solidFill>
                  <a:srgbClr val="FFC000"/>
                </a:solidFill>
              </a:rPr>
              <a:t> X </a:t>
            </a:r>
            <a:r>
              <a:rPr lang="en-US" u="sng">
                <a:solidFill>
                  <a:srgbClr val="FFC000"/>
                </a:solidFill>
              </a:rPr>
              <a:t>(26+26+10+40) ^ 6</a:t>
            </a:r>
            <a:r>
              <a:rPr lang="en-US">
                <a:solidFill>
                  <a:srgbClr val="FFC000"/>
                </a:solidFill>
              </a:rPr>
              <a:t> X </a:t>
            </a:r>
            <a:r>
              <a:rPr lang="en-US" u="sng">
                <a:solidFill>
                  <a:srgbClr val="FFC000"/>
                </a:solidFill>
              </a:rPr>
              <a:t>(26+10+40) ^ 1</a:t>
            </a:r>
          </a:p>
          <a:p>
            <a:endParaRPr lang="en-CA"/>
          </a:p>
        </p:txBody>
      </p:sp>
    </p:spTree>
    <p:extLst>
      <p:ext uri="{BB962C8B-B14F-4D97-AF65-F5344CB8AC3E}">
        <p14:creationId xmlns:p14="http://schemas.microsoft.com/office/powerpoint/2010/main" val="22770503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A1BF6-42B6-4F4D-9931-9B0CF196FC09}"/>
              </a:ext>
            </a:extLst>
          </p:cNvPr>
          <p:cNvSpPr>
            <a:spLocks noGrp="1"/>
          </p:cNvSpPr>
          <p:nvPr>
            <p:ph type="title"/>
            <p:custDataLst>
              <p:tags r:id="rId1"/>
            </p:custDataLst>
          </p:nvPr>
        </p:nvSpPr>
        <p:spPr/>
        <p:txBody>
          <a:bodyPr/>
          <a:lstStyle/>
          <a:p>
            <a:r>
              <a:rPr lang="en-US"/>
              <a:t>Longueur et composition</a:t>
            </a:r>
            <a:endParaRPr lang="en-CA"/>
          </a:p>
        </p:txBody>
      </p:sp>
      <p:sp>
        <p:nvSpPr>
          <p:cNvPr id="3" name="Content Placeholder 2">
            <a:extLst>
              <a:ext uri="{FF2B5EF4-FFF2-40B4-BE49-F238E27FC236}">
                <a16:creationId xmlns:a16="http://schemas.microsoft.com/office/drawing/2014/main" id="{1A86D963-D1E2-4E28-8308-9CB298AA13F4}"/>
              </a:ext>
            </a:extLst>
          </p:cNvPr>
          <p:cNvSpPr>
            <a:spLocks noGrp="1"/>
          </p:cNvSpPr>
          <p:nvPr>
            <p:ph idx="1"/>
            <p:custDataLst>
              <p:tags r:id="rId2"/>
            </p:custDataLst>
          </p:nvPr>
        </p:nvSpPr>
        <p:spPr/>
        <p:txBody>
          <a:bodyPr/>
          <a:lstStyle/>
          <a:p>
            <a:r>
              <a:rPr lang="en-US"/>
              <a:t>Mathématiquement parlant, la longueur d’un mot de passe augmentera le nombre de combinaison a tester beaucoup plus rapidement que le nombre de caractère possible à chaque position.</a:t>
            </a:r>
          </a:p>
          <a:p>
            <a:endParaRPr lang="en-US"/>
          </a:p>
          <a:p>
            <a:endParaRPr lang="en-CA"/>
          </a:p>
        </p:txBody>
      </p:sp>
    </p:spTree>
    <p:extLst>
      <p:ext uri="{BB962C8B-B14F-4D97-AF65-F5344CB8AC3E}">
        <p14:creationId xmlns:p14="http://schemas.microsoft.com/office/powerpoint/2010/main" val="19853118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A1BF6-42B6-4F4D-9931-9B0CF196FC09}"/>
              </a:ext>
            </a:extLst>
          </p:cNvPr>
          <p:cNvSpPr>
            <a:spLocks noGrp="1"/>
          </p:cNvSpPr>
          <p:nvPr>
            <p:ph type="title"/>
            <p:custDataLst>
              <p:tags r:id="rId1"/>
            </p:custDataLst>
          </p:nvPr>
        </p:nvSpPr>
        <p:spPr/>
        <p:txBody>
          <a:bodyPr/>
          <a:lstStyle/>
          <a:p>
            <a:r>
              <a:rPr lang="en-US"/>
              <a:t>Longueur et composition</a:t>
            </a:r>
            <a:endParaRPr lang="en-CA"/>
          </a:p>
        </p:txBody>
      </p:sp>
      <p:sp>
        <p:nvSpPr>
          <p:cNvPr id="3" name="Content Placeholder 2">
            <a:extLst>
              <a:ext uri="{FF2B5EF4-FFF2-40B4-BE49-F238E27FC236}">
                <a16:creationId xmlns:a16="http://schemas.microsoft.com/office/drawing/2014/main" id="{1A86D963-D1E2-4E28-8308-9CB298AA13F4}"/>
              </a:ext>
            </a:extLst>
          </p:cNvPr>
          <p:cNvSpPr>
            <a:spLocks noGrp="1"/>
          </p:cNvSpPr>
          <p:nvPr>
            <p:ph idx="1"/>
            <p:custDataLst>
              <p:tags r:id="rId2"/>
            </p:custDataLst>
          </p:nvPr>
        </p:nvSpPr>
        <p:spPr/>
        <p:txBody>
          <a:bodyPr/>
          <a:lstStyle/>
          <a:p>
            <a:r>
              <a:rPr lang="en-US" dirty="0"/>
              <a:t>Pas </a:t>
            </a:r>
            <a:r>
              <a:rPr lang="en-US" dirty="0" err="1"/>
              <a:t>convaincu</a:t>
            </a:r>
            <a:r>
              <a:rPr lang="en-US" dirty="0"/>
              <a:t>?</a:t>
            </a:r>
          </a:p>
          <a:p>
            <a:endParaRPr lang="en-US" dirty="0"/>
          </a:p>
          <a:p>
            <a:r>
              <a:rPr lang="en-US" dirty="0" err="1"/>
              <a:t>Utilisons</a:t>
            </a:r>
            <a:r>
              <a:rPr lang="en-US" dirty="0"/>
              <a:t> </a:t>
            </a:r>
            <a:r>
              <a:rPr lang="en-US" dirty="0" err="1"/>
              <a:t>ce</a:t>
            </a:r>
            <a:r>
              <a:rPr lang="en-US" dirty="0"/>
              <a:t> </a:t>
            </a:r>
            <a:r>
              <a:rPr lang="en-US" dirty="0" err="1"/>
              <a:t>calculateur</a:t>
            </a:r>
            <a:r>
              <a:rPr lang="en-US" dirty="0"/>
              <a:t> de </a:t>
            </a:r>
            <a:r>
              <a:rPr lang="en-US" dirty="0" err="1"/>
              <a:t>complexité</a:t>
            </a:r>
            <a:r>
              <a:rPr lang="en-US" dirty="0"/>
              <a:t> de mot de passe:</a:t>
            </a:r>
          </a:p>
          <a:p>
            <a:pPr lvl="1"/>
            <a:r>
              <a:rPr lang="en-US" dirty="0">
                <a:hlinkClick r:id="rId4"/>
              </a:rPr>
              <a:t>https://www.security.org/how-secure-is-my-password/</a:t>
            </a:r>
            <a:r>
              <a:rPr lang="en-US" dirty="0"/>
              <a:t> </a:t>
            </a:r>
          </a:p>
          <a:p>
            <a:pPr lvl="1"/>
            <a:endParaRPr lang="en-US" dirty="0"/>
          </a:p>
          <a:p>
            <a:r>
              <a:rPr lang="en-US" dirty="0" err="1"/>
              <a:t>Tentons</a:t>
            </a:r>
            <a:r>
              <a:rPr lang="en-US" dirty="0"/>
              <a:t> les mots de passe </a:t>
            </a:r>
            <a:r>
              <a:rPr lang="en-US" dirty="0" err="1"/>
              <a:t>suivants</a:t>
            </a:r>
            <a:r>
              <a:rPr lang="en-US" dirty="0"/>
              <a:t>:</a:t>
            </a:r>
          </a:p>
          <a:p>
            <a:pPr lvl="1"/>
            <a:r>
              <a:rPr lang="en-US" dirty="0"/>
              <a:t>E$r^q!3)</a:t>
            </a:r>
          </a:p>
          <a:p>
            <a:pPr lvl="1"/>
            <a:r>
              <a:rPr lang="en-US" dirty="0" err="1"/>
              <a:t>JAimeLaCremeGlace</a:t>
            </a:r>
            <a:endParaRPr lang="en-US" dirty="0"/>
          </a:p>
          <a:p>
            <a:pPr lvl="1"/>
            <a:endParaRPr lang="en-US" dirty="0"/>
          </a:p>
          <a:p>
            <a:r>
              <a:rPr lang="en-US" dirty="0"/>
              <a:t>Quel </a:t>
            </a:r>
            <a:r>
              <a:rPr lang="en-US" dirty="0" err="1"/>
              <a:t>est</a:t>
            </a:r>
            <a:r>
              <a:rPr lang="en-US" dirty="0"/>
              <a:t> le plus difficile à </a:t>
            </a:r>
            <a:r>
              <a:rPr lang="en-US" dirty="0" err="1"/>
              <a:t>briser</a:t>
            </a:r>
            <a:r>
              <a:rPr lang="en-US" dirty="0"/>
              <a:t>?</a:t>
            </a:r>
            <a:endParaRPr lang="en-CA" dirty="0"/>
          </a:p>
          <a:p>
            <a:endParaRPr lang="en-CA" dirty="0"/>
          </a:p>
        </p:txBody>
      </p:sp>
    </p:spTree>
    <p:extLst>
      <p:ext uri="{BB962C8B-B14F-4D97-AF65-F5344CB8AC3E}">
        <p14:creationId xmlns:p14="http://schemas.microsoft.com/office/powerpoint/2010/main" val="6359232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A1BF6-42B6-4F4D-9931-9B0CF196FC09}"/>
              </a:ext>
            </a:extLst>
          </p:cNvPr>
          <p:cNvSpPr>
            <a:spLocks noGrp="1"/>
          </p:cNvSpPr>
          <p:nvPr>
            <p:ph type="title"/>
            <p:custDataLst>
              <p:tags r:id="rId1"/>
            </p:custDataLst>
          </p:nvPr>
        </p:nvSpPr>
        <p:spPr/>
        <p:txBody>
          <a:bodyPr/>
          <a:lstStyle/>
          <a:p>
            <a:r>
              <a:rPr lang="en-US"/>
              <a:t>Longueur et composition</a:t>
            </a:r>
            <a:endParaRPr lang="en-CA"/>
          </a:p>
        </p:txBody>
      </p:sp>
      <p:sp>
        <p:nvSpPr>
          <p:cNvPr id="3" name="Content Placeholder 2">
            <a:extLst>
              <a:ext uri="{FF2B5EF4-FFF2-40B4-BE49-F238E27FC236}">
                <a16:creationId xmlns:a16="http://schemas.microsoft.com/office/drawing/2014/main" id="{1A86D963-D1E2-4E28-8308-9CB298AA13F4}"/>
              </a:ext>
            </a:extLst>
          </p:cNvPr>
          <p:cNvSpPr>
            <a:spLocks noGrp="1"/>
          </p:cNvSpPr>
          <p:nvPr>
            <p:ph idx="1"/>
            <p:custDataLst>
              <p:tags r:id="rId2"/>
            </p:custDataLst>
          </p:nvPr>
        </p:nvSpPr>
        <p:spPr/>
        <p:txBody>
          <a:bodyPr>
            <a:normAutofit/>
          </a:bodyPr>
          <a:lstStyle/>
          <a:p>
            <a:r>
              <a:rPr lang="en-US" dirty="0"/>
              <a:t>E$r^q!3)</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CA" dirty="0"/>
          </a:p>
          <a:p>
            <a:endParaRPr lang="en-CA" dirty="0"/>
          </a:p>
        </p:txBody>
      </p:sp>
      <p:pic>
        <p:nvPicPr>
          <p:cNvPr id="6" name="Picture 5">
            <a:extLst>
              <a:ext uri="{FF2B5EF4-FFF2-40B4-BE49-F238E27FC236}">
                <a16:creationId xmlns:a16="http://schemas.microsoft.com/office/drawing/2014/main" id="{CA3AAE8F-BFA2-2B3D-5E70-CB761346AA12}"/>
              </a:ext>
            </a:extLst>
          </p:cNvPr>
          <p:cNvPicPr>
            <a:picLocks noChangeAspect="1"/>
          </p:cNvPicPr>
          <p:nvPr/>
        </p:nvPicPr>
        <p:blipFill>
          <a:blip r:embed="rId4"/>
          <a:stretch>
            <a:fillRect/>
          </a:stretch>
        </p:blipFill>
        <p:spPr>
          <a:xfrm>
            <a:off x="1954095" y="2636155"/>
            <a:ext cx="8858594" cy="3828847"/>
          </a:xfrm>
          <a:prstGeom prst="rect">
            <a:avLst/>
          </a:prstGeom>
        </p:spPr>
      </p:pic>
    </p:spTree>
    <p:extLst>
      <p:ext uri="{BB962C8B-B14F-4D97-AF65-F5344CB8AC3E}">
        <p14:creationId xmlns:p14="http://schemas.microsoft.com/office/powerpoint/2010/main" val="22503791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A1BF6-42B6-4F4D-9931-9B0CF196FC09}"/>
              </a:ext>
            </a:extLst>
          </p:cNvPr>
          <p:cNvSpPr>
            <a:spLocks noGrp="1"/>
          </p:cNvSpPr>
          <p:nvPr>
            <p:ph type="title"/>
            <p:custDataLst>
              <p:tags r:id="rId1"/>
            </p:custDataLst>
          </p:nvPr>
        </p:nvSpPr>
        <p:spPr/>
        <p:txBody>
          <a:bodyPr/>
          <a:lstStyle/>
          <a:p>
            <a:r>
              <a:rPr lang="en-US"/>
              <a:t>Longueur et composition</a:t>
            </a:r>
            <a:endParaRPr lang="en-CA"/>
          </a:p>
        </p:txBody>
      </p:sp>
      <p:sp>
        <p:nvSpPr>
          <p:cNvPr id="3" name="Content Placeholder 2">
            <a:extLst>
              <a:ext uri="{FF2B5EF4-FFF2-40B4-BE49-F238E27FC236}">
                <a16:creationId xmlns:a16="http://schemas.microsoft.com/office/drawing/2014/main" id="{1A86D963-D1E2-4E28-8308-9CB298AA13F4}"/>
              </a:ext>
            </a:extLst>
          </p:cNvPr>
          <p:cNvSpPr>
            <a:spLocks noGrp="1"/>
          </p:cNvSpPr>
          <p:nvPr>
            <p:ph idx="1"/>
            <p:custDataLst>
              <p:tags r:id="rId2"/>
            </p:custDataLst>
          </p:nvPr>
        </p:nvSpPr>
        <p:spPr/>
        <p:txBody>
          <a:bodyPr>
            <a:normAutofit/>
          </a:bodyPr>
          <a:lstStyle/>
          <a:p>
            <a:r>
              <a:rPr lang="en-US" dirty="0" err="1"/>
              <a:t>JAimeLaCremeGlace</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CA" dirty="0"/>
          </a:p>
          <a:p>
            <a:endParaRPr lang="en-CA" dirty="0"/>
          </a:p>
        </p:txBody>
      </p:sp>
      <p:pic>
        <p:nvPicPr>
          <p:cNvPr id="6" name="Picture 5">
            <a:extLst>
              <a:ext uri="{FF2B5EF4-FFF2-40B4-BE49-F238E27FC236}">
                <a16:creationId xmlns:a16="http://schemas.microsoft.com/office/drawing/2014/main" id="{52D931EA-5E7F-D88B-47CD-0157A1048F1D}"/>
              </a:ext>
            </a:extLst>
          </p:cNvPr>
          <p:cNvPicPr>
            <a:picLocks noChangeAspect="1"/>
          </p:cNvPicPr>
          <p:nvPr/>
        </p:nvPicPr>
        <p:blipFill>
          <a:blip r:embed="rId4"/>
          <a:stretch>
            <a:fillRect/>
          </a:stretch>
        </p:blipFill>
        <p:spPr>
          <a:xfrm>
            <a:off x="2142147" y="2656095"/>
            <a:ext cx="8171750" cy="3592304"/>
          </a:xfrm>
          <a:prstGeom prst="rect">
            <a:avLst/>
          </a:prstGeom>
        </p:spPr>
      </p:pic>
    </p:spTree>
    <p:extLst>
      <p:ext uri="{BB962C8B-B14F-4D97-AF65-F5344CB8AC3E}">
        <p14:creationId xmlns:p14="http://schemas.microsoft.com/office/powerpoint/2010/main" val="37053733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A1BF6-42B6-4F4D-9931-9B0CF196FC09}"/>
              </a:ext>
            </a:extLst>
          </p:cNvPr>
          <p:cNvSpPr>
            <a:spLocks noGrp="1"/>
          </p:cNvSpPr>
          <p:nvPr>
            <p:ph type="title"/>
            <p:custDataLst>
              <p:tags r:id="rId1"/>
            </p:custDataLst>
          </p:nvPr>
        </p:nvSpPr>
        <p:spPr/>
        <p:txBody>
          <a:bodyPr/>
          <a:lstStyle/>
          <a:p>
            <a:r>
              <a:rPr lang="en-US"/>
              <a:t>Longueur et composition</a:t>
            </a:r>
            <a:endParaRPr lang="en-CA"/>
          </a:p>
        </p:txBody>
      </p:sp>
      <p:sp>
        <p:nvSpPr>
          <p:cNvPr id="3" name="Content Placeholder 2">
            <a:extLst>
              <a:ext uri="{FF2B5EF4-FFF2-40B4-BE49-F238E27FC236}">
                <a16:creationId xmlns:a16="http://schemas.microsoft.com/office/drawing/2014/main" id="{1A86D963-D1E2-4E28-8308-9CB298AA13F4}"/>
              </a:ext>
            </a:extLst>
          </p:cNvPr>
          <p:cNvSpPr>
            <a:spLocks noGrp="1"/>
          </p:cNvSpPr>
          <p:nvPr>
            <p:ph idx="1"/>
            <p:custDataLst>
              <p:tags r:id="rId2"/>
            </p:custDataLst>
          </p:nvPr>
        </p:nvSpPr>
        <p:spPr/>
        <p:txBody>
          <a:bodyPr>
            <a:normAutofit/>
          </a:bodyPr>
          <a:lstStyle/>
          <a:p>
            <a:r>
              <a:rPr lang="en-US"/>
              <a:t>Vous avez bien vu, le mot de passe “E$r^q!3)” peut être brisé en 8 heures tandis que le mot de passe “JAimeLaCremeGlace” va nécessiter 100 milliards d’années.</a:t>
            </a:r>
          </a:p>
          <a:p>
            <a:r>
              <a:rPr lang="en-US"/>
              <a:t>Pourtant, le second mot de passe est beaucoup plus facile à se rappeler.</a:t>
            </a:r>
          </a:p>
          <a:p>
            <a:r>
              <a:rPr lang="en-US"/>
              <a:t>Pour cette raison, plusieurs systèmes demanderont d’utiliser des </a:t>
            </a:r>
            <a:r>
              <a:rPr lang="en-US" u="sng"/>
              <a:t>passphrase plutôt que des mots de passe</a:t>
            </a:r>
            <a:r>
              <a:rPr lang="en-US"/>
              <a:t>. </a:t>
            </a:r>
          </a:p>
          <a:p>
            <a:pPr marL="0" indent="0">
              <a:buNone/>
            </a:pPr>
            <a:endParaRPr lang="en-US"/>
          </a:p>
          <a:p>
            <a:endParaRPr lang="en-US"/>
          </a:p>
          <a:p>
            <a:r>
              <a:rPr lang="en-US"/>
              <a:t>Lien: </a:t>
            </a:r>
            <a:r>
              <a:rPr lang="en-US">
                <a:hlinkClick r:id="rId4"/>
              </a:rPr>
              <a:t>https://shredcube.com/passphrases-vs-passwords/</a:t>
            </a:r>
            <a:r>
              <a:rPr lang="en-US"/>
              <a:t> </a:t>
            </a:r>
          </a:p>
          <a:p>
            <a:endParaRPr lang="en-US"/>
          </a:p>
          <a:p>
            <a:endParaRPr lang="en-US"/>
          </a:p>
          <a:p>
            <a:endParaRPr lang="en-US"/>
          </a:p>
          <a:p>
            <a:endParaRPr lang="en-US"/>
          </a:p>
          <a:p>
            <a:endParaRPr lang="en-US"/>
          </a:p>
          <a:p>
            <a:endParaRPr lang="en-US"/>
          </a:p>
          <a:p>
            <a:endParaRPr lang="en-US"/>
          </a:p>
          <a:p>
            <a:endParaRPr lang="en-US"/>
          </a:p>
          <a:p>
            <a:endParaRPr lang="en-US"/>
          </a:p>
          <a:p>
            <a:endParaRPr lang="en-CA"/>
          </a:p>
          <a:p>
            <a:endParaRPr lang="en-CA"/>
          </a:p>
        </p:txBody>
      </p:sp>
    </p:spTree>
    <p:extLst>
      <p:ext uri="{BB962C8B-B14F-4D97-AF65-F5344CB8AC3E}">
        <p14:creationId xmlns:p14="http://schemas.microsoft.com/office/powerpoint/2010/main" val="14136154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A1BF6-42B6-4F4D-9931-9B0CF196FC09}"/>
              </a:ext>
            </a:extLst>
          </p:cNvPr>
          <p:cNvSpPr>
            <a:spLocks noGrp="1"/>
          </p:cNvSpPr>
          <p:nvPr>
            <p:ph type="title"/>
            <p:custDataLst>
              <p:tags r:id="rId1"/>
            </p:custDataLst>
          </p:nvPr>
        </p:nvSpPr>
        <p:spPr/>
        <p:txBody>
          <a:bodyPr/>
          <a:lstStyle/>
          <a:p>
            <a:r>
              <a:rPr lang="en-US"/>
              <a:t>Longueur et composition</a:t>
            </a:r>
            <a:endParaRPr lang="en-CA"/>
          </a:p>
        </p:txBody>
      </p:sp>
      <p:sp>
        <p:nvSpPr>
          <p:cNvPr id="3" name="Content Placeholder 2">
            <a:extLst>
              <a:ext uri="{FF2B5EF4-FFF2-40B4-BE49-F238E27FC236}">
                <a16:creationId xmlns:a16="http://schemas.microsoft.com/office/drawing/2014/main" id="{1A86D963-D1E2-4E28-8308-9CB298AA13F4}"/>
              </a:ext>
            </a:extLst>
          </p:cNvPr>
          <p:cNvSpPr>
            <a:spLocks noGrp="1"/>
          </p:cNvSpPr>
          <p:nvPr>
            <p:ph idx="1"/>
            <p:custDataLst>
              <p:tags r:id="rId2"/>
            </p:custDataLst>
          </p:nvPr>
        </p:nvSpPr>
        <p:spPr/>
        <p:txBody>
          <a:bodyPr>
            <a:normAutofit fontScale="85000" lnSpcReduction="20000"/>
          </a:bodyPr>
          <a:lstStyle/>
          <a:p>
            <a:r>
              <a:rPr lang="en-US"/>
              <a:t>Avec toutes ces options, comment faire une bonne politique de mot de passe?</a:t>
            </a:r>
          </a:p>
          <a:p>
            <a:r>
              <a:rPr lang="en-US"/>
              <a:t>Concrètement, un mot de passe devrait contenir, minimalement:</a:t>
            </a:r>
          </a:p>
          <a:p>
            <a:pPr lvl="1"/>
            <a:r>
              <a:rPr lang="en-US"/>
              <a:t>8 caractères</a:t>
            </a:r>
          </a:p>
          <a:p>
            <a:pPr lvl="1"/>
            <a:r>
              <a:rPr lang="en-US"/>
              <a:t>1 lettre minuscule</a:t>
            </a:r>
          </a:p>
          <a:p>
            <a:pPr lvl="1"/>
            <a:r>
              <a:rPr lang="en-US"/>
              <a:t>1 lettre majuscule</a:t>
            </a:r>
          </a:p>
          <a:p>
            <a:pPr lvl="1"/>
            <a:r>
              <a:rPr lang="en-US"/>
              <a:t>1 chiffre</a:t>
            </a:r>
          </a:p>
          <a:p>
            <a:pPr lvl="1"/>
            <a:r>
              <a:rPr lang="en-US"/>
              <a:t>1 caractère spécial</a:t>
            </a:r>
          </a:p>
          <a:p>
            <a:pPr lvl="1"/>
            <a:endParaRPr lang="en-US"/>
          </a:p>
          <a:p>
            <a:r>
              <a:rPr lang="en-US"/>
              <a:t>Idéalement, utilisé des passphrases de 16 caractères ou plus.</a:t>
            </a:r>
          </a:p>
          <a:p>
            <a:pPr marL="0" indent="0">
              <a:buNone/>
            </a:pPr>
            <a:endParaRPr lang="en-US"/>
          </a:p>
          <a:p>
            <a:r>
              <a:rPr lang="en-US"/>
              <a:t>Lien: </a:t>
            </a:r>
            <a:r>
              <a:rPr lang="en-US">
                <a:hlinkClick r:id="rId4"/>
              </a:rPr>
              <a:t>https://www.netwrix.com/password_best_practice.html#:~:text=Password%20complexity%20and%20length,one%20or%20more%20special%20characters</a:t>
            </a:r>
            <a:r>
              <a:rPr lang="en-US"/>
              <a:t>. </a:t>
            </a:r>
          </a:p>
          <a:p>
            <a:endParaRPr lang="en-US"/>
          </a:p>
          <a:p>
            <a:endParaRPr lang="en-US"/>
          </a:p>
          <a:p>
            <a:endParaRPr lang="en-US"/>
          </a:p>
          <a:p>
            <a:endParaRPr lang="en-US"/>
          </a:p>
          <a:p>
            <a:endParaRPr lang="en-US"/>
          </a:p>
          <a:p>
            <a:endParaRPr lang="en-US"/>
          </a:p>
          <a:p>
            <a:endParaRPr lang="en-US"/>
          </a:p>
          <a:p>
            <a:endParaRPr lang="en-US"/>
          </a:p>
          <a:p>
            <a:endParaRPr lang="en-US"/>
          </a:p>
          <a:p>
            <a:endParaRPr lang="en-CA"/>
          </a:p>
          <a:p>
            <a:endParaRPr lang="en-CA"/>
          </a:p>
        </p:txBody>
      </p:sp>
    </p:spTree>
    <p:extLst>
      <p:ext uri="{BB962C8B-B14F-4D97-AF65-F5344CB8AC3E}">
        <p14:creationId xmlns:p14="http://schemas.microsoft.com/office/powerpoint/2010/main" val="20952294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DA099-F284-4F93-BE2B-2DD14EE6961A}"/>
              </a:ext>
            </a:extLst>
          </p:cNvPr>
          <p:cNvSpPr>
            <a:spLocks noGrp="1"/>
          </p:cNvSpPr>
          <p:nvPr>
            <p:ph type="title"/>
            <p:custDataLst>
              <p:tags r:id="rId1"/>
            </p:custDataLst>
          </p:nvPr>
        </p:nvSpPr>
        <p:spPr/>
        <p:txBody>
          <a:bodyPr/>
          <a:lstStyle/>
          <a:p>
            <a:r>
              <a:rPr lang="en-US"/>
              <a:t>Longueur et composition</a:t>
            </a:r>
            <a:endParaRPr lang="en-CA"/>
          </a:p>
        </p:txBody>
      </p:sp>
      <p:sp>
        <p:nvSpPr>
          <p:cNvPr id="3" name="Content Placeholder 2">
            <a:extLst>
              <a:ext uri="{FF2B5EF4-FFF2-40B4-BE49-F238E27FC236}">
                <a16:creationId xmlns:a16="http://schemas.microsoft.com/office/drawing/2014/main" id="{A094A6C5-5150-45AC-8E6A-3ED4FF1A6898}"/>
              </a:ext>
            </a:extLst>
          </p:cNvPr>
          <p:cNvSpPr>
            <a:spLocks noGrp="1"/>
          </p:cNvSpPr>
          <p:nvPr>
            <p:ph idx="1"/>
            <p:custDataLst>
              <p:tags r:id="rId2"/>
            </p:custDataLst>
          </p:nvPr>
        </p:nvSpPr>
        <p:spPr/>
        <p:txBody>
          <a:bodyPr/>
          <a:lstStyle/>
          <a:p>
            <a:r>
              <a:rPr lang="en-US"/>
              <a:t>Implémentation</a:t>
            </a:r>
          </a:p>
          <a:p>
            <a:pPr lvl="1"/>
            <a:r>
              <a:rPr lang="en-US"/>
              <a:t>Pour implémenter une politique de longueur de composition, il faut créer des validations sur le formulaire qui permet à l’utilisateur de choisir son mot de passe (Création initiale du compte, ou modification)</a:t>
            </a:r>
          </a:p>
          <a:p>
            <a:pPr lvl="1"/>
            <a:endParaRPr lang="en-US"/>
          </a:p>
          <a:p>
            <a:pPr lvl="1"/>
            <a:r>
              <a:rPr lang="en-US"/>
              <a:t>Idéalement, cette validation doit se faire du côté serveur pour empêcher quelqu’un de contourner la validation et de choisir un mot de passe non sécuritaire.</a:t>
            </a:r>
          </a:p>
          <a:p>
            <a:pPr lvl="1"/>
            <a:endParaRPr lang="en-US"/>
          </a:p>
        </p:txBody>
      </p:sp>
    </p:spTree>
    <p:extLst>
      <p:ext uri="{BB962C8B-B14F-4D97-AF65-F5344CB8AC3E}">
        <p14:creationId xmlns:p14="http://schemas.microsoft.com/office/powerpoint/2010/main" val="1222841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68F20-422E-445F-97FD-A7E7765617E5}"/>
              </a:ext>
            </a:extLst>
          </p:cNvPr>
          <p:cNvSpPr>
            <a:spLocks noGrp="1"/>
          </p:cNvSpPr>
          <p:nvPr>
            <p:ph type="title"/>
            <p:custDataLst>
              <p:tags r:id="rId1"/>
            </p:custDataLst>
          </p:nvPr>
        </p:nvSpPr>
        <p:spPr/>
        <p:txBody>
          <a:bodyPr/>
          <a:lstStyle/>
          <a:p>
            <a:r>
              <a:rPr lang="en-US"/>
              <a:t>Mécanisme d’authentification</a:t>
            </a:r>
            <a:endParaRPr lang="en-CA"/>
          </a:p>
        </p:txBody>
      </p:sp>
      <p:sp>
        <p:nvSpPr>
          <p:cNvPr id="3" name="Content Placeholder 2">
            <a:extLst>
              <a:ext uri="{FF2B5EF4-FFF2-40B4-BE49-F238E27FC236}">
                <a16:creationId xmlns:a16="http://schemas.microsoft.com/office/drawing/2014/main" id="{E84B1199-4CC1-490C-BFE6-0916BC59077D}"/>
              </a:ext>
            </a:extLst>
          </p:cNvPr>
          <p:cNvSpPr>
            <a:spLocks noGrp="1"/>
          </p:cNvSpPr>
          <p:nvPr>
            <p:ph idx="1"/>
            <p:custDataLst>
              <p:tags r:id="rId2"/>
            </p:custDataLst>
          </p:nvPr>
        </p:nvSpPr>
        <p:spPr/>
        <p:txBody>
          <a:bodyPr>
            <a:normAutofit/>
          </a:bodyPr>
          <a:lstStyle/>
          <a:p>
            <a:r>
              <a:rPr lang="en-US"/>
              <a:t>Dans le cours d’aujourd’hui, nous verrons donc:</a:t>
            </a:r>
          </a:p>
          <a:p>
            <a:pPr lvl="1"/>
            <a:r>
              <a:rPr lang="en-US"/>
              <a:t>Protection des mots de passe</a:t>
            </a:r>
          </a:p>
          <a:p>
            <a:pPr lvl="2"/>
            <a:r>
              <a:rPr lang="en-US"/>
              <a:t>Attaques sur les mots de passe</a:t>
            </a:r>
          </a:p>
          <a:p>
            <a:pPr lvl="2"/>
            <a:r>
              <a:rPr lang="en-CA"/>
              <a:t>Mécanisme de protection des mots de passe</a:t>
            </a:r>
          </a:p>
          <a:p>
            <a:pPr lvl="1"/>
            <a:r>
              <a:rPr lang="en-CA"/>
              <a:t>Expiration des sessions</a:t>
            </a:r>
          </a:p>
          <a:p>
            <a:pPr lvl="1"/>
            <a:r>
              <a:rPr lang="en-CA"/>
              <a:t>Conclusion</a:t>
            </a:r>
          </a:p>
          <a:p>
            <a:pPr lvl="2"/>
            <a:endParaRPr lang="en-CA"/>
          </a:p>
        </p:txBody>
      </p:sp>
    </p:spTree>
    <p:extLst>
      <p:ext uri="{BB962C8B-B14F-4D97-AF65-F5344CB8AC3E}">
        <p14:creationId xmlns:p14="http://schemas.microsoft.com/office/powerpoint/2010/main" val="41911136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DA099-F284-4F93-BE2B-2DD14EE6961A}"/>
              </a:ext>
            </a:extLst>
          </p:cNvPr>
          <p:cNvSpPr>
            <a:spLocks noGrp="1"/>
          </p:cNvSpPr>
          <p:nvPr>
            <p:ph type="title"/>
            <p:custDataLst>
              <p:tags r:id="rId1"/>
            </p:custDataLst>
          </p:nvPr>
        </p:nvSpPr>
        <p:spPr/>
        <p:txBody>
          <a:bodyPr/>
          <a:lstStyle/>
          <a:p>
            <a:r>
              <a:rPr lang="en-US"/>
              <a:t>Longueur et composition</a:t>
            </a:r>
            <a:endParaRPr lang="en-CA"/>
          </a:p>
        </p:txBody>
      </p:sp>
      <p:sp>
        <p:nvSpPr>
          <p:cNvPr id="3" name="Content Placeholder 2">
            <a:extLst>
              <a:ext uri="{FF2B5EF4-FFF2-40B4-BE49-F238E27FC236}">
                <a16:creationId xmlns:a16="http://schemas.microsoft.com/office/drawing/2014/main" id="{A094A6C5-5150-45AC-8E6A-3ED4FF1A6898}"/>
              </a:ext>
            </a:extLst>
          </p:cNvPr>
          <p:cNvSpPr>
            <a:spLocks noGrp="1"/>
          </p:cNvSpPr>
          <p:nvPr>
            <p:ph idx="1"/>
            <p:custDataLst>
              <p:tags r:id="rId2"/>
            </p:custDataLst>
          </p:nvPr>
        </p:nvSpPr>
        <p:spPr/>
        <p:txBody>
          <a:bodyPr/>
          <a:lstStyle/>
          <a:p>
            <a:r>
              <a:rPr lang="en-US"/>
              <a:t>Voici donc qui termine la section sur la longueur et composition des mots de passe.</a:t>
            </a:r>
          </a:p>
          <a:p>
            <a:pPr lvl="1"/>
            <a:endParaRPr lang="en-US"/>
          </a:p>
          <a:p>
            <a:r>
              <a:rPr lang="en-US"/>
              <a:t>Passons donc à l’implémentation de règle de mot de passe interdit.</a:t>
            </a:r>
            <a:endParaRPr lang="en-CA"/>
          </a:p>
        </p:txBody>
      </p:sp>
    </p:spTree>
    <p:extLst>
      <p:ext uri="{BB962C8B-B14F-4D97-AF65-F5344CB8AC3E}">
        <p14:creationId xmlns:p14="http://schemas.microsoft.com/office/powerpoint/2010/main" val="30048759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Mot de passe interdit</a:t>
            </a:r>
            <a:endParaRPr lang="fr-CA" dirty="0"/>
          </a:p>
        </p:txBody>
      </p:sp>
    </p:spTree>
    <p:extLst>
      <p:ext uri="{BB962C8B-B14F-4D97-AF65-F5344CB8AC3E}">
        <p14:creationId xmlns:p14="http://schemas.microsoft.com/office/powerpoint/2010/main" val="6658688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512B5-B35B-4E0F-B94B-38022C6F9A89}"/>
              </a:ext>
            </a:extLst>
          </p:cNvPr>
          <p:cNvSpPr>
            <a:spLocks noGrp="1"/>
          </p:cNvSpPr>
          <p:nvPr>
            <p:ph type="title"/>
            <p:custDataLst>
              <p:tags r:id="rId1"/>
            </p:custDataLst>
          </p:nvPr>
        </p:nvSpPr>
        <p:spPr/>
        <p:txBody>
          <a:bodyPr/>
          <a:lstStyle/>
          <a:p>
            <a:r>
              <a:rPr lang="en-US"/>
              <a:t>Mot de passe interdit</a:t>
            </a:r>
            <a:endParaRPr lang="en-CA"/>
          </a:p>
        </p:txBody>
      </p:sp>
      <p:sp>
        <p:nvSpPr>
          <p:cNvPr id="3" name="Content Placeholder 2">
            <a:extLst>
              <a:ext uri="{FF2B5EF4-FFF2-40B4-BE49-F238E27FC236}">
                <a16:creationId xmlns:a16="http://schemas.microsoft.com/office/drawing/2014/main" id="{673F3658-44C8-4394-A84D-7214465C65E8}"/>
              </a:ext>
            </a:extLst>
          </p:cNvPr>
          <p:cNvSpPr>
            <a:spLocks noGrp="1"/>
          </p:cNvSpPr>
          <p:nvPr>
            <p:ph idx="1"/>
            <p:custDataLst>
              <p:tags r:id="rId2"/>
            </p:custDataLst>
          </p:nvPr>
        </p:nvSpPr>
        <p:spPr/>
        <p:txBody>
          <a:bodyPr/>
          <a:lstStyle/>
          <a:p>
            <a:r>
              <a:rPr lang="en-US"/>
              <a:t>Les mots de passe interdits sont des mots de passe qui respecte les règles demandées en termes de longueur et de composition, mais qui sont fréquemment utilisés et donc des cibles faciles par les pirates.</a:t>
            </a:r>
          </a:p>
          <a:p>
            <a:endParaRPr lang="en-US"/>
          </a:p>
          <a:p>
            <a:r>
              <a:rPr lang="en-US"/>
              <a:t>Une recherche rapide sur Google permet de trouver ces listes.</a:t>
            </a:r>
          </a:p>
          <a:p>
            <a:endParaRPr lang="en-US"/>
          </a:p>
          <a:p>
            <a:r>
              <a:rPr lang="en-US"/>
              <a:t>Voyons quelques exemples</a:t>
            </a:r>
            <a:endParaRPr lang="en-CA"/>
          </a:p>
        </p:txBody>
      </p:sp>
    </p:spTree>
    <p:extLst>
      <p:ext uri="{BB962C8B-B14F-4D97-AF65-F5344CB8AC3E}">
        <p14:creationId xmlns:p14="http://schemas.microsoft.com/office/powerpoint/2010/main" val="12567963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512B5-B35B-4E0F-B94B-38022C6F9A89}"/>
              </a:ext>
            </a:extLst>
          </p:cNvPr>
          <p:cNvSpPr>
            <a:spLocks noGrp="1"/>
          </p:cNvSpPr>
          <p:nvPr>
            <p:ph type="title"/>
            <p:custDataLst>
              <p:tags r:id="rId1"/>
            </p:custDataLst>
          </p:nvPr>
        </p:nvSpPr>
        <p:spPr/>
        <p:txBody>
          <a:bodyPr/>
          <a:lstStyle/>
          <a:p>
            <a:r>
              <a:rPr lang="en-US"/>
              <a:t>Mot de passe interdit</a:t>
            </a:r>
            <a:endParaRPr lang="en-CA"/>
          </a:p>
        </p:txBody>
      </p:sp>
      <p:sp>
        <p:nvSpPr>
          <p:cNvPr id="3" name="Content Placeholder 2">
            <a:extLst>
              <a:ext uri="{FF2B5EF4-FFF2-40B4-BE49-F238E27FC236}">
                <a16:creationId xmlns:a16="http://schemas.microsoft.com/office/drawing/2014/main" id="{673F3658-44C8-4394-A84D-7214465C65E8}"/>
              </a:ext>
            </a:extLst>
          </p:cNvPr>
          <p:cNvSpPr>
            <a:spLocks noGrp="1"/>
          </p:cNvSpPr>
          <p:nvPr>
            <p:ph idx="1"/>
            <p:custDataLst>
              <p:tags r:id="rId2"/>
            </p:custDataLst>
          </p:nvPr>
        </p:nvSpPr>
        <p:spPr/>
        <p:txBody>
          <a:bodyPr/>
          <a:lstStyle/>
          <a:p>
            <a:r>
              <a:rPr lang="en-US"/>
              <a:t>Exemples:</a:t>
            </a:r>
          </a:p>
          <a:p>
            <a:endParaRPr lang="en-US"/>
          </a:p>
          <a:p>
            <a:pPr marL="0" indent="0">
              <a:buNone/>
            </a:pPr>
            <a:r>
              <a:rPr lang="en-US"/>
              <a:t>1234567, babygirl, password123, computer, family, password, 123456, 12345, qwertyuiop, qwerty123456, qwerty123, 1q2w3e, pokemon, etc.</a:t>
            </a:r>
          </a:p>
          <a:p>
            <a:endParaRPr lang="en-US"/>
          </a:p>
          <a:p>
            <a:r>
              <a:rPr lang="en-US"/>
              <a:t>Certaines variables simples peuvent aussi être tentées par les pirates (Ex. Première lettre majuscule)</a:t>
            </a:r>
          </a:p>
          <a:p>
            <a:pPr marL="0" indent="0">
              <a:buNone/>
            </a:pPr>
            <a:endParaRPr lang="en-US"/>
          </a:p>
          <a:p>
            <a:endParaRPr lang="en-US"/>
          </a:p>
          <a:p>
            <a:r>
              <a:rPr lang="en-US"/>
              <a:t>Source: </a:t>
            </a:r>
            <a:r>
              <a:rPr lang="en-US">
                <a:hlinkClick r:id="rId4"/>
              </a:rPr>
              <a:t>https://nordpass.com/most-common-passwords-list/</a:t>
            </a:r>
            <a:r>
              <a:rPr lang="en-US"/>
              <a:t> </a:t>
            </a:r>
            <a:endParaRPr lang="en-CA"/>
          </a:p>
        </p:txBody>
      </p:sp>
    </p:spTree>
    <p:extLst>
      <p:ext uri="{BB962C8B-B14F-4D97-AF65-F5344CB8AC3E}">
        <p14:creationId xmlns:p14="http://schemas.microsoft.com/office/powerpoint/2010/main" val="34743289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512B5-B35B-4E0F-B94B-38022C6F9A89}"/>
              </a:ext>
            </a:extLst>
          </p:cNvPr>
          <p:cNvSpPr>
            <a:spLocks noGrp="1"/>
          </p:cNvSpPr>
          <p:nvPr>
            <p:ph type="title"/>
            <p:custDataLst>
              <p:tags r:id="rId1"/>
            </p:custDataLst>
          </p:nvPr>
        </p:nvSpPr>
        <p:spPr/>
        <p:txBody>
          <a:bodyPr/>
          <a:lstStyle/>
          <a:p>
            <a:r>
              <a:rPr lang="en-US"/>
              <a:t>Mot de passe interdit</a:t>
            </a:r>
            <a:endParaRPr lang="en-CA"/>
          </a:p>
        </p:txBody>
      </p:sp>
      <p:sp>
        <p:nvSpPr>
          <p:cNvPr id="3" name="Content Placeholder 2">
            <a:extLst>
              <a:ext uri="{FF2B5EF4-FFF2-40B4-BE49-F238E27FC236}">
                <a16:creationId xmlns:a16="http://schemas.microsoft.com/office/drawing/2014/main" id="{673F3658-44C8-4394-A84D-7214465C65E8}"/>
              </a:ext>
            </a:extLst>
          </p:cNvPr>
          <p:cNvSpPr>
            <a:spLocks noGrp="1"/>
          </p:cNvSpPr>
          <p:nvPr>
            <p:ph idx="1"/>
            <p:custDataLst>
              <p:tags r:id="rId2"/>
            </p:custDataLst>
          </p:nvPr>
        </p:nvSpPr>
        <p:spPr/>
        <p:txBody>
          <a:bodyPr/>
          <a:lstStyle/>
          <a:p>
            <a:r>
              <a:rPr lang="en-US"/>
              <a:t>Pour protéger contre ce genre d’attaque:</a:t>
            </a:r>
          </a:p>
          <a:p>
            <a:pPr lvl="1"/>
            <a:r>
              <a:rPr lang="en-US"/>
              <a:t>1) Créez une table “mot_de_passe_interdit”</a:t>
            </a:r>
          </a:p>
          <a:p>
            <a:pPr lvl="1"/>
            <a:r>
              <a:rPr lang="en-US"/>
              <a:t>2) Assurez-vous que le mot de passe de l’utilisateur ne fait pas partie de la liste au moment de la création ou du changement du mot de passe</a:t>
            </a:r>
          </a:p>
          <a:p>
            <a:pPr lvl="1"/>
            <a:r>
              <a:rPr lang="en-US"/>
              <a:t>3) Ajoutez périodiquement des mots de passe avec le temps.</a:t>
            </a:r>
            <a:endParaRPr lang="en-CA"/>
          </a:p>
        </p:txBody>
      </p:sp>
    </p:spTree>
    <p:extLst>
      <p:ext uri="{BB962C8B-B14F-4D97-AF65-F5344CB8AC3E}">
        <p14:creationId xmlns:p14="http://schemas.microsoft.com/office/powerpoint/2010/main" val="16492688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512B5-B35B-4E0F-B94B-38022C6F9A89}"/>
              </a:ext>
            </a:extLst>
          </p:cNvPr>
          <p:cNvSpPr>
            <a:spLocks noGrp="1"/>
          </p:cNvSpPr>
          <p:nvPr>
            <p:ph type="title"/>
            <p:custDataLst>
              <p:tags r:id="rId1"/>
            </p:custDataLst>
          </p:nvPr>
        </p:nvSpPr>
        <p:spPr/>
        <p:txBody>
          <a:bodyPr/>
          <a:lstStyle/>
          <a:p>
            <a:r>
              <a:rPr lang="en-US"/>
              <a:t>Mot de passe interdit</a:t>
            </a:r>
            <a:endParaRPr lang="en-CA"/>
          </a:p>
        </p:txBody>
      </p:sp>
      <p:sp>
        <p:nvSpPr>
          <p:cNvPr id="3" name="Content Placeholder 2">
            <a:extLst>
              <a:ext uri="{FF2B5EF4-FFF2-40B4-BE49-F238E27FC236}">
                <a16:creationId xmlns:a16="http://schemas.microsoft.com/office/drawing/2014/main" id="{673F3658-44C8-4394-A84D-7214465C65E8}"/>
              </a:ext>
            </a:extLst>
          </p:cNvPr>
          <p:cNvSpPr>
            <a:spLocks noGrp="1"/>
          </p:cNvSpPr>
          <p:nvPr>
            <p:ph idx="1"/>
            <p:custDataLst>
              <p:tags r:id="rId2"/>
            </p:custDataLst>
          </p:nvPr>
        </p:nvSpPr>
        <p:spPr/>
        <p:txBody>
          <a:bodyPr>
            <a:normAutofit lnSpcReduction="10000"/>
          </a:bodyPr>
          <a:lstStyle/>
          <a:p>
            <a:r>
              <a:rPr lang="en-US"/>
              <a:t>Pseudo-code</a:t>
            </a:r>
          </a:p>
          <a:p>
            <a:endParaRPr lang="en-US"/>
          </a:p>
          <a:p>
            <a:pPr marL="0" indent="0">
              <a:buNone/>
            </a:pPr>
            <a:r>
              <a:rPr lang="en-US"/>
              <a:t>Mot_De_Passe = &lt;</a:t>
            </a:r>
            <a:r>
              <a:rPr lang="en-US">
                <a:solidFill>
                  <a:srgbClr val="FFC000"/>
                </a:solidFill>
              </a:rPr>
              <a:t>mot de passe choisie</a:t>
            </a:r>
            <a:r>
              <a:rPr lang="en-US"/>
              <a:t>&gt;</a:t>
            </a:r>
          </a:p>
          <a:p>
            <a:pPr marL="0" indent="0">
              <a:buNone/>
            </a:pPr>
            <a:r>
              <a:rPr lang="en-US"/>
              <a:t>If (EstUnMotDePasseInterdit(Mot_De_Passe) == false){</a:t>
            </a:r>
          </a:p>
          <a:p>
            <a:pPr marL="457200" lvl="1" indent="0">
              <a:buNone/>
            </a:pPr>
            <a:r>
              <a:rPr lang="en-US"/>
              <a:t>&lt;</a:t>
            </a:r>
            <a:r>
              <a:rPr lang="en-US">
                <a:solidFill>
                  <a:srgbClr val="FFC000"/>
                </a:solidFill>
              </a:rPr>
              <a:t>Accepter</a:t>
            </a:r>
            <a:r>
              <a:rPr lang="en-US"/>
              <a:t>&gt;</a:t>
            </a:r>
          </a:p>
          <a:p>
            <a:pPr marL="0" indent="0">
              <a:buNone/>
            </a:pPr>
            <a:r>
              <a:rPr lang="en-US"/>
              <a:t>}</a:t>
            </a:r>
          </a:p>
          <a:p>
            <a:pPr marL="0" indent="0">
              <a:buNone/>
            </a:pPr>
            <a:r>
              <a:rPr lang="en-US"/>
              <a:t>Else</a:t>
            </a:r>
          </a:p>
          <a:p>
            <a:pPr marL="0" indent="0">
              <a:buNone/>
            </a:pPr>
            <a:r>
              <a:rPr lang="en-US"/>
              <a:t>{</a:t>
            </a:r>
          </a:p>
          <a:p>
            <a:pPr marL="457200" lvl="1" indent="0">
              <a:buNone/>
            </a:pPr>
            <a:r>
              <a:rPr lang="en-US"/>
              <a:t>&lt;</a:t>
            </a:r>
            <a:r>
              <a:rPr lang="en-US">
                <a:solidFill>
                  <a:srgbClr val="FFC000"/>
                </a:solidFill>
              </a:rPr>
              <a:t>Refuser</a:t>
            </a:r>
            <a:r>
              <a:rPr lang="en-US"/>
              <a:t>&gt;</a:t>
            </a:r>
          </a:p>
          <a:p>
            <a:pPr marL="0" indent="0">
              <a:buNone/>
            </a:pPr>
            <a:r>
              <a:rPr lang="en-US"/>
              <a:t>}</a:t>
            </a:r>
          </a:p>
        </p:txBody>
      </p:sp>
    </p:spTree>
    <p:extLst>
      <p:ext uri="{BB962C8B-B14F-4D97-AF65-F5344CB8AC3E}">
        <p14:creationId xmlns:p14="http://schemas.microsoft.com/office/powerpoint/2010/main" val="1435840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63AB3-D693-475A-ADDD-95613D3A61CA}"/>
              </a:ext>
            </a:extLst>
          </p:cNvPr>
          <p:cNvSpPr>
            <a:spLocks noGrp="1"/>
          </p:cNvSpPr>
          <p:nvPr>
            <p:ph type="title"/>
            <p:custDataLst>
              <p:tags r:id="rId1"/>
            </p:custDataLst>
          </p:nvPr>
        </p:nvSpPr>
        <p:spPr/>
        <p:txBody>
          <a:bodyPr/>
          <a:lstStyle/>
          <a:p>
            <a:r>
              <a:rPr lang="en-US"/>
              <a:t>Politique de mot de passe</a:t>
            </a:r>
            <a:endParaRPr lang="en-CA"/>
          </a:p>
        </p:txBody>
      </p:sp>
      <p:sp>
        <p:nvSpPr>
          <p:cNvPr id="3" name="Content Placeholder 2">
            <a:extLst>
              <a:ext uri="{FF2B5EF4-FFF2-40B4-BE49-F238E27FC236}">
                <a16:creationId xmlns:a16="http://schemas.microsoft.com/office/drawing/2014/main" id="{FBFA7F13-6158-4673-9516-0A633CA94D3F}"/>
              </a:ext>
            </a:extLst>
          </p:cNvPr>
          <p:cNvSpPr>
            <a:spLocks noGrp="1"/>
          </p:cNvSpPr>
          <p:nvPr>
            <p:ph idx="1"/>
            <p:custDataLst>
              <p:tags r:id="rId2"/>
            </p:custDataLst>
          </p:nvPr>
        </p:nvSpPr>
        <p:spPr/>
        <p:txBody>
          <a:bodyPr/>
          <a:lstStyle/>
          <a:p>
            <a:r>
              <a:rPr lang="en-US"/>
              <a:t>Voici qui termine notre section sur les politiques de mot de passe.</a:t>
            </a:r>
          </a:p>
          <a:p>
            <a:endParaRPr lang="en-US"/>
          </a:p>
          <a:p>
            <a:r>
              <a:rPr lang="en-US"/>
              <a:t>Dans notre prochaine section, nous verrons l’utilisation du hashage de mot de passe</a:t>
            </a:r>
            <a:endParaRPr lang="en-CA"/>
          </a:p>
        </p:txBody>
      </p:sp>
    </p:spTree>
    <p:extLst>
      <p:ext uri="{BB962C8B-B14F-4D97-AF65-F5344CB8AC3E}">
        <p14:creationId xmlns:p14="http://schemas.microsoft.com/office/powerpoint/2010/main" val="3842251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Hashage de mot de passe</a:t>
            </a:r>
            <a:endParaRPr lang="fr-CA" dirty="0"/>
          </a:p>
        </p:txBody>
      </p:sp>
    </p:spTree>
    <p:extLst>
      <p:ext uri="{BB962C8B-B14F-4D97-AF65-F5344CB8AC3E}">
        <p14:creationId xmlns:p14="http://schemas.microsoft.com/office/powerpoint/2010/main" val="36211377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73F7C-AD4C-4850-A41F-ADB64D823C57}"/>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7305BD49-3FB4-4A0C-A832-A5EED7BB0705}"/>
              </a:ext>
            </a:extLst>
          </p:cNvPr>
          <p:cNvSpPr>
            <a:spLocks noGrp="1"/>
          </p:cNvSpPr>
          <p:nvPr>
            <p:ph idx="1"/>
            <p:custDataLst>
              <p:tags r:id="rId2"/>
            </p:custDataLst>
          </p:nvPr>
        </p:nvSpPr>
        <p:spPr/>
        <p:txBody>
          <a:bodyPr/>
          <a:lstStyle/>
          <a:p>
            <a:r>
              <a:rPr lang="en-US"/>
              <a:t>La façon d’entreposer les mots de passe des utilisateurs est un élément critique de la sécurité.</a:t>
            </a:r>
          </a:p>
          <a:p>
            <a:r>
              <a:rPr lang="en-US"/>
              <a:t>C’est non seulement nécessaire pour s’assurer que personne n’accède au compte d’un utilisateur de façon illicite, mais également pour qu</a:t>
            </a:r>
            <a:r>
              <a:rPr lang="en-CA"/>
              <a:t>’il ne soit pas possible d’accéder aux comptes que votre utilisateur a sur d’autre systèmes ou il peut possiblement utiliser le même mot de passe.</a:t>
            </a:r>
          </a:p>
          <a:p>
            <a:endParaRPr lang="en-CA"/>
          </a:p>
          <a:p>
            <a:r>
              <a:rPr lang="en-CA"/>
              <a:t>Comme nous allons voir, nous allons utiliser des stratégies de hashage pour le faire.</a:t>
            </a:r>
            <a:endParaRPr lang="en-US"/>
          </a:p>
        </p:txBody>
      </p:sp>
    </p:spTree>
    <p:extLst>
      <p:ext uri="{BB962C8B-B14F-4D97-AF65-F5344CB8AC3E}">
        <p14:creationId xmlns:p14="http://schemas.microsoft.com/office/powerpoint/2010/main" val="31789681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1C3E7-61E5-46F0-BC57-1DE3C53DA9A3}"/>
              </a:ext>
            </a:extLst>
          </p:cNvPr>
          <p:cNvSpPr>
            <a:spLocks noGrp="1"/>
          </p:cNvSpPr>
          <p:nvPr>
            <p:ph type="title"/>
            <p:custDataLst>
              <p:tags r:id="rId1"/>
            </p:custDataLst>
          </p:nvPr>
        </p:nvSpPr>
        <p:spPr/>
        <p:txBody>
          <a:bodyPr/>
          <a:lstStyle/>
          <a:p>
            <a:r>
              <a:rPr lang="en-US"/>
              <a:t>Hashage de mot de passe</a:t>
            </a:r>
            <a:endParaRPr lang="en-CA"/>
          </a:p>
        </p:txBody>
      </p:sp>
      <p:sp>
        <p:nvSpPr>
          <p:cNvPr id="3" name="Content Placeholder 2">
            <a:extLst>
              <a:ext uri="{FF2B5EF4-FFF2-40B4-BE49-F238E27FC236}">
                <a16:creationId xmlns:a16="http://schemas.microsoft.com/office/drawing/2014/main" id="{FAC4215D-D24D-4493-952A-344C13D222E3}"/>
              </a:ext>
            </a:extLst>
          </p:cNvPr>
          <p:cNvSpPr>
            <a:spLocks noGrp="1"/>
          </p:cNvSpPr>
          <p:nvPr>
            <p:ph idx="1"/>
            <p:custDataLst>
              <p:tags r:id="rId2"/>
            </p:custDataLst>
          </p:nvPr>
        </p:nvSpPr>
        <p:spPr/>
        <p:txBody>
          <a:bodyPr/>
          <a:lstStyle/>
          <a:p>
            <a:r>
              <a:rPr lang="en-US"/>
              <a:t>Pour commencer, qu’est-ce que le hashage?</a:t>
            </a:r>
          </a:p>
          <a:p>
            <a:pPr lvl="1"/>
            <a:r>
              <a:rPr lang="en-US"/>
              <a:t>Le hashage est l’action de transformer du texte dans une autre valeur cryptique de sorte qu’il ne soit pas possible de retrouver la valeur originale.</a:t>
            </a:r>
          </a:p>
          <a:p>
            <a:pPr lvl="1"/>
            <a:r>
              <a:rPr lang="en-US"/>
              <a:t>Il existe plusieurs algorithmes de hashage tel que MD5, SHA1, etc.</a:t>
            </a:r>
          </a:p>
          <a:p>
            <a:pPr lvl="1"/>
            <a:r>
              <a:rPr lang="en-US"/>
              <a:t>Ces derniers font partie des algorithmes de cryptage irréversible, puisque ces derniers ne peuvent théoriquement pas être décryptés comme on voit avec d’autres algorithmes de cryptage conventionnel (Cryptage symétrique ou cryptage asymétrique)</a:t>
            </a:r>
            <a:endParaRPr lang="en-CA"/>
          </a:p>
        </p:txBody>
      </p:sp>
    </p:spTree>
    <p:extLst>
      <p:ext uri="{BB962C8B-B14F-4D97-AF65-F5344CB8AC3E}">
        <p14:creationId xmlns:p14="http://schemas.microsoft.com/office/powerpoint/2010/main" val="3909268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Protection des mots de passe</a:t>
            </a:r>
            <a:endParaRPr lang="fr-CA" dirty="0"/>
          </a:p>
        </p:txBody>
      </p:sp>
    </p:spTree>
    <p:extLst>
      <p:ext uri="{BB962C8B-B14F-4D97-AF65-F5344CB8AC3E}">
        <p14:creationId xmlns:p14="http://schemas.microsoft.com/office/powerpoint/2010/main" val="40499108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829B7-870C-4658-A208-2D50EAC4D8F0}"/>
              </a:ext>
            </a:extLst>
          </p:cNvPr>
          <p:cNvSpPr>
            <a:spLocks noGrp="1"/>
          </p:cNvSpPr>
          <p:nvPr>
            <p:ph type="title"/>
            <p:custDataLst>
              <p:tags r:id="rId1"/>
            </p:custDataLst>
          </p:nvPr>
        </p:nvSpPr>
        <p:spPr/>
        <p:txBody>
          <a:bodyPr/>
          <a:lstStyle/>
          <a:p>
            <a:r>
              <a:rPr lang="en-US"/>
              <a:t>Principe du hashage</a:t>
            </a:r>
            <a:endParaRPr lang="en-CA"/>
          </a:p>
        </p:txBody>
      </p:sp>
      <p:pic>
        <p:nvPicPr>
          <p:cNvPr id="1026" name="Picture 2">
            <a:extLst>
              <a:ext uri="{FF2B5EF4-FFF2-40B4-BE49-F238E27FC236}">
                <a16:creationId xmlns:a16="http://schemas.microsoft.com/office/drawing/2014/main" id="{D14E0BE1-DC13-4F27-8CE9-9694127CD83B}"/>
              </a:ext>
            </a:extLst>
          </p:cNvPr>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2982898" y="1272412"/>
            <a:ext cx="6977016" cy="505292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73DB80B-9B78-4657-AFA4-4D9E7BC3896B}"/>
              </a:ext>
            </a:extLst>
          </p:cNvPr>
          <p:cNvSpPr txBox="1"/>
          <p:nvPr>
            <p:custDataLst>
              <p:tags r:id="rId3"/>
            </p:custDataLst>
          </p:nvPr>
        </p:nvSpPr>
        <p:spPr>
          <a:xfrm>
            <a:off x="0" y="6405282"/>
            <a:ext cx="12119023" cy="369332"/>
          </a:xfrm>
          <a:prstGeom prst="rect">
            <a:avLst/>
          </a:prstGeom>
          <a:noFill/>
        </p:spPr>
        <p:txBody>
          <a:bodyPr wrap="none" rtlCol="0">
            <a:spAutoFit/>
          </a:bodyPr>
          <a:lstStyle/>
          <a:p>
            <a:r>
              <a:rPr lang="en-CA"/>
              <a:t>https://en.wikipedia.org/wiki/Cryptographic_hash_function#/media/File:Cryptographic_Hash_Function.svg</a:t>
            </a:r>
          </a:p>
        </p:txBody>
      </p:sp>
    </p:spTree>
    <p:extLst>
      <p:ext uri="{BB962C8B-B14F-4D97-AF65-F5344CB8AC3E}">
        <p14:creationId xmlns:p14="http://schemas.microsoft.com/office/powerpoint/2010/main" val="25735206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B107F-FD10-4424-B01D-F09CA186FC78}"/>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8ACADF29-17A5-48F3-9620-665E4BDD6B16}"/>
              </a:ext>
            </a:extLst>
          </p:cNvPr>
          <p:cNvSpPr>
            <a:spLocks noGrp="1"/>
          </p:cNvSpPr>
          <p:nvPr>
            <p:ph idx="1"/>
            <p:custDataLst>
              <p:tags r:id="rId2"/>
            </p:custDataLst>
          </p:nvPr>
        </p:nvSpPr>
        <p:spPr/>
        <p:txBody>
          <a:bodyPr/>
          <a:lstStyle/>
          <a:p>
            <a:r>
              <a:rPr lang="en-US"/>
              <a:t>Maintenant que nous avons fait un rappel sur le hashage, prenons le temps de revoir la façon dont nous avons sauvegardé les mots de passe jusqu’à maintenant et voyons comment on peut améliorer la sécurité.</a:t>
            </a:r>
            <a:endParaRPr lang="en-CA"/>
          </a:p>
        </p:txBody>
      </p:sp>
    </p:spTree>
    <p:extLst>
      <p:ext uri="{BB962C8B-B14F-4D97-AF65-F5344CB8AC3E}">
        <p14:creationId xmlns:p14="http://schemas.microsoft.com/office/powerpoint/2010/main" val="17404809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7466-E140-44B1-B183-1DEDC89A2DA3}"/>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374BB5DE-06F0-4CAB-8AD0-425BBF3CAFF0}"/>
              </a:ext>
            </a:extLst>
          </p:cNvPr>
          <p:cNvSpPr>
            <a:spLocks noGrp="1"/>
          </p:cNvSpPr>
          <p:nvPr>
            <p:ph idx="1"/>
            <p:custDataLst>
              <p:tags r:id="rId2"/>
            </p:custDataLst>
          </p:nvPr>
        </p:nvSpPr>
        <p:spPr/>
        <p:txBody>
          <a:bodyPr/>
          <a:lstStyle/>
          <a:p>
            <a:r>
              <a:rPr lang="en-US"/>
              <a:t>Jusqu’ici, nous avons sauvegardé les mots de passe des utilisateurs directement dans la base de données.</a:t>
            </a:r>
          </a:p>
          <a:p>
            <a:endParaRPr lang="en-US"/>
          </a:p>
          <a:p>
            <a:r>
              <a:rPr lang="en-US"/>
              <a:t>Est-ce sécuritaire?</a:t>
            </a:r>
            <a:endParaRPr lang="en-CA"/>
          </a:p>
        </p:txBody>
      </p:sp>
    </p:spTree>
    <p:extLst>
      <p:ext uri="{BB962C8B-B14F-4D97-AF65-F5344CB8AC3E}">
        <p14:creationId xmlns:p14="http://schemas.microsoft.com/office/powerpoint/2010/main" val="5582024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7466-E140-44B1-B183-1DEDC89A2DA3}"/>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374BB5DE-06F0-4CAB-8AD0-425BBF3CAFF0}"/>
              </a:ext>
            </a:extLst>
          </p:cNvPr>
          <p:cNvSpPr>
            <a:spLocks noGrp="1"/>
          </p:cNvSpPr>
          <p:nvPr>
            <p:ph idx="1"/>
            <p:custDataLst>
              <p:tags r:id="rId2"/>
            </p:custDataLst>
          </p:nvPr>
        </p:nvSpPr>
        <p:spPr/>
        <p:txBody>
          <a:bodyPr/>
          <a:lstStyle/>
          <a:p>
            <a:r>
              <a:rPr lang="en-US"/>
              <a:t>Jusqu’ici, nous avons sauvegardé les mots de passe des utilisateurs directement dans la base de données.</a:t>
            </a:r>
          </a:p>
          <a:p>
            <a:endParaRPr lang="en-US"/>
          </a:p>
          <a:p>
            <a:r>
              <a:rPr lang="en-US"/>
              <a:t>Est-ce sécuritaire?</a:t>
            </a:r>
          </a:p>
          <a:p>
            <a:pPr lvl="1"/>
            <a:r>
              <a:rPr lang="en-US">
                <a:solidFill>
                  <a:srgbClr val="FFC000"/>
                </a:solidFill>
              </a:rPr>
              <a:t>Non</a:t>
            </a:r>
          </a:p>
          <a:p>
            <a:pPr lvl="2"/>
            <a:r>
              <a:rPr lang="en-CA">
                <a:solidFill>
                  <a:srgbClr val="FFC000"/>
                </a:solidFill>
              </a:rPr>
              <a:t>Un administrateur peut voir les mots de passe des utilisateurs (qui sont possiblement utilisés ailleurs)</a:t>
            </a:r>
          </a:p>
          <a:p>
            <a:pPr lvl="2"/>
            <a:r>
              <a:rPr lang="en-CA">
                <a:solidFill>
                  <a:srgbClr val="FFC000"/>
                </a:solidFill>
              </a:rPr>
              <a:t>Si la base de données est compromise, les mots de passe seront accessibles au pirate.</a:t>
            </a:r>
          </a:p>
          <a:p>
            <a:pPr lvl="2"/>
            <a:endParaRPr lang="en-CA"/>
          </a:p>
          <a:p>
            <a:r>
              <a:rPr lang="en-CA"/>
              <a:t>Comment faire alors?</a:t>
            </a:r>
          </a:p>
        </p:txBody>
      </p:sp>
    </p:spTree>
    <p:extLst>
      <p:ext uri="{BB962C8B-B14F-4D97-AF65-F5344CB8AC3E}">
        <p14:creationId xmlns:p14="http://schemas.microsoft.com/office/powerpoint/2010/main" val="22524499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7466-E140-44B1-B183-1DEDC89A2DA3}"/>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374BB5DE-06F0-4CAB-8AD0-425BBF3CAFF0}"/>
              </a:ext>
            </a:extLst>
          </p:cNvPr>
          <p:cNvSpPr>
            <a:spLocks noGrp="1"/>
          </p:cNvSpPr>
          <p:nvPr>
            <p:ph idx="1"/>
            <p:custDataLst>
              <p:tags r:id="rId2"/>
            </p:custDataLst>
          </p:nvPr>
        </p:nvSpPr>
        <p:spPr/>
        <p:txBody>
          <a:bodyPr/>
          <a:lstStyle/>
          <a:p>
            <a:r>
              <a:rPr lang="en-US"/>
              <a:t>On pourrait hashé les mots de passe avant de les stocker dans la base de données. Ainsi, nous n’aurions qu’à compare les hash du mot de passe fournit par l’utilisateur et celle contenue dans la base de données. Si c’est le même, tout est bon, non?</a:t>
            </a:r>
          </a:p>
          <a:p>
            <a:endParaRPr lang="en-US"/>
          </a:p>
          <a:p>
            <a:r>
              <a:rPr lang="en-US"/>
              <a:t>Est-ce sécuritaire?</a:t>
            </a:r>
            <a:endParaRPr lang="en-CA"/>
          </a:p>
        </p:txBody>
      </p:sp>
    </p:spTree>
    <p:extLst>
      <p:ext uri="{BB962C8B-B14F-4D97-AF65-F5344CB8AC3E}">
        <p14:creationId xmlns:p14="http://schemas.microsoft.com/office/powerpoint/2010/main" val="29903061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7466-E140-44B1-B183-1DEDC89A2DA3}"/>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374BB5DE-06F0-4CAB-8AD0-425BBF3CAFF0}"/>
              </a:ext>
            </a:extLst>
          </p:cNvPr>
          <p:cNvSpPr>
            <a:spLocks noGrp="1"/>
          </p:cNvSpPr>
          <p:nvPr>
            <p:ph idx="1"/>
            <p:custDataLst>
              <p:tags r:id="rId2"/>
            </p:custDataLst>
          </p:nvPr>
        </p:nvSpPr>
        <p:spPr/>
        <p:txBody>
          <a:bodyPr>
            <a:normAutofit lnSpcReduction="10000"/>
          </a:bodyPr>
          <a:lstStyle/>
          <a:p>
            <a:r>
              <a:rPr lang="en-US"/>
              <a:t>On pourrait hashé les mots de passe avant de les stocker dans la base de données. Ainsi, nous n’aurions qu’à compare les hash du mot de passe fournit par l’utilisateur et celle contenue dans la base de données. Si c’est le même, tout est bon, non?</a:t>
            </a:r>
          </a:p>
          <a:p>
            <a:endParaRPr lang="en-US"/>
          </a:p>
          <a:p>
            <a:r>
              <a:rPr lang="en-US"/>
              <a:t>Est-ce sécuritaire?</a:t>
            </a:r>
          </a:p>
          <a:p>
            <a:pPr lvl="1"/>
            <a:r>
              <a:rPr lang="en-US">
                <a:solidFill>
                  <a:srgbClr val="FFC000"/>
                </a:solidFill>
              </a:rPr>
              <a:t>Non. Il existe des bases de données qui contiennent toutes les combinaisons de mots avec leur hash déjà calculé. Ils permettent de trouver rapidement le mot original d’un hash.</a:t>
            </a:r>
          </a:p>
          <a:p>
            <a:pPr lvl="1"/>
            <a:r>
              <a:rPr lang="en-US">
                <a:solidFill>
                  <a:srgbClr val="FFC000"/>
                </a:solidFill>
              </a:rPr>
              <a:t>C’est ce qu’on appelle une “Rainbow table”</a:t>
            </a:r>
          </a:p>
          <a:p>
            <a:pPr lvl="1"/>
            <a:endParaRPr lang="en-US"/>
          </a:p>
          <a:p>
            <a:r>
              <a:rPr lang="en-US"/>
              <a:t>Comment faire alors?</a:t>
            </a:r>
            <a:endParaRPr lang="en-CA"/>
          </a:p>
        </p:txBody>
      </p:sp>
    </p:spTree>
    <p:extLst>
      <p:ext uri="{BB962C8B-B14F-4D97-AF65-F5344CB8AC3E}">
        <p14:creationId xmlns:p14="http://schemas.microsoft.com/office/powerpoint/2010/main" val="7504162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7466-E140-44B1-B183-1DEDC89A2DA3}"/>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374BB5DE-06F0-4CAB-8AD0-425BBF3CAFF0}"/>
              </a:ext>
            </a:extLst>
          </p:cNvPr>
          <p:cNvSpPr>
            <a:spLocks noGrp="1"/>
          </p:cNvSpPr>
          <p:nvPr>
            <p:ph idx="1"/>
            <p:custDataLst>
              <p:tags r:id="rId2"/>
            </p:custDataLst>
          </p:nvPr>
        </p:nvSpPr>
        <p:spPr/>
        <p:txBody>
          <a:bodyPr/>
          <a:lstStyle/>
          <a:p>
            <a:r>
              <a:rPr lang="en-US"/>
              <a:t>On ajoute une séquence aux mots de passe avant de le hashé de sorte que le mot original soit trop long pour être couvert par une </a:t>
            </a:r>
            <a:r>
              <a:rPr lang="en-US" i="1"/>
              <a:t>Rainbow table</a:t>
            </a:r>
            <a:r>
              <a:rPr lang="en-US"/>
              <a:t>.</a:t>
            </a:r>
          </a:p>
          <a:p>
            <a:endParaRPr lang="en-US"/>
          </a:p>
          <a:p>
            <a:r>
              <a:rPr lang="en-US"/>
              <a:t>Est-ce sécuritaire?</a:t>
            </a:r>
            <a:endParaRPr lang="en-CA"/>
          </a:p>
        </p:txBody>
      </p:sp>
    </p:spTree>
    <p:extLst>
      <p:ext uri="{BB962C8B-B14F-4D97-AF65-F5344CB8AC3E}">
        <p14:creationId xmlns:p14="http://schemas.microsoft.com/office/powerpoint/2010/main" val="32313774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7466-E140-44B1-B183-1DEDC89A2DA3}"/>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374BB5DE-06F0-4CAB-8AD0-425BBF3CAFF0}"/>
              </a:ext>
            </a:extLst>
          </p:cNvPr>
          <p:cNvSpPr>
            <a:spLocks noGrp="1"/>
          </p:cNvSpPr>
          <p:nvPr>
            <p:ph idx="1"/>
            <p:custDataLst>
              <p:tags r:id="rId2"/>
            </p:custDataLst>
          </p:nvPr>
        </p:nvSpPr>
        <p:spPr/>
        <p:txBody>
          <a:bodyPr>
            <a:normAutofit lnSpcReduction="10000"/>
          </a:bodyPr>
          <a:lstStyle/>
          <a:p>
            <a:r>
              <a:rPr lang="en-US"/>
              <a:t>On ajoute une séquence aux mots de passe avant de le hashé de sorte que le mot original soit trop long pour être couvert par une </a:t>
            </a:r>
            <a:r>
              <a:rPr lang="en-US" i="1"/>
              <a:t>Rainbow table</a:t>
            </a:r>
            <a:r>
              <a:rPr lang="en-US"/>
              <a:t>.</a:t>
            </a:r>
          </a:p>
          <a:p>
            <a:endParaRPr lang="en-US"/>
          </a:p>
          <a:p>
            <a:r>
              <a:rPr lang="en-US"/>
              <a:t>Est-ce sécuritaire?</a:t>
            </a:r>
          </a:p>
          <a:p>
            <a:pPr lvl="1"/>
            <a:r>
              <a:rPr lang="en-US">
                <a:solidFill>
                  <a:srgbClr val="FFC000"/>
                </a:solidFill>
              </a:rPr>
              <a:t>Non. Il est possible pour un pirate de trouver quels sont les mots de passe les plus populaires. Il peut regarder les hash les plus populaires dans votre base de données et tenter d’accéder ces comptes avec les mots de passe les plus populaires. C’est ce qu’on appelle de “l’Analyse de fréquence”.</a:t>
            </a:r>
          </a:p>
          <a:p>
            <a:pPr lvl="1"/>
            <a:endParaRPr lang="en-US"/>
          </a:p>
          <a:p>
            <a:r>
              <a:rPr lang="en-US"/>
              <a:t>Comment faire alors?</a:t>
            </a:r>
            <a:endParaRPr lang="en-CA"/>
          </a:p>
        </p:txBody>
      </p:sp>
    </p:spTree>
    <p:extLst>
      <p:ext uri="{BB962C8B-B14F-4D97-AF65-F5344CB8AC3E}">
        <p14:creationId xmlns:p14="http://schemas.microsoft.com/office/powerpoint/2010/main" val="7597716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7466-E140-44B1-B183-1DEDC89A2DA3}"/>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374BB5DE-06F0-4CAB-8AD0-425BBF3CAFF0}"/>
              </a:ext>
            </a:extLst>
          </p:cNvPr>
          <p:cNvSpPr>
            <a:spLocks noGrp="1"/>
          </p:cNvSpPr>
          <p:nvPr>
            <p:ph idx="1"/>
            <p:custDataLst>
              <p:tags r:id="rId2"/>
            </p:custDataLst>
          </p:nvPr>
        </p:nvSpPr>
        <p:spPr/>
        <p:txBody>
          <a:bodyPr/>
          <a:lstStyle/>
          <a:p>
            <a:r>
              <a:rPr lang="en-US"/>
              <a:t>On ajoute une séquence </a:t>
            </a:r>
            <a:r>
              <a:rPr lang="en-US" u="sng"/>
              <a:t>aléatoire</a:t>
            </a:r>
            <a:r>
              <a:rPr lang="en-US"/>
              <a:t> aux mots de passe avant de le hashé de sorte que le mot original soit trop long pour être couvert par une </a:t>
            </a:r>
            <a:r>
              <a:rPr lang="en-US" i="1"/>
              <a:t>Rainbow table,</a:t>
            </a:r>
            <a:r>
              <a:rPr lang="en-US"/>
              <a:t> et qu’il ne soit pas possible de déterminer quels hash sont les plus populaires puisqu’ils seront tous différents.</a:t>
            </a:r>
          </a:p>
          <a:p>
            <a:endParaRPr lang="en-US"/>
          </a:p>
          <a:p>
            <a:r>
              <a:rPr lang="en-US"/>
              <a:t>Est-ce sécuritaire?</a:t>
            </a:r>
            <a:endParaRPr lang="en-CA"/>
          </a:p>
        </p:txBody>
      </p:sp>
    </p:spTree>
    <p:extLst>
      <p:ext uri="{BB962C8B-B14F-4D97-AF65-F5344CB8AC3E}">
        <p14:creationId xmlns:p14="http://schemas.microsoft.com/office/powerpoint/2010/main" val="6808392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7466-E140-44B1-B183-1DEDC89A2DA3}"/>
              </a:ext>
            </a:extLst>
          </p:cNvPr>
          <p:cNvSpPr>
            <a:spLocks noGrp="1"/>
          </p:cNvSpPr>
          <p:nvPr>
            <p:ph type="title"/>
            <p:custDataLst>
              <p:tags r:id="rId1"/>
            </p:custDataLst>
          </p:nvPr>
        </p:nvSpPr>
        <p:spPr/>
        <p:txBody>
          <a:bodyPr/>
          <a:lstStyle/>
          <a:p>
            <a:r>
              <a:rPr lang="en-US"/>
              <a:t>Hashage des mots de passe</a:t>
            </a:r>
            <a:endParaRPr lang="en-CA"/>
          </a:p>
        </p:txBody>
      </p:sp>
      <p:sp>
        <p:nvSpPr>
          <p:cNvPr id="3" name="Content Placeholder 2">
            <a:extLst>
              <a:ext uri="{FF2B5EF4-FFF2-40B4-BE49-F238E27FC236}">
                <a16:creationId xmlns:a16="http://schemas.microsoft.com/office/drawing/2014/main" id="{374BB5DE-06F0-4CAB-8AD0-425BBF3CAFF0}"/>
              </a:ext>
            </a:extLst>
          </p:cNvPr>
          <p:cNvSpPr>
            <a:spLocks noGrp="1"/>
          </p:cNvSpPr>
          <p:nvPr>
            <p:ph idx="1"/>
            <p:custDataLst>
              <p:tags r:id="rId2"/>
            </p:custDataLst>
          </p:nvPr>
        </p:nvSpPr>
        <p:spPr/>
        <p:txBody>
          <a:bodyPr/>
          <a:lstStyle/>
          <a:p>
            <a:r>
              <a:rPr lang="en-US"/>
              <a:t>On ajoute une séquence </a:t>
            </a:r>
            <a:r>
              <a:rPr lang="en-US" u="sng"/>
              <a:t>aléatoire</a:t>
            </a:r>
            <a:r>
              <a:rPr lang="en-US"/>
              <a:t> aux mots de passe avant de le hashé de sorte que le mot original soit trop long pour être couvert par une </a:t>
            </a:r>
            <a:r>
              <a:rPr lang="en-US" i="1"/>
              <a:t>Rainbow table,</a:t>
            </a:r>
            <a:r>
              <a:rPr lang="en-US"/>
              <a:t> et qu’il ne soit pas possible de déterminer quels hashs sont les plus populaires puisqu’ils seront tous différents.</a:t>
            </a:r>
          </a:p>
          <a:p>
            <a:endParaRPr lang="en-US"/>
          </a:p>
          <a:p>
            <a:r>
              <a:rPr lang="en-US"/>
              <a:t>Est-ce sécuritaire?</a:t>
            </a:r>
          </a:p>
          <a:p>
            <a:pPr lvl="1"/>
            <a:r>
              <a:rPr lang="en-US">
                <a:solidFill>
                  <a:srgbClr val="FFC000"/>
                </a:solidFill>
              </a:rPr>
              <a:t>Oui, c’est la stratégie que nous utiliserons!</a:t>
            </a:r>
            <a:endParaRPr lang="en-CA">
              <a:solidFill>
                <a:srgbClr val="FFC000"/>
              </a:solidFill>
            </a:endParaRPr>
          </a:p>
        </p:txBody>
      </p:sp>
    </p:spTree>
    <p:extLst>
      <p:ext uri="{BB962C8B-B14F-4D97-AF65-F5344CB8AC3E}">
        <p14:creationId xmlns:p14="http://schemas.microsoft.com/office/powerpoint/2010/main" val="1319522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A46C6-3DF8-4E85-BDAE-C3B3CBB0D5C3}"/>
              </a:ext>
            </a:extLst>
          </p:cNvPr>
          <p:cNvSpPr>
            <a:spLocks noGrp="1"/>
          </p:cNvSpPr>
          <p:nvPr>
            <p:ph type="title"/>
            <p:custDataLst>
              <p:tags r:id="rId1"/>
            </p:custDataLst>
          </p:nvPr>
        </p:nvSpPr>
        <p:spPr/>
        <p:txBody>
          <a:bodyPr/>
          <a:lstStyle/>
          <a:p>
            <a:r>
              <a:rPr lang="fr-CA"/>
              <a:t>Protection des mots de passe</a:t>
            </a:r>
            <a:endParaRPr lang="en-CA"/>
          </a:p>
        </p:txBody>
      </p:sp>
      <p:sp>
        <p:nvSpPr>
          <p:cNvPr id="3" name="Content Placeholder 2">
            <a:extLst>
              <a:ext uri="{FF2B5EF4-FFF2-40B4-BE49-F238E27FC236}">
                <a16:creationId xmlns:a16="http://schemas.microsoft.com/office/drawing/2014/main" id="{66BFCEF7-0B88-43A4-9E8A-A95A685C43B5}"/>
              </a:ext>
            </a:extLst>
          </p:cNvPr>
          <p:cNvSpPr>
            <a:spLocks noGrp="1"/>
          </p:cNvSpPr>
          <p:nvPr>
            <p:ph idx="1"/>
            <p:custDataLst>
              <p:tags r:id="rId2"/>
            </p:custDataLst>
          </p:nvPr>
        </p:nvSpPr>
        <p:spPr/>
        <p:txBody>
          <a:bodyPr/>
          <a:lstStyle/>
          <a:p>
            <a:r>
              <a:rPr lang="en-US"/>
              <a:t>Avant de parler de stratégies de protection pour votre mécanisme d’authentification, il faut d’abord comprendre comment un pirate peut s’y prendre pour l’attaquer.</a:t>
            </a:r>
          </a:p>
          <a:p>
            <a:endParaRPr lang="en-US"/>
          </a:p>
          <a:p>
            <a:r>
              <a:rPr lang="en-US"/>
              <a:t>Hélas, ces derniers font preuve de créativité et peuvent utiliser plusieurs méthodes d’attaques.</a:t>
            </a:r>
          </a:p>
          <a:p>
            <a:endParaRPr lang="en-US"/>
          </a:p>
          <a:p>
            <a:r>
              <a:rPr lang="en-US"/>
              <a:t>Nous verrons plusieurs de ces méthodes.</a:t>
            </a:r>
            <a:endParaRPr lang="en-CA"/>
          </a:p>
        </p:txBody>
      </p:sp>
    </p:spTree>
    <p:extLst>
      <p:ext uri="{BB962C8B-B14F-4D97-AF65-F5344CB8AC3E}">
        <p14:creationId xmlns:p14="http://schemas.microsoft.com/office/powerpoint/2010/main" val="24371094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F565B-A3EE-49D0-8D2C-B893FCC37C9C}"/>
              </a:ext>
            </a:extLst>
          </p:cNvPr>
          <p:cNvSpPr>
            <a:spLocks noGrp="1"/>
          </p:cNvSpPr>
          <p:nvPr>
            <p:ph type="title"/>
            <p:custDataLst>
              <p:tags r:id="rId1"/>
            </p:custDataLst>
          </p:nvPr>
        </p:nvSpPr>
        <p:spPr/>
        <p:txBody>
          <a:bodyPr/>
          <a:lstStyle/>
          <a:p>
            <a:r>
              <a:rPr lang="en-US"/>
              <a:t>Hashage de mot de passe</a:t>
            </a:r>
            <a:endParaRPr lang="en-CA"/>
          </a:p>
        </p:txBody>
      </p:sp>
      <p:sp>
        <p:nvSpPr>
          <p:cNvPr id="3" name="Content Placeholder 2">
            <a:extLst>
              <a:ext uri="{FF2B5EF4-FFF2-40B4-BE49-F238E27FC236}">
                <a16:creationId xmlns:a16="http://schemas.microsoft.com/office/drawing/2014/main" id="{960DBF2C-3175-4AC9-B8F4-2C2EB10468B1}"/>
              </a:ext>
            </a:extLst>
          </p:cNvPr>
          <p:cNvSpPr>
            <a:spLocks noGrp="1"/>
          </p:cNvSpPr>
          <p:nvPr>
            <p:ph idx="1"/>
            <p:custDataLst>
              <p:tags r:id="rId2"/>
            </p:custDataLst>
          </p:nvPr>
        </p:nvSpPr>
        <p:spPr/>
        <p:txBody>
          <a:bodyPr/>
          <a:lstStyle/>
          <a:p>
            <a:r>
              <a:rPr lang="en-US"/>
              <a:t>Pour implémenter cette solution, nous utiliserons deux fonctions fournies par PHP qui permettent de hashé correctement le mot de passe ainsi que de le vérifier par la suite.</a:t>
            </a:r>
          </a:p>
          <a:p>
            <a:r>
              <a:rPr lang="en-US"/>
              <a:t>Ces fonctions sont:</a:t>
            </a:r>
          </a:p>
          <a:p>
            <a:pPr lvl="1"/>
            <a:r>
              <a:rPr lang="en-US"/>
              <a:t>Password_hash()</a:t>
            </a:r>
          </a:p>
          <a:p>
            <a:pPr lvl="1"/>
            <a:r>
              <a:rPr lang="en-US"/>
              <a:t>Password_verify()</a:t>
            </a:r>
            <a:endParaRPr lang="en-CA"/>
          </a:p>
        </p:txBody>
      </p:sp>
    </p:spTree>
    <p:extLst>
      <p:ext uri="{BB962C8B-B14F-4D97-AF65-F5344CB8AC3E}">
        <p14:creationId xmlns:p14="http://schemas.microsoft.com/office/powerpoint/2010/main" val="42224662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F565B-A3EE-49D0-8D2C-B893FCC37C9C}"/>
              </a:ext>
            </a:extLst>
          </p:cNvPr>
          <p:cNvSpPr>
            <a:spLocks noGrp="1"/>
          </p:cNvSpPr>
          <p:nvPr>
            <p:ph type="title"/>
            <p:custDataLst>
              <p:tags r:id="rId1"/>
            </p:custDataLst>
          </p:nvPr>
        </p:nvSpPr>
        <p:spPr/>
        <p:txBody>
          <a:bodyPr/>
          <a:lstStyle/>
          <a:p>
            <a:r>
              <a:rPr lang="en-US"/>
              <a:t>Password_hash</a:t>
            </a:r>
            <a:endParaRPr lang="en-CA"/>
          </a:p>
        </p:txBody>
      </p:sp>
      <p:sp>
        <p:nvSpPr>
          <p:cNvPr id="3" name="Content Placeholder 2">
            <a:extLst>
              <a:ext uri="{FF2B5EF4-FFF2-40B4-BE49-F238E27FC236}">
                <a16:creationId xmlns:a16="http://schemas.microsoft.com/office/drawing/2014/main" id="{960DBF2C-3175-4AC9-B8F4-2C2EB10468B1}"/>
              </a:ext>
            </a:extLst>
          </p:cNvPr>
          <p:cNvSpPr>
            <a:spLocks noGrp="1"/>
          </p:cNvSpPr>
          <p:nvPr>
            <p:ph idx="1"/>
            <p:custDataLst>
              <p:tags r:id="rId2"/>
            </p:custDataLst>
          </p:nvPr>
        </p:nvSpPr>
        <p:spPr/>
        <p:txBody>
          <a:bodyPr/>
          <a:lstStyle/>
          <a:p>
            <a:r>
              <a:rPr lang="en-US"/>
              <a:t>La fonction password_hash permet de calculer le hash d’une chaine de caractère.</a:t>
            </a:r>
          </a:p>
          <a:p>
            <a:r>
              <a:rPr lang="en-CA"/>
              <a:t>Celle-ci prend deux paramètres:</a:t>
            </a:r>
          </a:p>
          <a:p>
            <a:pPr lvl="1"/>
            <a:r>
              <a:rPr lang="en-CA"/>
              <a:t>Le texte à hashé</a:t>
            </a:r>
          </a:p>
          <a:p>
            <a:pPr lvl="1"/>
            <a:r>
              <a:rPr lang="en-CA"/>
              <a:t>L’algorithme à utiliser</a:t>
            </a:r>
          </a:p>
          <a:p>
            <a:pPr lvl="1"/>
            <a:endParaRPr lang="en-CA"/>
          </a:p>
          <a:p>
            <a:r>
              <a:rPr lang="en-CA"/>
              <a:t>Pour s’assurer de toujours utiliser le meilleur algorithme disponible, on peut utiliser la constance “PASSWORD_DEFAULT”.</a:t>
            </a:r>
          </a:p>
          <a:p>
            <a:r>
              <a:rPr lang="en-CA"/>
              <a:t>C’est ce que nous utiliserons dans le cours.</a:t>
            </a:r>
          </a:p>
        </p:txBody>
      </p:sp>
    </p:spTree>
    <p:extLst>
      <p:ext uri="{BB962C8B-B14F-4D97-AF65-F5344CB8AC3E}">
        <p14:creationId xmlns:p14="http://schemas.microsoft.com/office/powerpoint/2010/main" val="38447134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FA71-84B1-45E1-925C-482341FBB0CB}"/>
              </a:ext>
            </a:extLst>
          </p:cNvPr>
          <p:cNvSpPr>
            <a:spLocks noGrp="1"/>
          </p:cNvSpPr>
          <p:nvPr>
            <p:ph type="title"/>
            <p:custDataLst>
              <p:tags r:id="rId1"/>
            </p:custDataLst>
          </p:nvPr>
        </p:nvSpPr>
        <p:spPr/>
        <p:txBody>
          <a:bodyPr/>
          <a:lstStyle/>
          <a:p>
            <a:r>
              <a:rPr lang="en-US"/>
              <a:t>Hashage de mot de passe</a:t>
            </a:r>
            <a:endParaRPr lang="en-CA"/>
          </a:p>
        </p:txBody>
      </p:sp>
      <p:sp>
        <p:nvSpPr>
          <p:cNvPr id="3" name="Content Placeholder 2">
            <a:extLst>
              <a:ext uri="{FF2B5EF4-FFF2-40B4-BE49-F238E27FC236}">
                <a16:creationId xmlns:a16="http://schemas.microsoft.com/office/drawing/2014/main" id="{7850EE27-8241-4BB8-AA38-859D0CFEBDD9}"/>
              </a:ext>
            </a:extLst>
          </p:cNvPr>
          <p:cNvSpPr>
            <a:spLocks noGrp="1"/>
          </p:cNvSpPr>
          <p:nvPr>
            <p:ph idx="1"/>
            <p:custDataLst>
              <p:tags r:id="rId2"/>
            </p:custDataLst>
          </p:nvPr>
        </p:nvSpPr>
        <p:spPr/>
        <p:txBody>
          <a:bodyPr/>
          <a:lstStyle/>
          <a:p>
            <a:r>
              <a:rPr lang="en-US"/>
              <a:t>Voici un exemple de mot de passe qui pourra être généré.</a:t>
            </a:r>
          </a:p>
          <a:p>
            <a:r>
              <a:rPr lang="en-US"/>
              <a:t>Vous pouvez utiliser “password_hash()” de façon ad hoc ou dans un formulaire de création de comptes.</a:t>
            </a:r>
            <a:endParaRPr lang="en-CA"/>
          </a:p>
        </p:txBody>
      </p:sp>
      <p:pic>
        <p:nvPicPr>
          <p:cNvPr id="5" name="Picture 4">
            <a:extLst>
              <a:ext uri="{FF2B5EF4-FFF2-40B4-BE49-F238E27FC236}">
                <a16:creationId xmlns:a16="http://schemas.microsoft.com/office/drawing/2014/main" id="{8101D072-E61B-4461-B61E-6FCA6C75AB1D}"/>
              </a:ext>
            </a:extLst>
          </p:cNvPr>
          <p:cNvPicPr>
            <a:picLocks noChangeAspect="1"/>
          </p:cNvPicPr>
          <p:nvPr>
            <p:custDataLst>
              <p:tags r:id="rId3"/>
            </p:custDataLst>
          </p:nvPr>
        </p:nvPicPr>
        <p:blipFill>
          <a:blip r:embed="rId6"/>
          <a:stretch>
            <a:fillRect/>
          </a:stretch>
        </p:blipFill>
        <p:spPr>
          <a:xfrm>
            <a:off x="1103312" y="5121830"/>
            <a:ext cx="5772956" cy="581106"/>
          </a:xfrm>
          <a:prstGeom prst="rect">
            <a:avLst/>
          </a:prstGeom>
        </p:spPr>
      </p:pic>
      <p:pic>
        <p:nvPicPr>
          <p:cNvPr id="7" name="Picture 6">
            <a:extLst>
              <a:ext uri="{FF2B5EF4-FFF2-40B4-BE49-F238E27FC236}">
                <a16:creationId xmlns:a16="http://schemas.microsoft.com/office/drawing/2014/main" id="{735B8F12-3DA8-4F12-97C1-EBC79B4008C8}"/>
              </a:ext>
            </a:extLst>
          </p:cNvPr>
          <p:cNvPicPr>
            <a:picLocks noChangeAspect="1"/>
          </p:cNvPicPr>
          <p:nvPr>
            <p:custDataLst>
              <p:tags r:id="rId4"/>
            </p:custDataLst>
          </p:nvPr>
        </p:nvPicPr>
        <p:blipFill>
          <a:blip r:embed="rId7"/>
          <a:stretch>
            <a:fillRect/>
          </a:stretch>
        </p:blipFill>
        <p:spPr>
          <a:xfrm>
            <a:off x="1103312" y="3429000"/>
            <a:ext cx="6134956" cy="1286054"/>
          </a:xfrm>
          <a:prstGeom prst="rect">
            <a:avLst/>
          </a:prstGeom>
        </p:spPr>
      </p:pic>
    </p:spTree>
    <p:extLst>
      <p:ext uri="{BB962C8B-B14F-4D97-AF65-F5344CB8AC3E}">
        <p14:creationId xmlns:p14="http://schemas.microsoft.com/office/powerpoint/2010/main" val="25703102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F565B-A3EE-49D0-8D2C-B893FCC37C9C}"/>
              </a:ext>
            </a:extLst>
          </p:cNvPr>
          <p:cNvSpPr>
            <a:spLocks noGrp="1"/>
          </p:cNvSpPr>
          <p:nvPr>
            <p:ph type="title"/>
            <p:custDataLst>
              <p:tags r:id="rId1"/>
            </p:custDataLst>
          </p:nvPr>
        </p:nvSpPr>
        <p:spPr/>
        <p:txBody>
          <a:bodyPr/>
          <a:lstStyle/>
          <a:p>
            <a:r>
              <a:rPr lang="en-US"/>
              <a:t>Password_verify()</a:t>
            </a:r>
            <a:endParaRPr lang="en-CA"/>
          </a:p>
        </p:txBody>
      </p:sp>
      <p:sp>
        <p:nvSpPr>
          <p:cNvPr id="3" name="Content Placeholder 2">
            <a:extLst>
              <a:ext uri="{FF2B5EF4-FFF2-40B4-BE49-F238E27FC236}">
                <a16:creationId xmlns:a16="http://schemas.microsoft.com/office/drawing/2014/main" id="{960DBF2C-3175-4AC9-B8F4-2C2EB10468B1}"/>
              </a:ext>
            </a:extLst>
          </p:cNvPr>
          <p:cNvSpPr>
            <a:spLocks noGrp="1"/>
          </p:cNvSpPr>
          <p:nvPr>
            <p:ph idx="1"/>
            <p:custDataLst>
              <p:tags r:id="rId2"/>
            </p:custDataLst>
          </p:nvPr>
        </p:nvSpPr>
        <p:spPr/>
        <p:txBody>
          <a:bodyPr/>
          <a:lstStyle/>
          <a:p>
            <a:r>
              <a:rPr lang="en-US"/>
              <a:t>Maintenant que le mot de passe a été créé correctement, il faut être en mesure de le vérifier au moment de l’authentification.</a:t>
            </a:r>
          </a:p>
          <a:p>
            <a:r>
              <a:rPr lang="en-US"/>
              <a:t>Pour ce faire, nous utiliserons la fonction password_verify().</a:t>
            </a:r>
          </a:p>
          <a:p>
            <a:endParaRPr lang="en-US"/>
          </a:p>
          <a:p>
            <a:r>
              <a:rPr lang="en-US"/>
              <a:t>Celle-ci prend deux paramètres:</a:t>
            </a:r>
          </a:p>
          <a:p>
            <a:pPr lvl="1"/>
            <a:r>
              <a:rPr lang="en-US"/>
              <a:t>Le texte en clair a vérifié</a:t>
            </a:r>
          </a:p>
          <a:p>
            <a:pPr lvl="1"/>
            <a:r>
              <a:rPr lang="en-US"/>
              <a:t>Le hash (Sauvegardé dans la base de données)</a:t>
            </a:r>
          </a:p>
          <a:p>
            <a:pPr lvl="1"/>
            <a:endParaRPr lang="en-US"/>
          </a:p>
          <a:p>
            <a:r>
              <a:rPr lang="en-US"/>
              <a:t>Voyons comment l’utiliser.</a:t>
            </a:r>
          </a:p>
          <a:p>
            <a:endParaRPr lang="en-CA"/>
          </a:p>
        </p:txBody>
      </p:sp>
    </p:spTree>
    <p:extLst>
      <p:ext uri="{BB962C8B-B14F-4D97-AF65-F5344CB8AC3E}">
        <p14:creationId xmlns:p14="http://schemas.microsoft.com/office/powerpoint/2010/main" val="40006211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F565B-A3EE-49D0-8D2C-B893FCC37C9C}"/>
              </a:ext>
            </a:extLst>
          </p:cNvPr>
          <p:cNvSpPr>
            <a:spLocks noGrp="1"/>
          </p:cNvSpPr>
          <p:nvPr>
            <p:ph type="title"/>
            <p:custDataLst>
              <p:tags r:id="rId1"/>
            </p:custDataLst>
          </p:nvPr>
        </p:nvSpPr>
        <p:spPr/>
        <p:txBody>
          <a:bodyPr/>
          <a:lstStyle/>
          <a:p>
            <a:r>
              <a:rPr lang="en-US"/>
              <a:t>Code d’authentification sécuritaire</a:t>
            </a:r>
            <a:endParaRPr lang="en-CA"/>
          </a:p>
        </p:txBody>
      </p:sp>
      <p:pic>
        <p:nvPicPr>
          <p:cNvPr id="7" name="Picture 6">
            <a:extLst>
              <a:ext uri="{FF2B5EF4-FFF2-40B4-BE49-F238E27FC236}">
                <a16:creationId xmlns:a16="http://schemas.microsoft.com/office/drawing/2014/main" id="{5089140F-837F-4DE3-881C-C096564098CA}"/>
              </a:ext>
            </a:extLst>
          </p:cNvPr>
          <p:cNvPicPr>
            <a:picLocks noChangeAspect="1"/>
          </p:cNvPicPr>
          <p:nvPr>
            <p:custDataLst>
              <p:tags r:id="rId2"/>
            </p:custDataLst>
          </p:nvPr>
        </p:nvPicPr>
        <p:blipFill>
          <a:blip r:embed="rId4"/>
          <a:stretch>
            <a:fillRect/>
          </a:stretch>
        </p:blipFill>
        <p:spPr>
          <a:xfrm>
            <a:off x="151997" y="1445412"/>
            <a:ext cx="11745964" cy="5068007"/>
          </a:xfrm>
          <a:prstGeom prst="rect">
            <a:avLst/>
          </a:prstGeom>
        </p:spPr>
      </p:pic>
    </p:spTree>
    <p:extLst>
      <p:ext uri="{BB962C8B-B14F-4D97-AF65-F5344CB8AC3E}">
        <p14:creationId xmlns:p14="http://schemas.microsoft.com/office/powerpoint/2010/main" val="33050032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60C2C-EFEE-45CC-8FFB-C19C4FEFCC72}"/>
              </a:ext>
            </a:extLst>
          </p:cNvPr>
          <p:cNvSpPr>
            <a:spLocks noGrp="1"/>
          </p:cNvSpPr>
          <p:nvPr>
            <p:ph type="title"/>
            <p:custDataLst>
              <p:tags r:id="rId1"/>
            </p:custDataLst>
          </p:nvPr>
        </p:nvSpPr>
        <p:spPr/>
        <p:txBody>
          <a:bodyPr/>
          <a:lstStyle/>
          <a:p>
            <a:r>
              <a:rPr lang="en-US"/>
              <a:t>Hashage de mot de passe</a:t>
            </a:r>
            <a:endParaRPr lang="en-CA"/>
          </a:p>
        </p:txBody>
      </p:sp>
      <p:sp>
        <p:nvSpPr>
          <p:cNvPr id="3" name="Content Placeholder 2">
            <a:extLst>
              <a:ext uri="{FF2B5EF4-FFF2-40B4-BE49-F238E27FC236}">
                <a16:creationId xmlns:a16="http://schemas.microsoft.com/office/drawing/2014/main" id="{9A543944-1305-4513-ACC2-F0CED39FFA18}"/>
              </a:ext>
            </a:extLst>
          </p:cNvPr>
          <p:cNvSpPr>
            <a:spLocks noGrp="1"/>
          </p:cNvSpPr>
          <p:nvPr>
            <p:ph idx="1"/>
            <p:custDataLst>
              <p:tags r:id="rId2"/>
            </p:custDataLst>
          </p:nvPr>
        </p:nvSpPr>
        <p:spPr/>
        <p:txBody>
          <a:bodyPr/>
          <a:lstStyle/>
          <a:p>
            <a:r>
              <a:rPr lang="en-US"/>
              <a:t>Voici donc qui termine notre section sur le hashage des mots de passe.</a:t>
            </a:r>
          </a:p>
          <a:p>
            <a:endParaRPr lang="en-US"/>
          </a:p>
          <a:p>
            <a:r>
              <a:rPr lang="en-US"/>
              <a:t>Dans la prochaine section, nous couvrirons l’expiration des sessions.</a:t>
            </a:r>
            <a:endParaRPr lang="en-CA"/>
          </a:p>
        </p:txBody>
      </p:sp>
    </p:spTree>
    <p:extLst>
      <p:ext uri="{BB962C8B-B14F-4D97-AF65-F5344CB8AC3E}">
        <p14:creationId xmlns:p14="http://schemas.microsoft.com/office/powerpoint/2010/main" val="5493961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Expiration des sessions</a:t>
            </a:r>
            <a:endParaRPr lang="fr-CA" dirty="0"/>
          </a:p>
        </p:txBody>
      </p:sp>
    </p:spTree>
    <p:extLst>
      <p:ext uri="{BB962C8B-B14F-4D97-AF65-F5344CB8AC3E}">
        <p14:creationId xmlns:p14="http://schemas.microsoft.com/office/powerpoint/2010/main" val="32687427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7FF4C-4D4A-463F-B03C-A8E2ECFBF48E}"/>
              </a:ext>
            </a:extLst>
          </p:cNvPr>
          <p:cNvSpPr>
            <a:spLocks noGrp="1"/>
          </p:cNvSpPr>
          <p:nvPr>
            <p:ph type="title"/>
            <p:custDataLst>
              <p:tags r:id="rId1"/>
            </p:custDataLst>
          </p:nvPr>
        </p:nvSpPr>
        <p:spPr/>
        <p:txBody>
          <a:bodyPr/>
          <a:lstStyle/>
          <a:p>
            <a:r>
              <a:rPr lang="en-US"/>
              <a:t>Expiration des sessions</a:t>
            </a:r>
            <a:endParaRPr lang="en-CA"/>
          </a:p>
        </p:txBody>
      </p:sp>
      <p:sp>
        <p:nvSpPr>
          <p:cNvPr id="3" name="Content Placeholder 2">
            <a:extLst>
              <a:ext uri="{FF2B5EF4-FFF2-40B4-BE49-F238E27FC236}">
                <a16:creationId xmlns:a16="http://schemas.microsoft.com/office/drawing/2014/main" id="{84307507-3F7A-4A16-882D-4257AA0B501C}"/>
              </a:ext>
            </a:extLst>
          </p:cNvPr>
          <p:cNvSpPr>
            <a:spLocks noGrp="1"/>
          </p:cNvSpPr>
          <p:nvPr>
            <p:ph idx="1"/>
            <p:custDataLst>
              <p:tags r:id="rId2"/>
            </p:custDataLst>
          </p:nvPr>
        </p:nvSpPr>
        <p:spPr/>
        <p:txBody>
          <a:bodyPr/>
          <a:lstStyle/>
          <a:p>
            <a:r>
              <a:rPr lang="en-US"/>
              <a:t>Dans la dernière section, nous avons vu comment améliorer la protection du mécanisme d’authentification, mais pas comment améliorer la sécurité une fois que l’utilisateur est authentifié.</a:t>
            </a:r>
          </a:p>
          <a:p>
            <a:endParaRPr lang="en-US"/>
          </a:p>
          <a:p>
            <a:r>
              <a:rPr lang="en-US"/>
              <a:t>Il y a toujours un risque qu’un utilisateur d’authentifie dans une application et quitte l’ordinateur sans s’être déconnecté.</a:t>
            </a:r>
          </a:p>
          <a:p>
            <a:endParaRPr lang="en-US"/>
          </a:p>
          <a:p>
            <a:r>
              <a:rPr lang="en-US"/>
              <a:t>On peut donc vouloir que la session se déconnecte automatiquement après un certain temps.</a:t>
            </a:r>
          </a:p>
        </p:txBody>
      </p:sp>
    </p:spTree>
    <p:extLst>
      <p:ext uri="{BB962C8B-B14F-4D97-AF65-F5344CB8AC3E}">
        <p14:creationId xmlns:p14="http://schemas.microsoft.com/office/powerpoint/2010/main" val="12192393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7FF4C-4D4A-463F-B03C-A8E2ECFBF48E}"/>
              </a:ext>
            </a:extLst>
          </p:cNvPr>
          <p:cNvSpPr>
            <a:spLocks noGrp="1"/>
          </p:cNvSpPr>
          <p:nvPr>
            <p:ph type="title"/>
            <p:custDataLst>
              <p:tags r:id="rId1"/>
            </p:custDataLst>
          </p:nvPr>
        </p:nvSpPr>
        <p:spPr/>
        <p:txBody>
          <a:bodyPr/>
          <a:lstStyle/>
          <a:p>
            <a:r>
              <a:rPr lang="en-US"/>
              <a:t>Expiration des sessions</a:t>
            </a:r>
            <a:endParaRPr lang="en-CA"/>
          </a:p>
        </p:txBody>
      </p:sp>
      <p:sp>
        <p:nvSpPr>
          <p:cNvPr id="3" name="Content Placeholder 2">
            <a:extLst>
              <a:ext uri="{FF2B5EF4-FFF2-40B4-BE49-F238E27FC236}">
                <a16:creationId xmlns:a16="http://schemas.microsoft.com/office/drawing/2014/main" id="{84307507-3F7A-4A16-882D-4257AA0B501C}"/>
              </a:ext>
            </a:extLst>
          </p:cNvPr>
          <p:cNvSpPr>
            <a:spLocks noGrp="1"/>
          </p:cNvSpPr>
          <p:nvPr>
            <p:ph idx="1"/>
            <p:custDataLst>
              <p:tags r:id="rId2"/>
            </p:custDataLst>
          </p:nvPr>
        </p:nvSpPr>
        <p:spPr/>
        <p:txBody>
          <a:bodyPr/>
          <a:lstStyle/>
          <a:p>
            <a:r>
              <a:rPr lang="en-US"/>
              <a:t>Une session sera considérée comme expire si l’utilisateur ne rafraichit pas de page pendant un certain nombre de temps.</a:t>
            </a:r>
          </a:p>
          <a:p>
            <a:r>
              <a:rPr lang="en-US"/>
              <a:t>La durée peut varier largement d’une application à l’autre. Par exemple, certains sites bancaires feront expirer la session après 15 minutes d’inactivité, tandis que certains sites garderont la session active pendant plusieurs jours, voir plusieurs semaines.</a:t>
            </a:r>
          </a:p>
          <a:p>
            <a:endParaRPr lang="en-US"/>
          </a:p>
          <a:p>
            <a:r>
              <a:rPr lang="en-US"/>
              <a:t>Le niveau de sécurité est donc quelque chose qui devra être discuté avec le client qui vous emploie.</a:t>
            </a:r>
          </a:p>
        </p:txBody>
      </p:sp>
    </p:spTree>
    <p:extLst>
      <p:ext uri="{BB962C8B-B14F-4D97-AF65-F5344CB8AC3E}">
        <p14:creationId xmlns:p14="http://schemas.microsoft.com/office/powerpoint/2010/main" val="13468798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7FF4C-4D4A-463F-B03C-A8E2ECFBF48E}"/>
              </a:ext>
            </a:extLst>
          </p:cNvPr>
          <p:cNvSpPr>
            <a:spLocks noGrp="1"/>
          </p:cNvSpPr>
          <p:nvPr>
            <p:ph type="title"/>
            <p:custDataLst>
              <p:tags r:id="rId1"/>
            </p:custDataLst>
          </p:nvPr>
        </p:nvSpPr>
        <p:spPr/>
        <p:txBody>
          <a:bodyPr/>
          <a:lstStyle/>
          <a:p>
            <a:r>
              <a:rPr lang="en-US"/>
              <a:t>Expiration des sessions</a:t>
            </a:r>
            <a:endParaRPr lang="en-CA"/>
          </a:p>
        </p:txBody>
      </p:sp>
      <p:sp>
        <p:nvSpPr>
          <p:cNvPr id="3" name="Content Placeholder 2">
            <a:extLst>
              <a:ext uri="{FF2B5EF4-FFF2-40B4-BE49-F238E27FC236}">
                <a16:creationId xmlns:a16="http://schemas.microsoft.com/office/drawing/2014/main" id="{84307507-3F7A-4A16-882D-4257AA0B501C}"/>
              </a:ext>
            </a:extLst>
          </p:cNvPr>
          <p:cNvSpPr>
            <a:spLocks noGrp="1"/>
          </p:cNvSpPr>
          <p:nvPr>
            <p:ph idx="1"/>
            <p:custDataLst>
              <p:tags r:id="rId2"/>
            </p:custDataLst>
          </p:nvPr>
        </p:nvSpPr>
        <p:spPr/>
        <p:txBody>
          <a:bodyPr/>
          <a:lstStyle/>
          <a:p>
            <a:r>
              <a:rPr lang="en-US"/>
              <a:t>Dans cette section, nous couvrirons</a:t>
            </a:r>
          </a:p>
          <a:p>
            <a:pPr lvl="1"/>
            <a:r>
              <a:rPr lang="en-US"/>
              <a:t>L’expiration de la session dans le code</a:t>
            </a:r>
            <a:endParaRPr lang="en-CA"/>
          </a:p>
          <a:p>
            <a:pPr lvl="1"/>
            <a:r>
              <a:rPr lang="en-US"/>
              <a:t>Les configurations d’Apache</a:t>
            </a:r>
          </a:p>
        </p:txBody>
      </p:sp>
    </p:spTree>
    <p:extLst>
      <p:ext uri="{BB962C8B-B14F-4D97-AF65-F5344CB8AC3E}">
        <p14:creationId xmlns:p14="http://schemas.microsoft.com/office/powerpoint/2010/main" val="2089876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A46C6-3DF8-4E85-BDAE-C3B3CBB0D5C3}"/>
              </a:ext>
            </a:extLst>
          </p:cNvPr>
          <p:cNvSpPr>
            <a:spLocks noGrp="1"/>
          </p:cNvSpPr>
          <p:nvPr>
            <p:ph type="title"/>
            <p:custDataLst>
              <p:tags r:id="rId1"/>
            </p:custDataLst>
          </p:nvPr>
        </p:nvSpPr>
        <p:spPr/>
        <p:txBody>
          <a:bodyPr/>
          <a:lstStyle/>
          <a:p>
            <a:r>
              <a:rPr lang="fr-CA"/>
              <a:t>Protection des mots de passe</a:t>
            </a:r>
            <a:endParaRPr lang="en-CA"/>
          </a:p>
        </p:txBody>
      </p:sp>
      <p:sp>
        <p:nvSpPr>
          <p:cNvPr id="3" name="Content Placeholder 2">
            <a:extLst>
              <a:ext uri="{FF2B5EF4-FFF2-40B4-BE49-F238E27FC236}">
                <a16:creationId xmlns:a16="http://schemas.microsoft.com/office/drawing/2014/main" id="{66BFCEF7-0B88-43A4-9E8A-A95A685C43B5}"/>
              </a:ext>
            </a:extLst>
          </p:cNvPr>
          <p:cNvSpPr>
            <a:spLocks noGrp="1"/>
          </p:cNvSpPr>
          <p:nvPr>
            <p:ph idx="1"/>
            <p:custDataLst>
              <p:tags r:id="rId2"/>
            </p:custDataLst>
          </p:nvPr>
        </p:nvSpPr>
        <p:spPr/>
        <p:txBody>
          <a:bodyPr/>
          <a:lstStyle/>
          <a:p>
            <a:r>
              <a:rPr lang="en-US"/>
              <a:t>Dans cette section, nous couvrirons les types d’attaques les plus communs:</a:t>
            </a:r>
          </a:p>
          <a:p>
            <a:pPr lvl="2"/>
            <a:r>
              <a:rPr lang="en-CA"/>
              <a:t>Password guessing</a:t>
            </a:r>
          </a:p>
          <a:p>
            <a:pPr lvl="2"/>
            <a:r>
              <a:rPr lang="en-CA"/>
              <a:t>Dictionary attack</a:t>
            </a:r>
          </a:p>
          <a:p>
            <a:pPr lvl="2"/>
            <a:r>
              <a:rPr lang="en-CA"/>
              <a:t>Brute force</a:t>
            </a:r>
          </a:p>
          <a:p>
            <a:pPr lvl="2"/>
            <a:r>
              <a:rPr lang="en-CA"/>
              <a:t>Injection SQL</a:t>
            </a:r>
          </a:p>
          <a:p>
            <a:pPr lvl="2"/>
            <a:r>
              <a:rPr lang="en-CA"/>
              <a:t>Cross-site scripting (XSS)</a:t>
            </a:r>
          </a:p>
          <a:p>
            <a:pPr lvl="2"/>
            <a:r>
              <a:rPr lang="en-CA"/>
              <a:t>Hameçonnage</a:t>
            </a:r>
          </a:p>
          <a:p>
            <a:pPr lvl="2"/>
            <a:r>
              <a:rPr lang="en-CA"/>
              <a:t>Fuite de données</a:t>
            </a:r>
          </a:p>
          <a:p>
            <a:endParaRPr lang="en-CA"/>
          </a:p>
        </p:txBody>
      </p:sp>
    </p:spTree>
    <p:extLst>
      <p:ext uri="{BB962C8B-B14F-4D97-AF65-F5344CB8AC3E}">
        <p14:creationId xmlns:p14="http://schemas.microsoft.com/office/powerpoint/2010/main" val="28903837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Expiration de la session dans le code</a:t>
            </a:r>
            <a:endParaRPr lang="fr-CA" dirty="0"/>
          </a:p>
        </p:txBody>
      </p:sp>
    </p:spTree>
    <p:extLst>
      <p:ext uri="{BB962C8B-B14F-4D97-AF65-F5344CB8AC3E}">
        <p14:creationId xmlns:p14="http://schemas.microsoft.com/office/powerpoint/2010/main" val="15001705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F85EC-6B68-42F7-B47C-0C52A0597E06}"/>
              </a:ext>
            </a:extLst>
          </p:cNvPr>
          <p:cNvSpPr>
            <a:spLocks noGrp="1"/>
          </p:cNvSpPr>
          <p:nvPr>
            <p:ph type="title"/>
            <p:custDataLst>
              <p:tags r:id="rId1"/>
            </p:custDataLst>
          </p:nvPr>
        </p:nvSpPr>
        <p:spPr/>
        <p:txBody>
          <a:bodyPr/>
          <a:lstStyle/>
          <a:p>
            <a:r>
              <a:rPr lang="fr-CA" dirty="0"/>
              <a:t>Expiration </a:t>
            </a:r>
            <a:r>
              <a:rPr lang="fr-CA"/>
              <a:t>de la session</a:t>
            </a:r>
            <a:endParaRPr lang="fr-CA" dirty="0"/>
          </a:p>
        </p:txBody>
      </p:sp>
      <p:sp>
        <p:nvSpPr>
          <p:cNvPr id="3" name="Content Placeholder 2">
            <a:extLst>
              <a:ext uri="{FF2B5EF4-FFF2-40B4-BE49-F238E27FC236}">
                <a16:creationId xmlns:a16="http://schemas.microsoft.com/office/drawing/2014/main" id="{A513DDB2-D155-460A-BD60-E137C707F7AA}"/>
              </a:ext>
            </a:extLst>
          </p:cNvPr>
          <p:cNvSpPr>
            <a:spLocks noGrp="1"/>
          </p:cNvSpPr>
          <p:nvPr>
            <p:ph idx="1"/>
            <p:custDataLst>
              <p:tags r:id="rId2"/>
            </p:custDataLst>
          </p:nvPr>
        </p:nvSpPr>
        <p:spPr/>
        <p:txBody>
          <a:bodyPr>
            <a:normAutofit/>
          </a:bodyPr>
          <a:lstStyle/>
          <a:p>
            <a:r>
              <a:rPr lang="fr-CA"/>
              <a:t>Une session doit expirer si l’utilisateur n’a pas changé de page depuis un certain moment.</a:t>
            </a:r>
          </a:p>
          <a:p>
            <a:endParaRPr lang="fr-CA"/>
          </a:p>
          <a:p>
            <a:r>
              <a:rPr lang="fr-CA"/>
              <a:t>Ce </a:t>
            </a:r>
            <a:r>
              <a:rPr lang="fr-CA" dirty="0"/>
              <a:t>mécanisme se déroule en deux parties</a:t>
            </a:r>
          </a:p>
          <a:p>
            <a:pPr lvl="1"/>
            <a:r>
              <a:rPr lang="fr-CA" dirty="0"/>
              <a:t>1</a:t>
            </a:r>
            <a:r>
              <a:rPr lang="fr-CA"/>
              <a:t>. Définir </a:t>
            </a:r>
            <a:r>
              <a:rPr lang="fr-CA" dirty="0"/>
              <a:t>un premier marqueur de temps (timestamp) au moment de la connexion.</a:t>
            </a:r>
          </a:p>
          <a:p>
            <a:pPr lvl="1"/>
            <a:r>
              <a:rPr lang="fr-CA" dirty="0"/>
              <a:t>2. Valider l’âge du marqueur de temps à chaque changement de page, détruire la session s’il est expiré, et le rafraichir </a:t>
            </a:r>
            <a:r>
              <a:rPr lang="fr-CA"/>
              <a:t>autrement.</a:t>
            </a:r>
          </a:p>
          <a:p>
            <a:pPr lvl="1"/>
            <a:endParaRPr lang="fr-CA"/>
          </a:p>
          <a:p>
            <a:r>
              <a:rPr lang="fr-CA"/>
              <a:t>Le code que nous verrons doit se trouver dans toutes les pages authentifiées.</a:t>
            </a:r>
            <a:endParaRPr lang="fr-CA" dirty="0"/>
          </a:p>
        </p:txBody>
      </p:sp>
    </p:spTree>
    <p:extLst>
      <p:ext uri="{BB962C8B-B14F-4D97-AF65-F5344CB8AC3E}">
        <p14:creationId xmlns:p14="http://schemas.microsoft.com/office/powerpoint/2010/main" val="22525864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F85EC-6B68-42F7-B47C-0C52A0597E06}"/>
              </a:ext>
            </a:extLst>
          </p:cNvPr>
          <p:cNvSpPr>
            <a:spLocks noGrp="1"/>
          </p:cNvSpPr>
          <p:nvPr>
            <p:ph type="title"/>
            <p:custDataLst>
              <p:tags r:id="rId1"/>
            </p:custDataLst>
          </p:nvPr>
        </p:nvSpPr>
        <p:spPr/>
        <p:txBody>
          <a:bodyPr/>
          <a:lstStyle/>
          <a:p>
            <a:r>
              <a:rPr lang="fr-CA" dirty="0"/>
              <a:t>Expiration </a:t>
            </a:r>
            <a:r>
              <a:rPr lang="fr-CA"/>
              <a:t>de la session</a:t>
            </a:r>
            <a:endParaRPr lang="fr-CA" dirty="0"/>
          </a:p>
        </p:txBody>
      </p:sp>
      <p:sp>
        <p:nvSpPr>
          <p:cNvPr id="3" name="Content Placeholder 2">
            <a:extLst>
              <a:ext uri="{FF2B5EF4-FFF2-40B4-BE49-F238E27FC236}">
                <a16:creationId xmlns:a16="http://schemas.microsoft.com/office/drawing/2014/main" id="{A513DDB2-D155-460A-BD60-E137C707F7AA}"/>
              </a:ext>
            </a:extLst>
          </p:cNvPr>
          <p:cNvSpPr>
            <a:spLocks noGrp="1"/>
          </p:cNvSpPr>
          <p:nvPr>
            <p:ph idx="1"/>
            <p:custDataLst>
              <p:tags r:id="rId2"/>
            </p:custDataLst>
          </p:nvPr>
        </p:nvSpPr>
        <p:spPr/>
        <p:txBody>
          <a:bodyPr>
            <a:normAutofit fontScale="70000" lnSpcReduction="20000"/>
          </a:bodyPr>
          <a:lstStyle/>
          <a:p>
            <a:pPr marL="0" indent="0">
              <a:buNone/>
            </a:pPr>
            <a:r>
              <a:rPr lang="en-US"/>
              <a:t>&lt;?PHP</a:t>
            </a:r>
          </a:p>
          <a:p>
            <a:pPr marL="0" indent="0">
              <a:buNone/>
            </a:pPr>
            <a:r>
              <a:rPr lang="en-US"/>
              <a:t>session_start();</a:t>
            </a:r>
          </a:p>
          <a:p>
            <a:pPr marL="0" indent="0">
              <a:buNone/>
            </a:pPr>
            <a:r>
              <a:rPr lang="en-US"/>
              <a:t>if (isset($_SESSION["DERNIERE_ACTIVITE"])) {</a:t>
            </a:r>
          </a:p>
          <a:p>
            <a:pPr marL="0" indent="0">
              <a:buNone/>
            </a:pPr>
            <a:r>
              <a:rPr lang="en-US"/>
              <a:t>    if (time() - $_SESSION["DERNIERE_ACTIVITE"] &gt; 600) {	</a:t>
            </a:r>
          </a:p>
          <a:p>
            <a:pPr marL="0" indent="0">
              <a:buNone/>
            </a:pPr>
            <a:r>
              <a:rPr lang="en-US"/>
              <a:t>		session_unset();     </a:t>
            </a:r>
          </a:p>
          <a:p>
            <a:pPr marL="0" indent="0">
              <a:buNone/>
            </a:pPr>
            <a:r>
              <a:rPr lang="en-US"/>
              <a:t>		session_destroy();   </a:t>
            </a:r>
          </a:p>
          <a:p>
            <a:pPr marL="0" indent="0">
              <a:buNone/>
            </a:pPr>
            <a:r>
              <a:rPr lang="en-US"/>
              <a:t>		header("Location: deconnection.php");</a:t>
            </a:r>
          </a:p>
          <a:p>
            <a:pPr marL="0" indent="0">
              <a:buNone/>
            </a:pPr>
            <a:r>
              <a:rPr lang="en-US"/>
              <a:t>		die();</a:t>
            </a:r>
          </a:p>
          <a:p>
            <a:pPr marL="0" indent="0">
              <a:buNone/>
            </a:pPr>
            <a:r>
              <a:rPr lang="en-US"/>
              <a:t>	}</a:t>
            </a:r>
          </a:p>
          <a:p>
            <a:pPr marL="0" indent="0">
              <a:buNone/>
            </a:pPr>
            <a:r>
              <a:rPr lang="en-US"/>
              <a:t>}</a:t>
            </a:r>
          </a:p>
          <a:p>
            <a:pPr marL="0" indent="0">
              <a:buNone/>
            </a:pPr>
            <a:r>
              <a:rPr lang="en-US"/>
              <a:t>$_SESSION["DERNIERE_ACTIVITE"] = time(); </a:t>
            </a:r>
          </a:p>
          <a:p>
            <a:pPr marL="0" indent="0">
              <a:buNone/>
            </a:pPr>
            <a:r>
              <a:rPr lang="en-US"/>
              <a:t>?&gt;</a:t>
            </a:r>
            <a:endParaRPr lang="en-US" dirty="0"/>
          </a:p>
          <a:p>
            <a:pPr marL="0" indent="0">
              <a:buNone/>
            </a:pPr>
            <a:r>
              <a:rPr lang="en-US" dirty="0"/>
              <a:t>(Dans </a:t>
            </a:r>
            <a:r>
              <a:rPr lang="en-US" dirty="0" err="1"/>
              <a:t>cet</a:t>
            </a:r>
            <a:r>
              <a:rPr lang="en-US" dirty="0"/>
              <a:t> </a:t>
            </a:r>
            <a:r>
              <a:rPr lang="en-US" dirty="0" err="1"/>
              <a:t>exemple</a:t>
            </a:r>
            <a:r>
              <a:rPr lang="en-US" dirty="0"/>
              <a:t>, le </a:t>
            </a:r>
            <a:r>
              <a:rPr lang="en-US" dirty="0" err="1"/>
              <a:t>marqueur</a:t>
            </a:r>
            <a:r>
              <a:rPr lang="en-US" dirty="0"/>
              <a:t> </a:t>
            </a:r>
            <a:r>
              <a:rPr lang="en-US" dirty="0" err="1"/>
              <a:t>expirera</a:t>
            </a:r>
            <a:r>
              <a:rPr lang="en-US" dirty="0"/>
              <a:t> après 600 </a:t>
            </a:r>
            <a:r>
              <a:rPr lang="en-US" dirty="0" err="1"/>
              <a:t>secondes</a:t>
            </a:r>
            <a:r>
              <a:rPr lang="en-US" dirty="0"/>
              <a:t> (10 minutes) </a:t>
            </a:r>
            <a:r>
              <a:rPr lang="en-US" dirty="0" err="1"/>
              <a:t>si</a:t>
            </a:r>
            <a:r>
              <a:rPr lang="en-US" dirty="0"/>
              <a:t> la page </a:t>
            </a:r>
            <a:r>
              <a:rPr lang="en-US" dirty="0" err="1"/>
              <a:t>n'est</a:t>
            </a:r>
            <a:r>
              <a:rPr lang="en-US" dirty="0"/>
              <a:t> pas </a:t>
            </a:r>
            <a:r>
              <a:rPr lang="en-US" dirty="0" err="1"/>
              <a:t>rafraichie</a:t>
            </a:r>
            <a:r>
              <a:rPr lang="en-US" dirty="0"/>
              <a:t>.</a:t>
            </a:r>
            <a:endParaRPr lang="fr-CA" dirty="0"/>
          </a:p>
        </p:txBody>
      </p:sp>
    </p:spTree>
    <p:extLst>
      <p:ext uri="{BB962C8B-B14F-4D97-AF65-F5344CB8AC3E}">
        <p14:creationId xmlns:p14="http://schemas.microsoft.com/office/powerpoint/2010/main" val="32143348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F85EC-6B68-42F7-B47C-0C52A0597E06}"/>
              </a:ext>
            </a:extLst>
          </p:cNvPr>
          <p:cNvSpPr>
            <a:spLocks noGrp="1"/>
          </p:cNvSpPr>
          <p:nvPr>
            <p:ph type="title"/>
            <p:custDataLst>
              <p:tags r:id="rId1"/>
            </p:custDataLst>
          </p:nvPr>
        </p:nvSpPr>
        <p:spPr/>
        <p:txBody>
          <a:bodyPr/>
          <a:lstStyle/>
          <a:p>
            <a:r>
              <a:rPr lang="fr-CA" dirty="0"/>
              <a:t>Expiration </a:t>
            </a:r>
            <a:r>
              <a:rPr lang="fr-CA"/>
              <a:t>de la session</a:t>
            </a:r>
            <a:endParaRPr lang="fr-CA" dirty="0"/>
          </a:p>
        </p:txBody>
      </p:sp>
      <p:sp>
        <p:nvSpPr>
          <p:cNvPr id="3" name="Content Placeholder 2">
            <a:extLst>
              <a:ext uri="{FF2B5EF4-FFF2-40B4-BE49-F238E27FC236}">
                <a16:creationId xmlns:a16="http://schemas.microsoft.com/office/drawing/2014/main" id="{A513DDB2-D155-460A-BD60-E137C707F7AA}"/>
              </a:ext>
            </a:extLst>
          </p:cNvPr>
          <p:cNvSpPr>
            <a:spLocks noGrp="1"/>
          </p:cNvSpPr>
          <p:nvPr>
            <p:ph idx="1"/>
            <p:custDataLst>
              <p:tags r:id="rId2"/>
            </p:custDataLst>
          </p:nvPr>
        </p:nvSpPr>
        <p:spPr/>
        <p:txBody>
          <a:bodyPr>
            <a:normAutofit/>
          </a:bodyPr>
          <a:lstStyle/>
          <a:p>
            <a:pPr marL="0" indent="0">
              <a:buNone/>
            </a:pPr>
            <a:r>
              <a:rPr lang="en-US"/>
              <a:t>Exemple</a:t>
            </a:r>
            <a:endParaRPr lang="fr-CA" dirty="0"/>
          </a:p>
        </p:txBody>
      </p:sp>
      <p:pic>
        <p:nvPicPr>
          <p:cNvPr id="9" name="Picture 8">
            <a:extLst>
              <a:ext uri="{FF2B5EF4-FFF2-40B4-BE49-F238E27FC236}">
                <a16:creationId xmlns:a16="http://schemas.microsoft.com/office/drawing/2014/main" id="{A9F86A04-1FA0-438B-BAB8-EE0D4339C6D4}"/>
              </a:ext>
            </a:extLst>
          </p:cNvPr>
          <p:cNvPicPr>
            <a:picLocks noChangeAspect="1"/>
          </p:cNvPicPr>
          <p:nvPr>
            <p:custDataLst>
              <p:tags r:id="rId3"/>
            </p:custDataLst>
          </p:nvPr>
        </p:nvPicPr>
        <p:blipFill>
          <a:blip r:embed="rId5"/>
          <a:stretch>
            <a:fillRect/>
          </a:stretch>
        </p:blipFill>
        <p:spPr>
          <a:xfrm>
            <a:off x="1103312" y="2631910"/>
            <a:ext cx="6516009" cy="3439005"/>
          </a:xfrm>
          <a:prstGeom prst="rect">
            <a:avLst/>
          </a:prstGeom>
        </p:spPr>
      </p:pic>
      <p:pic>
        <p:nvPicPr>
          <p:cNvPr id="7" name="Picture 6">
            <a:extLst>
              <a:ext uri="{FF2B5EF4-FFF2-40B4-BE49-F238E27FC236}">
                <a16:creationId xmlns:a16="http://schemas.microsoft.com/office/drawing/2014/main" id="{5B1E74E4-70A9-4D50-870E-3F2CEA9CE772}"/>
              </a:ext>
            </a:extLst>
          </p:cNvPr>
          <p:cNvPicPr>
            <a:picLocks noChangeAspect="1"/>
          </p:cNvPicPr>
          <p:nvPr/>
        </p:nvPicPr>
        <p:blipFill>
          <a:blip r:embed="rId6"/>
          <a:stretch>
            <a:fillRect/>
          </a:stretch>
        </p:blipFill>
        <p:spPr>
          <a:xfrm>
            <a:off x="7940466" y="2624025"/>
            <a:ext cx="3924848" cy="1609950"/>
          </a:xfrm>
          <a:prstGeom prst="rect">
            <a:avLst/>
          </a:prstGeom>
        </p:spPr>
      </p:pic>
    </p:spTree>
    <p:extLst>
      <p:ext uri="{BB962C8B-B14F-4D97-AF65-F5344CB8AC3E}">
        <p14:creationId xmlns:p14="http://schemas.microsoft.com/office/powerpoint/2010/main" val="13648274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49F05-0312-4B0D-80C5-F6B199335A3E}"/>
              </a:ext>
            </a:extLst>
          </p:cNvPr>
          <p:cNvSpPr>
            <a:spLocks noGrp="1"/>
          </p:cNvSpPr>
          <p:nvPr>
            <p:ph type="title"/>
            <p:custDataLst>
              <p:tags r:id="rId1"/>
            </p:custDataLst>
          </p:nvPr>
        </p:nvSpPr>
        <p:spPr/>
        <p:txBody>
          <a:bodyPr/>
          <a:lstStyle/>
          <a:p>
            <a:r>
              <a:rPr lang="fr-CA"/>
              <a:t>Expiration de la session</a:t>
            </a:r>
            <a:endParaRPr lang="en-CA"/>
          </a:p>
        </p:txBody>
      </p:sp>
      <p:sp>
        <p:nvSpPr>
          <p:cNvPr id="3" name="Content Placeholder 2">
            <a:extLst>
              <a:ext uri="{FF2B5EF4-FFF2-40B4-BE49-F238E27FC236}">
                <a16:creationId xmlns:a16="http://schemas.microsoft.com/office/drawing/2014/main" id="{784A00E0-E34E-4410-8CEB-54B2761CABAE}"/>
              </a:ext>
            </a:extLst>
          </p:cNvPr>
          <p:cNvSpPr>
            <a:spLocks noGrp="1"/>
          </p:cNvSpPr>
          <p:nvPr>
            <p:ph idx="1"/>
            <p:custDataLst>
              <p:tags r:id="rId2"/>
            </p:custDataLst>
          </p:nvPr>
        </p:nvSpPr>
        <p:spPr/>
        <p:txBody>
          <a:bodyPr/>
          <a:lstStyle/>
          <a:p>
            <a:r>
              <a:rPr lang="en-US"/>
              <a:t>Dans l’exemple précédent, la session vérifiera si la page a été rafraichie dans les 10 dernières secondes.</a:t>
            </a:r>
          </a:p>
          <a:p>
            <a:endParaRPr lang="en-US"/>
          </a:p>
          <a:p>
            <a:r>
              <a:rPr lang="en-US"/>
              <a:t>Si ce n’est pas le cas, l’utilisateur sera déconnecté.</a:t>
            </a:r>
          </a:p>
          <a:p>
            <a:endParaRPr lang="en-US"/>
          </a:p>
          <a:p>
            <a:r>
              <a:rPr lang="en-CA"/>
              <a:t>Toutefois, les informations de la session seront supprimées par défaut après 1440 seconds (24 minutes) ce qui mettra fin à la session. Il faudra donc modifier ce paramètre si vous souhaitez offrir des sessions qui durent plus longtemps que 24 minutes.</a:t>
            </a:r>
          </a:p>
          <a:p>
            <a:r>
              <a:rPr lang="en-CA"/>
              <a:t>C’est ce que nous verrons dans la prochaine section.</a:t>
            </a:r>
          </a:p>
        </p:txBody>
      </p:sp>
    </p:spTree>
    <p:extLst>
      <p:ext uri="{BB962C8B-B14F-4D97-AF65-F5344CB8AC3E}">
        <p14:creationId xmlns:p14="http://schemas.microsoft.com/office/powerpoint/2010/main" val="34939466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Configuration d’Apache</a:t>
            </a:r>
            <a:endParaRPr lang="fr-CA" dirty="0"/>
          </a:p>
        </p:txBody>
      </p:sp>
    </p:spTree>
    <p:extLst>
      <p:ext uri="{BB962C8B-B14F-4D97-AF65-F5344CB8AC3E}">
        <p14:creationId xmlns:p14="http://schemas.microsoft.com/office/powerpoint/2010/main" val="290246510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47E48-624E-4F16-AD37-72772D79949F}"/>
              </a:ext>
            </a:extLst>
          </p:cNvPr>
          <p:cNvSpPr>
            <a:spLocks noGrp="1"/>
          </p:cNvSpPr>
          <p:nvPr>
            <p:ph type="title"/>
            <p:custDataLst>
              <p:tags r:id="rId1"/>
            </p:custDataLst>
          </p:nvPr>
        </p:nvSpPr>
        <p:spPr/>
        <p:txBody>
          <a:bodyPr/>
          <a:lstStyle/>
          <a:p>
            <a:r>
              <a:rPr lang="en-US"/>
              <a:t>Configuration d’Apache</a:t>
            </a:r>
            <a:endParaRPr lang="en-CA"/>
          </a:p>
        </p:txBody>
      </p:sp>
      <p:sp>
        <p:nvSpPr>
          <p:cNvPr id="3" name="Content Placeholder 2">
            <a:extLst>
              <a:ext uri="{FF2B5EF4-FFF2-40B4-BE49-F238E27FC236}">
                <a16:creationId xmlns:a16="http://schemas.microsoft.com/office/drawing/2014/main" id="{B36B8925-03A6-41EC-87C7-3068A2004E61}"/>
              </a:ext>
            </a:extLst>
          </p:cNvPr>
          <p:cNvSpPr>
            <a:spLocks noGrp="1"/>
          </p:cNvSpPr>
          <p:nvPr>
            <p:ph idx="1"/>
            <p:custDataLst>
              <p:tags r:id="rId2"/>
            </p:custDataLst>
          </p:nvPr>
        </p:nvSpPr>
        <p:spPr/>
        <p:txBody>
          <a:bodyPr/>
          <a:lstStyle/>
          <a:p>
            <a:r>
              <a:rPr lang="en-US"/>
              <a:t>Apache utilise un fichier “php.ini” pour conserver toute sorte de configuration sur votre installation PHP.</a:t>
            </a:r>
          </a:p>
          <a:p>
            <a:r>
              <a:rPr lang="en-US"/>
              <a:t>Ces informations incluent notamment la période de temps après laquelle les informations de session doivent être supprimées.</a:t>
            </a:r>
          </a:p>
          <a:p>
            <a:endParaRPr lang="en-US"/>
          </a:p>
          <a:p>
            <a:r>
              <a:rPr lang="en-US"/>
              <a:t>Voyons comment procéder.</a:t>
            </a:r>
          </a:p>
          <a:p>
            <a:endParaRPr lang="en-US"/>
          </a:p>
          <a:p>
            <a:endParaRPr lang="en-CA"/>
          </a:p>
        </p:txBody>
      </p:sp>
    </p:spTree>
    <p:extLst>
      <p:ext uri="{BB962C8B-B14F-4D97-AF65-F5344CB8AC3E}">
        <p14:creationId xmlns:p14="http://schemas.microsoft.com/office/powerpoint/2010/main" val="3391256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1289D-F1E9-442E-B8E0-A89CAC9C8361}"/>
              </a:ext>
            </a:extLst>
          </p:cNvPr>
          <p:cNvSpPr>
            <a:spLocks noGrp="1"/>
          </p:cNvSpPr>
          <p:nvPr>
            <p:ph type="title"/>
            <p:custDataLst>
              <p:tags r:id="rId1"/>
            </p:custDataLst>
          </p:nvPr>
        </p:nvSpPr>
        <p:spPr/>
        <p:txBody>
          <a:bodyPr/>
          <a:lstStyle/>
          <a:p>
            <a:r>
              <a:rPr lang="en-US"/>
              <a:t>Configuration d’Apache</a:t>
            </a:r>
            <a:endParaRPr lang="en-CA"/>
          </a:p>
        </p:txBody>
      </p:sp>
      <p:sp>
        <p:nvSpPr>
          <p:cNvPr id="3" name="Content Placeholder 2">
            <a:extLst>
              <a:ext uri="{FF2B5EF4-FFF2-40B4-BE49-F238E27FC236}">
                <a16:creationId xmlns:a16="http://schemas.microsoft.com/office/drawing/2014/main" id="{992159E7-79F2-402D-BCA9-00C43A2EEE85}"/>
              </a:ext>
            </a:extLst>
          </p:cNvPr>
          <p:cNvSpPr>
            <a:spLocks noGrp="1"/>
          </p:cNvSpPr>
          <p:nvPr>
            <p:ph idx="1"/>
            <p:custDataLst>
              <p:tags r:id="rId2"/>
            </p:custDataLst>
          </p:nvPr>
        </p:nvSpPr>
        <p:spPr/>
        <p:txBody>
          <a:bodyPr/>
          <a:lstStyle/>
          <a:p>
            <a:r>
              <a:rPr lang="en-US"/>
              <a:t>1) Ouvrir le fichier “php.ini”</a:t>
            </a:r>
          </a:p>
          <a:p>
            <a:pPr marL="0" indent="0">
              <a:buNone/>
            </a:pPr>
            <a:endParaRPr lang="en-US" u="sng"/>
          </a:p>
          <a:p>
            <a:pPr marL="0" indent="0">
              <a:buNone/>
            </a:pPr>
            <a:r>
              <a:rPr lang="en-US" u="sng"/>
              <a:t>XAMPP</a:t>
            </a:r>
          </a:p>
        </p:txBody>
      </p:sp>
      <p:pic>
        <p:nvPicPr>
          <p:cNvPr id="5" name="Picture 4">
            <a:extLst>
              <a:ext uri="{FF2B5EF4-FFF2-40B4-BE49-F238E27FC236}">
                <a16:creationId xmlns:a16="http://schemas.microsoft.com/office/drawing/2014/main" id="{508BABA8-7AFF-45B7-97ED-BEB360A63143}"/>
              </a:ext>
            </a:extLst>
          </p:cNvPr>
          <p:cNvPicPr>
            <a:picLocks noChangeAspect="1"/>
          </p:cNvPicPr>
          <p:nvPr>
            <p:custDataLst>
              <p:tags r:id="rId3"/>
            </p:custDataLst>
          </p:nvPr>
        </p:nvPicPr>
        <p:blipFill>
          <a:blip r:embed="rId6"/>
          <a:stretch>
            <a:fillRect/>
          </a:stretch>
        </p:blipFill>
        <p:spPr>
          <a:xfrm>
            <a:off x="1165456" y="3330221"/>
            <a:ext cx="4800600" cy="2009775"/>
          </a:xfrm>
          <a:prstGeom prst="rect">
            <a:avLst/>
          </a:prstGeom>
        </p:spPr>
      </p:pic>
      <p:sp>
        <p:nvSpPr>
          <p:cNvPr id="6" name="TextBox 5">
            <a:extLst>
              <a:ext uri="{FF2B5EF4-FFF2-40B4-BE49-F238E27FC236}">
                <a16:creationId xmlns:a16="http://schemas.microsoft.com/office/drawing/2014/main" id="{6CCF5486-E4C1-4BA3-B375-A4FEE0DF850D}"/>
              </a:ext>
            </a:extLst>
          </p:cNvPr>
          <p:cNvSpPr txBox="1"/>
          <p:nvPr>
            <p:custDataLst>
              <p:tags r:id="rId4"/>
            </p:custDataLst>
          </p:nvPr>
        </p:nvSpPr>
        <p:spPr>
          <a:xfrm>
            <a:off x="1103312" y="5539666"/>
            <a:ext cx="3940502" cy="646331"/>
          </a:xfrm>
          <a:prstGeom prst="rect">
            <a:avLst/>
          </a:prstGeom>
          <a:noFill/>
        </p:spPr>
        <p:txBody>
          <a:bodyPr wrap="none" rtlCol="0">
            <a:spAutoFit/>
          </a:bodyPr>
          <a:lstStyle/>
          <a:p>
            <a:r>
              <a:rPr lang="en-US" u="sng"/>
              <a:t>Ubuntu</a:t>
            </a:r>
          </a:p>
          <a:p>
            <a:r>
              <a:rPr lang="en-US"/>
              <a:t>vi /,etc/php/7.4/apache2/php.ini</a:t>
            </a:r>
            <a:endParaRPr lang="en-CA"/>
          </a:p>
        </p:txBody>
      </p:sp>
    </p:spTree>
    <p:extLst>
      <p:ext uri="{BB962C8B-B14F-4D97-AF65-F5344CB8AC3E}">
        <p14:creationId xmlns:p14="http://schemas.microsoft.com/office/powerpoint/2010/main" val="9731242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1289D-F1E9-442E-B8E0-A89CAC9C8361}"/>
              </a:ext>
            </a:extLst>
          </p:cNvPr>
          <p:cNvSpPr>
            <a:spLocks noGrp="1"/>
          </p:cNvSpPr>
          <p:nvPr>
            <p:ph type="title"/>
            <p:custDataLst>
              <p:tags r:id="rId1"/>
            </p:custDataLst>
          </p:nvPr>
        </p:nvSpPr>
        <p:spPr/>
        <p:txBody>
          <a:bodyPr/>
          <a:lstStyle/>
          <a:p>
            <a:r>
              <a:rPr lang="en-US"/>
              <a:t>Configuration d’Apache</a:t>
            </a:r>
            <a:endParaRPr lang="en-CA"/>
          </a:p>
        </p:txBody>
      </p:sp>
      <p:sp>
        <p:nvSpPr>
          <p:cNvPr id="3" name="Content Placeholder 2">
            <a:extLst>
              <a:ext uri="{FF2B5EF4-FFF2-40B4-BE49-F238E27FC236}">
                <a16:creationId xmlns:a16="http://schemas.microsoft.com/office/drawing/2014/main" id="{992159E7-79F2-402D-BCA9-00C43A2EEE85}"/>
              </a:ext>
            </a:extLst>
          </p:cNvPr>
          <p:cNvSpPr>
            <a:spLocks noGrp="1"/>
          </p:cNvSpPr>
          <p:nvPr>
            <p:ph idx="1"/>
            <p:custDataLst>
              <p:tags r:id="rId2"/>
            </p:custDataLst>
          </p:nvPr>
        </p:nvSpPr>
        <p:spPr/>
        <p:txBody>
          <a:bodyPr>
            <a:normAutofit lnSpcReduction="10000"/>
          </a:bodyPr>
          <a:lstStyle/>
          <a:p>
            <a:r>
              <a:rPr lang="en-US"/>
              <a:t>2) Modifier la configuration</a:t>
            </a:r>
          </a:p>
          <a:p>
            <a:pPr marL="0" indent="0">
              <a:buNone/>
            </a:pPr>
            <a:endParaRPr lang="en-US"/>
          </a:p>
          <a:p>
            <a:r>
              <a:rPr lang="en-US"/>
              <a:t>Modifier la ligne suivante:</a:t>
            </a:r>
          </a:p>
          <a:p>
            <a:pPr marL="0" indent="0">
              <a:buNone/>
            </a:pPr>
            <a:r>
              <a:rPr lang="en-CA">
                <a:solidFill>
                  <a:srgbClr val="FFC000"/>
                </a:solidFill>
              </a:rPr>
              <a:t>session.gc_maxlifetime=1440</a:t>
            </a:r>
            <a:endParaRPr lang="en-CA"/>
          </a:p>
          <a:p>
            <a:pPr marL="0" indent="0">
              <a:buNone/>
            </a:pPr>
            <a:endParaRPr lang="en-CA"/>
          </a:p>
          <a:p>
            <a:r>
              <a:rPr lang="en-CA"/>
              <a:t>Le 1440 doit être remplacé par le nombre de secondes avant que le nettoyage des sessions ne soit effectué.</a:t>
            </a:r>
          </a:p>
          <a:p>
            <a:endParaRPr lang="en-CA"/>
          </a:p>
          <a:p>
            <a:r>
              <a:rPr lang="en-CA" b="1">
                <a:solidFill>
                  <a:srgbClr val="FFC000"/>
                </a:solidFill>
              </a:rPr>
              <a:t>Attention!</a:t>
            </a:r>
            <a:r>
              <a:rPr lang="en-CA"/>
              <a:t> Le nettoyage ne se produit pas automatiquement après ce nombre de secondes. Il ne s’agit donc pas d’une méthode fiable pour protéger un système.</a:t>
            </a:r>
          </a:p>
        </p:txBody>
      </p:sp>
    </p:spTree>
    <p:extLst>
      <p:ext uri="{BB962C8B-B14F-4D97-AF65-F5344CB8AC3E}">
        <p14:creationId xmlns:p14="http://schemas.microsoft.com/office/powerpoint/2010/main" val="34615934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1289D-F1E9-442E-B8E0-A89CAC9C8361}"/>
              </a:ext>
            </a:extLst>
          </p:cNvPr>
          <p:cNvSpPr>
            <a:spLocks noGrp="1"/>
          </p:cNvSpPr>
          <p:nvPr>
            <p:ph type="title"/>
            <p:custDataLst>
              <p:tags r:id="rId1"/>
            </p:custDataLst>
          </p:nvPr>
        </p:nvSpPr>
        <p:spPr/>
        <p:txBody>
          <a:bodyPr/>
          <a:lstStyle/>
          <a:p>
            <a:r>
              <a:rPr lang="en-US"/>
              <a:t>Configuration d’Apache</a:t>
            </a:r>
            <a:endParaRPr lang="en-CA"/>
          </a:p>
        </p:txBody>
      </p:sp>
      <p:sp>
        <p:nvSpPr>
          <p:cNvPr id="3" name="Content Placeholder 2">
            <a:extLst>
              <a:ext uri="{FF2B5EF4-FFF2-40B4-BE49-F238E27FC236}">
                <a16:creationId xmlns:a16="http://schemas.microsoft.com/office/drawing/2014/main" id="{992159E7-79F2-402D-BCA9-00C43A2EEE85}"/>
              </a:ext>
            </a:extLst>
          </p:cNvPr>
          <p:cNvSpPr>
            <a:spLocks noGrp="1"/>
          </p:cNvSpPr>
          <p:nvPr>
            <p:ph idx="1"/>
            <p:custDataLst>
              <p:tags r:id="rId2"/>
            </p:custDataLst>
          </p:nvPr>
        </p:nvSpPr>
        <p:spPr/>
        <p:txBody>
          <a:bodyPr/>
          <a:lstStyle/>
          <a:p>
            <a:r>
              <a:rPr lang="en-US"/>
              <a:t>3) Redémarrer Apache</a:t>
            </a:r>
          </a:p>
          <a:p>
            <a:endParaRPr lang="en-US"/>
          </a:p>
          <a:p>
            <a:r>
              <a:rPr lang="en-US"/>
              <a:t>La dernière étape est de redémarrer Apache pour que le changement prenne effet.</a:t>
            </a:r>
          </a:p>
          <a:p>
            <a:endParaRPr lang="en-US"/>
          </a:p>
          <a:p>
            <a:pPr lvl="1"/>
            <a:r>
              <a:rPr lang="en-US"/>
              <a:t>XAMPP: Cliquez sur “Stop” puis sur “Start”</a:t>
            </a:r>
          </a:p>
          <a:p>
            <a:pPr lvl="1"/>
            <a:endParaRPr lang="en-US"/>
          </a:p>
          <a:p>
            <a:pPr lvl="1"/>
            <a:r>
              <a:rPr lang="en-US"/>
              <a:t>Ubuntu: systemctl restart apache2</a:t>
            </a:r>
          </a:p>
          <a:p>
            <a:endParaRPr lang="en-CA"/>
          </a:p>
        </p:txBody>
      </p:sp>
    </p:spTree>
    <p:extLst>
      <p:ext uri="{BB962C8B-B14F-4D97-AF65-F5344CB8AC3E}">
        <p14:creationId xmlns:p14="http://schemas.microsoft.com/office/powerpoint/2010/main" val="2752389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2"/>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2"/>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1"/>
</p:tagLst>
</file>

<file path=ppt/tags/tag173.xml><?xml version="1.0" encoding="utf-8"?>
<p:tagLst xmlns:a="http://schemas.openxmlformats.org/drawingml/2006/main" xmlns:r="http://schemas.openxmlformats.org/officeDocument/2006/relationships" xmlns:p="http://schemas.openxmlformats.org/presentationml/2006/main">
  <p:tag name="NUM" val="2"/>
</p:tagLst>
</file>

<file path=ppt/tags/tag174.xml><?xml version="1.0" encoding="utf-8"?>
<p:tagLst xmlns:a="http://schemas.openxmlformats.org/drawingml/2006/main" xmlns:r="http://schemas.openxmlformats.org/officeDocument/2006/relationships" xmlns:p="http://schemas.openxmlformats.org/presentationml/2006/main">
  <p:tag name="NUM" val="1"/>
</p:tagLst>
</file>

<file path=ppt/tags/tag175.xml><?xml version="1.0" encoding="utf-8"?>
<p:tagLst xmlns:a="http://schemas.openxmlformats.org/drawingml/2006/main" xmlns:r="http://schemas.openxmlformats.org/officeDocument/2006/relationships" xmlns:p="http://schemas.openxmlformats.org/presentationml/2006/main">
  <p:tag name="NUM" val="2"/>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4"/>
</p:tagLst>
</file>

<file path=ppt/tags/tag186.xml><?xml version="1.0" encoding="utf-8"?>
<p:tagLst xmlns:a="http://schemas.openxmlformats.org/drawingml/2006/main" xmlns:r="http://schemas.openxmlformats.org/officeDocument/2006/relationships" xmlns:p="http://schemas.openxmlformats.org/presentationml/2006/main">
  <p:tag name="NUM" val="1"/>
</p:tagLst>
</file>

<file path=ppt/tags/tag187.xml><?xml version="1.0" encoding="utf-8"?>
<p:tagLst xmlns:a="http://schemas.openxmlformats.org/drawingml/2006/main" xmlns:r="http://schemas.openxmlformats.org/officeDocument/2006/relationships" xmlns:p="http://schemas.openxmlformats.org/presentationml/2006/main">
  <p:tag name="NUM" val="2"/>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190.xml><?xml version="1.0" encoding="utf-8"?>
<p:tagLst xmlns:a="http://schemas.openxmlformats.org/drawingml/2006/main" xmlns:r="http://schemas.openxmlformats.org/officeDocument/2006/relationships" xmlns:p="http://schemas.openxmlformats.org/presentationml/2006/main">
  <p:tag name="NUM" val="1"/>
</p:tagLst>
</file>

<file path=ppt/tags/tag191.xml><?xml version="1.0" encoding="utf-8"?>
<p:tagLst xmlns:a="http://schemas.openxmlformats.org/drawingml/2006/main" xmlns:r="http://schemas.openxmlformats.org/officeDocument/2006/relationships" xmlns:p="http://schemas.openxmlformats.org/presentationml/2006/main">
  <p:tag name="NUM" val="2"/>
</p:tagLst>
</file>

<file path=ppt/tags/tag192.xml><?xml version="1.0" encoding="utf-8"?>
<p:tagLst xmlns:a="http://schemas.openxmlformats.org/drawingml/2006/main" xmlns:r="http://schemas.openxmlformats.org/officeDocument/2006/relationships" xmlns:p="http://schemas.openxmlformats.org/presentationml/2006/main">
  <p:tag name="NUM" val="1"/>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NUM" val="1"/>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8200</TotalTime>
  <Words>4392</Words>
  <Application>Microsoft Office PowerPoint</Application>
  <PresentationFormat>Widescreen</PresentationFormat>
  <Paragraphs>549</Paragraphs>
  <Slides>106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106</vt:i4>
      </vt:variant>
    </vt:vector>
  </HeadingPairs>
  <TitlesOfParts>
    <vt:vector size="109" baseType="lpstr">
      <vt:lpstr>Century Gothic</vt:lpstr>
      <vt:lpstr>Wingdings 3</vt:lpstr>
      <vt:lpstr>Ion</vt:lpstr>
      <vt:lpstr>Protection des mécanismes d’authentification</vt:lpstr>
      <vt:lpstr>Rappel du dernier cours</vt:lpstr>
      <vt:lpstr>Rappel du dernier cours</vt:lpstr>
      <vt:lpstr>Protection des mécanismes d’authentification</vt:lpstr>
      <vt:lpstr>Mécanisme d’authentification</vt:lpstr>
      <vt:lpstr>Mécanisme d’authentification</vt:lpstr>
      <vt:lpstr>Protection des mots de passe</vt:lpstr>
      <vt:lpstr>Protection des mots de passe</vt:lpstr>
      <vt:lpstr>Protection des mots de passe</vt:lpstr>
      <vt:lpstr>Password guessing</vt:lpstr>
      <vt:lpstr>Password guessing</vt:lpstr>
      <vt:lpstr>Attaque par dictionnaire</vt:lpstr>
      <vt:lpstr>Attaque par dictionnaire</vt:lpstr>
      <vt:lpstr>Attaque par dictionnaire (Suite)</vt:lpstr>
      <vt:lpstr>Force brute</vt:lpstr>
      <vt:lpstr>Force brute</vt:lpstr>
      <vt:lpstr>Injection SQL</vt:lpstr>
      <vt:lpstr>Injection SQL</vt:lpstr>
      <vt:lpstr>Injection SQL</vt:lpstr>
      <vt:lpstr>Injection SQL</vt:lpstr>
      <vt:lpstr>Injection SQL</vt:lpstr>
      <vt:lpstr>Cross-site scripting (XSS)</vt:lpstr>
      <vt:lpstr>XSS</vt:lpstr>
      <vt:lpstr>Hameçonnage</vt:lpstr>
      <vt:lpstr>Hameçonnage</vt:lpstr>
      <vt:lpstr>Hameçonnage</vt:lpstr>
      <vt:lpstr>Fuite de données</vt:lpstr>
      <vt:lpstr>Fuite de données</vt:lpstr>
      <vt:lpstr>Fuite de données</vt:lpstr>
      <vt:lpstr>Attaque sur les mots de passe</vt:lpstr>
      <vt:lpstr>Mécanisme de sécurité</vt:lpstr>
      <vt:lpstr>Mécanisme de sécurité</vt:lpstr>
      <vt:lpstr>Mécanisme de sécurité</vt:lpstr>
      <vt:lpstr>Mécanisme de sécurité</vt:lpstr>
      <vt:lpstr>Politique de mot de passe</vt:lpstr>
      <vt:lpstr>Politique de mot de passe</vt:lpstr>
      <vt:lpstr>Longueur et composition</vt:lpstr>
      <vt:lpstr>Longueur et composition</vt:lpstr>
      <vt:lpstr>Calcul de l’entropie</vt:lpstr>
      <vt:lpstr>Calcul de l’entropie</vt:lpstr>
      <vt:lpstr>Calcul de l’entropie</vt:lpstr>
      <vt:lpstr>Calcul de l’entropie</vt:lpstr>
      <vt:lpstr>Calcul de l’entropie</vt:lpstr>
      <vt:lpstr>Calcul</vt:lpstr>
      <vt:lpstr>Calcul</vt:lpstr>
      <vt:lpstr>Calcul</vt:lpstr>
      <vt:lpstr>Exemple #1</vt:lpstr>
      <vt:lpstr>Exemple #1</vt:lpstr>
      <vt:lpstr>Exemple #2</vt:lpstr>
      <vt:lpstr>Exemple #2</vt:lpstr>
      <vt:lpstr>Exemple #3</vt:lpstr>
      <vt:lpstr>Exemple #3</vt:lpstr>
      <vt:lpstr>Longueur et composition</vt:lpstr>
      <vt:lpstr>Longueur et composition</vt:lpstr>
      <vt:lpstr>Longueur et composition</vt:lpstr>
      <vt:lpstr>Longueur et composition</vt:lpstr>
      <vt:lpstr>Longueur et composition</vt:lpstr>
      <vt:lpstr>Longueur et composition</vt:lpstr>
      <vt:lpstr>Longueur et composition</vt:lpstr>
      <vt:lpstr>Longueur et composition</vt:lpstr>
      <vt:lpstr>Mot de passe interdit</vt:lpstr>
      <vt:lpstr>Mot de passe interdit</vt:lpstr>
      <vt:lpstr>Mot de passe interdit</vt:lpstr>
      <vt:lpstr>Mot de passe interdit</vt:lpstr>
      <vt:lpstr>Mot de passe interdit</vt:lpstr>
      <vt:lpstr>Politique de mot de passe</vt:lpstr>
      <vt:lpstr>Hashage de mot de passe</vt:lpstr>
      <vt:lpstr>Hashage des mots de passe</vt:lpstr>
      <vt:lpstr>Hashage de mot de passe</vt:lpstr>
      <vt:lpstr>Principe du hashage</vt:lpstr>
      <vt:lpstr>Hashage des mots de passe</vt:lpstr>
      <vt:lpstr>Hashage des mots de passe</vt:lpstr>
      <vt:lpstr>Hashage des mots de passe</vt:lpstr>
      <vt:lpstr>Hashage des mots de passe</vt:lpstr>
      <vt:lpstr>Hashage des mots de passe</vt:lpstr>
      <vt:lpstr>Hashage des mots de passe</vt:lpstr>
      <vt:lpstr>Hashage des mots de passe</vt:lpstr>
      <vt:lpstr>Hashage des mots de passe</vt:lpstr>
      <vt:lpstr>Hashage des mots de passe</vt:lpstr>
      <vt:lpstr>Hashage de mot de passe</vt:lpstr>
      <vt:lpstr>Password_hash</vt:lpstr>
      <vt:lpstr>Hashage de mot de passe</vt:lpstr>
      <vt:lpstr>Password_verify()</vt:lpstr>
      <vt:lpstr>Code d’authentification sécuritaire</vt:lpstr>
      <vt:lpstr>Hashage de mot de passe</vt:lpstr>
      <vt:lpstr>Expiration des sessions</vt:lpstr>
      <vt:lpstr>Expiration des sessions</vt:lpstr>
      <vt:lpstr>Expiration des sessions</vt:lpstr>
      <vt:lpstr>Expiration des sessions</vt:lpstr>
      <vt:lpstr>Expiration de la session dans le code</vt:lpstr>
      <vt:lpstr>Expiration de la session</vt:lpstr>
      <vt:lpstr>Expiration de la session</vt:lpstr>
      <vt:lpstr>Expiration de la session</vt:lpstr>
      <vt:lpstr>Expiration de la session</vt:lpstr>
      <vt:lpstr>Configuration d’Apache</vt:lpstr>
      <vt:lpstr>Configuration d’Apache</vt:lpstr>
      <vt:lpstr>Configuration d’Apache</vt:lpstr>
      <vt:lpstr>Configuration d’Apache</vt:lpstr>
      <vt:lpstr>Configuration d’Apache</vt:lpstr>
      <vt:lpstr>Mécanisme de sécurité</vt:lpstr>
      <vt:lpstr>Conclusion</vt:lpstr>
      <vt:lpstr>Conclusion</vt:lpstr>
      <vt:lpstr>Prochain cours</vt:lpstr>
      <vt:lpstr>Prochain cours</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Alexandre Mageau-Pétrin</dc:creator>
  <cp:lastModifiedBy>Alexandre Mageau-Pétrin</cp:lastModifiedBy>
  <cp:revision>589</cp:revision>
  <dcterms:created xsi:type="dcterms:W3CDTF">2019-01-03T23:05:02Z</dcterms:created>
  <dcterms:modified xsi:type="dcterms:W3CDTF">2026-07-01T19:33:42Z</dcterms:modified>
</cp:coreProperties>
</file>