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8" r:id="rId2"/>
    <p:sldId id="359" r:id="rId3"/>
    <p:sldId id="360" r:id="rId4"/>
    <p:sldId id="370" r:id="rId5"/>
    <p:sldId id="383" r:id="rId6"/>
    <p:sldId id="401" r:id="rId7"/>
    <p:sldId id="402" r:id="rId8"/>
    <p:sldId id="448" r:id="rId9"/>
    <p:sldId id="449" r:id="rId10"/>
    <p:sldId id="403" r:id="rId11"/>
    <p:sldId id="450" r:id="rId12"/>
    <p:sldId id="451" r:id="rId13"/>
    <p:sldId id="455" r:id="rId14"/>
    <p:sldId id="456" r:id="rId15"/>
    <p:sldId id="457" r:id="rId16"/>
    <p:sldId id="458" r:id="rId17"/>
    <p:sldId id="487" r:id="rId18"/>
    <p:sldId id="489" r:id="rId19"/>
    <p:sldId id="490" r:id="rId20"/>
    <p:sldId id="488" r:id="rId21"/>
    <p:sldId id="491" r:id="rId22"/>
    <p:sldId id="492" r:id="rId23"/>
    <p:sldId id="484" r:id="rId24"/>
    <p:sldId id="493" r:id="rId25"/>
    <p:sldId id="494" r:id="rId26"/>
    <p:sldId id="464" r:id="rId27"/>
    <p:sldId id="499" r:id="rId28"/>
    <p:sldId id="500" r:id="rId29"/>
    <p:sldId id="501" r:id="rId30"/>
    <p:sldId id="502" r:id="rId31"/>
    <p:sldId id="503" r:id="rId32"/>
    <p:sldId id="504" r:id="rId33"/>
    <p:sldId id="505" r:id="rId34"/>
    <p:sldId id="506" r:id="rId35"/>
    <p:sldId id="507" r:id="rId36"/>
    <p:sldId id="508" r:id="rId37"/>
    <p:sldId id="452" r:id="rId38"/>
    <p:sldId id="404" r:id="rId39"/>
    <p:sldId id="461" r:id="rId40"/>
    <p:sldId id="470" r:id="rId41"/>
    <p:sldId id="495" r:id="rId42"/>
    <p:sldId id="510" r:id="rId43"/>
    <p:sldId id="472" r:id="rId44"/>
    <p:sldId id="473" r:id="rId45"/>
    <p:sldId id="474" r:id="rId46"/>
    <p:sldId id="475" r:id="rId47"/>
    <p:sldId id="496" r:id="rId48"/>
    <p:sldId id="509" r:id="rId49"/>
    <p:sldId id="477" r:id="rId50"/>
    <p:sldId id="511" r:id="rId51"/>
    <p:sldId id="512" r:id="rId52"/>
    <p:sldId id="407" r:id="rId53"/>
    <p:sldId id="294" r:id="rId54"/>
    <p:sldId id="298" r:id="rId55"/>
    <p:sldId id="321" r:id="rId56"/>
    <p:sldId id="322" r:id="rId57"/>
    <p:sldId id="323" r:id="rId58"/>
    <p:sldId id="324" r:id="rId5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3" d="100"/>
          <a:sy n="113" d="100"/>
        </p:scale>
        <p:origin x="474"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139602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2026-08-06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64931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997872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8172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1050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805877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4"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379842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1459915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92256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424004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4"/>
          <p:cNvSpPr>
            <a:spLocks noGrp="1"/>
          </p:cNvSpPr>
          <p:nvPr>
            <p:ph type="ftr" sz="quarter" idx="11"/>
          </p:nvPr>
        </p:nvSpPr>
        <p:spPr/>
        <p:txBody>
          <a:bodyPr/>
          <a:lstStyle/>
          <a:p>
            <a:endParaRPr lang="fr-CA"/>
          </a:p>
        </p:txBody>
      </p:sp>
      <p:sp>
        <p:nvSpPr>
          <p:cNvPr id="6" name="Slide Number Placeholder 5"/>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3660779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2FB3C1-3D71-481E-9898-EF100A2FF7C8}" type="datetimeFigureOut">
              <a:rPr lang="fr-CA" smtClean="0"/>
              <a:t>2026-08-06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971536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2FB3C1-3D71-481E-9898-EF100A2FF7C8}" type="datetimeFigureOut">
              <a:rPr lang="fr-CA" smtClean="0"/>
              <a:t>2026-08-06</a:t>
            </a:fld>
            <a:endParaRPr lang="fr-CA"/>
          </a:p>
        </p:txBody>
      </p:sp>
      <p:sp>
        <p:nvSpPr>
          <p:cNvPr id="8" name="Footer Placeholder 7"/>
          <p:cNvSpPr>
            <a:spLocks noGrp="1"/>
          </p:cNvSpPr>
          <p:nvPr>
            <p:ph type="ftr" sz="quarter" idx="11"/>
          </p:nvPr>
        </p:nvSpPr>
        <p:spPr/>
        <p:txBody>
          <a:bodyPr/>
          <a:lstStyle/>
          <a:p>
            <a:endParaRPr lang="fr-CA"/>
          </a:p>
        </p:txBody>
      </p:sp>
      <p:sp>
        <p:nvSpPr>
          <p:cNvPr id="9" name="Slide Number Placeholder 8"/>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25786436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3"/>
          <p:cNvSpPr>
            <a:spLocks noGrp="1"/>
          </p:cNvSpPr>
          <p:nvPr>
            <p:ph type="ftr" sz="quarter" idx="11"/>
          </p:nvPr>
        </p:nvSpPr>
        <p:spPr/>
        <p:txBody>
          <a:bodyPr/>
          <a:lstStyle/>
          <a:p>
            <a:endParaRPr lang="fr-CA"/>
          </a:p>
        </p:txBody>
      </p:sp>
      <p:sp>
        <p:nvSpPr>
          <p:cNvPr id="6" name="Slide Number Placeholder 4"/>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4155589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2"/>
          <p:cNvSpPr>
            <a:spLocks noGrp="1"/>
          </p:cNvSpPr>
          <p:nvPr>
            <p:ph type="ftr" sz="quarter" idx="11"/>
          </p:nvPr>
        </p:nvSpPr>
        <p:spPr/>
        <p:txBody>
          <a:bodyPr/>
          <a:lstStyle/>
          <a:p>
            <a:endParaRPr lang="fr-CA"/>
          </a:p>
        </p:txBody>
      </p:sp>
      <p:sp>
        <p:nvSpPr>
          <p:cNvPr id="6" name="Slide Number Placeholder 3"/>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7490437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E2FB3C1-3D71-481E-9898-EF100A2FF7C8}" type="datetimeFigureOut">
              <a:rPr lang="fr-CA" smtClean="0"/>
              <a:t>2026-08-06</a:t>
            </a:fld>
            <a:endParaRPr lang="fr-CA"/>
          </a:p>
        </p:txBody>
      </p:sp>
      <p:sp>
        <p:nvSpPr>
          <p:cNvPr id="5" name="Footer Placeholder 5"/>
          <p:cNvSpPr>
            <a:spLocks noGrp="1"/>
          </p:cNvSpPr>
          <p:nvPr>
            <p:ph type="ftr" sz="quarter" idx="11"/>
          </p:nvPr>
        </p:nvSpPr>
        <p:spPr/>
        <p:txBody>
          <a:bodyPr/>
          <a:lstStyle/>
          <a:p>
            <a:endParaRPr lang="fr-CA"/>
          </a:p>
        </p:txBody>
      </p:sp>
      <p:sp>
        <p:nvSpPr>
          <p:cNvPr id="6"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36946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E2FB3C1-3D71-481E-9898-EF100A2FF7C8}" type="datetimeFigureOut">
              <a:rPr lang="fr-CA" smtClean="0"/>
              <a:t>2026-08-06</a:t>
            </a:fld>
            <a:endParaRPr lang="fr-CA"/>
          </a:p>
        </p:txBody>
      </p:sp>
      <p:sp>
        <p:nvSpPr>
          <p:cNvPr id="6" name="Footer Placeholder 5"/>
          <p:cNvSpPr>
            <a:spLocks noGrp="1"/>
          </p:cNvSpPr>
          <p:nvPr>
            <p:ph type="ftr" sz="quarter" idx="11"/>
          </p:nvPr>
        </p:nvSpPr>
        <p:spPr/>
        <p:txBody>
          <a:bodyPr/>
          <a:lstStyle/>
          <a:p>
            <a:endParaRPr lang="fr-CA"/>
          </a:p>
        </p:txBody>
      </p:sp>
      <p:sp>
        <p:nvSpPr>
          <p:cNvPr id="7" name="Slide Number Placeholder 6"/>
          <p:cNvSpPr>
            <a:spLocks noGrp="1"/>
          </p:cNvSpPr>
          <p:nvPr>
            <p:ph type="sldNum" sz="quarter" idx="12"/>
          </p:nvPr>
        </p:nvSpPr>
        <p:spPr/>
        <p:txBody>
          <a:bodyPr/>
          <a:lstStyle/>
          <a:p>
            <a:fld id="{6069B04C-3768-46FD-A802-5AD0E60F61EB}" type="slidenum">
              <a:rPr lang="fr-CA" smtClean="0"/>
              <a:t>‹#›</a:t>
            </a:fld>
            <a:endParaRPr lang="fr-CA"/>
          </a:p>
        </p:txBody>
      </p:sp>
    </p:spTree>
    <p:extLst>
      <p:ext uri="{BB962C8B-B14F-4D97-AF65-F5344CB8AC3E}">
        <p14:creationId xmlns:p14="http://schemas.microsoft.com/office/powerpoint/2010/main" val="3199719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E2FB3C1-3D71-481E-9898-EF100A2FF7C8}" type="datetimeFigureOut">
              <a:rPr lang="fr-CA" smtClean="0"/>
              <a:t>2026-08-06</a:t>
            </a:fld>
            <a:endParaRPr lang="fr-CA"/>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CA"/>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6069B04C-3768-46FD-A802-5AD0E60F61EB}" type="slidenum">
              <a:rPr lang="fr-CA" smtClean="0"/>
              <a:t>‹#›</a:t>
            </a:fld>
            <a:endParaRPr lang="fr-CA"/>
          </a:p>
        </p:txBody>
      </p:sp>
    </p:spTree>
    <p:extLst>
      <p:ext uri="{BB962C8B-B14F-4D97-AF65-F5344CB8AC3E}">
        <p14:creationId xmlns:p14="http://schemas.microsoft.com/office/powerpoint/2010/main" val="198999288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0.xml"/><Relationship Id="rId1" Type="http://schemas.openxmlformats.org/officeDocument/2006/relationships/tags" Target="../tags/tag19.xml"/></Relationships>
</file>

<file path=ppt/slides/_rels/slide11.xml.rels><?xml version="1.0" encoding="UTF-8" standalone="yes"?>
<Relationships xmlns="http://schemas.openxmlformats.org/package/2006/relationships"><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tags" Target="../tags/tag21.xml"/><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8.xml"/><Relationship Id="rId1" Type="http://schemas.openxmlformats.org/officeDocument/2006/relationships/tags" Target="../tags/tag2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0.xml"/><Relationship Id="rId1" Type="http://schemas.openxmlformats.org/officeDocument/2006/relationships/tags" Target="../tags/tag29.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2.xml"/><Relationship Id="rId1" Type="http://schemas.openxmlformats.org/officeDocument/2006/relationships/tags" Target="../tags/tag3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4.xml"/><Relationship Id="rId1" Type="http://schemas.openxmlformats.org/officeDocument/2006/relationships/tags" Target="../tags/tag33.xml"/></Relationships>
</file>

<file path=ppt/slides/_rels/slide18.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tags" Target="../tags/tag47.xml"/></Relationships>
</file>

<file path=ppt/slides/_rels/slide24.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13.png"/><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image" Target="../media/image16.png"/><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s>
</file>

<file path=ppt/slides/_rels/slide33.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4" Type="http://schemas.openxmlformats.org/officeDocument/2006/relationships/hyperlink" Target="https://www.techonthenet.com/mariadb/grant_revoke.php" TargetMode="Externa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0.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2.xml"/><Relationship Id="rId1" Type="http://schemas.openxmlformats.org/officeDocument/2006/relationships/tags" Target="../tags/tag81.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s>
</file>

<file path=ppt/slides/_rels/slide43.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19.png"/><Relationship Id="rId5" Type="http://schemas.openxmlformats.org/officeDocument/2006/relationships/hyperlink" Target="https://www.phpmyadmin.net/downloads/" TargetMode="Externa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image" Target="../media/image21.png"/><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23.png"/><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4.png"/><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tags" Target="../tags/tag108.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tags" Target="../tags/tag11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image" Target="../media/image25.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6.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9.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1.xml"/><Relationship Id="rId1" Type="http://schemas.openxmlformats.org/officeDocument/2006/relationships/tags" Target="../tags/tag120.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 Id="rId4" Type="http://schemas.openxmlformats.org/officeDocument/2006/relationships/image" Target="../media/image26.jpe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hyperlink" Target="https://askubuntu.com/questions/1326166/how-can-i-fix-mysql-cant-find-mysqli-so-or-xml-so" TargetMode="External"/><Relationship Id="rId5" Type="http://schemas.openxmlformats.org/officeDocument/2006/relationships/hyperlink" Target="https://mariadb.com/kb/en/mysql_secure_installation/" TargetMode="External"/><Relationship Id="rId4" Type="http://schemas.openxmlformats.org/officeDocument/2006/relationships/hyperlink" Target="https://www.tecmint.com/install-logrotate-to-manage-log-rotation-in-linux/"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xml"/><Relationship Id="rId1" Type="http://schemas.openxmlformats.org/officeDocument/2006/relationships/tags" Target="../tags/tag8.xml"/></Relationships>
</file>

<file path=ppt/slides/_rels/slide7.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image" Target="../media/image7.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8.pn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BFBBB-75A4-48A8-BF4D-1A422686C130}"/>
              </a:ext>
            </a:extLst>
          </p:cNvPr>
          <p:cNvSpPr>
            <a:spLocks noGrp="1"/>
          </p:cNvSpPr>
          <p:nvPr>
            <p:ph type="ctrTitle"/>
            <p:custDataLst>
              <p:tags r:id="rId1"/>
            </p:custDataLst>
          </p:nvPr>
        </p:nvSpPr>
        <p:spPr/>
        <p:txBody>
          <a:bodyPr/>
          <a:lstStyle/>
          <a:p>
            <a:r>
              <a:rPr lang="fr-CA" sz="6000" dirty="0"/>
              <a:t>La sécurité des bases de données</a:t>
            </a:r>
          </a:p>
        </p:txBody>
      </p:sp>
      <p:sp>
        <p:nvSpPr>
          <p:cNvPr id="3" name="Subtitle 2">
            <a:extLst>
              <a:ext uri="{FF2B5EF4-FFF2-40B4-BE49-F238E27FC236}">
                <a16:creationId xmlns:a16="http://schemas.microsoft.com/office/drawing/2014/main" id="{E874DFCA-810D-41A7-A7A0-9BDC978D0492}"/>
              </a:ext>
            </a:extLst>
          </p:cNvPr>
          <p:cNvSpPr>
            <a:spLocks noGrp="1"/>
          </p:cNvSpPr>
          <p:nvPr>
            <p:ph type="subTitle" idx="1"/>
            <p:custDataLst>
              <p:tags r:id="rId2"/>
            </p:custDataLst>
          </p:nvPr>
        </p:nvSpPr>
        <p:spPr/>
        <p:txBody>
          <a:bodyPr/>
          <a:lstStyle/>
          <a:p>
            <a:endParaRPr lang="fr-CA"/>
          </a:p>
        </p:txBody>
      </p:sp>
    </p:spTree>
    <p:extLst>
      <p:ext uri="{BB962C8B-B14F-4D97-AF65-F5344CB8AC3E}">
        <p14:creationId xmlns:p14="http://schemas.microsoft.com/office/powerpoint/2010/main" val="17530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4C7B3-D868-4E03-BF38-2CA247FE14E1}"/>
              </a:ext>
            </a:extLst>
          </p:cNvPr>
          <p:cNvSpPr>
            <a:spLocks noGrp="1"/>
          </p:cNvSpPr>
          <p:nvPr>
            <p:ph type="title"/>
            <p:custDataLst>
              <p:tags r:id="rId1"/>
            </p:custDataLst>
          </p:nvPr>
        </p:nvSpPr>
        <p:spPr/>
        <p:txBody>
          <a:bodyPr/>
          <a:lstStyle/>
          <a:p>
            <a:r>
              <a:rPr lang="en-US"/>
              <a:t>Sécurisation de l’installation</a:t>
            </a:r>
            <a:endParaRPr lang="en-CA"/>
          </a:p>
        </p:txBody>
      </p:sp>
      <p:sp>
        <p:nvSpPr>
          <p:cNvPr id="3" name="Content Placeholder 2">
            <a:extLst>
              <a:ext uri="{FF2B5EF4-FFF2-40B4-BE49-F238E27FC236}">
                <a16:creationId xmlns:a16="http://schemas.microsoft.com/office/drawing/2014/main" id="{8B76FEBF-6057-4E5A-8FD6-83DAA0AAD39E}"/>
              </a:ext>
            </a:extLst>
          </p:cNvPr>
          <p:cNvSpPr>
            <a:spLocks noGrp="1"/>
          </p:cNvSpPr>
          <p:nvPr>
            <p:ph idx="1"/>
            <p:custDataLst>
              <p:tags r:id="rId2"/>
            </p:custDataLst>
          </p:nvPr>
        </p:nvSpPr>
        <p:spPr/>
        <p:txBody>
          <a:bodyPr/>
          <a:lstStyle/>
          <a:p>
            <a:r>
              <a:rPr lang="en-US"/>
              <a:t>Avant d’aller plus loin, on veut s’assurer qu’un certain nombre de protections de base sont configure sur notre base de données.</a:t>
            </a:r>
          </a:p>
          <a:p>
            <a:r>
              <a:rPr lang="en-US"/>
              <a:t>Ces protections incluent:</a:t>
            </a:r>
          </a:p>
          <a:p>
            <a:pPr lvl="1"/>
            <a:r>
              <a:rPr lang="en-US"/>
              <a:t>Configuration du mot de passe administrateur</a:t>
            </a:r>
          </a:p>
          <a:p>
            <a:pPr lvl="1"/>
            <a:r>
              <a:rPr lang="en-US"/>
              <a:t>Désactiver les comptes anonymes</a:t>
            </a:r>
          </a:p>
          <a:p>
            <a:pPr lvl="1"/>
            <a:r>
              <a:rPr lang="en-US"/>
              <a:t>Désactiver les connexions distantes sur la base de données</a:t>
            </a:r>
          </a:p>
          <a:p>
            <a:pPr lvl="1"/>
            <a:r>
              <a:rPr lang="en-US"/>
              <a:t>Supprimer base de données test par défaut</a:t>
            </a:r>
          </a:p>
          <a:p>
            <a:endParaRPr lang="en-CA"/>
          </a:p>
        </p:txBody>
      </p:sp>
    </p:spTree>
    <p:extLst>
      <p:ext uri="{BB962C8B-B14F-4D97-AF65-F5344CB8AC3E}">
        <p14:creationId xmlns:p14="http://schemas.microsoft.com/office/powerpoint/2010/main" val="16346528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E282E-1A99-4E2D-BD91-F60DFB5FB031}"/>
              </a:ext>
            </a:extLst>
          </p:cNvPr>
          <p:cNvSpPr>
            <a:spLocks noGrp="1"/>
          </p:cNvSpPr>
          <p:nvPr>
            <p:ph type="title"/>
            <p:custDataLst>
              <p:tags r:id="rId1"/>
            </p:custDataLst>
          </p:nvPr>
        </p:nvSpPr>
        <p:spPr/>
        <p:txBody>
          <a:bodyPr/>
          <a:lstStyle/>
          <a:p>
            <a:r>
              <a:rPr lang="en-US"/>
              <a:t>Sécurisation de l’installation</a:t>
            </a:r>
            <a:endParaRPr lang="en-CA"/>
          </a:p>
        </p:txBody>
      </p:sp>
      <p:sp>
        <p:nvSpPr>
          <p:cNvPr id="3" name="Content Placeholder 2">
            <a:extLst>
              <a:ext uri="{FF2B5EF4-FFF2-40B4-BE49-F238E27FC236}">
                <a16:creationId xmlns:a16="http://schemas.microsoft.com/office/drawing/2014/main" id="{18E5CFEB-F710-462F-B8C9-7835A4055C3F}"/>
              </a:ext>
            </a:extLst>
          </p:cNvPr>
          <p:cNvSpPr>
            <a:spLocks noGrp="1"/>
          </p:cNvSpPr>
          <p:nvPr>
            <p:ph idx="1"/>
            <p:custDataLst>
              <p:tags r:id="rId2"/>
            </p:custDataLst>
          </p:nvPr>
        </p:nvSpPr>
        <p:spPr/>
        <p:txBody>
          <a:bodyPr/>
          <a:lstStyle/>
          <a:p>
            <a:r>
              <a:rPr lang="en-US"/>
              <a:t>Pour le faire, exécutez la commande suivante:</a:t>
            </a:r>
          </a:p>
          <a:p>
            <a:pPr marL="0" indent="0">
              <a:buNone/>
            </a:pPr>
            <a:r>
              <a:rPr lang="en-US"/>
              <a:t>	</a:t>
            </a:r>
            <a:r>
              <a:rPr lang="en-US">
                <a:solidFill>
                  <a:srgbClr val="FFC000"/>
                </a:solidFill>
              </a:rPr>
              <a:t>mysql_secure_installation</a:t>
            </a:r>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pPr marL="0" indent="0">
              <a:buNone/>
            </a:pPr>
            <a:endParaRPr lang="en-US"/>
          </a:p>
          <a:p>
            <a:endParaRPr lang="en-CA"/>
          </a:p>
        </p:txBody>
      </p:sp>
      <p:pic>
        <p:nvPicPr>
          <p:cNvPr id="5" name="Picture 4" descr="A screenshot of a computer&#10;&#10;Description automatically generated with medium confidence">
            <a:extLst>
              <a:ext uri="{FF2B5EF4-FFF2-40B4-BE49-F238E27FC236}">
                <a16:creationId xmlns:a16="http://schemas.microsoft.com/office/drawing/2014/main" id="{B78B5A0E-52D2-48EF-BA57-E916B746A547}"/>
              </a:ext>
            </a:extLst>
          </p:cNvPr>
          <p:cNvPicPr>
            <a:picLocks noChangeAspect="1"/>
          </p:cNvPicPr>
          <p:nvPr>
            <p:custDataLst>
              <p:tags r:id="rId3"/>
            </p:custDataLst>
          </p:nvPr>
        </p:nvPicPr>
        <p:blipFill>
          <a:blip r:embed="rId5"/>
          <a:stretch>
            <a:fillRect/>
          </a:stretch>
        </p:blipFill>
        <p:spPr>
          <a:xfrm>
            <a:off x="1394604" y="3202612"/>
            <a:ext cx="6578364" cy="2186133"/>
          </a:xfrm>
          <a:prstGeom prst="rect">
            <a:avLst/>
          </a:prstGeom>
        </p:spPr>
      </p:pic>
    </p:spTree>
    <p:extLst>
      <p:ext uri="{BB962C8B-B14F-4D97-AF65-F5344CB8AC3E}">
        <p14:creationId xmlns:p14="http://schemas.microsoft.com/office/powerpoint/2010/main" val="12280182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F0A75-2EF8-467F-B11E-D8567BF77875}"/>
              </a:ext>
            </a:extLst>
          </p:cNvPr>
          <p:cNvSpPr>
            <a:spLocks noGrp="1"/>
          </p:cNvSpPr>
          <p:nvPr>
            <p:ph type="title"/>
            <p:custDataLst>
              <p:tags r:id="rId1"/>
            </p:custDataLst>
          </p:nvPr>
        </p:nvSpPr>
        <p:spPr/>
        <p:txBody>
          <a:bodyPr/>
          <a:lstStyle/>
          <a:p>
            <a:r>
              <a:rPr lang="en-US"/>
              <a:t>Sécurisation de l’installation</a:t>
            </a:r>
            <a:endParaRPr lang="en-CA"/>
          </a:p>
        </p:txBody>
      </p:sp>
      <p:sp>
        <p:nvSpPr>
          <p:cNvPr id="3" name="Content Placeholder 2">
            <a:extLst>
              <a:ext uri="{FF2B5EF4-FFF2-40B4-BE49-F238E27FC236}">
                <a16:creationId xmlns:a16="http://schemas.microsoft.com/office/drawing/2014/main" id="{2928EF49-178D-49CD-AD72-4BF00DE48287}"/>
              </a:ext>
            </a:extLst>
          </p:cNvPr>
          <p:cNvSpPr>
            <a:spLocks noGrp="1"/>
          </p:cNvSpPr>
          <p:nvPr>
            <p:ph idx="1"/>
            <p:custDataLst>
              <p:tags r:id="rId2"/>
            </p:custDataLst>
          </p:nvPr>
        </p:nvSpPr>
        <p:spPr/>
        <p:txBody>
          <a:bodyPr/>
          <a:lstStyle/>
          <a:p>
            <a:r>
              <a:rPr lang="en-US"/>
              <a:t>On vous demandera de créer un mot de passe pour le compte “root”.</a:t>
            </a:r>
          </a:p>
          <a:p>
            <a:r>
              <a:rPr lang="en-US"/>
              <a:t>Pour le reste, répondez “oui” (y) à toutes les questions.</a:t>
            </a:r>
          </a:p>
          <a:p>
            <a:endParaRPr lang="en-US"/>
          </a:p>
          <a:p>
            <a:endParaRPr lang="en-US"/>
          </a:p>
          <a:p>
            <a:r>
              <a:rPr lang="en-US"/>
              <a:t>Une fois le tout complété, nous serons prêts à passer à l’installation de PHPMyAdmin afin d’administrer notre base de données..</a:t>
            </a:r>
            <a:endParaRPr lang="en-CA"/>
          </a:p>
        </p:txBody>
      </p:sp>
    </p:spTree>
    <p:extLst>
      <p:ext uri="{BB962C8B-B14F-4D97-AF65-F5344CB8AC3E}">
        <p14:creationId xmlns:p14="http://schemas.microsoft.com/office/powerpoint/2010/main" val="4084200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Gestion de MariaDB en ligne de commande</a:t>
            </a:r>
            <a:endParaRPr lang="fr-CA" dirty="0"/>
          </a:p>
        </p:txBody>
      </p:sp>
    </p:spTree>
    <p:extLst>
      <p:ext uri="{BB962C8B-B14F-4D97-AF65-F5344CB8AC3E}">
        <p14:creationId xmlns:p14="http://schemas.microsoft.com/office/powerpoint/2010/main" val="1677014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7C784-7306-469B-94EC-DF9A228EF249}"/>
              </a:ext>
            </a:extLst>
          </p:cNvPr>
          <p:cNvSpPr>
            <a:spLocks noGrp="1"/>
          </p:cNvSpPr>
          <p:nvPr>
            <p:ph type="title"/>
            <p:custDataLst>
              <p:tags r:id="rId1"/>
            </p:custDataLst>
          </p:nvPr>
        </p:nvSpPr>
        <p:spPr/>
        <p:txBody>
          <a:bodyPr/>
          <a:lstStyle/>
          <a:p>
            <a:r>
              <a:rPr lang="en-US"/>
              <a:t>Ligne de commande</a:t>
            </a:r>
            <a:endParaRPr lang="en-CA"/>
          </a:p>
        </p:txBody>
      </p:sp>
      <p:sp>
        <p:nvSpPr>
          <p:cNvPr id="3" name="Content Placeholder 2">
            <a:extLst>
              <a:ext uri="{FF2B5EF4-FFF2-40B4-BE49-F238E27FC236}">
                <a16:creationId xmlns:a16="http://schemas.microsoft.com/office/drawing/2014/main" id="{5F228A97-00D7-460D-963E-F6C609C43715}"/>
              </a:ext>
            </a:extLst>
          </p:cNvPr>
          <p:cNvSpPr>
            <a:spLocks noGrp="1"/>
          </p:cNvSpPr>
          <p:nvPr>
            <p:ph idx="1"/>
            <p:custDataLst>
              <p:tags r:id="rId2"/>
            </p:custDataLst>
          </p:nvPr>
        </p:nvSpPr>
        <p:spPr/>
        <p:txBody>
          <a:bodyPr/>
          <a:lstStyle/>
          <a:p>
            <a:r>
              <a:rPr lang="en-US"/>
              <a:t>Dans la dernière section, nous avons vu qu’il est possible d’administrer MariaDB en utilisant l’interface PHPMyAdmin.</a:t>
            </a:r>
          </a:p>
          <a:p>
            <a:endParaRPr lang="en-US"/>
          </a:p>
          <a:p>
            <a:r>
              <a:rPr lang="en-US"/>
              <a:t>Dans certains cas toutefois, nous voudrons le faire directement du terminal Linux en utilisant des commandes.</a:t>
            </a:r>
          </a:p>
          <a:p>
            <a:r>
              <a:rPr lang="en-US"/>
              <a:t>C’est ce que nous verrons dans cette section.</a:t>
            </a:r>
            <a:endParaRPr lang="en-CA"/>
          </a:p>
          <a:p>
            <a:endParaRPr lang="en-CA"/>
          </a:p>
        </p:txBody>
      </p:sp>
    </p:spTree>
    <p:extLst>
      <p:ext uri="{BB962C8B-B14F-4D97-AF65-F5344CB8AC3E}">
        <p14:creationId xmlns:p14="http://schemas.microsoft.com/office/powerpoint/2010/main" val="42445021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7C784-7306-469B-94EC-DF9A228EF249}"/>
              </a:ext>
            </a:extLst>
          </p:cNvPr>
          <p:cNvSpPr>
            <a:spLocks noGrp="1"/>
          </p:cNvSpPr>
          <p:nvPr>
            <p:ph type="title"/>
            <p:custDataLst>
              <p:tags r:id="rId1"/>
            </p:custDataLst>
          </p:nvPr>
        </p:nvSpPr>
        <p:spPr/>
        <p:txBody>
          <a:bodyPr/>
          <a:lstStyle/>
          <a:p>
            <a:r>
              <a:rPr lang="en-US"/>
              <a:t>Ligne de commande</a:t>
            </a:r>
            <a:endParaRPr lang="en-CA"/>
          </a:p>
        </p:txBody>
      </p:sp>
      <p:sp>
        <p:nvSpPr>
          <p:cNvPr id="3" name="Content Placeholder 2">
            <a:extLst>
              <a:ext uri="{FF2B5EF4-FFF2-40B4-BE49-F238E27FC236}">
                <a16:creationId xmlns:a16="http://schemas.microsoft.com/office/drawing/2014/main" id="{5F228A97-00D7-460D-963E-F6C609C43715}"/>
              </a:ext>
            </a:extLst>
          </p:cNvPr>
          <p:cNvSpPr>
            <a:spLocks noGrp="1"/>
          </p:cNvSpPr>
          <p:nvPr>
            <p:ph idx="1"/>
            <p:custDataLst>
              <p:tags r:id="rId2"/>
            </p:custDataLst>
          </p:nvPr>
        </p:nvSpPr>
        <p:spPr/>
        <p:txBody>
          <a:bodyPr/>
          <a:lstStyle/>
          <a:p>
            <a:r>
              <a:rPr lang="en-US"/>
              <a:t>Dans cette section, nous couvrirons donc:</a:t>
            </a:r>
          </a:p>
          <a:p>
            <a:pPr lvl="1"/>
            <a:r>
              <a:rPr lang="en-US"/>
              <a:t>Ouvrir l’interface en ligne de commande</a:t>
            </a:r>
          </a:p>
          <a:p>
            <a:pPr lvl="1"/>
            <a:r>
              <a:rPr lang="en-US"/>
              <a:t>Exécution des requêtes SQL</a:t>
            </a:r>
          </a:p>
          <a:p>
            <a:pPr lvl="1"/>
            <a:r>
              <a:rPr lang="en-CA"/>
              <a:t>Gestion des utilisateurs</a:t>
            </a:r>
          </a:p>
          <a:p>
            <a:endParaRPr lang="en-CA"/>
          </a:p>
        </p:txBody>
      </p:sp>
    </p:spTree>
    <p:extLst>
      <p:ext uri="{BB962C8B-B14F-4D97-AF65-F5344CB8AC3E}">
        <p14:creationId xmlns:p14="http://schemas.microsoft.com/office/powerpoint/2010/main" val="3530940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D734-D505-43DA-91D0-51FD7FDBAD30}"/>
              </a:ext>
            </a:extLst>
          </p:cNvPr>
          <p:cNvSpPr>
            <a:spLocks noGrp="1"/>
          </p:cNvSpPr>
          <p:nvPr>
            <p:ph type="title"/>
            <p:custDataLst>
              <p:tags r:id="rId1"/>
            </p:custDataLst>
          </p:nvPr>
        </p:nvSpPr>
        <p:spPr/>
        <p:txBody>
          <a:bodyPr/>
          <a:lstStyle/>
          <a:p>
            <a:r>
              <a:rPr lang="en-US"/>
              <a:t>Ouvrir l’interface en ligne de commande</a:t>
            </a:r>
            <a:endParaRPr lang="en-CA"/>
          </a:p>
        </p:txBody>
      </p:sp>
      <p:sp>
        <p:nvSpPr>
          <p:cNvPr id="3" name="Content Placeholder 2">
            <a:extLst>
              <a:ext uri="{FF2B5EF4-FFF2-40B4-BE49-F238E27FC236}">
                <a16:creationId xmlns:a16="http://schemas.microsoft.com/office/drawing/2014/main" id="{B44748F6-8ED7-44A4-9C25-E7945AEC672D}"/>
              </a:ext>
            </a:extLst>
          </p:cNvPr>
          <p:cNvSpPr>
            <a:spLocks noGrp="1"/>
          </p:cNvSpPr>
          <p:nvPr>
            <p:ph idx="1"/>
            <p:custDataLst>
              <p:tags r:id="rId2"/>
            </p:custDataLst>
          </p:nvPr>
        </p:nvSpPr>
        <p:spPr/>
        <p:txBody>
          <a:bodyPr/>
          <a:lstStyle/>
          <a:p>
            <a:r>
              <a:rPr lang="en-US"/>
              <a:t>La première étape est d’accéder à MariaDB afin de pouvoir accéder à sa ligne de commande.</a:t>
            </a:r>
          </a:p>
          <a:p>
            <a:r>
              <a:rPr lang="en-US"/>
              <a:t>Il est possible de se connecter en tant qu’administrateur (root) ou en utilisant un compte que vous auriez créé.</a:t>
            </a:r>
          </a:p>
          <a:p>
            <a:endParaRPr lang="en-US"/>
          </a:p>
          <a:p>
            <a:endParaRPr lang="en-US"/>
          </a:p>
          <a:p>
            <a:r>
              <a:rPr lang="en-US"/>
              <a:t>Voyons comment procéder.</a:t>
            </a:r>
          </a:p>
        </p:txBody>
      </p:sp>
    </p:spTree>
    <p:extLst>
      <p:ext uri="{BB962C8B-B14F-4D97-AF65-F5344CB8AC3E}">
        <p14:creationId xmlns:p14="http://schemas.microsoft.com/office/powerpoint/2010/main" val="1252571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D734-D505-43DA-91D0-51FD7FDBAD30}"/>
              </a:ext>
            </a:extLst>
          </p:cNvPr>
          <p:cNvSpPr>
            <a:spLocks noGrp="1"/>
          </p:cNvSpPr>
          <p:nvPr>
            <p:ph type="title"/>
            <p:custDataLst>
              <p:tags r:id="rId1"/>
            </p:custDataLst>
          </p:nvPr>
        </p:nvSpPr>
        <p:spPr/>
        <p:txBody>
          <a:bodyPr/>
          <a:lstStyle/>
          <a:p>
            <a:r>
              <a:rPr lang="en-US"/>
              <a:t>Ouvrir l’interface en ligne de commande</a:t>
            </a:r>
            <a:endParaRPr lang="en-CA"/>
          </a:p>
        </p:txBody>
      </p:sp>
      <p:sp>
        <p:nvSpPr>
          <p:cNvPr id="3" name="Content Placeholder 2">
            <a:extLst>
              <a:ext uri="{FF2B5EF4-FFF2-40B4-BE49-F238E27FC236}">
                <a16:creationId xmlns:a16="http://schemas.microsoft.com/office/drawing/2014/main" id="{B44748F6-8ED7-44A4-9C25-E7945AEC672D}"/>
              </a:ext>
            </a:extLst>
          </p:cNvPr>
          <p:cNvSpPr>
            <a:spLocks noGrp="1"/>
          </p:cNvSpPr>
          <p:nvPr>
            <p:ph idx="1"/>
            <p:custDataLst>
              <p:tags r:id="rId2"/>
            </p:custDataLst>
          </p:nvPr>
        </p:nvSpPr>
        <p:spPr/>
        <p:txBody>
          <a:bodyPr>
            <a:normAutofit/>
          </a:bodyPr>
          <a:lstStyle/>
          <a:p>
            <a:r>
              <a:rPr lang="en-US"/>
              <a:t>Pour se connecter avec le compte “root”, faites simplement simplement entrer la commande:</a:t>
            </a:r>
          </a:p>
          <a:p>
            <a:pPr marL="0" indent="0">
              <a:buNone/>
            </a:pPr>
            <a:r>
              <a:rPr lang="en-US"/>
              <a:t>	</a:t>
            </a:r>
            <a:r>
              <a:rPr lang="en-US">
                <a:solidFill>
                  <a:srgbClr val="FFC000"/>
                </a:solidFill>
              </a:rPr>
              <a:t>mysql</a:t>
            </a:r>
          </a:p>
          <a:p>
            <a:pPr marL="0" indent="0">
              <a:buNone/>
            </a:pPr>
            <a:endParaRPr lang="en-US"/>
          </a:p>
          <a:p>
            <a:r>
              <a:rPr lang="en-US"/>
              <a:t>Aucun mot de passe ne vous sera demandé puisque vous utilisez par défaut le compte root.</a:t>
            </a:r>
          </a:p>
          <a:p>
            <a:endParaRPr lang="en-US"/>
          </a:p>
          <a:p>
            <a:r>
              <a:rPr lang="en-US"/>
              <a:t>Si vous n’utilisez pas votre compte root dans Linux, ou que vous souhaitez utiliser un autre compte que “root”, nous utiliserons une deuxième méthode.</a:t>
            </a:r>
          </a:p>
        </p:txBody>
      </p:sp>
    </p:spTree>
    <p:extLst>
      <p:ext uri="{BB962C8B-B14F-4D97-AF65-F5344CB8AC3E}">
        <p14:creationId xmlns:p14="http://schemas.microsoft.com/office/powerpoint/2010/main" val="96022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D734-D505-43DA-91D0-51FD7FDBAD30}"/>
              </a:ext>
            </a:extLst>
          </p:cNvPr>
          <p:cNvSpPr>
            <a:spLocks noGrp="1"/>
          </p:cNvSpPr>
          <p:nvPr>
            <p:ph type="title"/>
            <p:custDataLst>
              <p:tags r:id="rId1"/>
            </p:custDataLst>
          </p:nvPr>
        </p:nvSpPr>
        <p:spPr/>
        <p:txBody>
          <a:bodyPr/>
          <a:lstStyle/>
          <a:p>
            <a:r>
              <a:rPr lang="en-US"/>
              <a:t>Ouvrir l’interface en ligne de commande</a:t>
            </a:r>
            <a:endParaRPr lang="en-CA"/>
          </a:p>
        </p:txBody>
      </p:sp>
      <p:sp>
        <p:nvSpPr>
          <p:cNvPr id="3" name="Content Placeholder 2">
            <a:extLst>
              <a:ext uri="{FF2B5EF4-FFF2-40B4-BE49-F238E27FC236}">
                <a16:creationId xmlns:a16="http://schemas.microsoft.com/office/drawing/2014/main" id="{B44748F6-8ED7-44A4-9C25-E7945AEC672D}"/>
              </a:ext>
            </a:extLst>
          </p:cNvPr>
          <p:cNvSpPr>
            <a:spLocks noGrp="1"/>
          </p:cNvSpPr>
          <p:nvPr>
            <p:ph idx="1"/>
            <p:custDataLst>
              <p:tags r:id="rId2"/>
            </p:custDataLst>
          </p:nvPr>
        </p:nvSpPr>
        <p:spPr/>
        <p:txBody>
          <a:bodyPr>
            <a:normAutofit/>
          </a:bodyPr>
          <a:lstStyle/>
          <a:p>
            <a:r>
              <a:rPr lang="en-US"/>
              <a:t>Résultat:</a:t>
            </a:r>
          </a:p>
          <a:p>
            <a:pPr marL="0" indent="0">
              <a:buNone/>
            </a:pPr>
            <a:endParaRPr lang="en-US"/>
          </a:p>
        </p:txBody>
      </p:sp>
      <p:pic>
        <p:nvPicPr>
          <p:cNvPr id="5" name="Picture 4" descr="Text&#10;&#10;Description automatically generated">
            <a:extLst>
              <a:ext uri="{FF2B5EF4-FFF2-40B4-BE49-F238E27FC236}">
                <a16:creationId xmlns:a16="http://schemas.microsoft.com/office/drawing/2014/main" id="{67ECC4CF-6EC7-4859-B46D-E73658000DA3}"/>
              </a:ext>
            </a:extLst>
          </p:cNvPr>
          <p:cNvPicPr>
            <a:picLocks noChangeAspect="1"/>
          </p:cNvPicPr>
          <p:nvPr>
            <p:custDataLst>
              <p:tags r:id="rId3"/>
            </p:custDataLst>
          </p:nvPr>
        </p:nvPicPr>
        <p:blipFill>
          <a:blip r:embed="rId5"/>
          <a:stretch>
            <a:fillRect/>
          </a:stretch>
        </p:blipFill>
        <p:spPr>
          <a:xfrm>
            <a:off x="1350216" y="2634664"/>
            <a:ext cx="6277851" cy="2210108"/>
          </a:xfrm>
          <a:prstGeom prst="rect">
            <a:avLst/>
          </a:prstGeom>
        </p:spPr>
      </p:pic>
    </p:spTree>
    <p:extLst>
      <p:ext uri="{BB962C8B-B14F-4D97-AF65-F5344CB8AC3E}">
        <p14:creationId xmlns:p14="http://schemas.microsoft.com/office/powerpoint/2010/main" val="1747797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D734-D505-43DA-91D0-51FD7FDBAD30}"/>
              </a:ext>
            </a:extLst>
          </p:cNvPr>
          <p:cNvSpPr>
            <a:spLocks noGrp="1"/>
          </p:cNvSpPr>
          <p:nvPr>
            <p:ph type="title"/>
            <p:custDataLst>
              <p:tags r:id="rId1"/>
            </p:custDataLst>
          </p:nvPr>
        </p:nvSpPr>
        <p:spPr/>
        <p:txBody>
          <a:bodyPr/>
          <a:lstStyle/>
          <a:p>
            <a:r>
              <a:rPr lang="en-US"/>
              <a:t>Ouvrir l’interface en ligne de commande</a:t>
            </a:r>
            <a:endParaRPr lang="en-CA"/>
          </a:p>
        </p:txBody>
      </p:sp>
      <p:sp>
        <p:nvSpPr>
          <p:cNvPr id="3" name="Content Placeholder 2">
            <a:extLst>
              <a:ext uri="{FF2B5EF4-FFF2-40B4-BE49-F238E27FC236}">
                <a16:creationId xmlns:a16="http://schemas.microsoft.com/office/drawing/2014/main" id="{B44748F6-8ED7-44A4-9C25-E7945AEC672D}"/>
              </a:ext>
            </a:extLst>
          </p:cNvPr>
          <p:cNvSpPr>
            <a:spLocks noGrp="1"/>
          </p:cNvSpPr>
          <p:nvPr>
            <p:ph idx="1"/>
            <p:custDataLst>
              <p:tags r:id="rId2"/>
            </p:custDataLst>
          </p:nvPr>
        </p:nvSpPr>
        <p:spPr/>
        <p:txBody>
          <a:bodyPr>
            <a:normAutofit/>
          </a:bodyPr>
          <a:lstStyle/>
          <a:p>
            <a:r>
              <a:rPr lang="en-US"/>
              <a:t>Aucun mot de passe ne vous sera demandé puisque vous utilisez par défaut le compte root.</a:t>
            </a:r>
          </a:p>
          <a:p>
            <a:endParaRPr lang="en-US"/>
          </a:p>
          <a:p>
            <a:r>
              <a:rPr lang="en-US"/>
              <a:t>Si vous n’utilisez pas votre compte root dans Linux, ou que vous souhaitez utiliser un autre compte que “root”, nous utiliserons une deuxième méthode.</a:t>
            </a:r>
          </a:p>
          <a:p>
            <a:pPr marL="0" indent="0">
              <a:buNone/>
            </a:pPr>
            <a:endParaRPr lang="en-US"/>
          </a:p>
        </p:txBody>
      </p:sp>
    </p:spTree>
    <p:extLst>
      <p:ext uri="{BB962C8B-B14F-4D97-AF65-F5344CB8AC3E}">
        <p14:creationId xmlns:p14="http://schemas.microsoft.com/office/powerpoint/2010/main" val="1579235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dirty="0"/>
              <a:t>Rappel du dernier </a:t>
            </a:r>
            <a:r>
              <a:rPr lang="en-US" dirty="0" err="1"/>
              <a:t>cours</a:t>
            </a:r>
            <a:endParaRPr lang="en-US" dirty="0"/>
          </a:p>
        </p:txBody>
      </p:sp>
    </p:spTree>
    <p:extLst>
      <p:ext uri="{BB962C8B-B14F-4D97-AF65-F5344CB8AC3E}">
        <p14:creationId xmlns:p14="http://schemas.microsoft.com/office/powerpoint/2010/main" val="226420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D734-D505-43DA-91D0-51FD7FDBAD30}"/>
              </a:ext>
            </a:extLst>
          </p:cNvPr>
          <p:cNvSpPr>
            <a:spLocks noGrp="1"/>
          </p:cNvSpPr>
          <p:nvPr>
            <p:ph type="title"/>
            <p:custDataLst>
              <p:tags r:id="rId1"/>
            </p:custDataLst>
          </p:nvPr>
        </p:nvSpPr>
        <p:spPr/>
        <p:txBody>
          <a:bodyPr/>
          <a:lstStyle/>
          <a:p>
            <a:r>
              <a:rPr lang="en-US"/>
              <a:t>Ouvrir l’interface en ligne de commande</a:t>
            </a:r>
            <a:endParaRPr lang="en-CA"/>
          </a:p>
        </p:txBody>
      </p:sp>
      <p:sp>
        <p:nvSpPr>
          <p:cNvPr id="3" name="Content Placeholder 2">
            <a:extLst>
              <a:ext uri="{FF2B5EF4-FFF2-40B4-BE49-F238E27FC236}">
                <a16:creationId xmlns:a16="http://schemas.microsoft.com/office/drawing/2014/main" id="{B44748F6-8ED7-44A4-9C25-E7945AEC672D}"/>
              </a:ext>
            </a:extLst>
          </p:cNvPr>
          <p:cNvSpPr>
            <a:spLocks noGrp="1"/>
          </p:cNvSpPr>
          <p:nvPr>
            <p:ph idx="1"/>
            <p:custDataLst>
              <p:tags r:id="rId2"/>
            </p:custDataLst>
          </p:nvPr>
        </p:nvSpPr>
        <p:spPr/>
        <p:txBody>
          <a:bodyPr>
            <a:normAutofit/>
          </a:bodyPr>
          <a:lstStyle/>
          <a:p>
            <a:r>
              <a:rPr lang="en-US"/>
              <a:t>La deuxième méthode est de prévenir MariaDB que nous allons lui fournir un code utilisateur et un mot de passe.</a:t>
            </a:r>
          </a:p>
          <a:p>
            <a:r>
              <a:rPr lang="en-US"/>
              <a:t>La syntaxe est la suivante:</a:t>
            </a:r>
          </a:p>
          <a:p>
            <a:pPr marL="0" indent="0">
              <a:buNone/>
            </a:pPr>
            <a:r>
              <a:rPr lang="en-US"/>
              <a:t>	mysql –u &lt;</a:t>
            </a:r>
            <a:r>
              <a:rPr lang="en-US">
                <a:solidFill>
                  <a:srgbClr val="FFC000"/>
                </a:solidFill>
              </a:rPr>
              <a:t>user</a:t>
            </a:r>
            <a:r>
              <a:rPr lang="en-US"/>
              <a:t>&gt; p-</a:t>
            </a:r>
          </a:p>
          <a:p>
            <a:pPr marL="0" indent="0">
              <a:buNone/>
            </a:pPr>
            <a:r>
              <a:rPr lang="en-US"/>
              <a:t>	</a:t>
            </a:r>
          </a:p>
          <a:p>
            <a:r>
              <a:rPr lang="en-US"/>
              <a:t>Après coup, le mot de passe vous sera demandé pour vous authentifier.</a:t>
            </a:r>
          </a:p>
        </p:txBody>
      </p:sp>
    </p:spTree>
    <p:extLst>
      <p:ext uri="{BB962C8B-B14F-4D97-AF65-F5344CB8AC3E}">
        <p14:creationId xmlns:p14="http://schemas.microsoft.com/office/powerpoint/2010/main" val="30480405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6D734-D505-43DA-91D0-51FD7FDBAD30}"/>
              </a:ext>
            </a:extLst>
          </p:cNvPr>
          <p:cNvSpPr>
            <a:spLocks noGrp="1"/>
          </p:cNvSpPr>
          <p:nvPr>
            <p:ph type="title"/>
            <p:custDataLst>
              <p:tags r:id="rId1"/>
            </p:custDataLst>
          </p:nvPr>
        </p:nvSpPr>
        <p:spPr/>
        <p:txBody>
          <a:bodyPr/>
          <a:lstStyle/>
          <a:p>
            <a:r>
              <a:rPr lang="en-US"/>
              <a:t>Ouvrir l’interface en ligne de commande</a:t>
            </a:r>
            <a:endParaRPr lang="en-CA"/>
          </a:p>
        </p:txBody>
      </p:sp>
      <p:pic>
        <p:nvPicPr>
          <p:cNvPr id="5" name="Picture 4" descr="Text&#10;&#10;Description automatically generated">
            <a:extLst>
              <a:ext uri="{FF2B5EF4-FFF2-40B4-BE49-F238E27FC236}">
                <a16:creationId xmlns:a16="http://schemas.microsoft.com/office/drawing/2014/main" id="{FD729F37-7A44-4CD6-9CD1-27D78D5CE62A}"/>
              </a:ext>
            </a:extLst>
          </p:cNvPr>
          <p:cNvPicPr>
            <a:picLocks noChangeAspect="1"/>
          </p:cNvPicPr>
          <p:nvPr>
            <p:custDataLst>
              <p:tags r:id="rId2"/>
            </p:custDataLst>
          </p:nvPr>
        </p:nvPicPr>
        <p:blipFill>
          <a:blip r:embed="rId4"/>
          <a:stretch>
            <a:fillRect/>
          </a:stretch>
        </p:blipFill>
        <p:spPr>
          <a:xfrm>
            <a:off x="1016503" y="2129178"/>
            <a:ext cx="6258798" cy="2095792"/>
          </a:xfrm>
          <a:prstGeom prst="rect">
            <a:avLst/>
          </a:prstGeom>
        </p:spPr>
      </p:pic>
    </p:spTree>
    <p:extLst>
      <p:ext uri="{BB962C8B-B14F-4D97-AF65-F5344CB8AC3E}">
        <p14:creationId xmlns:p14="http://schemas.microsoft.com/office/powerpoint/2010/main" val="2235442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7B10D-646D-4C83-81DF-36102CCFBAE1}"/>
              </a:ext>
            </a:extLst>
          </p:cNvPr>
          <p:cNvSpPr>
            <a:spLocks noGrp="1"/>
          </p:cNvSpPr>
          <p:nvPr>
            <p:ph type="title"/>
            <p:custDataLst>
              <p:tags r:id="rId1"/>
            </p:custDataLst>
          </p:nvPr>
        </p:nvSpPr>
        <p:spPr/>
        <p:txBody>
          <a:bodyPr/>
          <a:lstStyle/>
          <a:p>
            <a:r>
              <a:rPr lang="en-US"/>
              <a:t>Ouvrir l’interface en ligne de commande</a:t>
            </a:r>
            <a:endParaRPr lang="en-CA"/>
          </a:p>
        </p:txBody>
      </p:sp>
      <p:sp>
        <p:nvSpPr>
          <p:cNvPr id="3" name="Content Placeholder 2">
            <a:extLst>
              <a:ext uri="{FF2B5EF4-FFF2-40B4-BE49-F238E27FC236}">
                <a16:creationId xmlns:a16="http://schemas.microsoft.com/office/drawing/2014/main" id="{2F84487C-6A72-48C4-A206-66BB32C69C66}"/>
              </a:ext>
            </a:extLst>
          </p:cNvPr>
          <p:cNvSpPr>
            <a:spLocks noGrp="1"/>
          </p:cNvSpPr>
          <p:nvPr>
            <p:ph idx="1"/>
            <p:custDataLst>
              <p:tags r:id="rId2"/>
            </p:custDataLst>
          </p:nvPr>
        </p:nvSpPr>
        <p:spPr/>
        <p:txBody>
          <a:bodyPr/>
          <a:lstStyle/>
          <a:p>
            <a:r>
              <a:rPr lang="en-US"/>
              <a:t>Une fois connecté, vous pouvez utiliser la commande “exit” pour quitter MariaDB et revenir au terminal de Linux.</a:t>
            </a:r>
            <a:endParaRPr lang="en-CA"/>
          </a:p>
        </p:txBody>
      </p:sp>
      <p:pic>
        <p:nvPicPr>
          <p:cNvPr id="5" name="Picture 4" descr="Text&#10;&#10;Description automatically generated">
            <a:extLst>
              <a:ext uri="{FF2B5EF4-FFF2-40B4-BE49-F238E27FC236}">
                <a16:creationId xmlns:a16="http://schemas.microsoft.com/office/drawing/2014/main" id="{FF85EFE8-1B13-467E-9778-A2CD0C8EF7C3}"/>
              </a:ext>
            </a:extLst>
          </p:cNvPr>
          <p:cNvPicPr>
            <a:picLocks noChangeAspect="1"/>
          </p:cNvPicPr>
          <p:nvPr>
            <p:custDataLst>
              <p:tags r:id="rId3"/>
            </p:custDataLst>
          </p:nvPr>
        </p:nvPicPr>
        <p:blipFill>
          <a:blip r:embed="rId5"/>
          <a:stretch>
            <a:fillRect/>
          </a:stretch>
        </p:blipFill>
        <p:spPr>
          <a:xfrm>
            <a:off x="1413445" y="3031955"/>
            <a:ext cx="6257925" cy="2409825"/>
          </a:xfrm>
          <a:prstGeom prst="rect">
            <a:avLst/>
          </a:prstGeom>
        </p:spPr>
      </p:pic>
    </p:spTree>
    <p:extLst>
      <p:ext uri="{BB962C8B-B14F-4D97-AF65-F5344CB8AC3E}">
        <p14:creationId xmlns:p14="http://schemas.microsoft.com/office/powerpoint/2010/main" val="20828644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5B8B5-AE2D-466A-AB08-FA86AA0DB0A2}"/>
              </a:ext>
            </a:extLst>
          </p:cNvPr>
          <p:cNvSpPr>
            <a:spLocks noGrp="1"/>
          </p:cNvSpPr>
          <p:nvPr>
            <p:ph type="title"/>
            <p:custDataLst>
              <p:tags r:id="rId1"/>
            </p:custDataLst>
          </p:nvPr>
        </p:nvSpPr>
        <p:spPr/>
        <p:txBody>
          <a:bodyPr/>
          <a:lstStyle/>
          <a:p>
            <a:r>
              <a:rPr lang="en-US"/>
              <a:t>Exécuter des requêtes</a:t>
            </a:r>
            <a:endParaRPr lang="en-CA"/>
          </a:p>
        </p:txBody>
      </p:sp>
      <p:sp>
        <p:nvSpPr>
          <p:cNvPr id="3" name="Content Placeholder 2">
            <a:extLst>
              <a:ext uri="{FF2B5EF4-FFF2-40B4-BE49-F238E27FC236}">
                <a16:creationId xmlns:a16="http://schemas.microsoft.com/office/drawing/2014/main" id="{39AEAC4F-731D-452D-BD39-8700D13ABFA5}"/>
              </a:ext>
            </a:extLst>
          </p:cNvPr>
          <p:cNvSpPr>
            <a:spLocks noGrp="1"/>
          </p:cNvSpPr>
          <p:nvPr>
            <p:ph idx="1"/>
            <p:custDataLst>
              <p:tags r:id="rId2"/>
            </p:custDataLst>
          </p:nvPr>
        </p:nvSpPr>
        <p:spPr/>
        <p:txBody>
          <a:bodyPr/>
          <a:lstStyle/>
          <a:p>
            <a:r>
              <a:rPr lang="en-US"/>
              <a:t>Une fois connecter, exécuter des requêtes SQL est très simple.</a:t>
            </a:r>
          </a:p>
          <a:p>
            <a:r>
              <a:rPr lang="en-US"/>
              <a:t>Vous n’avez qu’à les écrire et faire “Entrer”.</a:t>
            </a:r>
          </a:p>
          <a:p>
            <a:endParaRPr lang="en-US"/>
          </a:p>
          <a:p>
            <a:r>
              <a:rPr lang="en-US"/>
              <a:t>Attention toutefois, les requêtes doivent se terminer par “ ; “</a:t>
            </a:r>
          </a:p>
          <a:p>
            <a:r>
              <a:rPr lang="en-US"/>
              <a:t>En cas d’oublie, le système pensera que vous tenter de continuer la requête sur une autre ligne.</a:t>
            </a:r>
            <a:endParaRPr lang="en-CA"/>
          </a:p>
        </p:txBody>
      </p:sp>
    </p:spTree>
    <p:extLst>
      <p:ext uri="{BB962C8B-B14F-4D97-AF65-F5344CB8AC3E}">
        <p14:creationId xmlns:p14="http://schemas.microsoft.com/office/powerpoint/2010/main" val="2002069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5B8B5-AE2D-466A-AB08-FA86AA0DB0A2}"/>
              </a:ext>
            </a:extLst>
          </p:cNvPr>
          <p:cNvSpPr>
            <a:spLocks noGrp="1"/>
          </p:cNvSpPr>
          <p:nvPr>
            <p:ph type="title"/>
            <p:custDataLst>
              <p:tags r:id="rId1"/>
            </p:custDataLst>
          </p:nvPr>
        </p:nvSpPr>
        <p:spPr/>
        <p:txBody>
          <a:bodyPr/>
          <a:lstStyle/>
          <a:p>
            <a:r>
              <a:rPr lang="en-US"/>
              <a:t>Exécuter des requêtes</a:t>
            </a:r>
            <a:endParaRPr lang="en-CA"/>
          </a:p>
        </p:txBody>
      </p:sp>
      <p:sp>
        <p:nvSpPr>
          <p:cNvPr id="3" name="Content Placeholder 2">
            <a:extLst>
              <a:ext uri="{FF2B5EF4-FFF2-40B4-BE49-F238E27FC236}">
                <a16:creationId xmlns:a16="http://schemas.microsoft.com/office/drawing/2014/main" id="{39AEAC4F-731D-452D-BD39-8700D13ABFA5}"/>
              </a:ext>
            </a:extLst>
          </p:cNvPr>
          <p:cNvSpPr>
            <a:spLocks noGrp="1"/>
          </p:cNvSpPr>
          <p:nvPr>
            <p:ph idx="1"/>
            <p:custDataLst>
              <p:tags r:id="rId2"/>
            </p:custDataLst>
          </p:nvPr>
        </p:nvSpPr>
        <p:spPr/>
        <p:txBody>
          <a:bodyPr/>
          <a:lstStyle/>
          <a:p>
            <a:r>
              <a:rPr lang="en-US"/>
              <a:t>Exemple 1</a:t>
            </a:r>
          </a:p>
          <a:p>
            <a:endParaRPr lang="en-US"/>
          </a:p>
          <a:p>
            <a:endParaRPr lang="en-US"/>
          </a:p>
          <a:p>
            <a:endParaRPr lang="en-US"/>
          </a:p>
          <a:p>
            <a:endParaRPr lang="en-US"/>
          </a:p>
          <a:p>
            <a:endParaRPr lang="en-US"/>
          </a:p>
          <a:p>
            <a:r>
              <a:rPr lang="en-US"/>
              <a:t>Dans cet exemple, j’ai oublié de mettre le point-virgule, et MariaDB est donc toujours en attente de la suite.</a:t>
            </a:r>
          </a:p>
          <a:p>
            <a:endParaRPr lang="en-US"/>
          </a:p>
          <a:p>
            <a:pPr marL="0" indent="0">
              <a:buNone/>
            </a:pPr>
            <a:endParaRPr lang="en-CA"/>
          </a:p>
        </p:txBody>
      </p:sp>
      <p:pic>
        <p:nvPicPr>
          <p:cNvPr id="5" name="Picture 4" descr="A screenshot of a computer&#10;&#10;Description automatically generated with medium confidence">
            <a:extLst>
              <a:ext uri="{FF2B5EF4-FFF2-40B4-BE49-F238E27FC236}">
                <a16:creationId xmlns:a16="http://schemas.microsoft.com/office/drawing/2014/main" id="{A4E408DD-16F9-463C-B3BB-49E4EA973348}"/>
              </a:ext>
            </a:extLst>
          </p:cNvPr>
          <p:cNvPicPr>
            <a:picLocks noChangeAspect="1"/>
          </p:cNvPicPr>
          <p:nvPr>
            <p:custDataLst>
              <p:tags r:id="rId3"/>
            </p:custDataLst>
          </p:nvPr>
        </p:nvPicPr>
        <p:blipFill>
          <a:blip r:embed="rId5"/>
          <a:stretch>
            <a:fillRect/>
          </a:stretch>
        </p:blipFill>
        <p:spPr>
          <a:xfrm>
            <a:off x="1289795" y="2806304"/>
            <a:ext cx="6096851" cy="819264"/>
          </a:xfrm>
          <a:prstGeom prst="rect">
            <a:avLst/>
          </a:prstGeom>
        </p:spPr>
      </p:pic>
    </p:spTree>
    <p:extLst>
      <p:ext uri="{BB962C8B-B14F-4D97-AF65-F5344CB8AC3E}">
        <p14:creationId xmlns:p14="http://schemas.microsoft.com/office/powerpoint/2010/main" val="4098307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5B8B5-AE2D-466A-AB08-FA86AA0DB0A2}"/>
              </a:ext>
            </a:extLst>
          </p:cNvPr>
          <p:cNvSpPr>
            <a:spLocks noGrp="1"/>
          </p:cNvSpPr>
          <p:nvPr>
            <p:ph type="title"/>
            <p:custDataLst>
              <p:tags r:id="rId1"/>
            </p:custDataLst>
          </p:nvPr>
        </p:nvSpPr>
        <p:spPr/>
        <p:txBody>
          <a:bodyPr/>
          <a:lstStyle/>
          <a:p>
            <a:r>
              <a:rPr lang="en-US"/>
              <a:t>Exécuter des requêtes</a:t>
            </a:r>
            <a:endParaRPr lang="en-CA"/>
          </a:p>
        </p:txBody>
      </p:sp>
      <p:sp>
        <p:nvSpPr>
          <p:cNvPr id="3" name="Content Placeholder 2">
            <a:extLst>
              <a:ext uri="{FF2B5EF4-FFF2-40B4-BE49-F238E27FC236}">
                <a16:creationId xmlns:a16="http://schemas.microsoft.com/office/drawing/2014/main" id="{39AEAC4F-731D-452D-BD39-8700D13ABFA5}"/>
              </a:ext>
            </a:extLst>
          </p:cNvPr>
          <p:cNvSpPr>
            <a:spLocks noGrp="1"/>
          </p:cNvSpPr>
          <p:nvPr>
            <p:ph idx="1"/>
            <p:custDataLst>
              <p:tags r:id="rId2"/>
            </p:custDataLst>
          </p:nvPr>
        </p:nvSpPr>
        <p:spPr/>
        <p:txBody>
          <a:bodyPr/>
          <a:lstStyle/>
          <a:p>
            <a:r>
              <a:rPr lang="en-US"/>
              <a:t>Exemple 2</a:t>
            </a:r>
          </a:p>
          <a:p>
            <a:endParaRPr lang="en-US"/>
          </a:p>
          <a:p>
            <a:endParaRPr lang="en-US"/>
          </a:p>
          <a:p>
            <a:endParaRPr lang="en-US"/>
          </a:p>
          <a:p>
            <a:endParaRPr lang="en-US"/>
          </a:p>
          <a:p>
            <a:r>
              <a:rPr lang="en-US"/>
              <a:t>Dans cet exemple, ma commande SQL a bien été exécutée.</a:t>
            </a:r>
          </a:p>
          <a:p>
            <a:r>
              <a:rPr lang="en-US"/>
              <a:t>Je peux donc poursuivre avec d’autres commandes.</a:t>
            </a:r>
            <a:endParaRPr lang="en-CA"/>
          </a:p>
        </p:txBody>
      </p:sp>
      <p:pic>
        <p:nvPicPr>
          <p:cNvPr id="5" name="Picture 4" descr="Graphical user interface&#10;&#10;Description automatically generated with medium confidence">
            <a:extLst>
              <a:ext uri="{FF2B5EF4-FFF2-40B4-BE49-F238E27FC236}">
                <a16:creationId xmlns:a16="http://schemas.microsoft.com/office/drawing/2014/main" id="{C03FE0A9-8090-4ECB-96E9-A217F3999989}"/>
              </a:ext>
            </a:extLst>
          </p:cNvPr>
          <p:cNvPicPr>
            <a:picLocks noChangeAspect="1"/>
          </p:cNvPicPr>
          <p:nvPr>
            <p:custDataLst>
              <p:tags r:id="rId3"/>
            </p:custDataLst>
          </p:nvPr>
        </p:nvPicPr>
        <p:blipFill>
          <a:blip r:embed="rId5"/>
          <a:stretch>
            <a:fillRect/>
          </a:stretch>
        </p:blipFill>
        <p:spPr>
          <a:xfrm>
            <a:off x="1308200" y="2638315"/>
            <a:ext cx="6077798" cy="790685"/>
          </a:xfrm>
          <a:prstGeom prst="rect">
            <a:avLst/>
          </a:prstGeom>
        </p:spPr>
      </p:pic>
    </p:spTree>
    <p:extLst>
      <p:ext uri="{BB962C8B-B14F-4D97-AF65-F5344CB8AC3E}">
        <p14:creationId xmlns:p14="http://schemas.microsoft.com/office/powerpoint/2010/main" val="2232960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Gestion des utilisateurs</a:t>
            </a:r>
            <a:endParaRPr lang="fr-CA" dirty="0"/>
          </a:p>
        </p:txBody>
      </p:sp>
    </p:spTree>
    <p:extLst>
      <p:ext uri="{BB962C8B-B14F-4D97-AF65-F5344CB8AC3E}">
        <p14:creationId xmlns:p14="http://schemas.microsoft.com/office/powerpoint/2010/main" val="104133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EE3EA-4BA0-4A9A-92AB-AA6DE195517A}"/>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A1FDB01E-FE35-48D8-A7A7-CAAB0BB6C85C}"/>
              </a:ext>
            </a:extLst>
          </p:cNvPr>
          <p:cNvSpPr>
            <a:spLocks noGrp="1"/>
          </p:cNvSpPr>
          <p:nvPr>
            <p:ph idx="1"/>
            <p:custDataLst>
              <p:tags r:id="rId2"/>
            </p:custDataLst>
          </p:nvPr>
        </p:nvSpPr>
        <p:spPr/>
        <p:txBody>
          <a:bodyPr/>
          <a:lstStyle/>
          <a:p>
            <a:r>
              <a:rPr lang="en-US"/>
              <a:t>Pour les prochaines étapes, il sera nécessaire de créer de nouveau compte utilisateur sur MariaDB.</a:t>
            </a:r>
          </a:p>
          <a:p>
            <a:r>
              <a:rPr lang="en-US"/>
              <a:t>Il y a deux raisons principales:</a:t>
            </a:r>
          </a:p>
          <a:p>
            <a:pPr lvl="1"/>
            <a:r>
              <a:rPr lang="en-CA"/>
              <a:t>1) PHPMyAdmin (que nous verrons sous peu) ne permet pas de s’authentifier avec le compte root</a:t>
            </a:r>
          </a:p>
          <a:p>
            <a:pPr lvl="1"/>
            <a:r>
              <a:rPr lang="en-CA"/>
              <a:t>2) Il n’est pas une bonne pratique d’utiliser un compte root dans une application en production.</a:t>
            </a:r>
          </a:p>
          <a:p>
            <a:pPr lvl="1"/>
            <a:endParaRPr lang="en-CA"/>
          </a:p>
          <a:p>
            <a:r>
              <a:rPr lang="en-CA"/>
              <a:t>Voyons donc comment créer de nouveau compte.</a:t>
            </a:r>
          </a:p>
        </p:txBody>
      </p:sp>
    </p:spTree>
    <p:extLst>
      <p:ext uri="{BB962C8B-B14F-4D97-AF65-F5344CB8AC3E}">
        <p14:creationId xmlns:p14="http://schemas.microsoft.com/office/powerpoint/2010/main" val="36134725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08D37-E6CA-4773-9282-B5D82A2B5AE9}"/>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EE02EF18-67DA-4AC2-BC70-31026D631B3D}"/>
              </a:ext>
            </a:extLst>
          </p:cNvPr>
          <p:cNvSpPr>
            <a:spLocks noGrp="1"/>
          </p:cNvSpPr>
          <p:nvPr>
            <p:ph idx="1"/>
            <p:custDataLst>
              <p:tags r:id="rId2"/>
            </p:custDataLst>
          </p:nvPr>
        </p:nvSpPr>
        <p:spPr>
          <a:xfrm>
            <a:off x="646112" y="2052918"/>
            <a:ext cx="11010270" cy="4195481"/>
          </a:xfrm>
        </p:spPr>
        <p:txBody>
          <a:bodyPr/>
          <a:lstStyle/>
          <a:p>
            <a:r>
              <a:rPr lang="en-US"/>
              <a:t>Pour créer un compte, nous devrons créer l’utilisateur, lui assigner des accès, et recharger les privilèges de la base de données.</a:t>
            </a:r>
          </a:p>
          <a:p>
            <a:r>
              <a:rPr lang="en-US"/>
              <a:t>Voici les commandes a exécuter dans l’ordre:</a:t>
            </a:r>
          </a:p>
          <a:p>
            <a:pPr marL="457200" lvl="1" indent="0">
              <a:buNone/>
            </a:pPr>
            <a:r>
              <a:rPr lang="en-CA"/>
              <a:t>Create user ‘</a:t>
            </a:r>
            <a:r>
              <a:rPr lang="en-CA">
                <a:solidFill>
                  <a:srgbClr val="FFC000"/>
                </a:solidFill>
              </a:rPr>
              <a:t>&lt;utilisateur&gt;</a:t>
            </a:r>
            <a:r>
              <a:rPr lang="en-CA"/>
              <a:t>’@’</a:t>
            </a:r>
            <a:r>
              <a:rPr lang="en-CA">
                <a:solidFill>
                  <a:srgbClr val="FFC000"/>
                </a:solidFill>
              </a:rPr>
              <a:t>&lt;serveur&gt;</a:t>
            </a:r>
            <a:r>
              <a:rPr lang="en-CA"/>
              <a:t>’ IDENTIFIED BY ‘</a:t>
            </a:r>
            <a:r>
              <a:rPr lang="en-CA">
                <a:solidFill>
                  <a:srgbClr val="FFC000"/>
                </a:solidFill>
              </a:rPr>
              <a:t>&lt;mot_de_passe&gt;</a:t>
            </a:r>
            <a:r>
              <a:rPr lang="en-CA"/>
              <a:t>’;</a:t>
            </a:r>
          </a:p>
          <a:p>
            <a:pPr marL="457200" lvl="1" indent="0">
              <a:buNone/>
            </a:pPr>
            <a:r>
              <a:rPr lang="en-CA"/>
              <a:t>GRANT ALL PRIVILEGES ON ‘</a:t>
            </a:r>
            <a:r>
              <a:rPr lang="en-CA">
                <a:solidFill>
                  <a:srgbClr val="FFC000"/>
                </a:solidFill>
              </a:rPr>
              <a:t>&lt;base_de_donnes&gt;</a:t>
            </a:r>
            <a:r>
              <a:rPr lang="en-CA"/>
              <a:t>’.’</a:t>
            </a:r>
            <a:r>
              <a:rPr lang="en-CA">
                <a:solidFill>
                  <a:srgbClr val="FFC000"/>
                </a:solidFill>
              </a:rPr>
              <a:t>&lt;table&gt;</a:t>
            </a:r>
            <a:r>
              <a:rPr lang="en-CA"/>
              <a:t>’ to ‘</a:t>
            </a:r>
            <a:r>
              <a:rPr lang="en-CA">
                <a:solidFill>
                  <a:srgbClr val="FFC000"/>
                </a:solidFill>
              </a:rPr>
              <a:t>&lt;utilisateur&gt;</a:t>
            </a:r>
            <a:r>
              <a:rPr lang="en-CA"/>
              <a:t>’@’localhost’;</a:t>
            </a:r>
          </a:p>
          <a:p>
            <a:pPr marL="457200" lvl="1" indent="0">
              <a:buNone/>
            </a:pPr>
            <a:r>
              <a:rPr lang="en-CA"/>
              <a:t>FLUSH PRIVILEGES</a:t>
            </a:r>
          </a:p>
          <a:p>
            <a:endParaRPr lang="en-CA"/>
          </a:p>
        </p:txBody>
      </p:sp>
    </p:spTree>
    <p:extLst>
      <p:ext uri="{BB962C8B-B14F-4D97-AF65-F5344CB8AC3E}">
        <p14:creationId xmlns:p14="http://schemas.microsoft.com/office/powerpoint/2010/main" val="23471873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46170-784A-4B36-82CA-E46485DD8A23}"/>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9136705A-5FD1-479C-84C6-325B8A2B73BE}"/>
              </a:ext>
            </a:extLst>
          </p:cNvPr>
          <p:cNvSpPr>
            <a:spLocks noGrp="1"/>
          </p:cNvSpPr>
          <p:nvPr>
            <p:ph idx="1"/>
            <p:custDataLst>
              <p:tags r:id="rId2"/>
            </p:custDataLst>
          </p:nvPr>
        </p:nvSpPr>
        <p:spPr/>
        <p:txBody>
          <a:bodyPr/>
          <a:lstStyle/>
          <a:p>
            <a:r>
              <a:rPr lang="en-US"/>
              <a:t>Pour aujourd’hui, nous pourrons utiliser les informations suivantes:</a:t>
            </a:r>
          </a:p>
          <a:p>
            <a:pPr lvl="1"/>
            <a:r>
              <a:rPr lang="en-CA"/>
              <a:t>Utilisateur			:	demo_user</a:t>
            </a:r>
          </a:p>
          <a:p>
            <a:pPr lvl="1"/>
            <a:r>
              <a:rPr lang="en-CA"/>
              <a:t>Serveur			:	localhost (Toujours le cas)</a:t>
            </a:r>
          </a:p>
          <a:p>
            <a:pPr lvl="1"/>
            <a:r>
              <a:rPr lang="en-CA"/>
              <a:t>Mot de passe		:	Qwerty1Qwerty</a:t>
            </a:r>
          </a:p>
          <a:p>
            <a:pPr lvl="1"/>
            <a:r>
              <a:rPr lang="en-CA"/>
              <a:t>Base de données	:	* (Inclut toutes les bases de données)</a:t>
            </a:r>
          </a:p>
          <a:p>
            <a:pPr lvl="1"/>
            <a:r>
              <a:rPr lang="en-CA"/>
              <a:t>Table				:	* (Inclut toutes les tables)</a:t>
            </a:r>
          </a:p>
        </p:txBody>
      </p:sp>
    </p:spTree>
    <p:extLst>
      <p:ext uri="{BB962C8B-B14F-4D97-AF65-F5344CB8AC3E}">
        <p14:creationId xmlns:p14="http://schemas.microsoft.com/office/powerpoint/2010/main" val="849721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FEAB2-FEFB-49FE-AB7B-582F5DA80CC9}"/>
              </a:ext>
            </a:extLst>
          </p:cNvPr>
          <p:cNvSpPr>
            <a:spLocks noGrp="1"/>
          </p:cNvSpPr>
          <p:nvPr>
            <p:ph type="title"/>
            <p:custDataLst>
              <p:tags r:id="rId1"/>
            </p:custDataLst>
          </p:nvPr>
        </p:nvSpPr>
        <p:spPr/>
        <p:txBody>
          <a:bodyPr/>
          <a:lstStyle/>
          <a:p>
            <a:r>
              <a:rPr lang="fr-CA" dirty="0"/>
              <a:t>Rappel du dernier cours</a:t>
            </a:r>
          </a:p>
        </p:txBody>
      </p:sp>
      <p:sp>
        <p:nvSpPr>
          <p:cNvPr id="3" name="Content Placeholder 2">
            <a:extLst>
              <a:ext uri="{FF2B5EF4-FFF2-40B4-BE49-F238E27FC236}">
                <a16:creationId xmlns:a16="http://schemas.microsoft.com/office/drawing/2014/main" id="{14B4E62D-F150-4DB8-AE78-2716B9D6838E}"/>
              </a:ext>
            </a:extLst>
          </p:cNvPr>
          <p:cNvSpPr>
            <a:spLocks noGrp="1"/>
          </p:cNvSpPr>
          <p:nvPr>
            <p:ph idx="1"/>
            <p:custDataLst>
              <p:tags r:id="rId2"/>
            </p:custDataLst>
          </p:nvPr>
        </p:nvSpPr>
        <p:spPr/>
        <p:txBody>
          <a:bodyPr/>
          <a:lstStyle/>
          <a:p>
            <a:r>
              <a:rPr lang="fr-CA" dirty="0"/>
              <a:t>Au dernier cours, nous avons fait un rappel sur les commandes Linux couvertes dans le cours de multiplateformes.</a:t>
            </a:r>
          </a:p>
          <a:p>
            <a:r>
              <a:rPr lang="fr-CA" dirty="0"/>
              <a:t>Nous avons également vu un certain nombre de nouvelles commandes ainsi que les opérateurs de « </a:t>
            </a:r>
            <a:r>
              <a:rPr lang="fr-CA" dirty="0" err="1"/>
              <a:t>piping</a:t>
            </a:r>
            <a:r>
              <a:rPr lang="fr-CA" dirty="0"/>
              <a:t> » et de redirection.</a:t>
            </a:r>
          </a:p>
          <a:p>
            <a:endParaRPr lang="fr-CA" dirty="0"/>
          </a:p>
          <a:p>
            <a:r>
              <a:rPr lang="fr-CA" dirty="0"/>
              <a:t>Dans le cours d’aujourd’hui, nous verrons des stratégies visant à assurer une meilleure sécurisation de la base de données que nous utiliserons dans le cadre du déploiement d’une base de données </a:t>
            </a:r>
            <a:r>
              <a:rPr lang="fr-CA" dirty="0" err="1"/>
              <a:t>MariaDB</a:t>
            </a:r>
            <a:endParaRPr lang="fr-CA" dirty="0"/>
          </a:p>
        </p:txBody>
      </p:sp>
    </p:spTree>
    <p:extLst>
      <p:ext uri="{BB962C8B-B14F-4D97-AF65-F5344CB8AC3E}">
        <p14:creationId xmlns:p14="http://schemas.microsoft.com/office/powerpoint/2010/main" val="3815977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63B65-7A2C-46E3-9FB3-3B6DD9CE06CE}"/>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2F3D987F-A2A4-4032-AC57-6094A4B460DC}"/>
              </a:ext>
            </a:extLst>
          </p:cNvPr>
          <p:cNvSpPr>
            <a:spLocks noGrp="1"/>
          </p:cNvSpPr>
          <p:nvPr>
            <p:ph idx="1"/>
            <p:custDataLst>
              <p:tags r:id="rId2"/>
            </p:custDataLst>
          </p:nvPr>
        </p:nvSpPr>
        <p:spPr>
          <a:xfrm>
            <a:off x="1103312" y="2052918"/>
            <a:ext cx="10641845" cy="4195481"/>
          </a:xfrm>
        </p:spPr>
        <p:txBody>
          <a:bodyPr/>
          <a:lstStyle/>
          <a:p>
            <a:r>
              <a:rPr lang="en-US"/>
              <a:t>Nous aurons donc ceci:</a:t>
            </a:r>
          </a:p>
          <a:p>
            <a:pPr marL="457200" lvl="1" indent="0">
              <a:buNone/>
            </a:pPr>
            <a:r>
              <a:rPr lang="en-CA"/>
              <a:t>CREATE USER ‘</a:t>
            </a:r>
            <a:r>
              <a:rPr lang="en-CA">
                <a:solidFill>
                  <a:srgbClr val="FFC000"/>
                </a:solidFill>
              </a:rPr>
              <a:t>demo_user</a:t>
            </a:r>
            <a:r>
              <a:rPr lang="en-CA"/>
              <a:t>’@’</a:t>
            </a:r>
            <a:r>
              <a:rPr lang="en-CA">
                <a:solidFill>
                  <a:srgbClr val="FFC000"/>
                </a:solidFill>
              </a:rPr>
              <a:t>localhost</a:t>
            </a:r>
            <a:r>
              <a:rPr lang="en-CA"/>
              <a:t>’ IDENTIFIED BY ‘</a:t>
            </a:r>
            <a:r>
              <a:rPr lang="en-CA">
                <a:solidFill>
                  <a:srgbClr val="FFC000"/>
                </a:solidFill>
              </a:rPr>
              <a:t>Qwerty1Qwerty</a:t>
            </a:r>
            <a:r>
              <a:rPr lang="en-CA"/>
              <a:t>’;</a:t>
            </a:r>
          </a:p>
          <a:p>
            <a:pPr marL="457200" lvl="1" indent="0">
              <a:buNone/>
            </a:pPr>
            <a:r>
              <a:rPr lang="en-CA"/>
              <a:t>GRANT ALL PRIVILEGES ON *.* to ‘</a:t>
            </a:r>
            <a:r>
              <a:rPr lang="en-CA">
                <a:solidFill>
                  <a:srgbClr val="FFC000"/>
                </a:solidFill>
              </a:rPr>
              <a:t>demo_user</a:t>
            </a:r>
            <a:r>
              <a:rPr lang="en-CA"/>
              <a:t>’@’localhost’;</a:t>
            </a:r>
          </a:p>
          <a:p>
            <a:pPr marL="457200" lvl="1" indent="0">
              <a:buNone/>
            </a:pPr>
            <a:r>
              <a:rPr lang="en-CA"/>
              <a:t>FLUSH PRIVILEGES;</a:t>
            </a:r>
          </a:p>
          <a:p>
            <a:endParaRPr lang="en-CA"/>
          </a:p>
        </p:txBody>
      </p:sp>
      <p:pic>
        <p:nvPicPr>
          <p:cNvPr id="5" name="Picture 4" descr="Text&#10;&#10;Description automatically generated">
            <a:extLst>
              <a:ext uri="{FF2B5EF4-FFF2-40B4-BE49-F238E27FC236}">
                <a16:creationId xmlns:a16="http://schemas.microsoft.com/office/drawing/2014/main" id="{AC802182-BFF1-4AF0-93D8-E96C40542286}"/>
              </a:ext>
            </a:extLst>
          </p:cNvPr>
          <p:cNvPicPr>
            <a:picLocks noChangeAspect="1"/>
          </p:cNvPicPr>
          <p:nvPr>
            <p:custDataLst>
              <p:tags r:id="rId3"/>
            </p:custDataLst>
          </p:nvPr>
        </p:nvPicPr>
        <p:blipFill>
          <a:blip r:embed="rId5"/>
          <a:stretch>
            <a:fillRect/>
          </a:stretch>
        </p:blipFill>
        <p:spPr>
          <a:xfrm>
            <a:off x="1611153" y="3973653"/>
            <a:ext cx="6697010" cy="1733792"/>
          </a:xfrm>
          <a:prstGeom prst="rect">
            <a:avLst/>
          </a:prstGeom>
        </p:spPr>
      </p:pic>
    </p:spTree>
    <p:extLst>
      <p:ext uri="{BB962C8B-B14F-4D97-AF65-F5344CB8AC3E}">
        <p14:creationId xmlns:p14="http://schemas.microsoft.com/office/powerpoint/2010/main" val="210717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A3F24-E50A-4EDB-BFFF-D1FE5F857D91}"/>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03B45866-D216-4152-A5FC-47A2338C5262}"/>
              </a:ext>
            </a:extLst>
          </p:cNvPr>
          <p:cNvSpPr>
            <a:spLocks noGrp="1"/>
          </p:cNvSpPr>
          <p:nvPr>
            <p:ph idx="1"/>
            <p:custDataLst>
              <p:tags r:id="rId2"/>
            </p:custDataLst>
          </p:nvPr>
        </p:nvSpPr>
        <p:spPr/>
        <p:txBody>
          <a:bodyPr/>
          <a:lstStyle/>
          <a:p>
            <a:r>
              <a:rPr lang="en-US"/>
              <a:t>On peut quitter MariaDB avec “exit” et se connecter à nouveau en utilisant la commande suivante:</a:t>
            </a:r>
          </a:p>
          <a:p>
            <a:pPr marL="0" indent="0">
              <a:buNone/>
            </a:pPr>
            <a:r>
              <a:rPr lang="en-US"/>
              <a:t>	mysql –u demo_user –p</a:t>
            </a:r>
          </a:p>
          <a:p>
            <a:pPr marL="0" indent="0">
              <a:buNone/>
            </a:pPr>
            <a:r>
              <a:rPr lang="en-US"/>
              <a:t>	Password: Qwerty1Qwerty</a:t>
            </a:r>
          </a:p>
          <a:p>
            <a:pPr marL="0" indent="0">
              <a:buNone/>
            </a:pPr>
            <a:endParaRPr lang="en-US"/>
          </a:p>
          <a:p>
            <a:r>
              <a:rPr lang="en-US"/>
              <a:t>Nous aurons confirmation que le tout fonctionne.</a:t>
            </a:r>
            <a:endParaRPr lang="en-CA"/>
          </a:p>
        </p:txBody>
      </p:sp>
      <p:pic>
        <p:nvPicPr>
          <p:cNvPr id="5" name="Picture 4" descr="Text&#10;&#10;Description automatically generated">
            <a:extLst>
              <a:ext uri="{FF2B5EF4-FFF2-40B4-BE49-F238E27FC236}">
                <a16:creationId xmlns:a16="http://schemas.microsoft.com/office/drawing/2014/main" id="{A6A38C6E-5EDC-4315-8FE2-1CABD5B4AD86}"/>
              </a:ext>
            </a:extLst>
          </p:cNvPr>
          <p:cNvPicPr>
            <a:picLocks noChangeAspect="1"/>
          </p:cNvPicPr>
          <p:nvPr>
            <p:custDataLst>
              <p:tags r:id="rId3"/>
            </p:custDataLst>
          </p:nvPr>
        </p:nvPicPr>
        <p:blipFill>
          <a:blip r:embed="rId5"/>
          <a:stretch>
            <a:fillRect/>
          </a:stretch>
        </p:blipFill>
        <p:spPr>
          <a:xfrm>
            <a:off x="1496373" y="4441817"/>
            <a:ext cx="6287377" cy="2324424"/>
          </a:xfrm>
          <a:prstGeom prst="rect">
            <a:avLst/>
          </a:prstGeom>
        </p:spPr>
      </p:pic>
    </p:spTree>
    <p:extLst>
      <p:ext uri="{BB962C8B-B14F-4D97-AF65-F5344CB8AC3E}">
        <p14:creationId xmlns:p14="http://schemas.microsoft.com/office/powerpoint/2010/main" val="27502233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BF9DC-6594-40A7-9526-7418E82486AA}"/>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1396A040-249C-4797-A6BE-EB9A5DC0A8C7}"/>
              </a:ext>
            </a:extLst>
          </p:cNvPr>
          <p:cNvSpPr>
            <a:spLocks noGrp="1"/>
          </p:cNvSpPr>
          <p:nvPr>
            <p:ph idx="1"/>
            <p:custDataLst>
              <p:tags r:id="rId2"/>
            </p:custDataLst>
          </p:nvPr>
        </p:nvSpPr>
        <p:spPr/>
        <p:txBody>
          <a:bodyPr/>
          <a:lstStyle/>
          <a:p>
            <a:r>
              <a:rPr lang="en-US"/>
              <a:t>Dans certains cas toutefois, nous voudrons créer des utilisateurs qui n’ont pas tous les accès.</a:t>
            </a:r>
          </a:p>
          <a:p>
            <a:r>
              <a:rPr lang="en-US"/>
              <a:t>Pour se faire, on peut remplacer l’accès “ALL PRIVILEGES” par des opérations telles que:</a:t>
            </a:r>
          </a:p>
          <a:p>
            <a:pPr lvl="1"/>
            <a:r>
              <a:rPr lang="en-US"/>
              <a:t>SELECT</a:t>
            </a:r>
          </a:p>
          <a:p>
            <a:pPr lvl="1"/>
            <a:r>
              <a:rPr lang="en-US"/>
              <a:t>UPDATE</a:t>
            </a:r>
          </a:p>
          <a:p>
            <a:pPr lvl="1"/>
            <a:r>
              <a:rPr lang="en-US"/>
              <a:t>DELETE</a:t>
            </a:r>
          </a:p>
          <a:p>
            <a:pPr lvl="1"/>
            <a:r>
              <a:rPr lang="en-US"/>
              <a:t>INSERT</a:t>
            </a:r>
            <a:endParaRPr lang="en-CA"/>
          </a:p>
        </p:txBody>
      </p:sp>
    </p:spTree>
    <p:extLst>
      <p:ext uri="{BB962C8B-B14F-4D97-AF65-F5344CB8AC3E}">
        <p14:creationId xmlns:p14="http://schemas.microsoft.com/office/powerpoint/2010/main" val="8601143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FE0DA-383D-437E-A507-E0057AE3614C}"/>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2055A1E2-D284-4E4B-BB51-E3F3A28ADA72}"/>
              </a:ext>
            </a:extLst>
          </p:cNvPr>
          <p:cNvSpPr>
            <a:spLocks noGrp="1"/>
          </p:cNvSpPr>
          <p:nvPr>
            <p:ph idx="1"/>
            <p:custDataLst>
              <p:tags r:id="rId2"/>
            </p:custDataLst>
          </p:nvPr>
        </p:nvSpPr>
        <p:spPr/>
        <p:txBody>
          <a:bodyPr/>
          <a:lstStyle/>
          <a:p>
            <a:r>
              <a:rPr lang="en-US"/>
              <a:t>Par exemple:</a:t>
            </a:r>
            <a:endParaRPr lang="en-CA"/>
          </a:p>
        </p:txBody>
      </p:sp>
      <p:pic>
        <p:nvPicPr>
          <p:cNvPr id="7" name="Picture 6" descr="Text&#10;&#10;Description automatically generated">
            <a:extLst>
              <a:ext uri="{FF2B5EF4-FFF2-40B4-BE49-F238E27FC236}">
                <a16:creationId xmlns:a16="http://schemas.microsoft.com/office/drawing/2014/main" id="{F2ADE4E3-FB35-41D8-A2A9-A669F0100210}"/>
              </a:ext>
            </a:extLst>
          </p:cNvPr>
          <p:cNvPicPr>
            <a:picLocks noChangeAspect="1"/>
          </p:cNvPicPr>
          <p:nvPr>
            <p:custDataLst>
              <p:tags r:id="rId3"/>
            </p:custDataLst>
          </p:nvPr>
        </p:nvPicPr>
        <p:blipFill>
          <a:blip r:embed="rId5"/>
          <a:stretch>
            <a:fillRect/>
          </a:stretch>
        </p:blipFill>
        <p:spPr>
          <a:xfrm>
            <a:off x="1343996" y="2580166"/>
            <a:ext cx="6734175" cy="3295650"/>
          </a:xfrm>
          <a:prstGeom prst="rect">
            <a:avLst/>
          </a:prstGeom>
        </p:spPr>
      </p:pic>
    </p:spTree>
    <p:extLst>
      <p:ext uri="{BB962C8B-B14F-4D97-AF65-F5344CB8AC3E}">
        <p14:creationId xmlns:p14="http://schemas.microsoft.com/office/powerpoint/2010/main" val="7614303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4C9BC-8C24-473F-B5E8-D5C844F2DBE3}"/>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64858D55-2AB5-4113-B4D3-4527B983A4B1}"/>
              </a:ext>
            </a:extLst>
          </p:cNvPr>
          <p:cNvSpPr>
            <a:spLocks noGrp="1"/>
          </p:cNvSpPr>
          <p:nvPr>
            <p:ph idx="1"/>
            <p:custDataLst>
              <p:tags r:id="rId2"/>
            </p:custDataLst>
          </p:nvPr>
        </p:nvSpPr>
        <p:spPr/>
        <p:txBody>
          <a:bodyPr/>
          <a:lstStyle/>
          <a:p>
            <a:r>
              <a:rPr lang="en-US"/>
              <a:t>Si cet utilisateur tente de faire une action qui n’est pas incluse dans ses accès, l’opération sera refusée.</a:t>
            </a:r>
            <a:endParaRPr lang="en-CA"/>
          </a:p>
        </p:txBody>
      </p:sp>
      <p:pic>
        <p:nvPicPr>
          <p:cNvPr id="5" name="Picture 4" descr="Text&#10;&#10;Description automatically generated">
            <a:extLst>
              <a:ext uri="{FF2B5EF4-FFF2-40B4-BE49-F238E27FC236}">
                <a16:creationId xmlns:a16="http://schemas.microsoft.com/office/drawing/2014/main" id="{8A9C9471-1310-4A81-BF37-59F1309F1464}"/>
              </a:ext>
            </a:extLst>
          </p:cNvPr>
          <p:cNvPicPr>
            <a:picLocks noChangeAspect="1"/>
          </p:cNvPicPr>
          <p:nvPr>
            <p:custDataLst>
              <p:tags r:id="rId3"/>
            </p:custDataLst>
          </p:nvPr>
        </p:nvPicPr>
        <p:blipFill>
          <a:blip r:embed="rId5"/>
          <a:stretch>
            <a:fillRect/>
          </a:stretch>
        </p:blipFill>
        <p:spPr>
          <a:xfrm>
            <a:off x="1440773" y="2816972"/>
            <a:ext cx="7268589" cy="2667372"/>
          </a:xfrm>
          <a:prstGeom prst="rect">
            <a:avLst/>
          </a:prstGeom>
        </p:spPr>
      </p:pic>
    </p:spTree>
    <p:extLst>
      <p:ext uri="{BB962C8B-B14F-4D97-AF65-F5344CB8AC3E}">
        <p14:creationId xmlns:p14="http://schemas.microsoft.com/office/powerpoint/2010/main" val="35568619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12835-DD1F-450C-BB15-29585F934DCE}"/>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4BF49355-6D43-4664-BA4F-32ED88794933}"/>
              </a:ext>
            </a:extLst>
          </p:cNvPr>
          <p:cNvSpPr>
            <a:spLocks noGrp="1"/>
          </p:cNvSpPr>
          <p:nvPr>
            <p:ph idx="1"/>
            <p:custDataLst>
              <p:tags r:id="rId2"/>
            </p:custDataLst>
          </p:nvPr>
        </p:nvSpPr>
        <p:spPr/>
        <p:txBody>
          <a:bodyPr/>
          <a:lstStyle/>
          <a:p>
            <a:r>
              <a:rPr lang="en-US"/>
              <a:t>Pour plus d’information sur les accès permis, consulter ce lien:</a:t>
            </a:r>
          </a:p>
          <a:p>
            <a:pPr marL="0" indent="0">
              <a:buNone/>
            </a:pPr>
            <a:r>
              <a:rPr lang="en-CA">
                <a:hlinkClick r:id="rId4"/>
              </a:rPr>
              <a:t>https://www.techonthenet.com/mariadb/grant_revoke.php</a:t>
            </a:r>
            <a:r>
              <a:rPr lang="en-US"/>
              <a:t> </a:t>
            </a:r>
            <a:endParaRPr lang="en-CA"/>
          </a:p>
        </p:txBody>
      </p:sp>
    </p:spTree>
    <p:extLst>
      <p:ext uri="{BB962C8B-B14F-4D97-AF65-F5344CB8AC3E}">
        <p14:creationId xmlns:p14="http://schemas.microsoft.com/office/powerpoint/2010/main" val="18329174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43A55-0980-47B6-951A-463DF1847C77}"/>
              </a:ext>
            </a:extLst>
          </p:cNvPr>
          <p:cNvSpPr>
            <a:spLocks noGrp="1"/>
          </p:cNvSpPr>
          <p:nvPr>
            <p:ph type="title"/>
            <p:custDataLst>
              <p:tags r:id="rId1"/>
            </p:custDataLst>
          </p:nvPr>
        </p:nvSpPr>
        <p:spPr/>
        <p:txBody>
          <a:bodyPr/>
          <a:lstStyle/>
          <a:p>
            <a:r>
              <a:rPr lang="en-US"/>
              <a:t>Gestion des utilisateurs</a:t>
            </a:r>
            <a:endParaRPr lang="en-CA"/>
          </a:p>
        </p:txBody>
      </p:sp>
      <p:sp>
        <p:nvSpPr>
          <p:cNvPr id="3" name="Content Placeholder 2">
            <a:extLst>
              <a:ext uri="{FF2B5EF4-FFF2-40B4-BE49-F238E27FC236}">
                <a16:creationId xmlns:a16="http://schemas.microsoft.com/office/drawing/2014/main" id="{F97C1A63-DA48-4F88-B04D-A88F903A07CE}"/>
              </a:ext>
            </a:extLst>
          </p:cNvPr>
          <p:cNvSpPr>
            <a:spLocks noGrp="1"/>
          </p:cNvSpPr>
          <p:nvPr>
            <p:ph idx="1"/>
            <p:custDataLst>
              <p:tags r:id="rId2"/>
            </p:custDataLst>
          </p:nvPr>
        </p:nvSpPr>
        <p:spPr/>
        <p:txBody>
          <a:bodyPr/>
          <a:lstStyle/>
          <a:p>
            <a:r>
              <a:rPr lang="en-US"/>
              <a:t>Voici donc qui termine notre section sur l’utilisation de MariaDB dans le terminal.</a:t>
            </a:r>
          </a:p>
          <a:p>
            <a:endParaRPr lang="en-US"/>
          </a:p>
          <a:p>
            <a:r>
              <a:rPr lang="en-US"/>
              <a:t>Dans la prochaine section, nous couvrirons son administration en utilisant l’interface “PHPMyAdmin”</a:t>
            </a:r>
            <a:endParaRPr lang="en-CA"/>
          </a:p>
        </p:txBody>
      </p:sp>
    </p:spTree>
    <p:extLst>
      <p:ext uri="{BB962C8B-B14F-4D97-AF65-F5344CB8AC3E}">
        <p14:creationId xmlns:p14="http://schemas.microsoft.com/office/powerpoint/2010/main" val="3845223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Gestion de MariaDB avec PHPMyAdmin</a:t>
            </a:r>
            <a:endParaRPr lang="fr-CA" dirty="0"/>
          </a:p>
        </p:txBody>
      </p:sp>
    </p:spTree>
    <p:extLst>
      <p:ext uri="{BB962C8B-B14F-4D97-AF65-F5344CB8AC3E}">
        <p14:creationId xmlns:p14="http://schemas.microsoft.com/office/powerpoint/2010/main" val="30912683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7C784-7306-469B-94EC-DF9A228EF249}"/>
              </a:ext>
            </a:extLst>
          </p:cNvPr>
          <p:cNvSpPr>
            <a:spLocks noGrp="1"/>
          </p:cNvSpPr>
          <p:nvPr>
            <p:ph type="title"/>
            <p:custDataLst>
              <p:tags r:id="rId1"/>
            </p:custDataLst>
          </p:nvPr>
        </p:nvSpPr>
        <p:spPr/>
        <p:txBody>
          <a:bodyPr/>
          <a:lstStyle/>
          <a:p>
            <a:r>
              <a:rPr lang="en-US"/>
              <a:t>PHPMyAdmin</a:t>
            </a:r>
            <a:endParaRPr lang="en-CA"/>
          </a:p>
        </p:txBody>
      </p:sp>
      <p:sp>
        <p:nvSpPr>
          <p:cNvPr id="3" name="Content Placeholder 2">
            <a:extLst>
              <a:ext uri="{FF2B5EF4-FFF2-40B4-BE49-F238E27FC236}">
                <a16:creationId xmlns:a16="http://schemas.microsoft.com/office/drawing/2014/main" id="{5F228A97-00D7-460D-963E-F6C609C43715}"/>
              </a:ext>
            </a:extLst>
          </p:cNvPr>
          <p:cNvSpPr>
            <a:spLocks noGrp="1"/>
          </p:cNvSpPr>
          <p:nvPr>
            <p:ph idx="1"/>
            <p:custDataLst>
              <p:tags r:id="rId2"/>
            </p:custDataLst>
          </p:nvPr>
        </p:nvSpPr>
        <p:spPr/>
        <p:txBody>
          <a:bodyPr/>
          <a:lstStyle/>
          <a:p>
            <a:r>
              <a:rPr lang="en-US"/>
              <a:t>PHPMyAdmin est une application web (Conçu en PHP) qui sert à faciliter l’administration des bases de données MySQL et MariaDB.</a:t>
            </a:r>
          </a:p>
          <a:p>
            <a:endParaRPr lang="en-US"/>
          </a:p>
          <a:p>
            <a:r>
              <a:rPr lang="en-US"/>
              <a:t>Il s’agit de l’interface offerte par défaut dans XAMPP également.</a:t>
            </a:r>
          </a:p>
          <a:p>
            <a:endParaRPr lang="en-US"/>
          </a:p>
          <a:p>
            <a:r>
              <a:rPr lang="en-US"/>
              <a:t>Heureusement, il s’agit d’un projet Open Source gratuit et facile à installer.</a:t>
            </a:r>
          </a:p>
          <a:p>
            <a:endParaRPr lang="en-CA"/>
          </a:p>
          <a:p>
            <a:r>
              <a:rPr lang="en-US"/>
              <a:t>Dans cette section, nous couvrirons donc l’installation de PHPMyAdmin</a:t>
            </a:r>
          </a:p>
          <a:p>
            <a:endParaRPr lang="en-CA"/>
          </a:p>
          <a:p>
            <a:endParaRPr lang="en-CA"/>
          </a:p>
        </p:txBody>
      </p:sp>
    </p:spTree>
    <p:extLst>
      <p:ext uri="{BB962C8B-B14F-4D97-AF65-F5344CB8AC3E}">
        <p14:creationId xmlns:p14="http://schemas.microsoft.com/office/powerpoint/2010/main" val="34304799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Installation de PHPMyAdmin</a:t>
            </a:r>
            <a:endParaRPr lang="fr-CA" dirty="0"/>
          </a:p>
        </p:txBody>
      </p:sp>
    </p:spTree>
    <p:extLst>
      <p:ext uri="{BB962C8B-B14F-4D97-AF65-F5344CB8AC3E}">
        <p14:creationId xmlns:p14="http://schemas.microsoft.com/office/powerpoint/2010/main" val="2423945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595777" y="2625466"/>
            <a:ext cx="9404723" cy="1400530"/>
          </a:xfrm>
        </p:spPr>
        <p:txBody>
          <a:bodyPr/>
          <a:lstStyle/>
          <a:p>
            <a:r>
              <a:rPr lang="en-US"/>
              <a:t>Sécurité des serveurs web</a:t>
            </a:r>
            <a:endParaRPr lang="en-US" dirty="0"/>
          </a:p>
        </p:txBody>
      </p:sp>
    </p:spTree>
    <p:extLst>
      <p:ext uri="{BB962C8B-B14F-4D97-AF65-F5344CB8AC3E}">
        <p14:creationId xmlns:p14="http://schemas.microsoft.com/office/powerpoint/2010/main" val="10023567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377C0-B869-4DEA-82B5-BAB75755C15A}"/>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17AB078F-2332-44C3-8F94-6647F4E4445C}"/>
              </a:ext>
            </a:extLst>
          </p:cNvPr>
          <p:cNvSpPr>
            <a:spLocks noGrp="1"/>
          </p:cNvSpPr>
          <p:nvPr>
            <p:ph idx="1"/>
            <p:custDataLst>
              <p:tags r:id="rId2"/>
            </p:custDataLst>
          </p:nvPr>
        </p:nvSpPr>
        <p:spPr/>
        <p:txBody>
          <a:bodyPr/>
          <a:lstStyle/>
          <a:p>
            <a:r>
              <a:rPr lang="en-US"/>
              <a:t>Pour utiliser PHPMyAdmin, nous allons premièrement devoir l’installer sur notre serveur.</a:t>
            </a:r>
          </a:p>
          <a:p>
            <a:r>
              <a:rPr lang="en-US"/>
              <a:t>Heureusement, il s’agit d’un procédé plutôt facile puisque PHPMyAdmin n’est rien d’autre qu’une application PHP qui peut être copié collée sur notre serveur web.</a:t>
            </a:r>
          </a:p>
          <a:p>
            <a:endParaRPr lang="en-US"/>
          </a:p>
          <a:p>
            <a:r>
              <a:rPr lang="en-US"/>
              <a:t>Voyons étape par étape comment procéder.</a:t>
            </a:r>
          </a:p>
        </p:txBody>
      </p:sp>
    </p:spTree>
    <p:extLst>
      <p:ext uri="{BB962C8B-B14F-4D97-AF65-F5344CB8AC3E}">
        <p14:creationId xmlns:p14="http://schemas.microsoft.com/office/powerpoint/2010/main" val="11500268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94C62-2505-420C-A9FD-305F9790230E}"/>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4A8FA50B-4448-4D88-AEA6-F5A948FDBBED}"/>
              </a:ext>
            </a:extLst>
          </p:cNvPr>
          <p:cNvSpPr>
            <a:spLocks noGrp="1"/>
          </p:cNvSpPr>
          <p:nvPr>
            <p:ph idx="1"/>
            <p:custDataLst>
              <p:tags r:id="rId2"/>
            </p:custDataLst>
          </p:nvPr>
        </p:nvSpPr>
        <p:spPr/>
        <p:txBody>
          <a:bodyPr>
            <a:normAutofit lnSpcReduction="10000"/>
          </a:bodyPr>
          <a:lstStyle/>
          <a:p>
            <a:r>
              <a:rPr lang="en-US"/>
              <a:t>Avant de commencer, vous devez vous assurer d'avoir un serveur web (Apache) d’installer avec les extensions nécessaires (mysqli et xml).</a:t>
            </a:r>
          </a:p>
          <a:p>
            <a:endParaRPr lang="en-US"/>
          </a:p>
          <a:p>
            <a:r>
              <a:rPr lang="en-US"/>
              <a:t>Pour le faire, exécutez les commandes suivantes:</a:t>
            </a:r>
          </a:p>
          <a:p>
            <a:pPr lvl="1"/>
            <a:r>
              <a:rPr lang="en-US"/>
              <a:t>apt-get update</a:t>
            </a:r>
          </a:p>
          <a:p>
            <a:pPr lvl="1"/>
            <a:r>
              <a:rPr lang="en-US"/>
              <a:t>apt-get install apache2</a:t>
            </a:r>
          </a:p>
          <a:p>
            <a:pPr lvl="1"/>
            <a:r>
              <a:rPr lang="en-CA"/>
              <a:t>apt-get install php</a:t>
            </a:r>
          </a:p>
          <a:p>
            <a:pPr lvl="1"/>
            <a:r>
              <a:rPr lang="en-CA"/>
              <a:t>php –version	(observez quelle version de PHP vous avez (ex. 7.4.3)</a:t>
            </a:r>
          </a:p>
          <a:p>
            <a:pPr lvl="1"/>
            <a:endParaRPr lang="en-CA"/>
          </a:p>
          <a:p>
            <a:pPr marL="457200" lvl="1" indent="0">
              <a:buNone/>
            </a:pPr>
            <a:r>
              <a:rPr lang="en-CA">
                <a:solidFill>
                  <a:srgbClr val="FFC000"/>
                </a:solidFill>
              </a:rPr>
              <a:t>Suite à la prochaine diapositive</a:t>
            </a:r>
          </a:p>
        </p:txBody>
      </p:sp>
    </p:spTree>
    <p:extLst>
      <p:ext uri="{BB962C8B-B14F-4D97-AF65-F5344CB8AC3E}">
        <p14:creationId xmlns:p14="http://schemas.microsoft.com/office/powerpoint/2010/main" val="312581147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D6855-839F-4AD2-8E61-61EBA59047B0}"/>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529543E9-1FE4-44B9-836F-4353602FB77D}"/>
              </a:ext>
            </a:extLst>
          </p:cNvPr>
          <p:cNvSpPr>
            <a:spLocks noGrp="1"/>
          </p:cNvSpPr>
          <p:nvPr>
            <p:ph idx="1"/>
            <p:custDataLst>
              <p:tags r:id="rId2"/>
            </p:custDataLst>
          </p:nvPr>
        </p:nvSpPr>
        <p:spPr/>
        <p:txBody>
          <a:bodyPr/>
          <a:lstStyle/>
          <a:p>
            <a:r>
              <a:rPr lang="en-CA"/>
              <a:t>Installer les  modules pour PHP nécessaire pour PHPMyAdmin.</a:t>
            </a:r>
          </a:p>
          <a:p>
            <a:r>
              <a:rPr lang="en-CA"/>
              <a:t>La version et sous-version peut différer.</a:t>
            </a:r>
          </a:p>
          <a:p>
            <a:pPr lvl="1"/>
            <a:r>
              <a:rPr lang="en-CA"/>
              <a:t>apt-get install php</a:t>
            </a:r>
            <a:r>
              <a:rPr lang="en-CA">
                <a:solidFill>
                  <a:srgbClr val="FFC000"/>
                </a:solidFill>
              </a:rPr>
              <a:t>7.4</a:t>
            </a:r>
            <a:r>
              <a:rPr lang="en-CA"/>
              <a:t>-mysqli</a:t>
            </a:r>
          </a:p>
          <a:p>
            <a:pPr lvl="1"/>
            <a:r>
              <a:rPr lang="en-CA"/>
              <a:t>apt-get install php</a:t>
            </a:r>
            <a:r>
              <a:rPr lang="en-CA">
                <a:solidFill>
                  <a:srgbClr val="FFC000"/>
                </a:solidFill>
              </a:rPr>
              <a:t>7.4</a:t>
            </a:r>
            <a:r>
              <a:rPr lang="en-CA"/>
              <a:t>-xml</a:t>
            </a:r>
          </a:p>
          <a:p>
            <a:endParaRPr lang="en-CA"/>
          </a:p>
          <a:p>
            <a:r>
              <a:rPr lang="en-CA"/>
              <a:t>Redémarrer le service d’Apache</a:t>
            </a:r>
          </a:p>
          <a:p>
            <a:pPr lvl="1"/>
            <a:r>
              <a:rPr lang="en-CA"/>
              <a:t>systemctl restart Apache2</a:t>
            </a:r>
          </a:p>
          <a:p>
            <a:pPr lvl="1"/>
            <a:endParaRPr lang="en-CA"/>
          </a:p>
          <a:p>
            <a:r>
              <a:rPr lang="en-CA"/>
              <a:t>Nous sommes maintenant prêts à installer PHPMyAdmin</a:t>
            </a:r>
          </a:p>
          <a:p>
            <a:pPr lvl="1"/>
            <a:endParaRPr lang="en-CA"/>
          </a:p>
          <a:p>
            <a:endParaRPr lang="en-CA"/>
          </a:p>
        </p:txBody>
      </p:sp>
    </p:spTree>
    <p:extLst>
      <p:ext uri="{BB962C8B-B14F-4D97-AF65-F5344CB8AC3E}">
        <p14:creationId xmlns:p14="http://schemas.microsoft.com/office/powerpoint/2010/main" val="20231010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377C0-B869-4DEA-82B5-BAB75755C15A}"/>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17AB078F-2332-44C3-8F94-6647F4E4445C}"/>
              </a:ext>
            </a:extLst>
          </p:cNvPr>
          <p:cNvSpPr>
            <a:spLocks noGrp="1"/>
          </p:cNvSpPr>
          <p:nvPr>
            <p:ph idx="1"/>
            <p:custDataLst>
              <p:tags r:id="rId2"/>
            </p:custDataLst>
          </p:nvPr>
        </p:nvSpPr>
        <p:spPr/>
        <p:txBody>
          <a:bodyPr/>
          <a:lstStyle/>
          <a:p>
            <a:r>
              <a:rPr lang="en-US"/>
              <a:t>1) Pour commencer, rendez-vous sur le site </a:t>
            </a:r>
            <a:r>
              <a:rPr lang="en-US">
                <a:hlinkClick r:id="rId5"/>
              </a:rPr>
              <a:t>https://www.phpmyadmin.net/downloads/</a:t>
            </a:r>
            <a:endParaRPr lang="en-US"/>
          </a:p>
          <a:p>
            <a:endParaRPr lang="en-US"/>
          </a:p>
          <a:p>
            <a:r>
              <a:rPr lang="en-US"/>
              <a:t>2) Télécharger le fichier Zip de la dernière version de PHPMyAdmin</a:t>
            </a:r>
          </a:p>
        </p:txBody>
      </p:sp>
      <p:pic>
        <p:nvPicPr>
          <p:cNvPr id="5" name="Picture 4" descr="Graphical user interface, text, application&#10;&#10;Description automatically generated">
            <a:extLst>
              <a:ext uri="{FF2B5EF4-FFF2-40B4-BE49-F238E27FC236}">
                <a16:creationId xmlns:a16="http://schemas.microsoft.com/office/drawing/2014/main" id="{7CCE42BF-99B2-42E0-8233-21B8B791C36C}"/>
              </a:ext>
            </a:extLst>
          </p:cNvPr>
          <p:cNvPicPr>
            <a:picLocks noChangeAspect="1"/>
          </p:cNvPicPr>
          <p:nvPr>
            <p:custDataLst>
              <p:tags r:id="rId3"/>
            </p:custDataLst>
          </p:nvPr>
        </p:nvPicPr>
        <p:blipFill>
          <a:blip r:embed="rId6"/>
          <a:stretch>
            <a:fillRect/>
          </a:stretch>
        </p:blipFill>
        <p:spPr>
          <a:xfrm>
            <a:off x="825622" y="3865947"/>
            <a:ext cx="11018483" cy="2700431"/>
          </a:xfrm>
          <a:prstGeom prst="rect">
            <a:avLst/>
          </a:prstGeom>
        </p:spPr>
      </p:pic>
    </p:spTree>
    <p:extLst>
      <p:ext uri="{BB962C8B-B14F-4D97-AF65-F5344CB8AC3E}">
        <p14:creationId xmlns:p14="http://schemas.microsoft.com/office/powerpoint/2010/main" val="3552136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5FCC5A-D713-40AB-B8A8-13BC83C32D1E}"/>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5A63F0E5-DCB9-4C79-BAF0-25E10DC83B9C}"/>
              </a:ext>
            </a:extLst>
          </p:cNvPr>
          <p:cNvSpPr>
            <a:spLocks noGrp="1"/>
          </p:cNvSpPr>
          <p:nvPr>
            <p:ph idx="1"/>
            <p:custDataLst>
              <p:tags r:id="rId2"/>
            </p:custDataLst>
          </p:nvPr>
        </p:nvSpPr>
        <p:spPr/>
        <p:txBody>
          <a:bodyPr/>
          <a:lstStyle/>
          <a:p>
            <a:r>
              <a:rPr lang="en-US"/>
              <a:t>3) Décompresser le fichier. Vous pouvez voir tous les fichiers de PHPMyAdmin dans le répertoire généré.</a:t>
            </a:r>
          </a:p>
          <a:p>
            <a:endParaRPr lang="en-CA"/>
          </a:p>
        </p:txBody>
      </p:sp>
      <p:pic>
        <p:nvPicPr>
          <p:cNvPr id="5" name="Picture 4" descr="Graphical user interface, table&#10;&#10;Description automatically generated">
            <a:extLst>
              <a:ext uri="{FF2B5EF4-FFF2-40B4-BE49-F238E27FC236}">
                <a16:creationId xmlns:a16="http://schemas.microsoft.com/office/drawing/2014/main" id="{1443ADB3-4949-4E8E-A9F1-1FB4AB23AB47}"/>
              </a:ext>
            </a:extLst>
          </p:cNvPr>
          <p:cNvPicPr>
            <a:picLocks noChangeAspect="1"/>
          </p:cNvPicPr>
          <p:nvPr>
            <p:custDataLst>
              <p:tags r:id="rId3"/>
            </p:custDataLst>
          </p:nvPr>
        </p:nvPicPr>
        <p:blipFill>
          <a:blip r:embed="rId5"/>
          <a:stretch>
            <a:fillRect/>
          </a:stretch>
        </p:blipFill>
        <p:spPr>
          <a:xfrm>
            <a:off x="1509203" y="2871251"/>
            <a:ext cx="5148044" cy="3759243"/>
          </a:xfrm>
          <a:prstGeom prst="rect">
            <a:avLst/>
          </a:prstGeom>
        </p:spPr>
      </p:pic>
    </p:spTree>
    <p:extLst>
      <p:ext uri="{BB962C8B-B14F-4D97-AF65-F5344CB8AC3E}">
        <p14:creationId xmlns:p14="http://schemas.microsoft.com/office/powerpoint/2010/main" val="2735868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1029B-4E78-491F-8FCD-162F7DA9732E}"/>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363C151F-55DC-4872-9BA8-53DC01BFAFEF}"/>
              </a:ext>
            </a:extLst>
          </p:cNvPr>
          <p:cNvSpPr>
            <a:spLocks noGrp="1"/>
          </p:cNvSpPr>
          <p:nvPr>
            <p:ph idx="1"/>
            <p:custDataLst>
              <p:tags r:id="rId2"/>
            </p:custDataLst>
          </p:nvPr>
        </p:nvSpPr>
        <p:spPr/>
        <p:txBody>
          <a:bodyPr/>
          <a:lstStyle/>
          <a:p>
            <a:r>
              <a:rPr lang="en-US"/>
              <a:t>4) Retourner un répertoire en arrière et renommer le répertoire qui a été décompressé pour quelque chose de plus court (comme “phpMyAdmin”)</a:t>
            </a:r>
            <a:endParaRPr lang="en-CA"/>
          </a:p>
        </p:txBody>
      </p:sp>
      <p:pic>
        <p:nvPicPr>
          <p:cNvPr id="5" name="Picture 4" descr="Graphical user interface, application&#10;&#10;Description automatically generated">
            <a:extLst>
              <a:ext uri="{FF2B5EF4-FFF2-40B4-BE49-F238E27FC236}">
                <a16:creationId xmlns:a16="http://schemas.microsoft.com/office/drawing/2014/main" id="{A44443DF-06C1-427F-ADC4-B4E0764C2775}"/>
              </a:ext>
            </a:extLst>
          </p:cNvPr>
          <p:cNvPicPr>
            <a:picLocks noChangeAspect="1"/>
          </p:cNvPicPr>
          <p:nvPr>
            <p:custDataLst>
              <p:tags r:id="rId3"/>
            </p:custDataLst>
          </p:nvPr>
        </p:nvPicPr>
        <p:blipFill>
          <a:blip r:embed="rId5"/>
          <a:stretch>
            <a:fillRect/>
          </a:stretch>
        </p:blipFill>
        <p:spPr>
          <a:xfrm>
            <a:off x="1525942" y="3386831"/>
            <a:ext cx="3600450" cy="1066800"/>
          </a:xfrm>
          <a:prstGeom prst="rect">
            <a:avLst/>
          </a:prstGeom>
        </p:spPr>
      </p:pic>
    </p:spTree>
    <p:extLst>
      <p:ext uri="{BB962C8B-B14F-4D97-AF65-F5344CB8AC3E}">
        <p14:creationId xmlns:p14="http://schemas.microsoft.com/office/powerpoint/2010/main" val="29957050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6C011-AE76-4520-8FCC-112AB092F20B}"/>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EE81010A-B3AA-4482-9898-84AA1F7A6772}"/>
              </a:ext>
            </a:extLst>
          </p:cNvPr>
          <p:cNvSpPr>
            <a:spLocks noGrp="1"/>
          </p:cNvSpPr>
          <p:nvPr>
            <p:ph idx="1"/>
            <p:custDataLst>
              <p:tags r:id="rId2"/>
            </p:custDataLst>
          </p:nvPr>
        </p:nvSpPr>
        <p:spPr/>
        <p:txBody>
          <a:bodyPr/>
          <a:lstStyle/>
          <a:p>
            <a:r>
              <a:rPr lang="en-US"/>
              <a:t>5) En utilisant WinSCP, copier ce répertoire sur votre serveur contenant votre base de données. Vous devez le mettre sous “var/www/html”. Le transfert peut prendre quelques minutes.</a:t>
            </a:r>
            <a:endParaRPr lang="en-CA"/>
          </a:p>
        </p:txBody>
      </p:sp>
      <p:pic>
        <p:nvPicPr>
          <p:cNvPr id="7" name="Picture 6" descr="Graphical user interface, text, application&#10;&#10;Description automatically generated">
            <a:extLst>
              <a:ext uri="{FF2B5EF4-FFF2-40B4-BE49-F238E27FC236}">
                <a16:creationId xmlns:a16="http://schemas.microsoft.com/office/drawing/2014/main" id="{793EB568-4E2C-4655-84F3-9A1158339EC0}"/>
              </a:ext>
            </a:extLst>
          </p:cNvPr>
          <p:cNvPicPr>
            <a:picLocks noChangeAspect="1"/>
          </p:cNvPicPr>
          <p:nvPr>
            <p:custDataLst>
              <p:tags r:id="rId3"/>
            </p:custDataLst>
          </p:nvPr>
        </p:nvPicPr>
        <p:blipFill>
          <a:blip r:embed="rId5"/>
          <a:stretch>
            <a:fillRect/>
          </a:stretch>
        </p:blipFill>
        <p:spPr>
          <a:xfrm>
            <a:off x="1600608" y="3220024"/>
            <a:ext cx="5580865" cy="3390826"/>
          </a:xfrm>
          <a:prstGeom prst="rect">
            <a:avLst/>
          </a:prstGeom>
        </p:spPr>
      </p:pic>
    </p:spTree>
    <p:extLst>
      <p:ext uri="{BB962C8B-B14F-4D97-AF65-F5344CB8AC3E}">
        <p14:creationId xmlns:p14="http://schemas.microsoft.com/office/powerpoint/2010/main" val="15059650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88E7DB-284B-4FFC-914B-CA38CA12E734}"/>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6AAB65FF-E5D3-4A08-A4DD-958CE7F43A35}"/>
              </a:ext>
            </a:extLst>
          </p:cNvPr>
          <p:cNvSpPr>
            <a:spLocks noGrp="1"/>
          </p:cNvSpPr>
          <p:nvPr>
            <p:ph idx="1"/>
            <p:custDataLst>
              <p:tags r:id="rId2"/>
            </p:custDataLst>
          </p:nvPr>
        </p:nvSpPr>
        <p:spPr/>
        <p:txBody>
          <a:bodyPr/>
          <a:lstStyle/>
          <a:p>
            <a:r>
              <a:rPr lang="en-US"/>
              <a:t>Une fois le transfert terminé, connectez-vous à l’interface de PHPMyAdmin en utilisant le lien:</a:t>
            </a:r>
          </a:p>
          <a:p>
            <a:r>
              <a:rPr lang="en-US"/>
              <a:t>&lt;</a:t>
            </a:r>
            <a:r>
              <a:rPr lang="en-US">
                <a:solidFill>
                  <a:srgbClr val="FFC000"/>
                </a:solidFill>
              </a:rPr>
              <a:t>adresse IP</a:t>
            </a:r>
            <a:r>
              <a:rPr lang="en-US"/>
              <a:t>&gt;/phpMyAdmin</a:t>
            </a:r>
            <a:endParaRPr lang="en-CA"/>
          </a:p>
        </p:txBody>
      </p:sp>
      <p:pic>
        <p:nvPicPr>
          <p:cNvPr id="5" name="Picture 4" descr="Graphical user interface, website&#10;&#10;Description automatically generated">
            <a:extLst>
              <a:ext uri="{FF2B5EF4-FFF2-40B4-BE49-F238E27FC236}">
                <a16:creationId xmlns:a16="http://schemas.microsoft.com/office/drawing/2014/main" id="{A8F15DAC-A81B-4503-912F-08F3C268759E}"/>
              </a:ext>
            </a:extLst>
          </p:cNvPr>
          <p:cNvPicPr>
            <a:picLocks noChangeAspect="1"/>
          </p:cNvPicPr>
          <p:nvPr>
            <p:custDataLst>
              <p:tags r:id="rId3"/>
            </p:custDataLst>
          </p:nvPr>
        </p:nvPicPr>
        <p:blipFill>
          <a:blip r:embed="rId5"/>
          <a:stretch>
            <a:fillRect/>
          </a:stretch>
        </p:blipFill>
        <p:spPr>
          <a:xfrm>
            <a:off x="2909633" y="3237722"/>
            <a:ext cx="5917514" cy="3374668"/>
          </a:xfrm>
          <a:prstGeom prst="rect">
            <a:avLst/>
          </a:prstGeom>
        </p:spPr>
      </p:pic>
    </p:spTree>
    <p:extLst>
      <p:ext uri="{BB962C8B-B14F-4D97-AF65-F5344CB8AC3E}">
        <p14:creationId xmlns:p14="http://schemas.microsoft.com/office/powerpoint/2010/main" val="8545263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610AD8-910E-499A-A66E-6EEE5B552CE6}"/>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B8ABC6B6-011B-4FA1-A3A4-B57CD6F7439E}"/>
              </a:ext>
            </a:extLst>
          </p:cNvPr>
          <p:cNvSpPr>
            <a:spLocks noGrp="1"/>
          </p:cNvSpPr>
          <p:nvPr>
            <p:ph idx="1"/>
            <p:custDataLst>
              <p:tags r:id="rId2"/>
            </p:custDataLst>
          </p:nvPr>
        </p:nvSpPr>
        <p:spPr/>
        <p:txBody>
          <a:bodyPr/>
          <a:lstStyle/>
          <a:p>
            <a:r>
              <a:rPr lang="en-US"/>
              <a:t>Si vous ne voyez aucune page afficher ou si vous voyez le message d’erreur ci-dessous, c’est qu’une extension n’a pas été installée correctement.</a:t>
            </a:r>
            <a:endParaRPr lang="en-CA"/>
          </a:p>
        </p:txBody>
      </p:sp>
      <p:pic>
        <p:nvPicPr>
          <p:cNvPr id="4" name="Picture 3">
            <a:extLst>
              <a:ext uri="{FF2B5EF4-FFF2-40B4-BE49-F238E27FC236}">
                <a16:creationId xmlns:a16="http://schemas.microsoft.com/office/drawing/2014/main" id="{89F69023-62BD-451C-8D61-B87F04EAA032}"/>
              </a:ext>
            </a:extLst>
          </p:cNvPr>
          <p:cNvPicPr>
            <a:picLocks noChangeAspect="1"/>
          </p:cNvPicPr>
          <p:nvPr>
            <p:custDataLst>
              <p:tags r:id="rId3"/>
            </p:custDataLst>
          </p:nvPr>
        </p:nvPicPr>
        <p:blipFill>
          <a:blip r:embed="rId5"/>
          <a:stretch>
            <a:fillRect/>
          </a:stretch>
        </p:blipFill>
        <p:spPr>
          <a:xfrm>
            <a:off x="1103312" y="3395709"/>
            <a:ext cx="8802328" cy="485843"/>
          </a:xfrm>
          <a:prstGeom prst="rect">
            <a:avLst/>
          </a:prstGeom>
        </p:spPr>
      </p:pic>
    </p:spTree>
    <p:extLst>
      <p:ext uri="{BB962C8B-B14F-4D97-AF65-F5344CB8AC3E}">
        <p14:creationId xmlns:p14="http://schemas.microsoft.com/office/powerpoint/2010/main" val="3514344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839D-1F9B-40CD-BD1A-DD8F356C4686}"/>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82504EE6-DB1E-49EB-A0B1-243C03780C85}"/>
              </a:ext>
            </a:extLst>
          </p:cNvPr>
          <p:cNvSpPr>
            <a:spLocks noGrp="1"/>
          </p:cNvSpPr>
          <p:nvPr>
            <p:ph idx="1"/>
            <p:custDataLst>
              <p:tags r:id="rId2"/>
            </p:custDataLst>
          </p:nvPr>
        </p:nvSpPr>
        <p:spPr/>
        <p:txBody>
          <a:bodyPr/>
          <a:lstStyle/>
          <a:p>
            <a:r>
              <a:rPr lang="en-US" b="1">
                <a:solidFill>
                  <a:srgbClr val="FFC000"/>
                </a:solidFill>
              </a:rPr>
              <a:t>Attention!</a:t>
            </a:r>
          </a:p>
          <a:p>
            <a:endParaRPr lang="en-US"/>
          </a:p>
          <a:p>
            <a:r>
              <a:rPr lang="en-US"/>
              <a:t>La communication avec le serveur n’est pas encryptée. Votre mot de passe et toute manipulation de votre base de données peuvent facilement être interceptés. N’utilisez pas de mot de passe que vous utilisez ailleurs pour l’exercice.</a:t>
            </a:r>
          </a:p>
          <a:p>
            <a:endParaRPr lang="en-US"/>
          </a:p>
          <a:p>
            <a:r>
              <a:rPr lang="en-US"/>
              <a:t>Cette situation sera corrigée lorsque nous installerons un certificat SSL.</a:t>
            </a:r>
          </a:p>
        </p:txBody>
      </p:sp>
    </p:spTree>
    <p:extLst>
      <p:ext uri="{BB962C8B-B14F-4D97-AF65-F5344CB8AC3E}">
        <p14:creationId xmlns:p14="http://schemas.microsoft.com/office/powerpoint/2010/main" val="1482067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a:t>Sécurisation de la base de données</a:t>
            </a:r>
            <a:endParaRPr lang="fr-CA" dirty="0"/>
          </a:p>
        </p:txBody>
      </p:sp>
    </p:spTree>
    <p:extLst>
      <p:ext uri="{BB962C8B-B14F-4D97-AF65-F5344CB8AC3E}">
        <p14:creationId xmlns:p14="http://schemas.microsoft.com/office/powerpoint/2010/main" val="28006674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16DD8-121D-41A9-82DB-A348F1C041FD}"/>
              </a:ext>
            </a:extLst>
          </p:cNvPr>
          <p:cNvSpPr>
            <a:spLocks noGrp="1"/>
          </p:cNvSpPr>
          <p:nvPr>
            <p:ph type="title"/>
            <p:custDataLst>
              <p:tags r:id="rId1"/>
            </p:custDataLst>
          </p:nvPr>
        </p:nvSpPr>
        <p:spPr/>
        <p:txBody>
          <a:bodyPr/>
          <a:lstStyle/>
          <a:p>
            <a:r>
              <a:rPr lang="en-US"/>
              <a:t>Installation de PHPMyAdmin</a:t>
            </a:r>
            <a:endParaRPr lang="en-CA"/>
          </a:p>
        </p:txBody>
      </p:sp>
      <p:sp>
        <p:nvSpPr>
          <p:cNvPr id="3" name="Content Placeholder 2">
            <a:extLst>
              <a:ext uri="{FF2B5EF4-FFF2-40B4-BE49-F238E27FC236}">
                <a16:creationId xmlns:a16="http://schemas.microsoft.com/office/drawing/2014/main" id="{6C3C0A33-4DBD-47BE-83B1-0380DB35616E}"/>
              </a:ext>
            </a:extLst>
          </p:cNvPr>
          <p:cNvSpPr>
            <a:spLocks noGrp="1"/>
          </p:cNvSpPr>
          <p:nvPr>
            <p:ph idx="1"/>
            <p:custDataLst>
              <p:tags r:id="rId2"/>
            </p:custDataLst>
          </p:nvPr>
        </p:nvSpPr>
        <p:spPr/>
        <p:txBody>
          <a:bodyPr/>
          <a:lstStyle/>
          <a:p>
            <a:r>
              <a:rPr lang="en-US"/>
              <a:t>Nous pouvons donc nous donc utiliser notre code utilisateur créé plus tôt pour nous connecter.</a:t>
            </a:r>
          </a:p>
          <a:p>
            <a:endParaRPr lang="en-US"/>
          </a:p>
          <a:p>
            <a:r>
              <a:rPr lang="en-US">
                <a:solidFill>
                  <a:srgbClr val="FFC000"/>
                </a:solidFill>
              </a:rPr>
              <a:t>Attention!</a:t>
            </a:r>
            <a:r>
              <a:rPr lang="en-US"/>
              <a:t> Le compte root ne permettra pas de se connecter.</a:t>
            </a:r>
            <a:endParaRPr lang="en-CA"/>
          </a:p>
        </p:txBody>
      </p:sp>
    </p:spTree>
    <p:extLst>
      <p:ext uri="{BB962C8B-B14F-4D97-AF65-F5344CB8AC3E}">
        <p14:creationId xmlns:p14="http://schemas.microsoft.com/office/powerpoint/2010/main" val="20417108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EB41C4-D472-4B35-94D3-A4D84781D35D}"/>
              </a:ext>
            </a:extLst>
          </p:cNvPr>
          <p:cNvSpPr>
            <a:spLocks noGrp="1"/>
          </p:cNvSpPr>
          <p:nvPr>
            <p:ph type="title"/>
            <p:custDataLst>
              <p:tags r:id="rId1"/>
            </p:custDataLst>
          </p:nvPr>
        </p:nvSpPr>
        <p:spPr/>
        <p:txBody>
          <a:bodyPr/>
          <a:lstStyle/>
          <a:p>
            <a:r>
              <a:rPr lang="en-US"/>
              <a:t>Installation de PHPMyAdmin</a:t>
            </a:r>
            <a:endParaRPr lang="en-CA"/>
          </a:p>
        </p:txBody>
      </p:sp>
      <p:pic>
        <p:nvPicPr>
          <p:cNvPr id="5" name="Picture 4" descr="Graphical user interface, website&#10;&#10;Description automatically generated">
            <a:extLst>
              <a:ext uri="{FF2B5EF4-FFF2-40B4-BE49-F238E27FC236}">
                <a16:creationId xmlns:a16="http://schemas.microsoft.com/office/drawing/2014/main" id="{A80C56D7-DD59-4C0A-A8AD-6FFE785F0C63}"/>
              </a:ext>
            </a:extLst>
          </p:cNvPr>
          <p:cNvPicPr>
            <a:picLocks noChangeAspect="1"/>
          </p:cNvPicPr>
          <p:nvPr>
            <p:custDataLst>
              <p:tags r:id="rId2"/>
            </p:custDataLst>
          </p:nvPr>
        </p:nvPicPr>
        <p:blipFill>
          <a:blip r:embed="rId4"/>
          <a:stretch>
            <a:fillRect/>
          </a:stretch>
        </p:blipFill>
        <p:spPr>
          <a:xfrm>
            <a:off x="346228" y="2267615"/>
            <a:ext cx="11295355" cy="3680236"/>
          </a:xfrm>
          <a:prstGeom prst="rect">
            <a:avLst/>
          </a:prstGeom>
        </p:spPr>
      </p:pic>
    </p:spTree>
    <p:extLst>
      <p:ext uri="{BB962C8B-B14F-4D97-AF65-F5344CB8AC3E}">
        <p14:creationId xmlns:p14="http://schemas.microsoft.com/office/powerpoint/2010/main" val="48067033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0A0051-21BE-4CFB-A9CD-78969EF176CA}"/>
              </a:ext>
            </a:extLst>
          </p:cNvPr>
          <p:cNvSpPr>
            <a:spLocks noGrp="1"/>
          </p:cNvSpPr>
          <p:nvPr>
            <p:ph type="title"/>
            <p:custDataLst>
              <p:tags r:id="rId1"/>
            </p:custDataLst>
          </p:nvPr>
        </p:nvSpPr>
        <p:spPr/>
        <p:txBody>
          <a:bodyPr/>
          <a:lstStyle/>
          <a:p>
            <a:r>
              <a:rPr lang="en-US"/>
              <a:t>Sécurisation de la base de données</a:t>
            </a:r>
            <a:endParaRPr lang="en-CA"/>
          </a:p>
        </p:txBody>
      </p:sp>
      <p:sp>
        <p:nvSpPr>
          <p:cNvPr id="3" name="Content Placeholder 2">
            <a:extLst>
              <a:ext uri="{FF2B5EF4-FFF2-40B4-BE49-F238E27FC236}">
                <a16:creationId xmlns:a16="http://schemas.microsoft.com/office/drawing/2014/main" id="{468DDFBE-EC47-4FFB-964D-A4C62E0B2441}"/>
              </a:ext>
            </a:extLst>
          </p:cNvPr>
          <p:cNvSpPr>
            <a:spLocks noGrp="1"/>
          </p:cNvSpPr>
          <p:nvPr>
            <p:ph idx="1"/>
            <p:custDataLst>
              <p:tags r:id="rId2"/>
            </p:custDataLst>
          </p:nvPr>
        </p:nvSpPr>
        <p:spPr/>
        <p:txBody>
          <a:bodyPr/>
          <a:lstStyle/>
          <a:p>
            <a:r>
              <a:rPr lang="en-US"/>
              <a:t>Voici donc qui met fin à notre section sur la sécurisation des bases de données.</a:t>
            </a:r>
          </a:p>
          <a:p>
            <a:pPr marL="0" indent="0">
              <a:buNone/>
            </a:pPr>
            <a:endParaRPr lang="en-US"/>
          </a:p>
        </p:txBody>
      </p:sp>
    </p:spTree>
    <p:extLst>
      <p:ext uri="{BB962C8B-B14F-4D97-AF65-F5344CB8AC3E}">
        <p14:creationId xmlns:p14="http://schemas.microsoft.com/office/powerpoint/2010/main" val="33985102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Conclusion</a:t>
            </a:r>
          </a:p>
        </p:txBody>
      </p:sp>
    </p:spTree>
    <p:extLst>
      <p:ext uri="{BB962C8B-B14F-4D97-AF65-F5344CB8AC3E}">
        <p14:creationId xmlns:p14="http://schemas.microsoft.com/office/powerpoint/2010/main" val="18271127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2A28A-92F6-42EB-A39D-9C3C3DDCF0C4}"/>
              </a:ext>
            </a:extLst>
          </p:cNvPr>
          <p:cNvSpPr>
            <a:spLocks noGrp="1"/>
          </p:cNvSpPr>
          <p:nvPr>
            <p:ph type="title"/>
            <p:custDataLst>
              <p:tags r:id="rId1"/>
            </p:custDataLst>
          </p:nvPr>
        </p:nvSpPr>
        <p:spPr/>
        <p:txBody>
          <a:bodyPr/>
          <a:lstStyle/>
          <a:p>
            <a:r>
              <a:rPr lang="fr-CA" dirty="0"/>
              <a:t>Conclusion</a:t>
            </a:r>
          </a:p>
        </p:txBody>
      </p:sp>
      <p:sp>
        <p:nvSpPr>
          <p:cNvPr id="3" name="Content Placeholder 2">
            <a:extLst>
              <a:ext uri="{FF2B5EF4-FFF2-40B4-BE49-F238E27FC236}">
                <a16:creationId xmlns:a16="http://schemas.microsoft.com/office/drawing/2014/main" id="{D8177C36-C8DF-49A5-8DED-221341B48347}"/>
              </a:ext>
            </a:extLst>
          </p:cNvPr>
          <p:cNvSpPr>
            <a:spLocks noGrp="1"/>
          </p:cNvSpPr>
          <p:nvPr>
            <p:ph idx="1"/>
            <p:custDataLst>
              <p:tags r:id="rId2"/>
            </p:custDataLst>
          </p:nvPr>
        </p:nvSpPr>
        <p:spPr/>
        <p:txBody>
          <a:bodyPr/>
          <a:lstStyle/>
          <a:p>
            <a:r>
              <a:rPr lang="fr-CA" dirty="0"/>
              <a:t>En résumé</a:t>
            </a:r>
          </a:p>
          <a:p>
            <a:pPr lvl="1"/>
            <a:r>
              <a:rPr lang="fr-CA"/>
              <a:t>Plusieurs configurations peuvent effectuer dans l’environnement de notre application pour améliorer sa sécurité.</a:t>
            </a:r>
          </a:p>
          <a:p>
            <a:pPr lvl="1"/>
            <a:r>
              <a:rPr lang="fr-CA"/>
              <a:t>Celle-ci peut entre autres inclure la connexion au serveur en utilisant le protocole SSH, ainsi que la façon dont on configure la base de données.</a:t>
            </a:r>
          </a:p>
          <a:p>
            <a:pPr lvl="1"/>
            <a:endParaRPr lang="fr-CA" dirty="0"/>
          </a:p>
        </p:txBody>
      </p:sp>
    </p:spTree>
    <p:extLst>
      <p:ext uri="{BB962C8B-B14F-4D97-AF65-F5344CB8AC3E}">
        <p14:creationId xmlns:p14="http://schemas.microsoft.com/office/powerpoint/2010/main" val="9269875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ADCDE-E97C-479E-B2F2-7A2C9ACF3751}"/>
              </a:ext>
            </a:extLst>
          </p:cNvPr>
          <p:cNvSpPr>
            <a:spLocks noGrp="1"/>
          </p:cNvSpPr>
          <p:nvPr>
            <p:ph type="title"/>
            <p:custDataLst>
              <p:tags r:id="rId1"/>
            </p:custDataLst>
          </p:nvPr>
        </p:nvSpPr>
        <p:spPr>
          <a:xfrm>
            <a:off x="726010" y="2728735"/>
            <a:ext cx="9404723" cy="1400530"/>
          </a:xfrm>
        </p:spPr>
        <p:txBody>
          <a:bodyPr/>
          <a:lstStyle/>
          <a:p>
            <a:r>
              <a:rPr lang="fr-CA" dirty="0"/>
              <a:t>Prochain cours</a:t>
            </a:r>
          </a:p>
        </p:txBody>
      </p:sp>
    </p:spTree>
    <p:extLst>
      <p:ext uri="{BB962C8B-B14F-4D97-AF65-F5344CB8AC3E}">
        <p14:creationId xmlns:p14="http://schemas.microsoft.com/office/powerpoint/2010/main" val="28721329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C709-FD1E-4048-96E9-6EE4EAFECF95}"/>
              </a:ext>
            </a:extLst>
          </p:cNvPr>
          <p:cNvSpPr>
            <a:spLocks noGrp="1"/>
          </p:cNvSpPr>
          <p:nvPr>
            <p:ph type="title"/>
            <p:custDataLst>
              <p:tags r:id="rId1"/>
            </p:custDataLst>
          </p:nvPr>
        </p:nvSpPr>
        <p:spPr/>
        <p:txBody>
          <a:bodyPr/>
          <a:lstStyle/>
          <a:p>
            <a:r>
              <a:rPr lang="fr-CA" dirty="0"/>
              <a:t>Prochain cours</a:t>
            </a:r>
          </a:p>
        </p:txBody>
      </p:sp>
      <p:sp>
        <p:nvSpPr>
          <p:cNvPr id="3" name="Content Placeholder 2">
            <a:extLst>
              <a:ext uri="{FF2B5EF4-FFF2-40B4-BE49-F238E27FC236}">
                <a16:creationId xmlns:a16="http://schemas.microsoft.com/office/drawing/2014/main" id="{D828A01E-223A-4F2C-8BB7-67CA1C144BCE}"/>
              </a:ext>
            </a:extLst>
          </p:cNvPr>
          <p:cNvSpPr>
            <a:spLocks noGrp="1"/>
          </p:cNvSpPr>
          <p:nvPr>
            <p:ph idx="1"/>
            <p:custDataLst>
              <p:tags r:id="rId2"/>
            </p:custDataLst>
          </p:nvPr>
        </p:nvSpPr>
        <p:spPr/>
        <p:txBody>
          <a:bodyPr/>
          <a:lstStyle/>
          <a:p>
            <a:r>
              <a:rPr lang="fr-CA" dirty="0"/>
              <a:t>Au prochain cours, </a:t>
            </a:r>
            <a:r>
              <a:rPr lang="fr-CA"/>
              <a:t>nous couvrirons la deuxième partie des configurations de sécurité pour les serveurs web</a:t>
            </a:r>
          </a:p>
          <a:p>
            <a:endParaRPr lang="fr-CA"/>
          </a:p>
          <a:p>
            <a:endParaRPr lang="fr-CA" dirty="0"/>
          </a:p>
          <a:p>
            <a:endParaRPr lang="fr-CA" dirty="0"/>
          </a:p>
        </p:txBody>
      </p:sp>
    </p:spTree>
    <p:extLst>
      <p:ext uri="{BB962C8B-B14F-4D97-AF65-F5344CB8AC3E}">
        <p14:creationId xmlns:p14="http://schemas.microsoft.com/office/powerpoint/2010/main" val="34861414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FF0ED-9614-4142-8EC2-4B2E56183534}"/>
              </a:ext>
            </a:extLst>
          </p:cNvPr>
          <p:cNvSpPr>
            <a:spLocks noGrp="1"/>
          </p:cNvSpPr>
          <p:nvPr>
            <p:ph type="title"/>
            <p:custDataLst>
              <p:tags r:id="rId1"/>
            </p:custDataLst>
          </p:nvPr>
        </p:nvSpPr>
        <p:spPr>
          <a:xfrm>
            <a:off x="681621" y="2654380"/>
            <a:ext cx="9404723" cy="1400530"/>
          </a:xfrm>
        </p:spPr>
        <p:txBody>
          <a:bodyPr/>
          <a:lstStyle/>
          <a:p>
            <a:r>
              <a:rPr lang="fr-CA" dirty="0"/>
              <a:t>Questions?</a:t>
            </a:r>
          </a:p>
        </p:txBody>
      </p:sp>
      <p:pic>
        <p:nvPicPr>
          <p:cNvPr id="1026" name="Picture 2" descr="Image result for question">
            <a:extLst>
              <a:ext uri="{FF2B5EF4-FFF2-40B4-BE49-F238E27FC236}">
                <a16:creationId xmlns:a16="http://schemas.microsoft.com/office/drawing/2014/main" id="{4E079FC6-3B2D-4E5E-8C10-88DBD5F33159}"/>
              </a:ext>
            </a:extLst>
          </p:cNvPr>
          <p:cNvPicPr>
            <a:picLocks noChangeAspect="1" noChangeArrowheads="1"/>
          </p:cNvPicPr>
          <p:nvPr>
            <p:custDataLst>
              <p:tags r:id="rId2"/>
            </p:custDataLst>
          </p:nvPr>
        </p:nvPicPr>
        <p:blipFill>
          <a:blip r:embed="rId4">
            <a:extLst>
              <a:ext uri="{28A0092B-C50C-407E-A947-70E740481C1C}">
                <a14:useLocalDpi xmlns:a14="http://schemas.microsoft.com/office/drawing/2010/main" val="0"/>
              </a:ext>
            </a:extLst>
          </a:blip>
          <a:srcRect/>
          <a:stretch>
            <a:fillRect/>
          </a:stretch>
        </p:blipFill>
        <p:spPr bwMode="auto">
          <a:xfrm>
            <a:off x="5757622" y="1788885"/>
            <a:ext cx="3566891" cy="4532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890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9FDCA-AECB-42DF-B5DB-5DC189609345}"/>
              </a:ext>
            </a:extLst>
          </p:cNvPr>
          <p:cNvSpPr>
            <a:spLocks noGrp="1"/>
          </p:cNvSpPr>
          <p:nvPr>
            <p:ph type="title"/>
            <p:custDataLst>
              <p:tags r:id="rId1"/>
            </p:custDataLst>
          </p:nvPr>
        </p:nvSpPr>
        <p:spPr/>
        <p:txBody>
          <a:bodyPr/>
          <a:lstStyle/>
          <a:p>
            <a:r>
              <a:rPr lang="fr-CA" dirty="0"/>
              <a:t>Références</a:t>
            </a:r>
          </a:p>
        </p:txBody>
      </p:sp>
      <p:sp>
        <p:nvSpPr>
          <p:cNvPr id="3" name="Content Placeholder 2">
            <a:extLst>
              <a:ext uri="{FF2B5EF4-FFF2-40B4-BE49-F238E27FC236}">
                <a16:creationId xmlns:a16="http://schemas.microsoft.com/office/drawing/2014/main" id="{BAA6A2E3-B625-4645-BD2E-B126C13BE2F6}"/>
              </a:ext>
            </a:extLst>
          </p:cNvPr>
          <p:cNvSpPr>
            <a:spLocks noGrp="1"/>
          </p:cNvSpPr>
          <p:nvPr>
            <p:ph idx="1"/>
            <p:custDataLst>
              <p:tags r:id="rId2"/>
            </p:custDataLst>
          </p:nvPr>
        </p:nvSpPr>
        <p:spPr/>
        <p:txBody>
          <a:bodyPr/>
          <a:lstStyle/>
          <a:p>
            <a:r>
              <a:rPr lang="fr-CA">
                <a:hlinkClick r:id="rId4"/>
              </a:rPr>
              <a:t>https://www.tecmint.com/install-logrotate-to-manage-log-rotation-in-linux/</a:t>
            </a:r>
            <a:endParaRPr lang="fr-CA"/>
          </a:p>
          <a:p>
            <a:r>
              <a:rPr lang="en-US">
                <a:solidFill>
                  <a:srgbClr val="FF0000"/>
                </a:solidFill>
                <a:hlinkClick r:id="rId5"/>
              </a:rPr>
              <a:t>https://mariadb.com/kb/en/mysql_secure_installation/</a:t>
            </a:r>
            <a:endParaRPr lang="en-US">
              <a:solidFill>
                <a:srgbClr val="FF0000"/>
              </a:solidFill>
            </a:endParaRPr>
          </a:p>
          <a:p>
            <a:r>
              <a:rPr lang="en-CA">
                <a:hlinkClick r:id="rId6"/>
              </a:rPr>
              <a:t>https://askubuntu.com/questions/1326166/how-can-i-fix-mysql-cant-find-mysqli-so-or-xml-so</a:t>
            </a:r>
            <a:endParaRPr lang="en-CA"/>
          </a:p>
          <a:p>
            <a:endParaRPr lang="fr-CA"/>
          </a:p>
          <a:p>
            <a:endParaRPr lang="fr-CA"/>
          </a:p>
          <a:p>
            <a:endParaRPr lang="fr-CA"/>
          </a:p>
        </p:txBody>
      </p:sp>
    </p:spTree>
    <p:extLst>
      <p:ext uri="{BB962C8B-B14F-4D97-AF65-F5344CB8AC3E}">
        <p14:creationId xmlns:p14="http://schemas.microsoft.com/office/powerpoint/2010/main" val="3305676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30B8BE-4668-4D30-B843-6E04C5002F94}"/>
              </a:ext>
            </a:extLst>
          </p:cNvPr>
          <p:cNvSpPr>
            <a:spLocks noGrp="1"/>
          </p:cNvSpPr>
          <p:nvPr>
            <p:ph type="title"/>
            <p:custDataLst>
              <p:tags r:id="rId1"/>
            </p:custDataLst>
          </p:nvPr>
        </p:nvSpPr>
        <p:spPr/>
        <p:txBody>
          <a:bodyPr/>
          <a:lstStyle/>
          <a:p>
            <a:r>
              <a:rPr lang="en-US"/>
              <a:t>Sécurisation de la base de données</a:t>
            </a:r>
            <a:endParaRPr lang="en-CA"/>
          </a:p>
        </p:txBody>
      </p:sp>
      <p:sp>
        <p:nvSpPr>
          <p:cNvPr id="3" name="Content Placeholder 2">
            <a:extLst>
              <a:ext uri="{FF2B5EF4-FFF2-40B4-BE49-F238E27FC236}">
                <a16:creationId xmlns:a16="http://schemas.microsoft.com/office/drawing/2014/main" id="{7D57BA5A-8731-481C-AF9D-A4E9F041375E}"/>
              </a:ext>
            </a:extLst>
          </p:cNvPr>
          <p:cNvSpPr>
            <a:spLocks noGrp="1"/>
          </p:cNvSpPr>
          <p:nvPr>
            <p:ph idx="1"/>
            <p:custDataLst>
              <p:tags r:id="rId2"/>
            </p:custDataLst>
          </p:nvPr>
        </p:nvSpPr>
        <p:spPr/>
        <p:txBody>
          <a:bodyPr>
            <a:normAutofit/>
          </a:bodyPr>
          <a:lstStyle/>
          <a:p>
            <a:r>
              <a:rPr lang="en-US"/>
              <a:t>Dans cette section, nous couvrirons les éléments suivants:</a:t>
            </a:r>
          </a:p>
          <a:p>
            <a:pPr lvl="1"/>
            <a:r>
              <a:rPr lang="en-US"/>
              <a:t>Installation de MySQL / MariaDB</a:t>
            </a:r>
          </a:p>
          <a:p>
            <a:pPr lvl="1"/>
            <a:r>
              <a:rPr lang="en-US"/>
              <a:t>Sécurisation de l’installation</a:t>
            </a:r>
          </a:p>
          <a:p>
            <a:pPr lvl="1"/>
            <a:r>
              <a:rPr lang="en-US"/>
              <a:t>Gestion de MariaDB en ligne de commande</a:t>
            </a:r>
          </a:p>
          <a:p>
            <a:pPr lvl="1"/>
            <a:r>
              <a:rPr lang="en-US"/>
              <a:t>Gestion de MariaDB avec PHPMyAdmin</a:t>
            </a:r>
          </a:p>
        </p:txBody>
      </p:sp>
    </p:spTree>
    <p:extLst>
      <p:ext uri="{BB962C8B-B14F-4D97-AF65-F5344CB8AC3E}">
        <p14:creationId xmlns:p14="http://schemas.microsoft.com/office/powerpoint/2010/main" val="3246338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85F5C-F79A-45D6-BE2A-71A670BE6C92}"/>
              </a:ext>
            </a:extLst>
          </p:cNvPr>
          <p:cNvSpPr>
            <a:spLocks noGrp="1"/>
          </p:cNvSpPr>
          <p:nvPr>
            <p:ph type="title"/>
            <p:custDataLst>
              <p:tags r:id="rId1"/>
            </p:custDataLst>
          </p:nvPr>
        </p:nvSpPr>
        <p:spPr/>
        <p:txBody>
          <a:bodyPr/>
          <a:lstStyle/>
          <a:p>
            <a:r>
              <a:rPr lang="en-US"/>
              <a:t>Installation de MariaDB</a:t>
            </a:r>
            <a:endParaRPr lang="en-CA"/>
          </a:p>
        </p:txBody>
      </p:sp>
      <p:sp>
        <p:nvSpPr>
          <p:cNvPr id="3" name="Content Placeholder 2">
            <a:extLst>
              <a:ext uri="{FF2B5EF4-FFF2-40B4-BE49-F238E27FC236}">
                <a16:creationId xmlns:a16="http://schemas.microsoft.com/office/drawing/2014/main" id="{13850278-ECD4-4F4E-AA16-A6F9CD3CC216}"/>
              </a:ext>
            </a:extLst>
          </p:cNvPr>
          <p:cNvSpPr>
            <a:spLocks noGrp="1"/>
          </p:cNvSpPr>
          <p:nvPr>
            <p:ph idx="1"/>
            <p:custDataLst>
              <p:tags r:id="rId2"/>
            </p:custDataLst>
          </p:nvPr>
        </p:nvSpPr>
        <p:spPr/>
        <p:txBody>
          <a:bodyPr/>
          <a:lstStyle/>
          <a:p>
            <a:r>
              <a:rPr lang="en-US"/>
              <a:t>L’installation de MariaDB peut se faire avec la commande suivante:</a:t>
            </a:r>
          </a:p>
          <a:p>
            <a:pPr marL="0" indent="0">
              <a:buNone/>
            </a:pPr>
            <a:r>
              <a:rPr lang="en-US"/>
              <a:t>	</a:t>
            </a:r>
            <a:r>
              <a:rPr lang="en-US">
                <a:solidFill>
                  <a:srgbClr val="FFC000"/>
                </a:solidFill>
              </a:rPr>
              <a:t>apt-get install mariadb-server</a:t>
            </a:r>
            <a:endParaRPr lang="en-CA">
              <a:solidFill>
                <a:srgbClr val="FFC000"/>
              </a:solidFill>
            </a:endParaRPr>
          </a:p>
        </p:txBody>
      </p:sp>
      <p:pic>
        <p:nvPicPr>
          <p:cNvPr id="5" name="Picture 4" descr="Text&#10;&#10;Description automatically generated">
            <a:extLst>
              <a:ext uri="{FF2B5EF4-FFF2-40B4-BE49-F238E27FC236}">
                <a16:creationId xmlns:a16="http://schemas.microsoft.com/office/drawing/2014/main" id="{9120C7ED-FA14-4D04-9CC8-1B7F9338C1FA}"/>
              </a:ext>
            </a:extLst>
          </p:cNvPr>
          <p:cNvPicPr>
            <a:picLocks noChangeAspect="1"/>
          </p:cNvPicPr>
          <p:nvPr>
            <p:custDataLst>
              <p:tags r:id="rId3"/>
            </p:custDataLst>
          </p:nvPr>
        </p:nvPicPr>
        <p:blipFill>
          <a:blip r:embed="rId5"/>
          <a:stretch>
            <a:fillRect/>
          </a:stretch>
        </p:blipFill>
        <p:spPr>
          <a:xfrm>
            <a:off x="1549639" y="2937971"/>
            <a:ext cx="6287377" cy="3496163"/>
          </a:xfrm>
          <a:prstGeom prst="rect">
            <a:avLst/>
          </a:prstGeom>
        </p:spPr>
      </p:pic>
    </p:spTree>
    <p:extLst>
      <p:ext uri="{BB962C8B-B14F-4D97-AF65-F5344CB8AC3E}">
        <p14:creationId xmlns:p14="http://schemas.microsoft.com/office/powerpoint/2010/main" val="1743094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877C9-D877-421E-BEC6-ED92A32B6A9D}"/>
              </a:ext>
            </a:extLst>
          </p:cNvPr>
          <p:cNvSpPr>
            <a:spLocks noGrp="1"/>
          </p:cNvSpPr>
          <p:nvPr>
            <p:ph type="title"/>
            <p:custDataLst>
              <p:tags r:id="rId1"/>
            </p:custDataLst>
          </p:nvPr>
        </p:nvSpPr>
        <p:spPr/>
        <p:txBody>
          <a:bodyPr/>
          <a:lstStyle/>
          <a:p>
            <a:r>
              <a:rPr lang="en-US"/>
              <a:t>Installation de MariaDB</a:t>
            </a:r>
            <a:endParaRPr lang="en-CA"/>
          </a:p>
        </p:txBody>
      </p:sp>
      <p:sp>
        <p:nvSpPr>
          <p:cNvPr id="3" name="Content Placeholder 2">
            <a:extLst>
              <a:ext uri="{FF2B5EF4-FFF2-40B4-BE49-F238E27FC236}">
                <a16:creationId xmlns:a16="http://schemas.microsoft.com/office/drawing/2014/main" id="{2ACA5BCB-994D-4DB0-8069-1BF97504B612}"/>
              </a:ext>
            </a:extLst>
          </p:cNvPr>
          <p:cNvSpPr>
            <a:spLocks noGrp="1"/>
          </p:cNvSpPr>
          <p:nvPr>
            <p:ph idx="1"/>
            <p:custDataLst>
              <p:tags r:id="rId2"/>
            </p:custDataLst>
          </p:nvPr>
        </p:nvSpPr>
        <p:spPr/>
        <p:txBody>
          <a:bodyPr/>
          <a:lstStyle/>
          <a:p>
            <a:r>
              <a:rPr lang="en-US"/>
              <a:t>Une fois MariaDB installé, on peut utiliser la commande “mysql” pour se connecter à sa ligne de commande.</a:t>
            </a:r>
          </a:p>
          <a:p>
            <a:r>
              <a:rPr lang="en-US"/>
              <a:t>On peut s’en servir pour </a:t>
            </a:r>
          </a:p>
          <a:p>
            <a:pPr lvl="1"/>
            <a:r>
              <a:rPr lang="en-US"/>
              <a:t>exécuter des requêtes SQL (Create database, create table, etc.)</a:t>
            </a:r>
          </a:p>
          <a:p>
            <a:pPr lvl="1"/>
            <a:r>
              <a:rPr lang="en-US"/>
              <a:t>Gérer les comptes utilisateurs (nous y viendrons sous peu)</a:t>
            </a:r>
          </a:p>
          <a:p>
            <a:pPr lvl="1"/>
            <a:endParaRPr lang="en-CA"/>
          </a:p>
        </p:txBody>
      </p:sp>
      <p:pic>
        <p:nvPicPr>
          <p:cNvPr id="5" name="Picture 4" descr="Text&#10;&#10;Description automatically generated">
            <a:extLst>
              <a:ext uri="{FF2B5EF4-FFF2-40B4-BE49-F238E27FC236}">
                <a16:creationId xmlns:a16="http://schemas.microsoft.com/office/drawing/2014/main" id="{DB95E049-59AF-47C5-AE25-3D2FAB7D56D4}"/>
              </a:ext>
            </a:extLst>
          </p:cNvPr>
          <p:cNvPicPr>
            <a:picLocks noChangeAspect="1"/>
          </p:cNvPicPr>
          <p:nvPr>
            <p:custDataLst>
              <p:tags r:id="rId3"/>
            </p:custDataLst>
          </p:nvPr>
        </p:nvPicPr>
        <p:blipFill>
          <a:blip r:embed="rId5"/>
          <a:stretch>
            <a:fillRect/>
          </a:stretch>
        </p:blipFill>
        <p:spPr>
          <a:xfrm>
            <a:off x="1523655" y="4150658"/>
            <a:ext cx="6268325" cy="2486372"/>
          </a:xfrm>
          <a:prstGeom prst="rect">
            <a:avLst/>
          </a:prstGeom>
        </p:spPr>
      </p:pic>
    </p:spTree>
    <p:extLst>
      <p:ext uri="{BB962C8B-B14F-4D97-AF65-F5344CB8AC3E}">
        <p14:creationId xmlns:p14="http://schemas.microsoft.com/office/powerpoint/2010/main" val="3616693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920D9-AD41-487D-8B59-C2DA8812ED31}"/>
              </a:ext>
            </a:extLst>
          </p:cNvPr>
          <p:cNvSpPr>
            <a:spLocks noGrp="1"/>
          </p:cNvSpPr>
          <p:nvPr>
            <p:ph type="title"/>
            <p:custDataLst>
              <p:tags r:id="rId1"/>
            </p:custDataLst>
          </p:nvPr>
        </p:nvSpPr>
        <p:spPr/>
        <p:txBody>
          <a:bodyPr/>
          <a:lstStyle/>
          <a:p>
            <a:r>
              <a:rPr lang="en-US"/>
              <a:t>Installation de MariaDB</a:t>
            </a:r>
            <a:endParaRPr lang="en-CA"/>
          </a:p>
        </p:txBody>
      </p:sp>
      <p:sp>
        <p:nvSpPr>
          <p:cNvPr id="3" name="Content Placeholder 2">
            <a:extLst>
              <a:ext uri="{FF2B5EF4-FFF2-40B4-BE49-F238E27FC236}">
                <a16:creationId xmlns:a16="http://schemas.microsoft.com/office/drawing/2014/main" id="{A8CB3A77-2DF7-43DA-8A21-9F49BC2D8A4D}"/>
              </a:ext>
            </a:extLst>
          </p:cNvPr>
          <p:cNvSpPr>
            <a:spLocks noGrp="1"/>
          </p:cNvSpPr>
          <p:nvPr>
            <p:ph idx="1"/>
            <p:custDataLst>
              <p:tags r:id="rId2"/>
            </p:custDataLst>
          </p:nvPr>
        </p:nvSpPr>
        <p:spPr/>
        <p:txBody>
          <a:bodyPr/>
          <a:lstStyle/>
          <a:p>
            <a:r>
              <a:rPr lang="en-US"/>
              <a:t>Lorsque vous avez terminé, utiliser la commande “exit” pour revenir au terminal Linux</a:t>
            </a:r>
            <a:endParaRPr lang="en-CA"/>
          </a:p>
        </p:txBody>
      </p:sp>
      <p:pic>
        <p:nvPicPr>
          <p:cNvPr id="5" name="Picture 4" descr="A screenshot of a computer&#10;&#10;Description automatically generated with medium confidence">
            <a:extLst>
              <a:ext uri="{FF2B5EF4-FFF2-40B4-BE49-F238E27FC236}">
                <a16:creationId xmlns:a16="http://schemas.microsoft.com/office/drawing/2014/main" id="{B6A2A29D-831C-4998-B364-999DC9ED806C}"/>
              </a:ext>
            </a:extLst>
          </p:cNvPr>
          <p:cNvPicPr>
            <a:picLocks noChangeAspect="1"/>
          </p:cNvPicPr>
          <p:nvPr>
            <p:custDataLst>
              <p:tags r:id="rId3"/>
            </p:custDataLst>
          </p:nvPr>
        </p:nvPicPr>
        <p:blipFill>
          <a:blip r:embed="rId5"/>
          <a:stretch>
            <a:fillRect/>
          </a:stretch>
        </p:blipFill>
        <p:spPr>
          <a:xfrm>
            <a:off x="1309942" y="2889522"/>
            <a:ext cx="6946106" cy="2525857"/>
          </a:xfrm>
          <a:prstGeom prst="rect">
            <a:avLst/>
          </a:prstGeom>
        </p:spPr>
      </p:pic>
    </p:spTree>
    <p:extLst>
      <p:ext uri="{BB962C8B-B14F-4D97-AF65-F5344CB8AC3E}">
        <p14:creationId xmlns:p14="http://schemas.microsoft.com/office/powerpoint/2010/main" val="1082475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3"/>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2"/>
</p:tagLst>
</file>

<file path=ppt/tags/tag110.xml><?xml version="1.0" encoding="utf-8"?>
<p:tagLst xmlns:a="http://schemas.openxmlformats.org/drawingml/2006/main" xmlns:r="http://schemas.openxmlformats.org/officeDocument/2006/relationships" xmlns:p="http://schemas.openxmlformats.org/presentationml/2006/main">
  <p:tag name="NUM" val="1"/>
</p:tagLst>
</file>

<file path=ppt/tags/tag111.xml><?xml version="1.0" encoding="utf-8"?>
<p:tagLst xmlns:a="http://schemas.openxmlformats.org/drawingml/2006/main" xmlns:r="http://schemas.openxmlformats.org/officeDocument/2006/relationships" xmlns:p="http://schemas.openxmlformats.org/presentationml/2006/main">
  <p:tag name="NUM" val="2"/>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3"/>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1"/>
</p:tagLst>
</file>

<file path=ppt/tags/tag17.xml><?xml version="1.0" encoding="utf-8"?>
<p:tagLst xmlns:a="http://schemas.openxmlformats.org/drawingml/2006/main" xmlns:r="http://schemas.openxmlformats.org/officeDocument/2006/relationships" xmlns:p="http://schemas.openxmlformats.org/presentationml/2006/main">
  <p:tag name="NUM" val="2"/>
</p:tagLst>
</file>

<file path=ppt/tags/tag18.xml><?xml version="1.0" encoding="utf-8"?>
<p:tagLst xmlns:a="http://schemas.openxmlformats.org/drawingml/2006/main" xmlns:r="http://schemas.openxmlformats.org/officeDocument/2006/relationships" xmlns:p="http://schemas.openxmlformats.org/presentationml/2006/main">
  <p:tag name="NUM" val="3"/>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1"/>
</p:tagLst>
</file>

<file path=ppt/tags/tag3.xml><?xml version="1.0" encoding="utf-8"?>
<p:tagLst xmlns:a="http://schemas.openxmlformats.org/drawingml/2006/main" xmlns:r="http://schemas.openxmlformats.org/officeDocument/2006/relationships" xmlns:p="http://schemas.openxmlformats.org/presentationml/2006/main">
  <p:tag name="NUM" val="1"/>
</p:tagLst>
</file>

<file path=ppt/tags/tag30.xml><?xml version="1.0" encoding="utf-8"?>
<p:tagLst xmlns:a="http://schemas.openxmlformats.org/drawingml/2006/main" xmlns:r="http://schemas.openxmlformats.org/officeDocument/2006/relationships" xmlns:p="http://schemas.openxmlformats.org/presentationml/2006/main">
  <p:tag name="NUM" val="2"/>
</p:tagLst>
</file>

<file path=ppt/tags/tag31.xml><?xml version="1.0" encoding="utf-8"?>
<p:tagLst xmlns:a="http://schemas.openxmlformats.org/drawingml/2006/main" xmlns:r="http://schemas.openxmlformats.org/officeDocument/2006/relationships" xmlns:p="http://schemas.openxmlformats.org/presentationml/2006/main">
  <p:tag name="NUM" val="1"/>
</p:tagLst>
</file>

<file path=ppt/tags/tag32.xml><?xml version="1.0" encoding="utf-8"?>
<p:tagLst xmlns:a="http://schemas.openxmlformats.org/drawingml/2006/main" xmlns:r="http://schemas.openxmlformats.org/officeDocument/2006/relationships" xmlns:p="http://schemas.openxmlformats.org/presentationml/2006/main">
  <p:tag name="NUM" val="2"/>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2"/>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1"/>
</p:tagLst>
</file>

<file path=ppt/tags/tag45.xml><?xml version="1.0" encoding="utf-8"?>
<p:tagLst xmlns:a="http://schemas.openxmlformats.org/drawingml/2006/main" xmlns:r="http://schemas.openxmlformats.org/officeDocument/2006/relationships" xmlns:p="http://schemas.openxmlformats.org/presentationml/2006/main">
  <p:tag name="NUM" val="2"/>
</p:tagLst>
</file>

<file path=ppt/tags/tag46.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1"/>
</p:tagLst>
</file>

<file path=ppt/tags/tag61.xml><?xml version="1.0" encoding="utf-8"?>
<p:tagLst xmlns:a="http://schemas.openxmlformats.org/drawingml/2006/main" xmlns:r="http://schemas.openxmlformats.org/officeDocument/2006/relationships" xmlns:p="http://schemas.openxmlformats.org/presentationml/2006/main">
  <p:tag name="NUM" val="2"/>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1"/>
</p:tagLst>
</file>

<file path=ppt/tags/tag66.xml><?xml version="1.0" encoding="utf-8"?>
<p:tagLst xmlns:a="http://schemas.openxmlformats.org/drawingml/2006/main" xmlns:r="http://schemas.openxmlformats.org/officeDocument/2006/relationships" xmlns:p="http://schemas.openxmlformats.org/presentationml/2006/main">
  <p:tag name="NUM" val="2"/>
</p:tagLst>
</file>

<file path=ppt/tags/tag67.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1"/>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6181</TotalTime>
  <Words>1859</Words>
  <Application>Microsoft Office PowerPoint</Application>
  <PresentationFormat>Widescreen</PresentationFormat>
  <Paragraphs>236</Paragraphs>
  <Slides>58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58</vt:i4>
      </vt:variant>
    </vt:vector>
  </HeadingPairs>
  <TitlesOfParts>
    <vt:vector size="61" baseType="lpstr">
      <vt:lpstr>Century Gothic</vt:lpstr>
      <vt:lpstr>Wingdings 3</vt:lpstr>
      <vt:lpstr>Ion</vt:lpstr>
      <vt:lpstr>La sécurité des bases de données</vt:lpstr>
      <vt:lpstr>Rappel du dernier cours</vt:lpstr>
      <vt:lpstr>Rappel du dernier cours</vt:lpstr>
      <vt:lpstr>Sécurité des serveurs web</vt:lpstr>
      <vt:lpstr>Sécurisation de la base de données</vt:lpstr>
      <vt:lpstr>Sécurisation de la base de données</vt:lpstr>
      <vt:lpstr>Installation de MariaDB</vt:lpstr>
      <vt:lpstr>Installation de MariaDB</vt:lpstr>
      <vt:lpstr>Installation de MariaDB</vt:lpstr>
      <vt:lpstr>Sécurisation de l’installation</vt:lpstr>
      <vt:lpstr>Sécurisation de l’installation</vt:lpstr>
      <vt:lpstr>Sécurisation de l’installation</vt:lpstr>
      <vt:lpstr>Gestion de MariaDB en ligne de commande</vt:lpstr>
      <vt:lpstr>Ligne de commande</vt:lpstr>
      <vt:lpstr>Ligne de commande</vt:lpstr>
      <vt:lpstr>Ouvrir l’interface en ligne de commande</vt:lpstr>
      <vt:lpstr>Ouvrir l’interface en ligne de commande</vt:lpstr>
      <vt:lpstr>Ouvrir l’interface en ligne de commande</vt:lpstr>
      <vt:lpstr>Ouvrir l’interface en ligne de commande</vt:lpstr>
      <vt:lpstr>Ouvrir l’interface en ligne de commande</vt:lpstr>
      <vt:lpstr>Ouvrir l’interface en ligne de commande</vt:lpstr>
      <vt:lpstr>Ouvrir l’interface en ligne de commande</vt:lpstr>
      <vt:lpstr>Exécuter des requêtes</vt:lpstr>
      <vt:lpstr>Exécuter des requêtes</vt:lpstr>
      <vt:lpstr>Exécuter des requêtes</vt:lpstr>
      <vt:lpstr>Gestion des utilisateurs</vt:lpstr>
      <vt:lpstr>Gestion des utilisateurs</vt:lpstr>
      <vt:lpstr>Gestion des utilisateurs</vt:lpstr>
      <vt:lpstr>Gestion des utilisateurs</vt:lpstr>
      <vt:lpstr>Gestion des utilisateurs</vt:lpstr>
      <vt:lpstr>Gestion des utilisateurs</vt:lpstr>
      <vt:lpstr>Gestion des utilisateurs</vt:lpstr>
      <vt:lpstr>Gestion des utilisateurs</vt:lpstr>
      <vt:lpstr>Gestion des utilisateurs</vt:lpstr>
      <vt:lpstr>Gestion des utilisateurs</vt:lpstr>
      <vt:lpstr>Gestion des utilisateurs</vt:lpstr>
      <vt:lpstr>Gestion de MariaDB avec PHPMyAdmin</vt:lpstr>
      <vt:lpstr>PHPMyAdmin</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Installation de PHPMyAdmin</vt:lpstr>
      <vt:lpstr>Sécurisation de la base de données</vt:lpstr>
      <vt:lpstr>Conclusion</vt:lpstr>
      <vt:lpstr>Conclusion</vt:lpstr>
      <vt:lpstr>Prochain cours</vt:lpstr>
      <vt:lpstr>Prochain cours</vt:lpstr>
      <vt:lpstr>Questions?</vt:lpstr>
      <vt:lpstr>Références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Alexandre Mageau-Pétrin</dc:creator>
  <cp:lastModifiedBy>Alexandre Mageau-Pétrin</cp:lastModifiedBy>
  <cp:revision>464</cp:revision>
  <dcterms:created xsi:type="dcterms:W3CDTF">2019-01-03T23:05:02Z</dcterms:created>
  <dcterms:modified xsi:type="dcterms:W3CDTF">2026-08-06T16:24:12Z</dcterms:modified>
</cp:coreProperties>
</file>