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314" r:id="rId5"/>
    <p:sldId id="315" r:id="rId6"/>
    <p:sldId id="455" r:id="rId7"/>
    <p:sldId id="458" r:id="rId8"/>
    <p:sldId id="466" r:id="rId9"/>
    <p:sldId id="476" r:id="rId10"/>
    <p:sldId id="486" r:id="rId11"/>
    <p:sldId id="479" r:id="rId12"/>
    <p:sldId id="484" r:id="rId13"/>
    <p:sldId id="485" r:id="rId14"/>
    <p:sldId id="512" r:id="rId15"/>
    <p:sldId id="488" r:id="rId16"/>
    <p:sldId id="481" r:id="rId17"/>
    <p:sldId id="532" r:id="rId18"/>
    <p:sldId id="534" r:id="rId19"/>
    <p:sldId id="558" r:id="rId20"/>
    <p:sldId id="489" r:id="rId21"/>
    <p:sldId id="480" r:id="rId22"/>
    <p:sldId id="498" r:id="rId23"/>
    <p:sldId id="490" r:id="rId24"/>
    <p:sldId id="482" r:id="rId25"/>
    <p:sldId id="491" r:id="rId26"/>
    <p:sldId id="492" r:id="rId27"/>
    <p:sldId id="493" r:id="rId28"/>
    <p:sldId id="494" r:id="rId29"/>
    <p:sldId id="487" r:id="rId30"/>
    <p:sldId id="483" r:id="rId31"/>
    <p:sldId id="497" r:id="rId32"/>
    <p:sldId id="495" r:id="rId33"/>
    <p:sldId id="459" r:id="rId34"/>
    <p:sldId id="465" r:id="rId35"/>
    <p:sldId id="561" r:id="rId36"/>
    <p:sldId id="562" r:id="rId37"/>
    <p:sldId id="563" r:id="rId38"/>
    <p:sldId id="513" r:id="rId39"/>
    <p:sldId id="564" r:id="rId40"/>
    <p:sldId id="565" r:id="rId41"/>
    <p:sldId id="519" r:id="rId42"/>
    <p:sldId id="566" r:id="rId43"/>
    <p:sldId id="515" r:id="rId44"/>
    <p:sldId id="516" r:id="rId45"/>
    <p:sldId id="575" r:id="rId46"/>
    <p:sldId id="517" r:id="rId47"/>
    <p:sldId id="567" r:id="rId48"/>
    <p:sldId id="518" r:id="rId49"/>
    <p:sldId id="568" r:id="rId50"/>
    <p:sldId id="467" r:id="rId51"/>
    <p:sldId id="468" r:id="rId52"/>
    <p:sldId id="559" r:id="rId53"/>
    <p:sldId id="472" r:id="rId54"/>
    <p:sldId id="536" r:id="rId55"/>
    <p:sldId id="540" r:id="rId56"/>
    <p:sldId id="560" r:id="rId57"/>
    <p:sldId id="539" r:id="rId58"/>
    <p:sldId id="538" r:id="rId59"/>
    <p:sldId id="535" r:id="rId60"/>
    <p:sldId id="579" r:id="rId61"/>
    <p:sldId id="469" r:id="rId62"/>
    <p:sldId id="470" r:id="rId63"/>
    <p:sldId id="473" r:id="rId64"/>
    <p:sldId id="526" r:id="rId65"/>
    <p:sldId id="520" r:id="rId66"/>
    <p:sldId id="525" r:id="rId67"/>
    <p:sldId id="531" r:id="rId68"/>
    <p:sldId id="527" r:id="rId69"/>
    <p:sldId id="545" r:id="rId70"/>
    <p:sldId id="546" r:id="rId71"/>
    <p:sldId id="548" r:id="rId72"/>
    <p:sldId id="547" r:id="rId73"/>
    <p:sldId id="478" r:id="rId74"/>
    <p:sldId id="543" r:id="rId75"/>
    <p:sldId id="549" r:id="rId76"/>
    <p:sldId id="550" r:id="rId77"/>
    <p:sldId id="551" r:id="rId78"/>
    <p:sldId id="552" r:id="rId79"/>
    <p:sldId id="544" r:id="rId80"/>
    <p:sldId id="573" r:id="rId81"/>
    <p:sldId id="574" r:id="rId82"/>
    <p:sldId id="528" r:id="rId83"/>
    <p:sldId id="522" r:id="rId84"/>
    <p:sldId id="542" r:id="rId85"/>
    <p:sldId id="529" r:id="rId86"/>
    <p:sldId id="523" r:id="rId87"/>
    <p:sldId id="541" r:id="rId88"/>
    <p:sldId id="524" r:id="rId89"/>
    <p:sldId id="460" r:id="rId90"/>
    <p:sldId id="464" r:id="rId91"/>
    <p:sldId id="499" r:id="rId92"/>
    <p:sldId id="501" r:id="rId93"/>
    <p:sldId id="500" r:id="rId94"/>
    <p:sldId id="555" r:id="rId95"/>
    <p:sldId id="557" r:id="rId96"/>
    <p:sldId id="556" r:id="rId97"/>
    <p:sldId id="577" r:id="rId98"/>
    <p:sldId id="578" r:id="rId99"/>
    <p:sldId id="576" r:id="rId100"/>
    <p:sldId id="502" r:id="rId101"/>
    <p:sldId id="505" r:id="rId102"/>
    <p:sldId id="553" r:id="rId103"/>
    <p:sldId id="503" r:id="rId104"/>
    <p:sldId id="506" r:id="rId105"/>
    <p:sldId id="507" r:id="rId106"/>
    <p:sldId id="508" r:id="rId107"/>
    <p:sldId id="509" r:id="rId108"/>
    <p:sldId id="510" r:id="rId109"/>
    <p:sldId id="569" r:id="rId110"/>
    <p:sldId id="554" r:id="rId111"/>
    <p:sldId id="572" r:id="rId112"/>
    <p:sldId id="570" r:id="rId113"/>
    <p:sldId id="571" r:id="rId114"/>
    <p:sldId id="504" r:id="rId115"/>
    <p:sldId id="312" r:id="rId116"/>
    <p:sldId id="313" r:id="rId117"/>
    <p:sldId id="317" r:id="rId118"/>
    <p:sldId id="318" r:id="rId119"/>
    <p:sldId id="311" r:id="rId1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2.xml"/><Relationship Id="rId1" Type="http://schemas.openxmlformats.org/officeDocument/2006/relationships/tags" Target="../tags/tag24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0.xml"/><Relationship Id="rId1" Type="http://schemas.openxmlformats.org/officeDocument/2006/relationships/tags" Target="../tags/tag249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2.xml"/><Relationship Id="rId1" Type="http://schemas.openxmlformats.org/officeDocument/2006/relationships/tags" Target="../tags/tag25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5.xml"/><Relationship Id="rId1" Type="http://schemas.openxmlformats.org/officeDocument/2006/relationships/tags" Target="../tags/tag25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8.xml"/><Relationship Id="rId1" Type="http://schemas.openxmlformats.org/officeDocument/2006/relationships/tags" Target="../tags/tag25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9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7" Type="http://schemas.openxmlformats.org/officeDocument/2006/relationships/image" Target="../media/image27.pn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0.xml"/><Relationship Id="rId1" Type="http://schemas.openxmlformats.org/officeDocument/2006/relationships/tags" Target="../tags/tag15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3.xml"/><Relationship Id="rId1" Type="http://schemas.openxmlformats.org/officeDocument/2006/relationships/tags" Target="../tags/tag1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7.xml"/><Relationship Id="rId1" Type="http://schemas.openxmlformats.org/officeDocument/2006/relationships/tags" Target="../tags/tag19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4" Type="http://schemas.openxmlformats.org/officeDocument/2006/relationships/image" Target="../media/image37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1.xml"/><Relationship Id="rId1" Type="http://schemas.openxmlformats.org/officeDocument/2006/relationships/tags" Target="../tags/tag210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Sécurité</a:t>
            </a:r>
            <a:r>
              <a:rPr lang="en-US" dirty="0"/>
              <a:t> des </a:t>
            </a:r>
            <a:r>
              <a:rPr lang="en-US" dirty="0" err="1"/>
              <a:t>utilisateurs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255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A9FB5-089C-CC38-A865-6A4623239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6B482C-9D63-CE57-1ACC-B6618F6EA6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Adduser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370172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D1171-1A89-1F4F-6213-F82EFBB38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33C38-8A1E-839C-BA45-A2964FD5707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Expiration du mot de passe</a:t>
            </a:r>
          </a:p>
        </p:txBody>
      </p:sp>
    </p:spTree>
    <p:extLst>
      <p:ext uri="{BB962C8B-B14F-4D97-AF65-F5344CB8AC3E}">
        <p14:creationId xmlns:p14="http://schemas.microsoft.com/office/powerpoint/2010/main" val="411187815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465A-518E-B157-4765-800A815C4F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769A5-FC17-00D7-8EF7-F415B44F020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limiter les risques liés à l’utilisation d’un mot de passe par un utilisateur non autorisé, il s’agit d’une bonne pratique de le changer à une certaine fréquence.</a:t>
            </a:r>
          </a:p>
          <a:p>
            <a:endParaRPr lang="fr-CA" dirty="0"/>
          </a:p>
          <a:p>
            <a:r>
              <a:rPr lang="fr-CA" dirty="0"/>
              <a:t>La fréquence exacte recommandée dépend de l’organisation et du type de système auquel il donne accès.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462375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A0354-4AB7-3CCD-AB17-E6C33E6F24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F29B4-E03D-1BF5-F574-BEE3818E0D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donc les opérations suivantes</a:t>
            </a:r>
          </a:p>
          <a:p>
            <a:pPr lvl="1"/>
            <a:r>
              <a:rPr lang="fr-CA" dirty="0"/>
              <a:t>Afficher les informations d’expiration du mot de passe d’un compte</a:t>
            </a:r>
          </a:p>
          <a:p>
            <a:pPr lvl="1"/>
            <a:r>
              <a:rPr lang="fr-CA" dirty="0"/>
              <a:t>Définir une durée maximale</a:t>
            </a:r>
          </a:p>
          <a:p>
            <a:pPr lvl="1"/>
            <a:r>
              <a:rPr lang="fr-CA" dirty="0"/>
              <a:t>Définir une durée minimale</a:t>
            </a:r>
          </a:p>
          <a:p>
            <a:pPr lvl="1"/>
            <a:r>
              <a:rPr lang="fr-CA" dirty="0"/>
              <a:t>Définir un avertissement d’expiration imminente</a:t>
            </a:r>
          </a:p>
          <a:p>
            <a:pPr lvl="1"/>
            <a:r>
              <a:rPr lang="fr-CA" dirty="0"/>
              <a:t>Obliger l’utilisateur à changer son mot de passe</a:t>
            </a:r>
          </a:p>
          <a:p>
            <a:pPr lvl="1"/>
            <a:r>
              <a:rPr lang="fr-CA" dirty="0"/>
              <a:t>Changement du mot de passe</a:t>
            </a:r>
          </a:p>
          <a:p>
            <a:pPr lvl="1"/>
            <a:r>
              <a:rPr lang="fr-CA" dirty="0"/>
              <a:t>Application de politique uniformisée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0168598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45DF0-ED80-A885-DE7E-0B35DAC2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184F2-3CCF-5D67-797E-6EBEEF51026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98730-3903-49BF-44E6-736DAC700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afficher les informations sur l’expiration d’un mot de passe pour un utilisateur, on peut utiliser la commande:</a:t>
            </a:r>
          </a:p>
          <a:p>
            <a:pPr lvl="1"/>
            <a:r>
              <a:rPr lang="fr-CA" dirty="0" err="1"/>
              <a:t>chage</a:t>
            </a:r>
            <a:r>
              <a:rPr lang="fr-CA" dirty="0"/>
              <a:t> –l </a:t>
            </a:r>
            <a:r>
              <a:rPr lang="en-CA" dirty="0"/>
              <a:t>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01EAB-C478-DAEF-8354-2D67151D1D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6864" y="3490700"/>
            <a:ext cx="6306430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584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C413F-9C4C-0769-D517-3BE2D5EF723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Durée minimum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2D5E5-B522-FDFE-EDE7-9C14310C84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définir</a:t>
            </a:r>
            <a:r>
              <a:rPr lang="en-CA" dirty="0"/>
              <a:t> la durée minimum </a:t>
            </a:r>
            <a:r>
              <a:rPr lang="en-CA" dirty="0" err="1"/>
              <a:t>qu’un</a:t>
            </a:r>
            <a:r>
              <a:rPr lang="en-CA" dirty="0"/>
              <a:t> </a:t>
            </a:r>
            <a:r>
              <a:rPr lang="en-CA" dirty="0" err="1"/>
              <a:t>utilisateur</a:t>
            </a:r>
            <a:r>
              <a:rPr lang="en-CA" dirty="0"/>
              <a:t> doit </a:t>
            </a:r>
            <a:r>
              <a:rPr lang="en-CA" dirty="0" err="1"/>
              <a:t>garder</a:t>
            </a:r>
            <a:r>
              <a:rPr lang="en-CA" dirty="0"/>
              <a:t> un mot de passe,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commande</a:t>
            </a:r>
            <a:endParaRPr lang="en-CA" dirty="0"/>
          </a:p>
          <a:p>
            <a:pPr lvl="1"/>
            <a:r>
              <a:rPr lang="en-CA" dirty="0" err="1"/>
              <a:t>chage</a:t>
            </a:r>
            <a:r>
              <a:rPr lang="en-CA" dirty="0"/>
              <a:t> –m &lt;</a:t>
            </a:r>
            <a:r>
              <a:rPr lang="en-CA" dirty="0" err="1"/>
              <a:t>nombre_de_jour</a:t>
            </a:r>
            <a:r>
              <a:rPr lang="en-CA" dirty="0"/>
              <a:t>&gt;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8C14F-A0B8-3A75-00C8-21308C4780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42138" y="3429000"/>
            <a:ext cx="6306430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4427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D62B8-EA17-FBB7-6E51-2057727412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Durée maximum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2AEC4-BBB5-6305-EDA5-943E234F04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changer la durée maximum </a:t>
            </a:r>
            <a:r>
              <a:rPr lang="en-CA" dirty="0" err="1"/>
              <a:t>avant</a:t>
            </a:r>
            <a:r>
              <a:rPr lang="en-CA" dirty="0"/>
              <a:t> de </a:t>
            </a:r>
            <a:r>
              <a:rPr lang="en-CA" dirty="0" err="1"/>
              <a:t>pouvoir</a:t>
            </a:r>
            <a:r>
              <a:rPr lang="en-CA" dirty="0"/>
              <a:t> modifier le mot de passe,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commande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chage</a:t>
            </a:r>
            <a:r>
              <a:rPr lang="en-CA" dirty="0"/>
              <a:t> –M &lt;durée </a:t>
            </a:r>
            <a:r>
              <a:rPr lang="en-CA" dirty="0" err="1"/>
              <a:t>en</a:t>
            </a:r>
            <a:r>
              <a:rPr lang="en-CA" dirty="0"/>
              <a:t> jour&gt;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CAD4F-85DD-D611-C7DB-3BE17C676C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80281" y="3347330"/>
            <a:ext cx="6277851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9274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736F9-D8AF-DC23-8973-3B4736F747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Avertissement de l’expiration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2B223-23CB-6073-1636-DE37990D442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s’assurer</a:t>
            </a:r>
            <a:r>
              <a:rPr lang="en-CA" dirty="0"/>
              <a:t> que </a:t>
            </a:r>
            <a:r>
              <a:rPr lang="en-CA" dirty="0" err="1"/>
              <a:t>l’utilisateur</a:t>
            </a:r>
            <a:r>
              <a:rPr lang="en-CA" dirty="0"/>
              <a:t> </a:t>
            </a:r>
            <a:r>
              <a:rPr lang="en-CA" dirty="0" err="1"/>
              <a:t>reçoive</a:t>
            </a:r>
            <a:r>
              <a:rPr lang="en-CA" dirty="0"/>
              <a:t> un </a:t>
            </a:r>
            <a:r>
              <a:rPr lang="en-CA" dirty="0" err="1"/>
              <a:t>avertissement</a:t>
            </a:r>
            <a:r>
              <a:rPr lang="en-CA" dirty="0"/>
              <a:t> dans les </a:t>
            </a:r>
            <a:r>
              <a:rPr lang="en-CA" dirty="0" err="1"/>
              <a:t>jours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 </a:t>
            </a:r>
            <a:r>
              <a:rPr lang="en-CA" dirty="0" err="1"/>
              <a:t>l’expiration</a:t>
            </a:r>
            <a:r>
              <a:rPr lang="en-CA" dirty="0"/>
              <a:t> de son mot de passe,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commande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chage</a:t>
            </a:r>
            <a:r>
              <a:rPr lang="en-CA" dirty="0"/>
              <a:t> –W &lt;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jours</a:t>
            </a:r>
            <a:r>
              <a:rPr lang="en-CA" dirty="0"/>
              <a:t>&gt;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A7F31-9D63-0D2B-9ED8-789D62701B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94034" y="3545982"/>
            <a:ext cx="6277851" cy="3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863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880E4-8011-64DF-FACD-996525112E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Forcer changement à la connexion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498CE-4338-6B40-749A-2C31BF0CF8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obliger </a:t>
            </a:r>
            <a:r>
              <a:rPr lang="en-CA" dirty="0" err="1"/>
              <a:t>l’utilisateur</a:t>
            </a:r>
            <a:r>
              <a:rPr lang="en-CA" dirty="0"/>
              <a:t> à changer son mot de passe à </a:t>
            </a:r>
            <a:r>
              <a:rPr lang="en-CA" dirty="0" err="1"/>
              <a:t>sa</a:t>
            </a:r>
            <a:r>
              <a:rPr lang="en-CA" dirty="0"/>
              <a:t> </a:t>
            </a:r>
            <a:r>
              <a:rPr lang="en-CA" dirty="0" err="1"/>
              <a:t>prochaine</a:t>
            </a:r>
            <a:r>
              <a:rPr lang="en-CA" dirty="0"/>
              <a:t> connexion,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chage</a:t>
            </a:r>
            <a:r>
              <a:rPr lang="en-CA" dirty="0"/>
              <a:t> –d 0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pPr lvl="1"/>
            <a:endParaRPr lang="en-CA" dirty="0"/>
          </a:p>
          <a:p>
            <a:r>
              <a:rPr lang="en-CA" dirty="0" err="1"/>
              <a:t>C’est</a:t>
            </a:r>
            <a:r>
              <a:rPr lang="en-CA" dirty="0"/>
              <a:t> </a:t>
            </a:r>
            <a:r>
              <a:rPr lang="en-CA" dirty="0" err="1"/>
              <a:t>particulièrement</a:t>
            </a:r>
            <a:r>
              <a:rPr lang="en-CA" dirty="0"/>
              <a:t> utile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l’administrateur</a:t>
            </a:r>
            <a:r>
              <a:rPr lang="en-CA" dirty="0"/>
              <a:t> </a:t>
            </a:r>
            <a:r>
              <a:rPr lang="en-CA" dirty="0" err="1"/>
              <a:t>lui</a:t>
            </a:r>
            <a:r>
              <a:rPr lang="en-CA" dirty="0"/>
              <a:t> a </a:t>
            </a:r>
            <a:r>
              <a:rPr lang="en-CA" dirty="0" err="1"/>
              <a:t>assigné</a:t>
            </a:r>
            <a:r>
              <a:rPr lang="en-CA" dirty="0"/>
              <a:t> un mot de passe </a:t>
            </a:r>
            <a:r>
              <a:rPr lang="en-CA" dirty="0" err="1"/>
              <a:t>temporaire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FAEA2-A341-BD52-4926-FC1206FF0A4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55969" y="4547555"/>
            <a:ext cx="4182059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687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B4F4-CAFD-7C78-E76E-91CB6D88D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Changer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9A176-8C35-3720-1BEC-182E3BE75A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changer le mot de passe d’un utilisateur, utilisez la commande suivante:</a:t>
            </a:r>
          </a:p>
          <a:p>
            <a:pPr lvl="1"/>
            <a:r>
              <a:rPr lang="fr-CA" dirty="0" err="1"/>
              <a:t>passwd</a:t>
            </a:r>
            <a:r>
              <a:rPr lang="fr-CA" dirty="0"/>
              <a:t> (Si c’est votre propre mot de passe)</a:t>
            </a:r>
          </a:p>
          <a:p>
            <a:pPr lvl="1"/>
            <a:r>
              <a:rPr lang="fr-CA" dirty="0" err="1"/>
              <a:t>passwd</a:t>
            </a:r>
            <a:r>
              <a:rPr lang="fr-CA" dirty="0"/>
              <a:t> &lt;utilisateur&gt; (pour un autre utilisateur)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74182E-22AB-FAB9-3D13-E779C176A99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37158" y="3991345"/>
            <a:ext cx="6277851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3779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DA8A-D64C-9EAE-66D0-BD87FF805F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Combiner les paramètres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1263B-F54D-B754-FC36-91C500E2BD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Notez</a:t>
            </a:r>
            <a:r>
              <a:rPr lang="en-CA" dirty="0"/>
              <a:t> </a:t>
            </a:r>
            <a:r>
              <a:rPr lang="en-CA" dirty="0" err="1"/>
              <a:t>qu’il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de combiner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groupes</a:t>
            </a:r>
            <a:r>
              <a:rPr lang="en-CA" dirty="0"/>
              <a:t> de </a:t>
            </a:r>
            <a:r>
              <a:rPr lang="en-CA" dirty="0" err="1"/>
              <a:t>paramètres</a:t>
            </a:r>
            <a:r>
              <a:rPr lang="en-CA" dirty="0"/>
              <a:t> avec la </a:t>
            </a:r>
            <a:r>
              <a:rPr lang="en-CA" dirty="0" err="1"/>
              <a:t>commande</a:t>
            </a:r>
            <a:r>
              <a:rPr lang="en-CA" dirty="0"/>
              <a:t> “</a:t>
            </a:r>
            <a:r>
              <a:rPr lang="en-CA" dirty="0" err="1"/>
              <a:t>chage</a:t>
            </a:r>
            <a:r>
              <a:rPr lang="en-CA" dirty="0"/>
              <a:t>”.</a:t>
            </a:r>
          </a:p>
          <a:p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D6288-EFBD-169E-7F5A-D7D2E0E7431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00589" y="3307152"/>
            <a:ext cx="6287377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2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26EF3-81D6-2926-ECAD-9F08E4E008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D1504-84AA-BE60-8A0A-3DE3F179FB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r>
              <a:rPr lang="fr-CA" dirty="0"/>
              <a:t> est une commande qui sert à créer un nouveau compte utilisateur, mais à la différence de </a:t>
            </a:r>
            <a:r>
              <a:rPr lang="fr-CA" dirty="0" err="1"/>
              <a:t>useradd</a:t>
            </a:r>
            <a:r>
              <a:rPr lang="fr-CA" dirty="0"/>
              <a:t>, elle vous guidera étape par étape pour fournir toutes les informations de l’utilisateur, et fera automatiquement la création du répertoire « Home » de l’utilisateur.</a:t>
            </a:r>
          </a:p>
          <a:p>
            <a:r>
              <a:rPr lang="fr-CA" dirty="0"/>
              <a:t>Il s’agit de la méthode privilégiée pour créer un nouveau compte utilisateur.</a:t>
            </a:r>
          </a:p>
          <a:p>
            <a:endParaRPr lang="fr-CA" dirty="0"/>
          </a:p>
          <a:p>
            <a:r>
              <a:rPr lang="fr-CA" dirty="0"/>
              <a:t>Voyons un 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9588612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4BEC-7227-44BC-3AD4-E63947843A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06B50-FCB0-EE84-5491-2CFC28704D9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 que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paramètres</a:t>
            </a:r>
            <a:r>
              <a:rPr lang="en-CA" dirty="0"/>
              <a:t> </a:t>
            </a:r>
            <a:r>
              <a:rPr lang="en-CA" dirty="0" err="1"/>
              <a:t>soient</a:t>
            </a:r>
            <a:r>
              <a:rPr lang="en-CA" dirty="0"/>
              <a:t> appliqués </a:t>
            </a:r>
            <a:r>
              <a:rPr lang="en-CA" dirty="0" err="1"/>
              <a:t>automatiquement</a:t>
            </a:r>
            <a:r>
              <a:rPr lang="en-CA" dirty="0"/>
              <a:t> aux nouveaux </a:t>
            </a:r>
            <a:r>
              <a:rPr lang="en-CA" dirty="0" err="1"/>
              <a:t>comptes</a:t>
            </a:r>
            <a:r>
              <a:rPr lang="en-CA" dirty="0"/>
              <a:t> </a:t>
            </a:r>
            <a:r>
              <a:rPr lang="en-CA" dirty="0" err="1"/>
              <a:t>créés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modifier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: </a:t>
            </a:r>
          </a:p>
          <a:p>
            <a:pPr lvl="1"/>
            <a:r>
              <a:rPr lang="en-CA" dirty="0"/>
              <a:t>/</a:t>
            </a:r>
            <a:r>
              <a:rPr lang="en-CA" dirty="0" err="1"/>
              <a:t>etc</a:t>
            </a:r>
            <a:r>
              <a:rPr lang="en-CA" dirty="0"/>
              <a:t>/</a:t>
            </a:r>
            <a:r>
              <a:rPr lang="en-CA" dirty="0" err="1"/>
              <a:t>login.defs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27533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FB3D5-E94A-23E6-6A09-724C4C8E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369FA-A05B-BE49-C00C-C83CC2D122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C9631-7327-6487-A862-96526C9D3F9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 que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paramètres</a:t>
            </a:r>
            <a:r>
              <a:rPr lang="en-CA" dirty="0"/>
              <a:t> </a:t>
            </a:r>
            <a:r>
              <a:rPr lang="en-CA" dirty="0" err="1"/>
              <a:t>soient</a:t>
            </a:r>
            <a:r>
              <a:rPr lang="en-CA" dirty="0"/>
              <a:t> appliqués </a:t>
            </a:r>
            <a:r>
              <a:rPr lang="en-CA" dirty="0" err="1"/>
              <a:t>automatiquement</a:t>
            </a:r>
            <a:r>
              <a:rPr lang="en-CA" dirty="0"/>
              <a:t> aux nouveaux </a:t>
            </a:r>
            <a:r>
              <a:rPr lang="en-CA" dirty="0" err="1"/>
              <a:t>comptes</a:t>
            </a:r>
            <a:r>
              <a:rPr lang="en-CA" dirty="0"/>
              <a:t> </a:t>
            </a:r>
            <a:r>
              <a:rPr lang="en-CA" dirty="0" err="1"/>
              <a:t>créés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modifier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 avec un </a:t>
            </a:r>
            <a:r>
              <a:rPr lang="en-CA" dirty="0" err="1"/>
              <a:t>éditeur</a:t>
            </a:r>
            <a:r>
              <a:rPr lang="en-CA" dirty="0"/>
              <a:t> de </a:t>
            </a:r>
            <a:r>
              <a:rPr lang="en-CA" dirty="0" err="1"/>
              <a:t>texte</a:t>
            </a:r>
            <a:r>
              <a:rPr lang="en-CA" dirty="0"/>
              <a:t>: </a:t>
            </a:r>
          </a:p>
          <a:p>
            <a:pPr lvl="1"/>
            <a:r>
              <a:rPr lang="en-CA" dirty="0"/>
              <a:t>/</a:t>
            </a:r>
            <a:r>
              <a:rPr lang="en-CA" dirty="0" err="1"/>
              <a:t>etc</a:t>
            </a:r>
            <a:r>
              <a:rPr lang="en-CA" dirty="0"/>
              <a:t>/</a:t>
            </a:r>
            <a:r>
              <a:rPr lang="en-CA" dirty="0" err="1"/>
              <a:t>login.defs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19232A-338B-8BE8-4CFC-4B0E170AFE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87153" y="3578086"/>
            <a:ext cx="6399940" cy="307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2241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529DC-9495-2719-8B8D-A5A7CA3C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9537-0E1D-E752-BABC-AB483D9BB6A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F280E-A267-81FE-C0C4-0F4421F49AE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6D850-7614-5B5B-1AF9-63166E4841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18699" y="2474421"/>
            <a:ext cx="8342660" cy="438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9890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D0463-2D24-3C2D-2FB4-03A571CD66D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25973-09E3-40C8-E5F4-B954C70315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peut le voir, les nouvelles valeurs se sont automatiquement appliquées au nouveau compte.</a:t>
            </a:r>
          </a:p>
          <a:p>
            <a:endParaRPr lang="fr-CA" dirty="0"/>
          </a:p>
          <a:p>
            <a:r>
              <a:rPr lang="fr-CA" dirty="0"/>
              <a:t>Si vous souhaitez l’appliquer aux comptes déjà existants toutefois, un script sera nécessaire.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437597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463F-83B7-D05B-1E85-F93F80CE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62EEC-98A9-5A70-1FE0-8B04626334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de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86DCE-7133-F503-2375-10EE0CF4D5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qui termine notre section sur les politiques de mot de passe.</a:t>
            </a:r>
          </a:p>
        </p:txBody>
      </p:sp>
    </p:spTree>
    <p:extLst>
      <p:ext uri="{BB962C8B-B14F-4D97-AF65-F5344CB8AC3E}">
        <p14:creationId xmlns:p14="http://schemas.microsoft.com/office/powerpoint/2010/main" val="22243103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56261578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266AF-6277-4967-B723-B4DC70554C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En</a:t>
            </a:r>
            <a:r>
              <a:rPr lang="en-CA" dirty="0"/>
              <a:t> résumé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40989-4C56-4E96-8487-F83B551BB97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err="1"/>
              <a:t>En</a:t>
            </a:r>
            <a:r>
              <a:rPr lang="en-CA" dirty="0"/>
              <a:t> résumé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sécurité</a:t>
            </a:r>
            <a:r>
              <a:rPr lang="en-CA" dirty="0"/>
              <a:t> des </a:t>
            </a:r>
            <a:r>
              <a:rPr lang="en-CA" dirty="0" err="1"/>
              <a:t>comptes</a:t>
            </a:r>
            <a:r>
              <a:rPr lang="en-CA" dirty="0"/>
              <a:t> </a:t>
            </a:r>
            <a:r>
              <a:rPr lang="en-CA" dirty="0" err="1"/>
              <a:t>utilisateurs</a:t>
            </a:r>
            <a:r>
              <a:rPr lang="en-CA" dirty="0"/>
              <a:t> sous Linux </a:t>
            </a:r>
            <a:r>
              <a:rPr lang="en-CA" dirty="0" err="1"/>
              <a:t>implique</a:t>
            </a:r>
            <a:r>
              <a:rPr lang="en-CA" dirty="0"/>
              <a:t> un certain </a:t>
            </a:r>
            <a:r>
              <a:rPr lang="en-CA" dirty="0" err="1"/>
              <a:t>nombre</a:t>
            </a:r>
            <a:r>
              <a:rPr lang="en-CA" dirty="0"/>
              <a:t> de configurations </a:t>
            </a:r>
            <a:r>
              <a:rPr lang="en-CA" dirty="0" err="1"/>
              <a:t>incluant</a:t>
            </a:r>
            <a:r>
              <a:rPr lang="en-CA" dirty="0"/>
              <a:t> la protection des </a:t>
            </a:r>
            <a:r>
              <a:rPr lang="en-CA" dirty="0" err="1"/>
              <a:t>comptes</a:t>
            </a:r>
            <a:r>
              <a:rPr lang="en-CA" dirty="0"/>
              <a:t> par mots de passe, la </a:t>
            </a:r>
            <a:r>
              <a:rPr lang="en-CA" dirty="0" err="1"/>
              <a:t>définition</a:t>
            </a:r>
            <a:r>
              <a:rPr lang="en-CA" dirty="0"/>
              <a:t> </a:t>
            </a:r>
            <a:r>
              <a:rPr lang="en-CA" dirty="0" err="1"/>
              <a:t>d’accès</a:t>
            </a:r>
            <a:r>
              <a:rPr lang="en-CA" dirty="0"/>
              <a:t> </a:t>
            </a:r>
            <a:r>
              <a:rPr lang="en-CA" dirty="0" err="1"/>
              <a:t>administrateur</a:t>
            </a:r>
            <a:r>
              <a:rPr lang="en-CA" dirty="0"/>
              <a:t>, la gestion des </a:t>
            </a:r>
            <a:r>
              <a:rPr lang="en-CA" dirty="0" err="1"/>
              <a:t>accès</a:t>
            </a:r>
            <a:r>
              <a:rPr lang="en-CA" dirty="0"/>
              <a:t> sur les </a:t>
            </a:r>
            <a:r>
              <a:rPr lang="en-CA" dirty="0" err="1"/>
              <a:t>fichiers</a:t>
            </a:r>
            <a:r>
              <a:rPr lang="en-CA" dirty="0"/>
              <a:t> et </a:t>
            </a:r>
            <a:r>
              <a:rPr lang="en-CA" dirty="0" err="1"/>
              <a:t>répertoires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que </a:t>
            </a:r>
            <a:r>
              <a:rPr lang="en-CA" dirty="0" err="1"/>
              <a:t>l’implémentation</a:t>
            </a:r>
            <a:r>
              <a:rPr lang="en-CA" dirty="0"/>
              <a:t> de </a:t>
            </a:r>
            <a:r>
              <a:rPr lang="en-CA" dirty="0" err="1"/>
              <a:t>solide</a:t>
            </a:r>
            <a:r>
              <a:rPr lang="en-CA" dirty="0"/>
              <a:t> politique de mot de passe.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9062960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111474942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0D28-A8BC-4CE1-AC9D-8A55C176C7A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Prochain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E8B4-172A-46DF-A0E1-1F260F9C15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r>
              <a:rPr lang="en-US" dirty="0"/>
              <a:t>, </a:t>
            </a:r>
            <a:r>
              <a:rPr lang="en-US" dirty="0" err="1"/>
              <a:t>ce</a:t>
            </a:r>
            <a:r>
              <a:rPr lang="en-US" dirty="0"/>
              <a:t> sera </a:t>
            </a:r>
            <a:r>
              <a:rPr lang="en-US" dirty="0" err="1"/>
              <a:t>l’examen</a:t>
            </a:r>
            <a:r>
              <a:rPr lang="en-US" dirty="0"/>
              <a:t> 1.</a:t>
            </a:r>
          </a:p>
          <a:p>
            <a:r>
              <a:rPr lang="en-US" dirty="0" err="1"/>
              <a:t>Celui</a:t>
            </a:r>
            <a:r>
              <a:rPr lang="en-US" dirty="0"/>
              <a:t>-ci </a:t>
            </a:r>
            <a:r>
              <a:rPr lang="en-US" dirty="0" err="1"/>
              <a:t>couvrira</a:t>
            </a:r>
            <a:r>
              <a:rPr lang="en-US" dirty="0"/>
              <a:t> la matière des </a:t>
            </a:r>
            <a:r>
              <a:rPr lang="en-US" dirty="0" err="1"/>
              <a:t>cours</a:t>
            </a:r>
            <a:r>
              <a:rPr lang="en-US" dirty="0"/>
              <a:t> 1 à 4</a:t>
            </a:r>
          </a:p>
        </p:txBody>
      </p:sp>
    </p:spTree>
    <p:extLst>
      <p:ext uri="{BB962C8B-B14F-4D97-AF65-F5344CB8AC3E}">
        <p14:creationId xmlns:p14="http://schemas.microsoft.com/office/powerpoint/2010/main" val="239329115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9541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EF6EC-711F-911F-628A-ED8EAD4E5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8C739-55E4-8602-2F97-5A609B45B5C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8EC66-8D3E-7539-9025-65D51B64E8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A3B939-AB62-38F5-F781-33D3240AF4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4782" y="2673120"/>
            <a:ext cx="5343037" cy="335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15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1DC26-F53D-288E-7C35-2CA9B710F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CA6EB-9905-AD30-BAEF-C97F7E481B4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Remarquez que </a:t>
            </a:r>
            <a:r>
              <a:rPr lang="fr-CA" dirty="0" err="1"/>
              <a:t>adduser</a:t>
            </a:r>
            <a:r>
              <a:rPr lang="fr-CA" dirty="0"/>
              <a:t> a automatiquement créé un répertoire « home » pour notre nouvel utilisateur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E5A6B-5C75-F033-77CB-7F7B832E1C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147" y="3121541"/>
            <a:ext cx="3305636" cy="13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74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B27B4-9962-DDA3-4CE1-23A588A016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Données des comptes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AFC82-01BB-FCA9-E148-4F47B668064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Sachez que l’information des comptes créés se trouve notamment dans deux fichiers importants:</a:t>
            </a:r>
          </a:p>
          <a:p>
            <a:pPr lvl="1"/>
            <a:r>
              <a:rPr lang="fr-CA" dirty="0" err="1"/>
              <a:t>etc</a:t>
            </a:r>
            <a:r>
              <a:rPr lang="fr-CA" dirty="0"/>
              <a:t>/</a:t>
            </a:r>
            <a:r>
              <a:rPr lang="fr-CA" dirty="0" err="1"/>
              <a:t>shadow</a:t>
            </a:r>
            <a:r>
              <a:rPr lang="fr-CA" dirty="0"/>
              <a:t>	: Contient le Hash du mot de passe du compte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r>
              <a:rPr lang="fr-CA" dirty="0" err="1"/>
              <a:t>etc</a:t>
            </a:r>
            <a:r>
              <a:rPr lang="fr-CA" dirty="0"/>
              <a:t>/</a:t>
            </a:r>
            <a:r>
              <a:rPr lang="fr-CA" dirty="0" err="1"/>
              <a:t>passwd</a:t>
            </a:r>
            <a:r>
              <a:rPr lang="fr-CA" dirty="0"/>
              <a:t>	: Contient les informations générales du compte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0E32CB-F36F-0A43-B914-B659A35AF9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40374" y="3245040"/>
            <a:ext cx="7611537" cy="638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1257CC-3B9B-E86B-75B3-B430F8B79E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667655" y="5021755"/>
            <a:ext cx="6630325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3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0111F-772E-25B5-2529-9D9C6CFD6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F2C6B9-1832-835E-13AD-F274701528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usermod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74060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98AC9-E3C3-4633-6B3F-1519A930B3F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usermod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19CF6-64D2-BA79-2E20-4A08D8D99D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usermod</a:t>
            </a:r>
            <a:r>
              <a:rPr lang="fr-CA" dirty="0"/>
              <a:t> permet de faire des modifications sur un utilisateur existant.</a:t>
            </a:r>
          </a:p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Modifier son nom</a:t>
            </a:r>
          </a:p>
          <a:p>
            <a:pPr lvl="1"/>
            <a:r>
              <a:rPr lang="fr-CA" dirty="0"/>
              <a:t>Verrouiller/</a:t>
            </a:r>
            <a:r>
              <a:rPr lang="fr-CA" dirty="0" err="1"/>
              <a:t>Déverouiller</a:t>
            </a:r>
            <a:r>
              <a:rPr lang="fr-CA" dirty="0"/>
              <a:t> son compte</a:t>
            </a:r>
          </a:p>
          <a:p>
            <a:pPr lvl="1"/>
            <a:r>
              <a:rPr lang="fr-CA" dirty="0"/>
              <a:t>Modifier les groupes desquels il est membre</a:t>
            </a:r>
          </a:p>
          <a:p>
            <a:pPr lvl="1"/>
            <a:endParaRPr lang="fr-CA" dirty="0"/>
          </a:p>
          <a:p>
            <a:r>
              <a:rPr lang="fr-CA" dirty="0"/>
              <a:t>Nous verrons les deux premiers dans les prochaines diapositives, et la gestion des groupes sera dans un peu plus tard dans la séance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7524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9B607-8F69-0816-68AE-A6BAF3048A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Modifier le nom de l’utilisateur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F11E-646E-EFBF-810B-25DF068441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usermod</a:t>
            </a:r>
            <a:r>
              <a:rPr lang="fr-CA" dirty="0"/>
              <a:t> permet de modifier le nom d’un utilisateur</a:t>
            </a:r>
          </a:p>
          <a:p>
            <a:endParaRPr lang="fr-CA" dirty="0"/>
          </a:p>
          <a:p>
            <a:r>
              <a:rPr lang="fr-CA" dirty="0"/>
              <a:t>La syntaxe est:</a:t>
            </a:r>
          </a:p>
          <a:p>
            <a:pPr lvl="1"/>
            <a:r>
              <a:rPr lang="fr-CA" dirty="0" err="1"/>
              <a:t>usermod</a:t>
            </a:r>
            <a:r>
              <a:rPr lang="fr-CA" dirty="0"/>
              <a:t> –l &lt;</a:t>
            </a:r>
            <a:r>
              <a:rPr lang="fr-CA" dirty="0" err="1"/>
              <a:t>nouveau_nom</a:t>
            </a:r>
            <a:r>
              <a:rPr lang="fr-CA" dirty="0"/>
              <a:t>&gt; &lt;</a:t>
            </a:r>
            <a:r>
              <a:rPr lang="fr-CA" dirty="0" err="1"/>
              <a:t>ancien_nom</a:t>
            </a:r>
            <a:r>
              <a:rPr lang="fr-CA" dirty="0"/>
              <a:t>&gt;</a:t>
            </a:r>
          </a:p>
          <a:p>
            <a:pPr lvl="1"/>
            <a:endParaRPr lang="fr-CA" dirty="0"/>
          </a:p>
          <a:p>
            <a:r>
              <a:rPr lang="fr-CA" dirty="0"/>
              <a:t>Exemple</a:t>
            </a:r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70F986-49F4-27A5-D754-3D9DC9A6215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1154" y="4701970"/>
            <a:ext cx="6277851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95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90C67-BD9D-F4FD-438E-C5887C9285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Verrouiller/</a:t>
            </a:r>
            <a:r>
              <a:rPr lang="fr-CA" dirty="0" err="1"/>
              <a:t>Dévérouiller</a:t>
            </a:r>
            <a:r>
              <a:rPr lang="fr-CA" dirty="0"/>
              <a:t> le compte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56172-A373-F5F4-E319-668E987373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empêcher</a:t>
            </a:r>
            <a:r>
              <a:rPr lang="en-CA" dirty="0"/>
              <a:t> un </a:t>
            </a:r>
            <a:r>
              <a:rPr lang="en-CA" dirty="0" err="1"/>
              <a:t>utilisateur</a:t>
            </a:r>
            <a:r>
              <a:rPr lang="en-CA" dirty="0"/>
              <a:t> de se connecter à son </a:t>
            </a:r>
            <a:r>
              <a:rPr lang="en-CA" dirty="0" err="1"/>
              <a:t>compte</a:t>
            </a:r>
            <a:r>
              <a:rPr lang="en-CA" dirty="0"/>
              <a:t>, on </a:t>
            </a:r>
            <a:r>
              <a:rPr lang="en-CA" dirty="0" err="1"/>
              <a:t>peut</a:t>
            </a:r>
            <a:r>
              <a:rPr lang="en-CA" dirty="0"/>
              <a:t> le </a:t>
            </a:r>
            <a:r>
              <a:rPr lang="en-CA" dirty="0" err="1"/>
              <a:t>verrouille</a:t>
            </a:r>
            <a:r>
              <a:rPr lang="en-CA" dirty="0"/>
              <a:t> avec la </a:t>
            </a:r>
            <a:r>
              <a:rPr lang="en-CA" dirty="0" err="1"/>
              <a:t>commande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usermod</a:t>
            </a:r>
            <a:r>
              <a:rPr lang="en-CA" dirty="0"/>
              <a:t> –L &lt;</a:t>
            </a:r>
            <a:r>
              <a:rPr lang="en-CA" dirty="0" err="1"/>
              <a:t>utilisateur</a:t>
            </a:r>
            <a:r>
              <a:rPr lang="en-CA" dirty="0"/>
              <a:t>&gt; : </a:t>
            </a:r>
            <a:r>
              <a:rPr lang="en-CA" dirty="0" err="1"/>
              <a:t>Vérouiller</a:t>
            </a:r>
            <a:r>
              <a:rPr lang="en-CA" dirty="0"/>
              <a:t> le </a:t>
            </a:r>
            <a:r>
              <a:rPr lang="en-CA" dirty="0" err="1"/>
              <a:t>compte</a:t>
            </a:r>
            <a:r>
              <a:rPr lang="en-CA" dirty="0"/>
              <a:t> (Lock)</a:t>
            </a:r>
          </a:p>
          <a:p>
            <a:pPr lvl="1"/>
            <a:r>
              <a:rPr lang="en-CA" dirty="0" err="1"/>
              <a:t>usermod</a:t>
            </a:r>
            <a:r>
              <a:rPr lang="en-CA" dirty="0"/>
              <a:t> –U &lt;</a:t>
            </a:r>
            <a:r>
              <a:rPr lang="en-CA" dirty="0" err="1"/>
              <a:t>utilisateur</a:t>
            </a:r>
            <a:r>
              <a:rPr lang="en-CA" dirty="0"/>
              <a:t>&gt; : </a:t>
            </a:r>
            <a:r>
              <a:rPr lang="en-CA" dirty="0" err="1"/>
              <a:t>Vérouiller</a:t>
            </a:r>
            <a:r>
              <a:rPr lang="en-CA" dirty="0"/>
              <a:t> le </a:t>
            </a:r>
            <a:r>
              <a:rPr lang="en-CA" dirty="0" err="1"/>
              <a:t>compte</a:t>
            </a:r>
            <a:r>
              <a:rPr lang="en-CA" dirty="0"/>
              <a:t> (Unlock)</a:t>
            </a:r>
          </a:p>
          <a:p>
            <a:pPr lvl="1"/>
            <a:endParaRPr lang="en-CA" dirty="0"/>
          </a:p>
          <a:p>
            <a:r>
              <a:rPr lang="en-CA" dirty="0" err="1"/>
              <a:t>Notez</a:t>
            </a:r>
            <a:r>
              <a:rPr lang="en-CA" dirty="0"/>
              <a:t> que </a:t>
            </a:r>
            <a:r>
              <a:rPr lang="en-CA" dirty="0" err="1"/>
              <a:t>verrouiller</a:t>
            </a:r>
            <a:r>
              <a:rPr lang="en-CA" dirty="0"/>
              <a:t> le </a:t>
            </a:r>
            <a:r>
              <a:rPr lang="en-CA" dirty="0" err="1"/>
              <a:t>compte</a:t>
            </a:r>
            <a:r>
              <a:rPr lang="en-CA" dirty="0"/>
              <a:t> rend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réalité</a:t>
            </a:r>
            <a:r>
              <a:rPr lang="en-CA" dirty="0"/>
              <a:t> le mot de passe du </a:t>
            </a:r>
            <a:r>
              <a:rPr lang="en-CA" dirty="0" err="1"/>
              <a:t>compte</a:t>
            </a:r>
            <a:r>
              <a:rPr lang="en-CA" dirty="0"/>
              <a:t> </a:t>
            </a:r>
            <a:r>
              <a:rPr lang="en-CA" dirty="0" err="1"/>
              <a:t>inutilisable</a:t>
            </a:r>
            <a:r>
              <a:rPr lang="en-CA" dirty="0"/>
              <a:t>, il </a:t>
            </a:r>
            <a:r>
              <a:rPr lang="en-CA" dirty="0" err="1"/>
              <a:t>n’empêche</a:t>
            </a:r>
            <a:r>
              <a:rPr lang="en-CA" dirty="0"/>
              <a:t> pas le </a:t>
            </a:r>
            <a:r>
              <a:rPr lang="en-CA" dirty="0" err="1"/>
              <a:t>compte</a:t>
            </a:r>
            <a:r>
              <a:rPr lang="en-CA" dirty="0"/>
              <a:t> root </a:t>
            </a:r>
            <a:r>
              <a:rPr lang="en-CA" dirty="0" err="1"/>
              <a:t>d’en</a:t>
            </a:r>
            <a:r>
              <a:rPr lang="en-CA" dirty="0"/>
              <a:t> prendre la </a:t>
            </a:r>
            <a:r>
              <a:rPr lang="en-CA" dirty="0" err="1"/>
              <a:t>commande</a:t>
            </a:r>
            <a:r>
              <a:rPr lang="en-CA" dirty="0"/>
              <a:t> avec “</a:t>
            </a:r>
            <a:r>
              <a:rPr lang="en-CA" dirty="0" err="1"/>
              <a:t>su</a:t>
            </a:r>
            <a:r>
              <a:rPr lang="en-CA" dirty="0"/>
              <a:t>”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1558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56D3E-7F56-46F2-6B76-19AEB0DE01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Verrouiller/</a:t>
            </a:r>
            <a:r>
              <a:rPr lang="fr-CA" dirty="0" err="1"/>
              <a:t>Dévérouiller</a:t>
            </a:r>
            <a:r>
              <a:rPr lang="fr-CA" dirty="0"/>
              <a:t> le compte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332D5-3655-86A8-6F01-4E2463FF2D9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voit dans l’exemple ci-dessous:</a:t>
            </a:r>
          </a:p>
          <a:p>
            <a:pPr lvl="1"/>
            <a:r>
              <a:rPr lang="fr-CA" dirty="0"/>
              <a:t>Je verrouille le compte de Julie</a:t>
            </a:r>
          </a:p>
          <a:p>
            <a:pPr lvl="1"/>
            <a:r>
              <a:rPr lang="fr-CA" dirty="0"/>
              <a:t>Je prends le compte de Alex pour perdre mes accès Root</a:t>
            </a:r>
          </a:p>
          <a:p>
            <a:pPr lvl="1"/>
            <a:r>
              <a:rPr lang="fr-CA" dirty="0"/>
              <a:t>J’essaie de connecter au compte de Julie, mais après avoir fourni le mot de passe, on voit que ce n’est plus possible.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2C6D9D-01B0-FE31-E5D1-B19F48E418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2150" y="4564029"/>
            <a:ext cx="4096322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7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3026469"/>
            <a:ext cx="9404723" cy="1400530"/>
          </a:xfrm>
        </p:spPr>
        <p:txBody>
          <a:bodyPr/>
          <a:lstStyle/>
          <a:p>
            <a:r>
              <a:rPr lang="fr-CA" dirty="0"/>
              <a:t>Rappel du dernier cours</a:t>
            </a:r>
          </a:p>
        </p:txBody>
      </p:sp>
    </p:spTree>
    <p:extLst>
      <p:ext uri="{BB962C8B-B14F-4D97-AF65-F5344CB8AC3E}">
        <p14:creationId xmlns:p14="http://schemas.microsoft.com/office/powerpoint/2010/main" val="229102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E8A12-6BA1-A889-AF5C-2DCA5836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05B0AF-14C8-6EF1-C99F-30AA319FE7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Userdel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4308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C11E2-9036-1038-E110-DFC682C1C9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userdel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6F9A-86A3-017F-9119-731A598856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</a:t>
            </a:r>
            <a:r>
              <a:rPr lang="fr-CA" dirty="0" err="1"/>
              <a:t>userdel</a:t>
            </a:r>
            <a:r>
              <a:rPr lang="fr-CA" dirty="0"/>
              <a:t> » permet de supprimer un utilisateur.</a:t>
            </a:r>
          </a:p>
          <a:p>
            <a:r>
              <a:rPr lang="fr-CA" dirty="0"/>
              <a:t>Idéalement, ajouter le paramètre « -r » pour effectuer la suppression du répertoire « Home » au même moment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D9CEA2-59EF-C3CE-7B40-EC4AA2A1AF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61414" y="3504664"/>
            <a:ext cx="4734586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28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A527-0CD0-8B9B-D5AC-4A10A31CD5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userdel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11A5-A82D-3998-58E6-B3300DDE8AF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Attention! Si l’utilisateur a toujours des processus actifs, la suppression peut ne pas fonctionner.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Vous avez deux options:</a:t>
            </a:r>
          </a:p>
          <a:p>
            <a:pPr lvl="1"/>
            <a:r>
              <a:rPr lang="fr-CA" dirty="0"/>
              <a:t>1) Redémarrer le serveur et effectuer la suppression sans vous connecter au compte en question pour éviter que des processus ne se lancent sous son nom</a:t>
            </a:r>
          </a:p>
          <a:p>
            <a:pPr lvl="1"/>
            <a:r>
              <a:rPr lang="fr-CA" dirty="0"/>
              <a:t>2) Utiliser la commande « Kill -9 &lt;PID&gt; » (attention, on peut l’utiliser en environnement de laboratoire, mais cette commande peut causer de l’instabilité sur le serveur)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7ED8E8-6A24-7216-4085-2ED0AE9D8A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4948" y="2828689"/>
            <a:ext cx="5468113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97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5783D-2ED2-FCE7-F254-F308C7B10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F3226-0DA8-2FC4-892C-58A9091712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Passwd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30651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81C4-FE01-2695-B4B9-B07E182244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passwd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14610-C418-B7B2-E141-7DDD635BED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</a:t>
            </a:r>
            <a:r>
              <a:rPr lang="fr-CA" dirty="0" err="1"/>
              <a:t>passwd</a:t>
            </a:r>
            <a:r>
              <a:rPr lang="fr-CA" dirty="0"/>
              <a:t> » permet de modifier le mot de passe d’un utilisateur.</a:t>
            </a:r>
          </a:p>
          <a:p>
            <a:r>
              <a:rPr lang="fr-CA" dirty="0"/>
              <a:t>La commande est « </a:t>
            </a:r>
            <a:r>
              <a:rPr lang="fr-CA" dirty="0" err="1"/>
              <a:t>passwd</a:t>
            </a:r>
            <a:r>
              <a:rPr lang="fr-CA" dirty="0"/>
              <a:t> » suivi du compte utilisateur à modifier.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06A634-D5D2-73A7-9044-31FC96E221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7458" y="3517156"/>
            <a:ext cx="4492098" cy="153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96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8DDE7-3F94-FBC2-A51E-3ECE69DDB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99174-28F9-B1F1-9746-95B416CC65D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Su</a:t>
            </a:r>
          </a:p>
        </p:txBody>
      </p:sp>
    </p:spTree>
    <p:extLst>
      <p:ext uri="{BB962C8B-B14F-4D97-AF65-F5344CB8AC3E}">
        <p14:creationId xmlns:p14="http://schemas.microsoft.com/office/powerpoint/2010/main" val="1291308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15270-67E9-7337-4155-5D11ECE35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6D0F-E4B9-CFB2-FAC2-B987B5D93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9E868-B8B4-EB75-2AA6-8ABC6DD814B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su » est l’acronyme de « Switch User » et permet de changer de compte utilisateur dans notre session de terminal.</a:t>
            </a:r>
          </a:p>
          <a:p>
            <a:r>
              <a:rPr lang="fr-CA" dirty="0"/>
              <a:t>Il sera nécessaire d’entrer le mot de passe de l’utilisateur pour utiliser son compte à moins de le faire à partir du compte root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D3147-9F98-86DD-2FAA-FC41D2A9AE6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9163" y="3735213"/>
            <a:ext cx="4215045" cy="14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32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67615-BF5C-B1E2-D268-77A932CBB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32C31-405E-E78C-5815-3ADA8894FD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WhoAmI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49656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091D4-38B7-06AF-3A9E-7CBEEC322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A2B8F-3B05-12B8-74C2-566E287035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whoami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DAE27-4F3D-B660-0248-2051B1F7A8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</a:t>
            </a:r>
            <a:r>
              <a:rPr lang="fr-CA" dirty="0" err="1"/>
              <a:t>whoami</a:t>
            </a:r>
            <a:r>
              <a:rPr lang="fr-CA" dirty="0"/>
              <a:t> » (</a:t>
            </a:r>
            <a:r>
              <a:rPr lang="fr-CA" dirty="0" err="1"/>
              <a:t>Who</a:t>
            </a:r>
            <a:r>
              <a:rPr lang="fr-CA" dirty="0"/>
              <a:t> Am I = Qui suis-je) permet de savoir quel compte est présentement en utilisation.</a:t>
            </a:r>
          </a:p>
          <a:p>
            <a:r>
              <a:rPr lang="fr-CA" dirty="0"/>
              <a:t>Notez que vous pouvez normalement le voir au début de votre ligne de commande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B2874-4807-32F0-2B3D-084B34AAAB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777" y="3741895"/>
            <a:ext cx="3846342" cy="16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61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D95FD-4996-D2D8-086C-A2625D8B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C07DC-00C6-77D7-400D-15682F5EAAD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useradd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46485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Au dernier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avons</a:t>
            </a:r>
            <a:r>
              <a:rPr lang="en-CA" dirty="0"/>
              <a:t> vu comment </a:t>
            </a:r>
            <a:r>
              <a:rPr lang="en-CA" dirty="0" err="1"/>
              <a:t>configurer</a:t>
            </a:r>
            <a:r>
              <a:rPr lang="en-CA" dirty="0"/>
              <a:t> des taches </a:t>
            </a:r>
            <a:r>
              <a:rPr lang="en-CA" dirty="0" err="1"/>
              <a:t>automatisées</a:t>
            </a:r>
            <a:r>
              <a:rPr lang="en-CA" dirty="0"/>
              <a:t> dans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environnement</a:t>
            </a:r>
            <a:r>
              <a:rPr lang="en-CA" dirty="0"/>
              <a:t> Linux.</a:t>
            </a:r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dernières</a:t>
            </a:r>
            <a:r>
              <a:rPr lang="en-CA" dirty="0"/>
              <a:t> </a:t>
            </a:r>
            <a:r>
              <a:rPr lang="en-CA" dirty="0" err="1"/>
              <a:t>permettent</a:t>
            </a:r>
            <a:r>
              <a:rPr lang="en-CA" dirty="0"/>
              <a:t> </a:t>
            </a:r>
            <a:r>
              <a:rPr lang="en-CA" dirty="0" err="1"/>
              <a:t>d’effectuer</a:t>
            </a:r>
            <a:r>
              <a:rPr lang="en-CA" dirty="0"/>
              <a:t> </a:t>
            </a:r>
            <a:r>
              <a:rPr lang="en-CA" dirty="0" err="1"/>
              <a:t>différentes</a:t>
            </a:r>
            <a:r>
              <a:rPr lang="en-CA" dirty="0"/>
              <a:t> </a:t>
            </a:r>
            <a:r>
              <a:rPr lang="en-CA" dirty="0" err="1"/>
              <a:t>opérations</a:t>
            </a:r>
            <a:r>
              <a:rPr lang="en-CA" dirty="0"/>
              <a:t> de surveillance et </a:t>
            </a:r>
            <a:r>
              <a:rPr lang="en-CA" dirty="0" err="1"/>
              <a:t>d’entretien</a:t>
            </a:r>
            <a:r>
              <a:rPr lang="en-CA" dirty="0"/>
              <a:t> pour assurer le bon </a:t>
            </a:r>
            <a:r>
              <a:rPr lang="en-CA" dirty="0" err="1"/>
              <a:t>fonctionnement</a:t>
            </a:r>
            <a:r>
              <a:rPr lang="en-CA" dirty="0"/>
              <a:t> du </a:t>
            </a:r>
            <a:r>
              <a:rPr lang="en-CA" dirty="0" err="1"/>
              <a:t>système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d’aujourd’hui</a:t>
            </a:r>
            <a:r>
              <a:rPr lang="en-CA" dirty="0"/>
              <a:t>, nous </a:t>
            </a:r>
            <a:r>
              <a:rPr lang="en-CA" dirty="0" err="1"/>
              <a:t>commencerons</a:t>
            </a:r>
            <a:r>
              <a:rPr lang="en-CA" dirty="0"/>
              <a:t> à </a:t>
            </a:r>
            <a:r>
              <a:rPr lang="en-CA" dirty="0" err="1"/>
              <a:t>apprendre</a:t>
            </a:r>
            <a:r>
              <a:rPr lang="en-CA" dirty="0"/>
              <a:t> la </a:t>
            </a:r>
            <a:r>
              <a:rPr lang="en-CA" dirty="0" err="1"/>
              <a:t>sécurité</a:t>
            </a:r>
            <a:r>
              <a:rPr lang="en-CA" dirty="0"/>
              <a:t> </a:t>
            </a:r>
            <a:r>
              <a:rPr lang="en-CA" dirty="0" err="1"/>
              <a:t>liée</a:t>
            </a:r>
            <a:r>
              <a:rPr lang="en-CA" dirty="0"/>
              <a:t> aux </a:t>
            </a:r>
            <a:r>
              <a:rPr lang="en-CA" dirty="0" err="1"/>
              <a:t>utilisateurs</a:t>
            </a:r>
            <a:endParaRPr lang="en-CA" dirty="0"/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20597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51F80-A015-286F-55FB-9AFB5E0852E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useradd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6FE27-5715-CB85-9917-0E27F9E90C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useradd</a:t>
            </a:r>
            <a:r>
              <a:rPr lang="fr-CA" dirty="0"/>
              <a:t> permet de créer un compte utilisateur, et c’est tout.</a:t>
            </a:r>
          </a:p>
          <a:p>
            <a:r>
              <a:rPr lang="fr-CA" dirty="0"/>
              <a:t>Contrairement à </a:t>
            </a:r>
            <a:r>
              <a:rPr lang="fr-CA" dirty="0" err="1"/>
              <a:t>adduser</a:t>
            </a:r>
            <a:r>
              <a:rPr lang="fr-CA" dirty="0"/>
              <a:t>, elle n’offrira pas de série de questions pour configurer les différents éléments du compte comme le répertoire « Home » ou le mot de passe.</a:t>
            </a:r>
          </a:p>
          <a:p>
            <a:r>
              <a:rPr lang="fr-CA" dirty="0"/>
              <a:t>Ces derniers doivent être configurés séparément.</a:t>
            </a:r>
          </a:p>
          <a:p>
            <a:endParaRPr lang="fr-CA" dirty="0"/>
          </a:p>
          <a:p>
            <a:r>
              <a:rPr lang="fr-CA" dirty="0" err="1"/>
              <a:t>useradd</a:t>
            </a:r>
            <a:r>
              <a:rPr lang="fr-CA" dirty="0"/>
              <a:t> est typiquement privilégié quand on souhaite automatiser la création de comptes à travers un script plutôt que de le faire en tant qu’administrateur.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6327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6E7D4-E7E4-DECE-9F51-1087F6EBE9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useradd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D666A-0EF9-AF7C-6695-1553AD854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:  </a:t>
            </a:r>
            <a:r>
              <a:rPr lang="en-CA" dirty="0" err="1"/>
              <a:t>useradd</a:t>
            </a:r>
            <a:r>
              <a:rPr lang="en-CA" dirty="0"/>
              <a:t>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02389-D3F5-03C7-BDDE-0153BE985C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1" y="3293287"/>
            <a:ext cx="4900369" cy="104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43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1DFB2-7189-A3F7-16F7-E8F55FEDA5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CA8B8-A2B4-AF52-1814-89ED0DB2DA7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termine notre section sur la gestion des comptes utilisateurs.</a:t>
            </a:r>
          </a:p>
          <a:p>
            <a:r>
              <a:rPr lang="fr-CA" dirty="0"/>
              <a:t>Dans la prochaine section, nous verrons plus en détail le concept d’administrateur, de compte root et de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7334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843E-BF48-E43D-FB92-B3B0F7F6F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F518D8-F3B6-F4A6-85CA-A32AE74E6C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comptes administrateur</a:t>
            </a:r>
          </a:p>
        </p:txBody>
      </p:sp>
    </p:spTree>
    <p:extLst>
      <p:ext uri="{BB962C8B-B14F-4D97-AF65-F5344CB8AC3E}">
        <p14:creationId xmlns:p14="http://schemas.microsoft.com/office/powerpoint/2010/main" val="1255741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28CC3-0CF6-0D69-BCEA-928853A7B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A66FC-F5A6-282C-BB1F-E8C7DD70A2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97043-6C50-614A-EBFF-C854633E2D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Linux possède un bon nombre de commandes qui sont limitées à des utilisateurs possédant des permissions pour les exécuter.</a:t>
            </a:r>
          </a:p>
          <a:p>
            <a:r>
              <a:rPr lang="fr-CA" dirty="0"/>
              <a:t>Jusqu’ici, le compte root n’a jamais eu rencontré de problème d’accès puisque root est ce qu’on appelle un « super utilisateur » (</a:t>
            </a:r>
            <a:r>
              <a:rPr lang="fr-CA" dirty="0" err="1"/>
              <a:t>superuser</a:t>
            </a:r>
            <a:r>
              <a:rPr lang="fr-CA" dirty="0"/>
              <a:t>) conçu pour avoir le maximum de privilège sur l’environnement.</a:t>
            </a:r>
          </a:p>
          <a:p>
            <a:r>
              <a:rPr lang="fr-CA" dirty="0"/>
              <a:t>Toutefois, nous souhaiterons déléguer certaines actions normalement réservées aux utilisateurs réguliers que nous avons créés.</a:t>
            </a:r>
          </a:p>
          <a:p>
            <a:r>
              <a:rPr lang="fr-CA" dirty="0"/>
              <a:t>Pour ce faire, ils devront les combiner au mot clé « </a:t>
            </a:r>
            <a:r>
              <a:rPr lang="fr-CA" dirty="0" err="1"/>
              <a:t>sudo</a:t>
            </a:r>
            <a:r>
              <a:rPr lang="fr-CA" dirty="0"/>
              <a:t> », qui signifie « Super User Do » (le super utilisateur fait …)</a:t>
            </a:r>
          </a:p>
        </p:txBody>
      </p:sp>
    </p:spTree>
    <p:extLst>
      <p:ext uri="{BB962C8B-B14F-4D97-AF65-F5344CB8AC3E}">
        <p14:creationId xmlns:p14="http://schemas.microsoft.com/office/powerpoint/2010/main" val="2257093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E896-8D14-DB14-652B-A3A9E4BEB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119E-E685-E616-3A83-2D4D1D2ADB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50AA7-4387-8D33-BE7C-D063D1C439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Prenons la commande « apt-get », celle-ci n’est normalement pas accessible à un utilisateur régulier.</a:t>
            </a:r>
          </a:p>
          <a:p>
            <a:r>
              <a:rPr lang="fr-CA" dirty="0"/>
              <a:t>Voici ce qui se passe si un utilisateur régulier tente de s’en servir:</a:t>
            </a:r>
            <a:endParaRPr lang="en-CA" dirty="0"/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56E6F8-BB74-6E2C-2247-5D05D35901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0608" y="3359927"/>
            <a:ext cx="9535856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45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EF598-6520-6395-744D-3D0C147AAD6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A60C-BDF6-2519-A8C3-168ED228A9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peut le voir, il ne peuvent pas exécuter les commandes qui demande restreinte.</a:t>
            </a:r>
          </a:p>
          <a:p>
            <a:r>
              <a:rPr lang="fr-CA" dirty="0"/>
              <a:t>Elle devra utiliser la commande « </a:t>
            </a:r>
            <a:r>
              <a:rPr lang="fr-CA" dirty="0" err="1"/>
              <a:t>sudo</a:t>
            </a:r>
            <a:r>
              <a:rPr lang="fr-CA" dirty="0"/>
              <a:t> », mais celle-ci ne fonctionnera que si elle est configurée pour donner ces accès à l’utilisateur en question.</a:t>
            </a:r>
          </a:p>
          <a:p>
            <a:r>
              <a:rPr lang="fr-CA" dirty="0"/>
              <a:t>Voyons ce qui se passe autrement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4746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BBB5A-7CFC-C0E7-E507-BDD03BFFD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AF68B-B971-7574-1184-2B7A2882F1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6582D-5434-7B12-C83B-A80AC90524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Comme on </a:t>
            </a:r>
            <a:r>
              <a:rPr lang="en-CA" dirty="0" err="1"/>
              <a:t>voit</a:t>
            </a:r>
            <a:r>
              <a:rPr lang="en-CA" dirty="0"/>
              <a:t>, Julie </a:t>
            </a:r>
            <a:r>
              <a:rPr lang="en-CA" dirty="0" err="1"/>
              <a:t>n’est</a:t>
            </a:r>
            <a:r>
              <a:rPr lang="en-CA" dirty="0"/>
              <a:t> pas </a:t>
            </a:r>
            <a:r>
              <a:rPr lang="en-CA" dirty="0" err="1"/>
              <a:t>configurée</a:t>
            </a:r>
            <a:r>
              <a:rPr lang="en-CA" dirty="0"/>
              <a:t> dans le </a:t>
            </a:r>
            <a:r>
              <a:rPr lang="en-CA" dirty="0" err="1"/>
              <a:t>fichier</a:t>
            </a:r>
            <a:r>
              <a:rPr lang="en-CA" dirty="0"/>
              <a:t> “</a:t>
            </a:r>
            <a:r>
              <a:rPr lang="en-CA" dirty="0" err="1"/>
              <a:t>sudoer</a:t>
            </a:r>
            <a:r>
              <a:rPr lang="en-CA" dirty="0"/>
              <a:t>” </a:t>
            </a:r>
          </a:p>
          <a:p>
            <a:r>
              <a:rPr lang="en-CA" dirty="0"/>
              <a:t>Il </a:t>
            </a:r>
            <a:r>
              <a:rPr lang="en-CA" dirty="0" err="1"/>
              <a:t>s’agit</a:t>
            </a:r>
            <a:r>
              <a:rPr lang="en-CA" dirty="0"/>
              <a:t> d’un </a:t>
            </a:r>
            <a:r>
              <a:rPr lang="en-CA" dirty="0" err="1"/>
              <a:t>fichier</a:t>
            </a:r>
            <a:r>
              <a:rPr lang="en-CA" dirty="0"/>
              <a:t> de configuration qui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d’accorder</a:t>
            </a:r>
            <a:r>
              <a:rPr lang="en-CA" dirty="0"/>
              <a:t> des </a:t>
            </a:r>
            <a:r>
              <a:rPr lang="en-CA" dirty="0" err="1"/>
              <a:t>accès</a:t>
            </a:r>
            <a:r>
              <a:rPr lang="en-CA" dirty="0"/>
              <a:t> “</a:t>
            </a:r>
            <a:r>
              <a:rPr lang="en-CA" dirty="0" err="1"/>
              <a:t>sudo</a:t>
            </a:r>
            <a:r>
              <a:rPr lang="en-CA" dirty="0"/>
              <a:t>” aux </a:t>
            </a:r>
            <a:r>
              <a:rPr lang="en-CA" dirty="0" err="1"/>
              <a:t>utilisateurs</a:t>
            </a:r>
            <a:r>
              <a:rPr lang="en-CA" dirty="0"/>
              <a:t> </a:t>
            </a:r>
            <a:r>
              <a:rPr lang="en-CA" dirty="0" err="1"/>
              <a:t>réguliers</a:t>
            </a:r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faire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F43903-F4DF-21B4-1FBC-4A703017C6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243671"/>
            <a:ext cx="9507277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5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FE7F-78DC-B168-FCB5-8C0B9CA859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Configuration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090C7-4A01-4A03-8427-9FFE8D2D087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configurations pour les comptes « </a:t>
            </a:r>
            <a:r>
              <a:rPr lang="fr-CA" dirty="0" err="1"/>
              <a:t>Sudoers</a:t>
            </a:r>
            <a:r>
              <a:rPr lang="fr-CA" dirty="0"/>
              <a:t> » se font dans le fichier suivant</a:t>
            </a:r>
          </a:p>
          <a:p>
            <a:pPr lvl="1"/>
            <a:r>
              <a:rPr lang="fr-CA" dirty="0"/>
              <a:t>/,</a:t>
            </a:r>
            <a:r>
              <a:rPr lang="fr-CA" dirty="0" err="1"/>
              <a:t>etc</a:t>
            </a:r>
            <a:r>
              <a:rPr lang="fr-CA" dirty="0"/>
              <a:t>/</a:t>
            </a:r>
            <a:r>
              <a:rPr lang="fr-CA" dirty="0" err="1"/>
              <a:t>sudoers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9198F-4A25-8060-EF94-664DB859AB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1964" y="3374974"/>
            <a:ext cx="10673301" cy="325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98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DF03D-CC53-5292-6583-97DEF6D088F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Configuration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952AD-AFD3-1328-8484-5F53337D629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Prenons le temps de regarder les configurations du fichier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DF20A-BDEB-61B1-51A2-471302C3C3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7066" y="2633363"/>
            <a:ext cx="8046447" cy="33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8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Introduction à la sécurité des utilisateurs</a:t>
            </a:r>
          </a:p>
        </p:txBody>
      </p:sp>
    </p:spTree>
    <p:extLst>
      <p:ext uri="{BB962C8B-B14F-4D97-AF65-F5344CB8AC3E}">
        <p14:creationId xmlns:p14="http://schemas.microsoft.com/office/powerpoint/2010/main" val="3422493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E3822-67D1-EAC1-0F55-1414B3A95E3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Configuration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6CE9B-AA54-DFCE-50F6-32061837AC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verrons la syntaxe sous peu, mais ces lignes signifient que les accès suivants sont accordés:</a:t>
            </a:r>
          </a:p>
          <a:p>
            <a:endParaRPr lang="fr-CA" dirty="0"/>
          </a:p>
          <a:p>
            <a:r>
              <a:rPr lang="fr-CA" dirty="0"/>
              <a:t>1) Root à plein accès à </a:t>
            </a:r>
            <a:r>
              <a:rPr lang="fr-CA" dirty="0" err="1"/>
              <a:t>sudo</a:t>
            </a:r>
            <a:endParaRPr lang="fr-CA" dirty="0"/>
          </a:p>
          <a:p>
            <a:r>
              <a:rPr lang="fr-CA" dirty="0"/>
              <a:t>2 ) Tous les membres du groupe « admin » ont plein accès à </a:t>
            </a:r>
            <a:r>
              <a:rPr lang="fr-CA" dirty="0" err="1"/>
              <a:t>sudo</a:t>
            </a:r>
            <a:endParaRPr lang="fr-CA" dirty="0"/>
          </a:p>
          <a:p>
            <a:r>
              <a:rPr lang="fr-CA" dirty="0"/>
              <a:t>3) Tous les membres du groupe « </a:t>
            </a:r>
            <a:r>
              <a:rPr lang="fr-CA" dirty="0" err="1"/>
              <a:t>sudo</a:t>
            </a:r>
            <a:r>
              <a:rPr lang="fr-CA" dirty="0"/>
              <a:t> » ont plein accès à </a:t>
            </a:r>
            <a:r>
              <a:rPr lang="fr-CA" dirty="0" err="1"/>
              <a:t>sudo</a:t>
            </a:r>
            <a:endParaRPr lang="fr-CA" dirty="0"/>
          </a:p>
          <a:p>
            <a:endParaRPr lang="fr-CA" dirty="0"/>
          </a:p>
          <a:p>
            <a:r>
              <a:rPr lang="fr-CA" dirty="0"/>
              <a:t>On peut d’ailleurs confirmer que ces groupes existent déjà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22C790-4DD1-DFE6-72B5-D50765FA38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65213" y="5462851"/>
            <a:ext cx="4277322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27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17ACC-C7EC-0427-7A24-8D87FD89F9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du fichier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F0BF3-FC0E-4D65-DC8C-7CA1375B682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Maintenant, voyons comment nous pouvez créer nos propres règles d’accès à </a:t>
            </a:r>
            <a:r>
              <a:rPr lang="fr-CA" dirty="0" err="1"/>
              <a:t>sudo</a:t>
            </a:r>
            <a:r>
              <a:rPr lang="fr-CA" dirty="0"/>
              <a:t>.</a:t>
            </a:r>
          </a:p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Je voudrais que Marie puisse mettre à jour les applications avec apt-get, mais c’est tout</a:t>
            </a:r>
          </a:p>
          <a:p>
            <a:pPr lvl="1"/>
            <a:r>
              <a:rPr lang="fr-CA" dirty="0"/>
              <a:t>Je voudrais que Jean puisse installer et supprimer des applications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  <a:p>
            <a:r>
              <a:rPr lang="fr-CA" dirty="0"/>
              <a:t>Voyons comment la syntaxe fonctionne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710602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234A1-60BD-C4E5-DC82-A607FCB582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du fichier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E2122-9307-EFC6-B608-291A5B365C8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instructions de </a:t>
            </a:r>
            <a:r>
              <a:rPr lang="fr-CA" dirty="0" err="1"/>
              <a:t>sudoers</a:t>
            </a:r>
            <a:r>
              <a:rPr lang="fr-CA" dirty="0"/>
              <a:t> sont composé ainsi:</a:t>
            </a:r>
          </a:p>
          <a:p>
            <a:r>
              <a:rPr lang="en-CA" dirty="0"/>
              <a:t>&lt;Qui&gt; &lt;Hote&gt; &lt;Options&gt; &lt;</a:t>
            </a:r>
            <a:r>
              <a:rPr lang="en-CA" dirty="0" err="1"/>
              <a:t>Commande</a:t>
            </a:r>
            <a:r>
              <a:rPr lang="en-CA" dirty="0"/>
              <a:t>&gt;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GB" dirty="0" err="1"/>
              <a:t>julie</a:t>
            </a:r>
            <a:r>
              <a:rPr lang="en-GB" dirty="0"/>
              <a:t> ALL=(ALL) NOPASSWD: /</a:t>
            </a:r>
            <a:r>
              <a:rPr lang="en-GB" dirty="0" err="1"/>
              <a:t>usr</a:t>
            </a:r>
            <a:r>
              <a:rPr lang="en-GB" dirty="0"/>
              <a:t>/bin/apt-get install *</a:t>
            </a:r>
          </a:p>
          <a:p>
            <a:pPr lvl="1"/>
            <a:r>
              <a:rPr lang="en-CA" dirty="0" err="1"/>
              <a:t>alex</a:t>
            </a:r>
            <a:r>
              <a:rPr lang="en-CA" dirty="0"/>
              <a:t> ALL=(root) 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en-CA" dirty="0" err="1"/>
              <a:t>systemctl</a:t>
            </a:r>
            <a:r>
              <a:rPr lang="en-CA" dirty="0"/>
              <a:t> *</a:t>
            </a:r>
          </a:p>
          <a:p>
            <a:pPr lvl="1"/>
            <a:r>
              <a:rPr lang="en-CA" dirty="0"/>
              <a:t>bob ALL=(root) 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en-CA" dirty="0" err="1"/>
              <a:t>systemctl</a:t>
            </a:r>
            <a:r>
              <a:rPr lang="en-CA" dirty="0"/>
              <a:t> restart apache2 </a:t>
            </a:r>
          </a:p>
          <a:p>
            <a:pPr lvl="1"/>
            <a:r>
              <a:rPr lang="en-GB" dirty="0"/>
              <a:t>%support ALL=(root) /</a:t>
            </a:r>
            <a:r>
              <a:rPr lang="en-GB" dirty="0" err="1"/>
              <a:t>usr</a:t>
            </a:r>
            <a:r>
              <a:rPr lang="en-GB" dirty="0"/>
              <a:t>/bin/apt update, /</a:t>
            </a:r>
            <a:r>
              <a:rPr lang="en-GB" dirty="0" err="1"/>
              <a:t>usr</a:t>
            </a:r>
            <a:r>
              <a:rPr lang="en-GB" dirty="0"/>
              <a:t>/bin/apt upgrade</a:t>
            </a:r>
          </a:p>
          <a:p>
            <a:pPr lvl="1"/>
            <a:endParaRPr lang="en-GB" dirty="0"/>
          </a:p>
          <a:p>
            <a:r>
              <a:rPr lang="en-GB" dirty="0" err="1"/>
              <a:t>Prenons</a:t>
            </a:r>
            <a:r>
              <a:rPr lang="en-GB" dirty="0"/>
              <a:t> le temps de </a:t>
            </a:r>
            <a:r>
              <a:rPr lang="en-GB" dirty="0" err="1"/>
              <a:t>voir</a:t>
            </a:r>
            <a:r>
              <a:rPr lang="en-GB" dirty="0"/>
              <a:t> </a:t>
            </a:r>
            <a:r>
              <a:rPr lang="en-GB" dirty="0" err="1"/>
              <a:t>chaque</a:t>
            </a:r>
            <a:r>
              <a:rPr lang="en-GB" dirty="0"/>
              <a:t> </a:t>
            </a:r>
            <a:r>
              <a:rPr lang="en-GB" dirty="0" err="1"/>
              <a:t>éléments</a:t>
            </a:r>
            <a:r>
              <a:rPr lang="en-GB" dirty="0"/>
              <a:t> de la </a:t>
            </a:r>
            <a:r>
              <a:rPr lang="en-GB" dirty="0" err="1"/>
              <a:t>syntaxe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20397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9FA19-F6FB-1820-726D-FC0EBDC2B10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Qui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68A6A-3AAA-2B34-6900-624CB8A425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premier élément est d’identifier à qui s’applique la règle.</a:t>
            </a:r>
          </a:p>
          <a:p>
            <a:r>
              <a:rPr lang="fr-CA" dirty="0"/>
              <a:t>Celle-ci peut s’appliquer à un </a:t>
            </a:r>
            <a:r>
              <a:rPr lang="fr-CA" u="sng" dirty="0"/>
              <a:t>utilisateur</a:t>
            </a:r>
            <a:r>
              <a:rPr lang="fr-CA" dirty="0"/>
              <a:t> ou aux membres d’un </a:t>
            </a:r>
            <a:r>
              <a:rPr lang="fr-CA" u="sng" dirty="0"/>
              <a:t>groupe</a:t>
            </a:r>
            <a:r>
              <a:rPr lang="fr-CA" dirty="0"/>
              <a:t> d’utilisateur.</a:t>
            </a:r>
          </a:p>
          <a:p>
            <a:r>
              <a:rPr lang="fr-CA" dirty="0"/>
              <a:t>Syntaxe</a:t>
            </a:r>
          </a:p>
          <a:p>
            <a:pPr lvl="1"/>
            <a:r>
              <a:rPr lang="fr-CA" dirty="0"/>
              <a:t>Utilisateur = &lt;nom de l’utilisateur&gt; (ex. </a:t>
            </a:r>
            <a:r>
              <a:rPr lang="fr-CA" dirty="0" err="1"/>
              <a:t>alex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Groupe = %&lt;nom du groupe&gt; (ex. %administrateur)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15681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B7A59-906D-C132-467B-3BCBF7B7B36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Hote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934B8-2F7E-1929-5DBE-F8F6284CB6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L’élément hôte inclut deux éléments</a:t>
            </a:r>
          </a:p>
          <a:p>
            <a:pPr lvl="1"/>
            <a:r>
              <a:rPr lang="fr-CA" dirty="0"/>
              <a:t>Le serveur sur lequel la commande exécutée</a:t>
            </a:r>
          </a:p>
          <a:p>
            <a:pPr lvl="1"/>
            <a:r>
              <a:rPr lang="fr-CA" dirty="0"/>
              <a:t>Le compte utilisateur qui sera utilisé pour exécuter la commande</a:t>
            </a:r>
          </a:p>
          <a:p>
            <a:pPr lvl="1"/>
            <a:endParaRPr lang="fr-CA" dirty="0"/>
          </a:p>
          <a:p>
            <a:r>
              <a:rPr lang="fr-CA" dirty="0"/>
              <a:t>La syntaxe est la suivante</a:t>
            </a:r>
          </a:p>
          <a:p>
            <a:pPr lvl="1"/>
            <a:r>
              <a:rPr lang="fr-CA" dirty="0"/>
              <a:t>&lt;HOTE&gt;=(&lt;COMPTE&gt;)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60797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B7D62-661F-F3CE-0E4E-A71F2FE5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7D8B8-D88A-3B91-D882-5137EC4B2F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Hote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D9E6D-E51B-1C91-E653-C244A60AB8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l’hôte, vous pouvez utiliser la commande « </a:t>
            </a:r>
            <a:r>
              <a:rPr lang="fr-CA" dirty="0" err="1"/>
              <a:t>hostname</a:t>
            </a:r>
            <a:r>
              <a:rPr lang="fr-CA" dirty="0"/>
              <a:t> » pour connaitre le nom de votre serveur, ou simplement utiliser ALL pour l’appliquer, peu importe le serveur</a:t>
            </a:r>
          </a:p>
          <a:p>
            <a:endParaRPr lang="fr-CA" dirty="0"/>
          </a:p>
          <a:p>
            <a:r>
              <a:rPr lang="fr-CA" dirty="0"/>
              <a:t>Pour le compte à utiliser, vous pouvez utiliser ALL pour permettre tous les comptes, ou spécifiquement indiqué quel compte doit être utilisé pour exécuter la commande (ex. root)</a:t>
            </a:r>
          </a:p>
          <a:p>
            <a:endParaRPr lang="fr-CA" dirty="0"/>
          </a:p>
          <a:p>
            <a:r>
              <a:rPr lang="fr-CA" dirty="0"/>
              <a:t>Dans le doute, cette syntaxe-ci fonctionnera</a:t>
            </a:r>
          </a:p>
          <a:p>
            <a:pPr lvl="1"/>
            <a:r>
              <a:rPr lang="fr-CA" dirty="0"/>
              <a:t>ALL=(ALL)</a:t>
            </a:r>
          </a:p>
          <a:p>
            <a:endParaRPr lang="fr-CA" dirty="0"/>
          </a:p>
          <a:p>
            <a:endParaRPr lang="fr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12077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C7BF-2E9F-1417-91B5-AB6D1280F1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EAA96-237D-7BEF-884A-3BF3DA3B610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options sont des paramètres additionnels qui peuvent implémenter certaines mesures de sécurité</a:t>
            </a:r>
          </a:p>
          <a:p>
            <a:r>
              <a:rPr lang="fr-CA" dirty="0"/>
              <a:t>Voici la liste</a:t>
            </a:r>
          </a:p>
          <a:p>
            <a:pPr lvl="1"/>
            <a:r>
              <a:rPr lang="fr-CA" dirty="0"/>
              <a:t>NOPASSWD vs PASSWD</a:t>
            </a:r>
          </a:p>
          <a:p>
            <a:pPr lvl="2"/>
            <a:r>
              <a:rPr lang="fr-CA" dirty="0"/>
              <a:t>Oblige ou non l’utilisateur à entrer à nouveau son mot de passe lorsque la commande </a:t>
            </a:r>
            <a:r>
              <a:rPr lang="fr-CA" dirty="0" err="1"/>
              <a:t>sudo</a:t>
            </a:r>
            <a:r>
              <a:rPr lang="fr-CA" dirty="0"/>
              <a:t> est utilisée</a:t>
            </a:r>
          </a:p>
          <a:p>
            <a:pPr lvl="1"/>
            <a:r>
              <a:rPr lang="fr-CA" dirty="0"/>
              <a:t>NOEXEC vs EXEC</a:t>
            </a:r>
          </a:p>
          <a:p>
            <a:pPr lvl="2"/>
            <a:r>
              <a:rPr lang="fr-CA" dirty="0"/>
              <a:t>Permets ou non à la commande utilisée de démarrer des sous-processus enfants</a:t>
            </a:r>
          </a:p>
          <a:p>
            <a:pPr lvl="1"/>
            <a:r>
              <a:rPr lang="fr-CA" dirty="0"/>
              <a:t>SETENV vs NOSETENV</a:t>
            </a:r>
          </a:p>
          <a:p>
            <a:pPr lvl="2"/>
            <a:r>
              <a:rPr lang="fr-CA" dirty="0"/>
              <a:t>Permets ou non à la commande utilisée de modifier des variables d’environnement ou non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38980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64BA7-433E-971A-0CE8-8DC54F0D2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B099-8070-83CE-8C98-0B9C54BA01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53454-3115-BE2E-80C5-01F09B43777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exemple:</a:t>
            </a:r>
          </a:p>
          <a:p>
            <a:pPr lvl="1"/>
            <a:r>
              <a:rPr lang="fr-CA" dirty="0" err="1"/>
              <a:t>alex</a:t>
            </a:r>
            <a:r>
              <a:rPr lang="fr-CA" dirty="0"/>
              <a:t> ALL=(ALL) NOPASSWD : ALL</a:t>
            </a:r>
          </a:p>
          <a:p>
            <a:pPr lvl="1"/>
            <a:endParaRPr lang="fr-CA" dirty="0"/>
          </a:p>
          <a:p>
            <a:r>
              <a:rPr lang="fr-CA" dirty="0"/>
              <a:t>Dans cet exemple, </a:t>
            </a:r>
            <a:r>
              <a:rPr lang="fr-CA" dirty="0" err="1"/>
              <a:t>alex</a:t>
            </a:r>
            <a:r>
              <a:rPr lang="fr-CA" dirty="0"/>
              <a:t> peut exécuter toutes les commandes réservées avec </a:t>
            </a:r>
            <a:r>
              <a:rPr lang="fr-CA" dirty="0" err="1"/>
              <a:t>sudo</a:t>
            </a:r>
            <a:r>
              <a:rPr lang="fr-CA" dirty="0"/>
              <a:t>, et il n’a pas besoin d’entrer son mot de passe à chaque fois.</a:t>
            </a:r>
          </a:p>
          <a:p>
            <a:endParaRPr lang="fr-CA" dirty="0"/>
          </a:p>
          <a:p>
            <a:r>
              <a:rPr lang="fr-CA" dirty="0"/>
              <a:t>Notez qu’après chaque option, il faut ajouter « : ». Exemple:</a:t>
            </a:r>
          </a:p>
          <a:p>
            <a:pPr lvl="1"/>
            <a:r>
              <a:rPr lang="fr-CA" dirty="0" err="1"/>
              <a:t>alex</a:t>
            </a:r>
            <a:r>
              <a:rPr lang="fr-CA" dirty="0"/>
              <a:t> ALL=(ALL) NOPASSWD : NOEXEC: ALL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92181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4937-E1A6-79FE-FBFE-17062C388B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EBFC2-2949-4A70-8FCE-EC48D8BF550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partie « commande » demande de fournir toutes les commandes pouvant être exécutées avec </a:t>
            </a:r>
            <a:r>
              <a:rPr lang="fr-CA" dirty="0" err="1"/>
              <a:t>sudo</a:t>
            </a:r>
            <a:r>
              <a:rPr lang="fr-CA" dirty="0"/>
              <a:t>.</a:t>
            </a:r>
          </a:p>
          <a:p>
            <a:r>
              <a:rPr lang="fr-CA" dirty="0"/>
              <a:t>Ces dernières doivent être séparées par des virgules, ou simplement utilisées ALL si on veut toutes les permettre.</a:t>
            </a:r>
          </a:p>
          <a:p>
            <a:endParaRPr lang="fr-CA" dirty="0"/>
          </a:p>
          <a:p>
            <a:r>
              <a:rPr lang="en-CA" dirty="0"/>
              <a:t>Il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d’utiliser</a:t>
            </a:r>
            <a:r>
              <a:rPr lang="en-CA" dirty="0"/>
              <a:t> un joker (*) à </a:t>
            </a:r>
            <a:r>
              <a:rPr lang="en-CA" dirty="0" err="1"/>
              <a:t>l’intérieur</a:t>
            </a:r>
            <a:r>
              <a:rPr lang="en-CA" dirty="0"/>
              <a:t>, </a:t>
            </a:r>
            <a:r>
              <a:rPr lang="en-CA" dirty="0" err="1"/>
              <a:t>mais</a:t>
            </a:r>
            <a:r>
              <a:rPr lang="en-CA" dirty="0"/>
              <a:t> il faut </a:t>
            </a:r>
            <a:r>
              <a:rPr lang="en-CA" dirty="0" err="1"/>
              <a:t>être</a:t>
            </a:r>
            <a:r>
              <a:rPr lang="en-CA" dirty="0"/>
              <a:t> prudent, car </a:t>
            </a:r>
            <a:r>
              <a:rPr lang="en-CA" dirty="0" err="1"/>
              <a:t>celle</a:t>
            </a:r>
            <a:r>
              <a:rPr lang="en-CA" dirty="0"/>
              <a:t>-ci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permettre</a:t>
            </a:r>
            <a:r>
              <a:rPr lang="en-CA" dirty="0"/>
              <a:t> </a:t>
            </a:r>
            <a:r>
              <a:rPr lang="en-CA" dirty="0" err="1"/>
              <a:t>d’effectuer</a:t>
            </a:r>
            <a:r>
              <a:rPr lang="en-CA" dirty="0"/>
              <a:t> des </a:t>
            </a:r>
            <a:r>
              <a:rPr lang="en-CA" dirty="0" err="1"/>
              <a:t>opérations</a:t>
            </a:r>
            <a:r>
              <a:rPr lang="en-CA" dirty="0"/>
              <a:t> qui </a:t>
            </a:r>
            <a:r>
              <a:rPr lang="en-CA" dirty="0" err="1"/>
              <a:t>pourraient</a:t>
            </a:r>
            <a:r>
              <a:rPr lang="en-CA" dirty="0"/>
              <a:t> </a:t>
            </a:r>
            <a:r>
              <a:rPr lang="en-CA" dirty="0" err="1"/>
              <a:t>contourner</a:t>
            </a:r>
            <a:r>
              <a:rPr lang="en-CA" dirty="0"/>
              <a:t> des </a:t>
            </a:r>
            <a:r>
              <a:rPr lang="en-CA" dirty="0" err="1"/>
              <a:t>contraintes</a:t>
            </a:r>
            <a:r>
              <a:rPr lang="en-CA" dirty="0"/>
              <a:t> de </a:t>
            </a:r>
            <a:r>
              <a:rPr lang="en-CA" dirty="0" err="1"/>
              <a:t>sécurité</a:t>
            </a:r>
            <a:r>
              <a:rPr lang="en-CA" dirty="0"/>
              <a:t> (pas </a:t>
            </a:r>
            <a:r>
              <a:rPr lang="en-CA" dirty="0" err="1"/>
              <a:t>toujours</a:t>
            </a:r>
            <a:r>
              <a:rPr lang="en-CA" dirty="0"/>
              <a:t> </a:t>
            </a:r>
            <a:r>
              <a:rPr lang="en-CA" dirty="0" err="1"/>
              <a:t>recommandé</a:t>
            </a:r>
            <a:r>
              <a:rPr lang="en-CA" dirty="0"/>
              <a:t>)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des </a:t>
            </a:r>
            <a:r>
              <a:rPr lang="en-CA" dirty="0" err="1"/>
              <a:t>exemples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770676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F048F-6C38-2BFA-DBE3-43213281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7CFBC-AC3F-D4BF-0243-79EF0CD99AD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EEDB8-7F57-81B7-4626-C7BE9F4733E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Devinez ce que font chacune de ces lignes:</a:t>
            </a:r>
          </a:p>
          <a:p>
            <a:pPr lvl="1"/>
            <a:r>
              <a:rPr lang="fr-CA" dirty="0" err="1"/>
              <a:t>alex</a:t>
            </a:r>
            <a:r>
              <a:rPr lang="fr-CA" dirty="0"/>
              <a:t> ALL=(ALL) NOPASSWD : ALL</a:t>
            </a:r>
          </a:p>
          <a:p>
            <a:pPr lvl="1"/>
            <a:r>
              <a:rPr lang="fr-CA" dirty="0"/>
              <a:t>bob ALL=(ALL) NOPASSWD : </a:t>
            </a:r>
            <a:r>
              <a:rPr lang="en-CA" dirty="0"/>
              <a:t>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fr-CA" dirty="0"/>
              <a:t>apt-get *</a:t>
            </a:r>
          </a:p>
          <a:p>
            <a:pPr lvl="1"/>
            <a:r>
              <a:rPr lang="fr-CA" dirty="0" err="1"/>
              <a:t>sylvie</a:t>
            </a:r>
            <a:r>
              <a:rPr lang="fr-CA" dirty="0"/>
              <a:t> ALL=(ALL) </a:t>
            </a:r>
            <a:r>
              <a:rPr lang="en-CA" dirty="0"/>
              <a:t>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fr-CA" dirty="0"/>
              <a:t>apt-get update</a:t>
            </a:r>
          </a:p>
          <a:p>
            <a:pPr lvl="1"/>
            <a:r>
              <a:rPr lang="fr-CA" dirty="0" err="1"/>
              <a:t>julie</a:t>
            </a:r>
            <a:r>
              <a:rPr lang="fr-CA" dirty="0"/>
              <a:t> ALL=(ALL) NOPASSWD : </a:t>
            </a:r>
            <a:r>
              <a:rPr lang="en-CA" dirty="0"/>
              <a:t>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fr-CA" dirty="0"/>
              <a:t>apt-get </a:t>
            </a:r>
            <a:r>
              <a:rPr lang="fr-CA" dirty="0" err="1"/>
              <a:t>install</a:t>
            </a:r>
            <a:r>
              <a:rPr lang="fr-CA" dirty="0"/>
              <a:t> *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4404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Linux </a:t>
            </a:r>
            <a:r>
              <a:rPr lang="en-CA" dirty="0" err="1"/>
              <a:t>offre</a:t>
            </a:r>
            <a:r>
              <a:rPr lang="en-CA" dirty="0"/>
              <a:t> un certain 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mécanismes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</a:t>
            </a:r>
            <a:r>
              <a:rPr lang="en-CA" dirty="0" err="1"/>
              <a:t>s’assurer</a:t>
            </a:r>
            <a:r>
              <a:rPr lang="en-CA" dirty="0"/>
              <a:t> la restriction de lecture, de modification et </a:t>
            </a:r>
            <a:r>
              <a:rPr lang="en-CA" dirty="0" err="1"/>
              <a:t>d’exécution</a:t>
            </a:r>
            <a:r>
              <a:rPr lang="en-CA" dirty="0"/>
              <a:t> des </a:t>
            </a:r>
            <a:r>
              <a:rPr lang="en-CA" dirty="0" err="1"/>
              <a:t>fichiers</a:t>
            </a:r>
            <a:r>
              <a:rPr lang="en-CA" dirty="0"/>
              <a:t> à des </a:t>
            </a:r>
            <a:r>
              <a:rPr lang="en-CA" dirty="0" err="1"/>
              <a:t>groupes</a:t>
            </a:r>
            <a:r>
              <a:rPr lang="en-CA" dirty="0"/>
              <a:t> </a:t>
            </a:r>
            <a:r>
              <a:rPr lang="en-CA" dirty="0" err="1"/>
              <a:t>d’utilisateurs</a:t>
            </a:r>
            <a:r>
              <a:rPr lang="en-CA" dirty="0"/>
              <a:t> </a:t>
            </a:r>
            <a:r>
              <a:rPr lang="en-CA" dirty="0" err="1"/>
              <a:t>définis</a:t>
            </a:r>
            <a:r>
              <a:rPr lang="en-CA" dirty="0"/>
              <a:t>.</a:t>
            </a:r>
          </a:p>
          <a:p>
            <a:r>
              <a:rPr lang="en-CA" dirty="0"/>
              <a:t>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d’aujourd’hui</a:t>
            </a:r>
            <a:r>
              <a:rPr lang="en-CA" dirty="0"/>
              <a:t>, nous </a:t>
            </a:r>
            <a:r>
              <a:rPr lang="en-CA" dirty="0" err="1"/>
              <a:t>verrons</a:t>
            </a:r>
            <a:r>
              <a:rPr lang="en-CA" dirty="0"/>
              <a:t> comment </a:t>
            </a:r>
            <a:r>
              <a:rPr lang="en-CA" dirty="0" err="1"/>
              <a:t>administrer</a:t>
            </a:r>
            <a:r>
              <a:rPr lang="en-CA" dirty="0"/>
              <a:t> </a:t>
            </a:r>
            <a:r>
              <a:rPr lang="en-CA" dirty="0" err="1"/>
              <a:t>ses</a:t>
            </a:r>
            <a:r>
              <a:rPr lang="en-CA" dirty="0"/>
              <a:t> </a:t>
            </a:r>
            <a:r>
              <a:rPr lang="en-CA" dirty="0" err="1"/>
              <a:t>utilisateurs</a:t>
            </a:r>
            <a:r>
              <a:rPr lang="en-CA" dirty="0"/>
              <a:t> et les </a:t>
            </a:r>
            <a:r>
              <a:rPr lang="en-CA" dirty="0" err="1"/>
              <a:t>groupes</a:t>
            </a:r>
            <a:r>
              <a:rPr lang="en-CA" dirty="0"/>
              <a:t> </a:t>
            </a:r>
            <a:r>
              <a:rPr lang="en-CA" dirty="0" err="1"/>
              <a:t>d’accès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que des </a:t>
            </a:r>
            <a:r>
              <a:rPr lang="en-CA" dirty="0" err="1"/>
              <a:t>stratégies</a:t>
            </a:r>
            <a:r>
              <a:rPr lang="en-CA" dirty="0"/>
              <a:t> à </a:t>
            </a:r>
            <a:r>
              <a:rPr lang="en-CA" dirty="0" err="1"/>
              <a:t>mettre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place pour </a:t>
            </a:r>
            <a:r>
              <a:rPr lang="en-CA" dirty="0" err="1"/>
              <a:t>s’assurer</a:t>
            </a:r>
            <a:r>
              <a:rPr lang="en-CA" dirty="0"/>
              <a:t> que les </a:t>
            </a:r>
            <a:r>
              <a:rPr lang="en-CA" dirty="0" err="1"/>
              <a:t>utilisateurs</a:t>
            </a:r>
            <a:r>
              <a:rPr lang="en-CA" dirty="0"/>
              <a:t> </a:t>
            </a:r>
            <a:r>
              <a:rPr lang="en-CA" dirty="0" err="1"/>
              <a:t>appliquent</a:t>
            </a:r>
            <a:r>
              <a:rPr lang="en-CA" dirty="0"/>
              <a:t> de bonne pratique de </a:t>
            </a:r>
            <a:r>
              <a:rPr lang="en-CA" dirty="0" err="1"/>
              <a:t>sécurité</a:t>
            </a:r>
            <a:r>
              <a:rPr lang="en-CA" dirty="0"/>
              <a:t> dans </a:t>
            </a:r>
            <a:r>
              <a:rPr lang="en-CA" dirty="0" err="1"/>
              <a:t>leur</a:t>
            </a:r>
            <a:r>
              <a:rPr lang="en-CA" dirty="0"/>
              <a:t> utilisation des </a:t>
            </a:r>
            <a:r>
              <a:rPr lang="en-CA" dirty="0" err="1"/>
              <a:t>systèmes</a:t>
            </a:r>
            <a:r>
              <a:rPr lang="en-CA" dirty="0"/>
              <a:t> </a:t>
            </a:r>
            <a:r>
              <a:rPr lang="en-CA" dirty="0" err="1"/>
              <a:t>informatiques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8188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69F69-8D2C-289D-FE6D-A1450F58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70F18-FA27-967C-A54F-281E67781F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groupes</a:t>
            </a:r>
          </a:p>
        </p:txBody>
      </p:sp>
    </p:spTree>
    <p:extLst>
      <p:ext uri="{BB962C8B-B14F-4D97-AF65-F5344CB8AC3E}">
        <p14:creationId xmlns:p14="http://schemas.microsoft.com/office/powerpoint/2010/main" val="30454855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B5775-47CE-BB97-FCD0-C19CF2A70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E47B2-C330-157A-24E6-5843F439EC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groupes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11815-FCA1-74EE-542B-0C97AFB884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Linux permet de créer et administrer des groupes. </a:t>
            </a:r>
          </a:p>
          <a:p>
            <a:r>
              <a:rPr lang="fr-CA" dirty="0"/>
              <a:t>Ces groupes sont assignés aux utilisateurs et permettent de gérer les permissions tel que nous verrons un peu plus loin.</a:t>
            </a:r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Un répertoire pourrait n’être accessible qu’aux personnes d’un certain groupe</a:t>
            </a:r>
          </a:p>
          <a:p>
            <a:pPr lvl="1"/>
            <a:r>
              <a:rPr lang="fr-CA" dirty="0"/>
              <a:t>Certaines commandes administrateurs pourraient n’être accessibles qu’aux personnes d’un certain groupe,</a:t>
            </a:r>
          </a:p>
          <a:p>
            <a:pPr lvl="1"/>
            <a:r>
              <a:rPr lang="fr-CA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570020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2FDA3-962F-2551-39D3-152AE2C5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9DE1B-5ADB-2BD6-65FA-29DCD89AB2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Groupe primaire vs Groupe secondaire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FF3C5-BD58-E69A-B449-20746E4344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Avant de commencer, sachez que Linux assigne toujours un groupe « primaire » à un nouvel utilisateur.</a:t>
            </a:r>
          </a:p>
          <a:p>
            <a:r>
              <a:rPr lang="fr-CA" dirty="0"/>
              <a:t>Ce groupe peut varier avec la distribution, mais il s’agit généralement d’un nouveau groupe qui porte le nom de l’utilisateur.</a:t>
            </a:r>
          </a:p>
          <a:p>
            <a:r>
              <a:rPr lang="fr-CA" dirty="0"/>
              <a:t>Ce groupe sert à identifier le groupe d’accès dominant de l’utilisateur (Ex. Développeur, </a:t>
            </a:r>
            <a:r>
              <a:rPr lang="fr-CA" dirty="0" err="1"/>
              <a:t>ressources_humaines</a:t>
            </a:r>
            <a:r>
              <a:rPr lang="fr-CA" dirty="0"/>
              <a:t>, etc.) tandis que les autres (appelée groupe « Secondaire ») serviront à lui assigner des profiles d’accès supplémentaire au besoin.</a:t>
            </a:r>
          </a:p>
        </p:txBody>
      </p:sp>
    </p:spTree>
    <p:extLst>
      <p:ext uri="{BB962C8B-B14F-4D97-AF65-F5344CB8AC3E}">
        <p14:creationId xmlns:p14="http://schemas.microsoft.com/office/powerpoint/2010/main" val="1001522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B8A7-D132-8C3C-8154-9D0CC4A27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BE651-F9FC-9952-80A6-C29A5D9BE7D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groupes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D402E-E91D-4754-29FB-A72869F299B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les commandes suivantes:</a:t>
            </a:r>
          </a:p>
          <a:p>
            <a:pPr lvl="1"/>
            <a:r>
              <a:rPr lang="fr-CA" dirty="0"/>
              <a:t>Voir les groupes existants (cat /,</a:t>
            </a:r>
            <a:r>
              <a:rPr lang="fr-CA" dirty="0" err="1"/>
              <a:t>etc</a:t>
            </a:r>
            <a:r>
              <a:rPr lang="fr-CA" dirty="0"/>
              <a:t>/group)</a:t>
            </a:r>
          </a:p>
          <a:p>
            <a:pPr lvl="1"/>
            <a:r>
              <a:rPr lang="fr-CA" dirty="0"/>
              <a:t>Afficher les groupes d’un utilisateur (groups) </a:t>
            </a:r>
          </a:p>
          <a:p>
            <a:pPr lvl="1"/>
            <a:r>
              <a:rPr lang="fr-CA" dirty="0"/>
              <a:t>Créer un nouveau groupe (</a:t>
            </a:r>
            <a:r>
              <a:rPr lang="fr-CA" dirty="0" err="1"/>
              <a:t>groupadd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Supprimer un groupe (</a:t>
            </a:r>
            <a:r>
              <a:rPr lang="fr-CA" dirty="0" err="1"/>
              <a:t>groupdel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Changer les groupes d’un utilisateur (</a:t>
            </a:r>
            <a:r>
              <a:rPr lang="fr-CA" dirty="0" err="1"/>
              <a:t>usermod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Afficher les utilisateurs d’un groupe</a:t>
            </a:r>
          </a:p>
          <a:p>
            <a:pPr lvl="1"/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32483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76839-7A87-3903-3EC1-5E93674E1B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Afficher les groupes existants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2B0CA-776F-9D50-C3A1-E7A431DB14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afficher tous les groupes disponibles, exécutez la commande suivante:</a:t>
            </a:r>
          </a:p>
          <a:p>
            <a:pPr lvl="1"/>
            <a:r>
              <a:rPr lang="fr-CA" dirty="0"/>
              <a:t>cat /,</a:t>
            </a:r>
            <a:r>
              <a:rPr lang="fr-CA" dirty="0" err="1"/>
              <a:t>etc</a:t>
            </a:r>
            <a:r>
              <a:rPr lang="fr-CA" dirty="0"/>
              <a:t>/group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707D1-3551-FD36-DF4A-EC082762C1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3582" y="3398078"/>
            <a:ext cx="4906060" cy="15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191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9FA1D-9429-EB39-2222-B7144E21A2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Voir les groupes d’un 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B389B-9867-7CA4-4442-22DFEDAC3A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voir à quel groupe l’utilisateur connecté fait partie, utilisez la commande: </a:t>
            </a:r>
          </a:p>
          <a:p>
            <a:pPr lvl="1"/>
            <a:r>
              <a:rPr lang="fr-CA" dirty="0"/>
              <a:t>groups</a:t>
            </a:r>
          </a:p>
          <a:p>
            <a:r>
              <a:rPr lang="fr-CA" dirty="0"/>
              <a:t>Pour voir les groupes d’un utilisateur spécifique, utilisez la commande:</a:t>
            </a:r>
          </a:p>
          <a:p>
            <a:pPr lvl="1"/>
            <a:r>
              <a:rPr lang="fr-CA" dirty="0"/>
              <a:t>groups &lt;utilisateur&gt;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DC8B3-F585-5C65-3EB7-372F01584E0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3920" y="4543287"/>
            <a:ext cx="6296904" cy="13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985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068C-3735-8EC1-E4DE-91EBDFDDDE6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Voir les groupes d’un 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473BC-D3B2-7F14-97FB-F66716679B2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mentionnait, un utilisateur a un groupe primaire et plusieurs groupes secondaires.</a:t>
            </a:r>
          </a:p>
          <a:p>
            <a:r>
              <a:rPr lang="fr-CA" dirty="0"/>
              <a:t>Pour connaitre son groupe primaire, utilisez la commande</a:t>
            </a:r>
          </a:p>
          <a:p>
            <a:pPr lvl="1"/>
            <a:r>
              <a:rPr lang="fr-CA" dirty="0"/>
              <a:t>id &lt;utilisateur&gt;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EE834-2E9B-4A0B-5864-31DF5D78550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5891" y="3965877"/>
            <a:ext cx="6306430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062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65AB-8949-10F6-9A9D-7032EFFCC8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Créer un nouveau groupe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9102-B47B-2EFC-3C21-D8C895F71C6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créer un nouveau groupe, utilisez la commande</a:t>
            </a:r>
          </a:p>
          <a:p>
            <a:pPr lvl="1"/>
            <a:r>
              <a:rPr lang="fr-CA" dirty="0" err="1"/>
              <a:t>Groupadd</a:t>
            </a:r>
            <a:r>
              <a:rPr lang="fr-CA" dirty="0"/>
              <a:t> &lt;</a:t>
            </a:r>
            <a:r>
              <a:rPr lang="fr-CA" dirty="0" err="1"/>
              <a:t>nom_du_groupe</a:t>
            </a:r>
            <a:r>
              <a:rPr lang="fr-CA" dirty="0"/>
              <a:t>&gt;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D9B83-C4E3-28A7-4903-CA34919AC3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88584" y="3343530"/>
            <a:ext cx="3905795" cy="5048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968853-9E93-DF3C-7254-6B472EBE91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88584" y="4319773"/>
            <a:ext cx="6277851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175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6F98B-999A-059D-BA57-1499B7CD78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Supprimer un groupe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16562-9E07-2A88-C4A2-39A5DA39DF7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supprimer un groupe existant, utilisez la commande</a:t>
            </a:r>
          </a:p>
          <a:p>
            <a:pPr lvl="1"/>
            <a:r>
              <a:rPr lang="fr-CA" dirty="0" err="1"/>
              <a:t>Groupdel</a:t>
            </a:r>
            <a:r>
              <a:rPr lang="fr-CA" dirty="0"/>
              <a:t> &lt;</a:t>
            </a:r>
            <a:r>
              <a:rPr lang="fr-CA" dirty="0" err="1"/>
              <a:t>nom_du_groupe</a:t>
            </a:r>
            <a:r>
              <a:rPr lang="fr-CA" dirty="0"/>
              <a:t>&gt;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8F8049-46D3-6C34-F41B-7B0A730AAB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52804" y="3429000"/>
            <a:ext cx="4667901" cy="9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623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A12B-09EA-7290-92D6-9353C06DB10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Changer les groupes d’un 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DCF19-A8D3-D44C-C69B-64FD044E3B6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Usermod</a:t>
            </a:r>
            <a:endParaRPr lang="fr-CA" dirty="0"/>
          </a:p>
          <a:p>
            <a:r>
              <a:rPr lang="fr-CA" dirty="0"/>
              <a:t>Pour ajouter les utilisateurs dans un groupe, utiliser la commande</a:t>
            </a:r>
          </a:p>
          <a:p>
            <a:pPr lvl="1"/>
            <a:r>
              <a:rPr lang="fr-CA" dirty="0" err="1"/>
              <a:t>usermod</a:t>
            </a:r>
            <a:r>
              <a:rPr lang="fr-CA" dirty="0"/>
              <a:t> -</a:t>
            </a:r>
            <a:r>
              <a:rPr lang="fr-CA" dirty="0" err="1"/>
              <a:t>aG</a:t>
            </a:r>
            <a:r>
              <a:rPr lang="fr-CA" dirty="0"/>
              <a:t> &lt;group&gt; &lt;utilisateur&gt;</a:t>
            </a:r>
          </a:p>
          <a:p>
            <a:r>
              <a:rPr lang="en-CA" dirty="0"/>
              <a:t>Pour </a:t>
            </a:r>
            <a:r>
              <a:rPr lang="en-CA" dirty="0" err="1"/>
              <a:t>retirer</a:t>
            </a:r>
            <a:r>
              <a:rPr lang="en-CA" dirty="0"/>
              <a:t> un </a:t>
            </a:r>
            <a:r>
              <a:rPr lang="en-CA" dirty="0" err="1"/>
              <a:t>utilisateur</a:t>
            </a:r>
            <a:r>
              <a:rPr lang="en-CA" dirty="0"/>
              <a:t>, </a:t>
            </a:r>
            <a:r>
              <a:rPr lang="en-CA" dirty="0" err="1"/>
              <a:t>utilisez</a:t>
            </a:r>
            <a:r>
              <a:rPr lang="en-CA" dirty="0"/>
              <a:t> la </a:t>
            </a:r>
            <a:r>
              <a:rPr lang="en-CA" dirty="0" err="1"/>
              <a:t>commande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gpasswd</a:t>
            </a:r>
            <a:r>
              <a:rPr lang="en-CA" dirty="0"/>
              <a:t> –d &lt;</a:t>
            </a:r>
            <a:r>
              <a:rPr lang="en-CA" dirty="0" err="1"/>
              <a:t>utilisateur</a:t>
            </a:r>
            <a:r>
              <a:rPr lang="en-CA" dirty="0"/>
              <a:t>&gt; &lt;</a:t>
            </a:r>
            <a:r>
              <a:rPr lang="en-CA" dirty="0" err="1"/>
              <a:t>groupe</a:t>
            </a:r>
            <a:r>
              <a:rPr lang="en-CA" dirty="0"/>
              <a:t>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F08C2B-BCF9-166E-7F01-3BB7E5A99B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24264" y="4287422"/>
            <a:ext cx="6296904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0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2CF10-F1C5-99E3-2151-481C5090AC8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287C0-42EA-EE49-0533-345600E6E5E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Dans le cours d’aujourd’hui, nous couvrirons donc</a:t>
            </a:r>
          </a:p>
          <a:p>
            <a:pPr lvl="1"/>
            <a:r>
              <a:rPr lang="fr-CA" dirty="0"/>
              <a:t>Gestion des comptes utilisateurs</a:t>
            </a:r>
          </a:p>
          <a:p>
            <a:pPr lvl="1"/>
            <a:r>
              <a:rPr lang="fr-CA" dirty="0"/>
              <a:t>Gestion des comptes administrateur</a:t>
            </a:r>
          </a:p>
          <a:p>
            <a:pPr lvl="1"/>
            <a:r>
              <a:rPr lang="fr-CA" dirty="0"/>
              <a:t>Gestion des groupes</a:t>
            </a:r>
          </a:p>
          <a:p>
            <a:pPr lvl="1"/>
            <a:r>
              <a:rPr lang="fr-CA" dirty="0"/>
              <a:t>Sécurité des accès aux fichiers</a:t>
            </a:r>
          </a:p>
          <a:p>
            <a:pPr lvl="1"/>
            <a:r>
              <a:rPr lang="fr-CA" dirty="0"/>
              <a:t>Politique de mot de passe</a:t>
            </a:r>
          </a:p>
        </p:txBody>
      </p:sp>
    </p:spTree>
    <p:extLst>
      <p:ext uri="{BB962C8B-B14F-4D97-AF65-F5344CB8AC3E}">
        <p14:creationId xmlns:p14="http://schemas.microsoft.com/office/powerpoint/2010/main" val="29926583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C28AA-08A4-2BC8-022C-062EEB449C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Afficher les utilisateurs d’un groupe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8364D-2C86-43A7-3C82-E509050C092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affichez les utilisateurs d’un groupe, utilisez la commande</a:t>
            </a:r>
          </a:p>
          <a:p>
            <a:pPr lvl="1"/>
            <a:r>
              <a:rPr lang="en-CA" dirty="0" err="1"/>
              <a:t>getent</a:t>
            </a:r>
            <a:r>
              <a:rPr lang="en-CA" dirty="0"/>
              <a:t> group &lt;</a:t>
            </a:r>
            <a:r>
              <a:rPr lang="en-CA" dirty="0" err="1"/>
              <a:t>groupe</a:t>
            </a:r>
            <a:r>
              <a:rPr lang="en-CA" dirty="0"/>
              <a:t>&gt;</a:t>
            </a:r>
          </a:p>
          <a:p>
            <a:pPr lvl="1"/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93818-CE80-ABF7-8026-558996DDA6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7774" y="3953201"/>
            <a:ext cx="6296904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259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AF210-D90F-DFBB-4E1E-2FB73A876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41F274-9DD1-10C3-1860-541A10EDBB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accès aux fichiers/répertoires</a:t>
            </a:r>
          </a:p>
        </p:txBody>
      </p:sp>
    </p:spTree>
    <p:extLst>
      <p:ext uri="{BB962C8B-B14F-4D97-AF65-F5344CB8AC3E}">
        <p14:creationId xmlns:p14="http://schemas.microsoft.com/office/powerpoint/2010/main" val="24614821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00C0C-C182-704D-5C65-8E7E08867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1D0C-C179-6308-518A-7AF6A41FEF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accès aux fichiers/répertoires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E35B2-DC91-E980-0B43-BC34FD832B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les dernières sections, nous avons vu comment créer des utilisateurs, puis de créer des groupes d’accès qui peuvent leur être assigné.</a:t>
            </a:r>
          </a:p>
          <a:p>
            <a:endParaRPr lang="fr-CA" dirty="0"/>
          </a:p>
          <a:p>
            <a:r>
              <a:rPr lang="fr-CA" dirty="0"/>
              <a:t>La prochaine étape sera de définir des accès sur les fichiers et répertoires basés sur leur compte utilisateur ainsi que sur les groupes auxquelles ils appartiennent.</a:t>
            </a:r>
          </a:p>
          <a:p>
            <a:endParaRPr lang="fr-CA" dirty="0"/>
          </a:p>
          <a:p>
            <a:r>
              <a:rPr lang="fr-CA" dirty="0"/>
              <a:t>C’est ce que nous verrons dans cette section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961577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00946-F79C-0160-01F4-97308BE85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D225-3C05-933E-7070-25FB0FD603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accès aux fichiers/répertoires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B4E96-7A47-7632-2527-EF30F58C7D7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verrons les commandes suivantes:</a:t>
            </a:r>
          </a:p>
          <a:p>
            <a:pPr lvl="1"/>
            <a:r>
              <a:rPr lang="fr-CA" dirty="0"/>
              <a:t>ls -l</a:t>
            </a:r>
          </a:p>
          <a:p>
            <a:pPr lvl="1"/>
            <a:r>
              <a:rPr lang="en-CA" dirty="0" err="1"/>
              <a:t>chmod</a:t>
            </a:r>
            <a:endParaRPr lang="en-CA" dirty="0"/>
          </a:p>
          <a:p>
            <a:pPr lvl="1"/>
            <a:r>
              <a:rPr lang="en-CA" dirty="0" err="1"/>
              <a:t>chown</a:t>
            </a:r>
            <a:endParaRPr lang="en-CA" dirty="0"/>
          </a:p>
          <a:p>
            <a:pPr lvl="1"/>
            <a:r>
              <a:rPr lang="en-CA" dirty="0" err="1"/>
              <a:t>chgrp</a:t>
            </a:r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43009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C0A8D-9FDA-8A25-C10A-ADD38A237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C837FA-D3AA-192F-6784-B5609E7143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ls -l</a:t>
            </a:r>
          </a:p>
        </p:txBody>
      </p:sp>
    </p:spTree>
    <p:extLst>
      <p:ext uri="{BB962C8B-B14F-4D97-AF65-F5344CB8AC3E}">
        <p14:creationId xmlns:p14="http://schemas.microsoft.com/office/powerpoint/2010/main" val="13808546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D2F5-CA67-2825-55AD-2389D48495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ls -l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D3EBE-2B9B-8BF2-C954-BB886EB411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ls –l » permet d’afficher la liste des fichiers ainsi que de nombreux détails qui les concernent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EC33D8-4ED5-19DD-AD17-0BE4BC1BE4B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7137" y="2890073"/>
            <a:ext cx="5784021" cy="36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795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7CAA3-B0D5-5CCA-AFB0-514FF57A0FD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Ls –l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D78AF-5293-E292-4701-F84542CE568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colonnes représentent respectivement</a:t>
            </a:r>
          </a:p>
          <a:p>
            <a:pPr lvl="1"/>
            <a:r>
              <a:rPr lang="fr-CA" dirty="0"/>
              <a:t>Les permissions</a:t>
            </a:r>
          </a:p>
          <a:p>
            <a:pPr lvl="1"/>
            <a:r>
              <a:rPr lang="fr-CA" dirty="0"/>
              <a:t>Le nombre de liens qui référence le fichier ou répertoire</a:t>
            </a:r>
          </a:p>
          <a:p>
            <a:pPr lvl="1"/>
            <a:r>
              <a:rPr lang="fr-CA" dirty="0"/>
              <a:t>Le propriétaire</a:t>
            </a:r>
          </a:p>
          <a:p>
            <a:pPr lvl="1"/>
            <a:r>
              <a:rPr lang="fr-CA" dirty="0"/>
              <a:t>Le groupe</a:t>
            </a:r>
          </a:p>
          <a:p>
            <a:pPr lvl="1"/>
            <a:r>
              <a:rPr lang="fr-CA" dirty="0"/>
              <a:t>La taille</a:t>
            </a:r>
          </a:p>
          <a:p>
            <a:pPr lvl="1"/>
            <a:r>
              <a:rPr lang="fr-CA" dirty="0"/>
              <a:t>La date de dernière modification</a:t>
            </a:r>
          </a:p>
          <a:p>
            <a:pPr lvl="1"/>
            <a:r>
              <a:rPr lang="fr-CA" dirty="0"/>
              <a:t>Le nom du fichier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330DE5-488A-9B98-9E88-0F3CBFF85D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99589" y="5351170"/>
            <a:ext cx="6325483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096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E971-F07D-6522-C9B9-3CBCADE36AA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ls -l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8D715-7D0A-F148-9F38-1FB6983FF1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Pour les besoins du cours, nous n’aurons uniquement besoin que des éléments suivants:</a:t>
            </a:r>
          </a:p>
          <a:p>
            <a:pPr lvl="1"/>
            <a:r>
              <a:rPr lang="fr-CA" dirty="0"/>
              <a:t>1) Les permissions</a:t>
            </a:r>
          </a:p>
          <a:p>
            <a:pPr lvl="1"/>
            <a:r>
              <a:rPr lang="fr-CA" dirty="0"/>
              <a:t>2) Le propriétaire</a:t>
            </a:r>
          </a:p>
          <a:p>
            <a:pPr lvl="1"/>
            <a:r>
              <a:rPr lang="fr-CA" dirty="0"/>
              <a:t>3) Le groupe</a:t>
            </a:r>
            <a:endParaRPr lang="en-CA" dirty="0"/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dernières</a:t>
            </a:r>
            <a:r>
              <a:rPr lang="en-CA" dirty="0"/>
              <a:t> nous </a:t>
            </a:r>
            <a:r>
              <a:rPr lang="en-CA" dirty="0" err="1"/>
              <a:t>permettront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les permissions (1) qui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accordés</a:t>
            </a:r>
            <a:r>
              <a:rPr lang="en-CA" dirty="0"/>
              <a:t> au propriétaire (2) et au </a:t>
            </a:r>
            <a:r>
              <a:rPr lang="en-CA" dirty="0" err="1"/>
              <a:t>membre</a:t>
            </a:r>
            <a:r>
              <a:rPr lang="en-CA" dirty="0"/>
              <a:t> du </a:t>
            </a:r>
            <a:r>
              <a:rPr lang="en-CA" dirty="0" err="1"/>
              <a:t>groupe</a:t>
            </a:r>
            <a:r>
              <a:rPr lang="en-CA" dirty="0"/>
              <a:t> (2) </a:t>
            </a:r>
            <a:r>
              <a:rPr lang="en-CA" dirty="0" err="1"/>
              <a:t>assigné</a:t>
            </a:r>
            <a:r>
              <a:rPr lang="en-CA" dirty="0"/>
              <a:t> au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répertoire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CA" dirty="0" err="1"/>
              <a:t>qu’au</a:t>
            </a:r>
            <a:r>
              <a:rPr lang="en-CA" dirty="0"/>
              <a:t> </a:t>
            </a:r>
            <a:r>
              <a:rPr lang="en-CA" dirty="0" err="1"/>
              <a:t>reste</a:t>
            </a:r>
            <a:r>
              <a:rPr lang="en-CA" dirty="0"/>
              <a:t> des </a:t>
            </a:r>
            <a:r>
              <a:rPr lang="en-CA" dirty="0" err="1"/>
              <a:t>utilisateurs</a:t>
            </a:r>
            <a:r>
              <a:rPr lang="en-CA" dirty="0"/>
              <a:t> (</a:t>
            </a:r>
            <a:r>
              <a:rPr lang="en-CA" dirty="0" err="1"/>
              <a:t>référé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“le </a:t>
            </a:r>
            <a:r>
              <a:rPr lang="en-CA" dirty="0" err="1"/>
              <a:t>reste</a:t>
            </a:r>
            <a:r>
              <a:rPr lang="en-CA" dirty="0"/>
              <a:t> du monde”)</a:t>
            </a:r>
          </a:p>
          <a:p>
            <a:r>
              <a:rPr lang="en-CA" dirty="0"/>
              <a:t>Pour les modifier, nous </a:t>
            </a:r>
            <a:r>
              <a:rPr lang="en-CA" dirty="0" err="1"/>
              <a:t>utiliserons</a:t>
            </a:r>
            <a:r>
              <a:rPr lang="en-CA" dirty="0"/>
              <a:t> les </a:t>
            </a:r>
            <a:r>
              <a:rPr lang="en-CA" dirty="0" err="1"/>
              <a:t>prochaines</a:t>
            </a:r>
            <a:r>
              <a:rPr lang="en-CA" dirty="0"/>
              <a:t> </a:t>
            </a:r>
            <a:r>
              <a:rPr lang="en-CA" dirty="0" err="1"/>
              <a:t>commandes</a:t>
            </a:r>
            <a:r>
              <a:rPr lang="en-CA" dirty="0"/>
              <a:t> que nous </a:t>
            </a:r>
            <a:r>
              <a:rPr lang="en-CA" dirty="0" err="1"/>
              <a:t>verrons</a:t>
            </a:r>
            <a:r>
              <a:rPr lang="en-CA" dirty="0"/>
              <a:t>, </a:t>
            </a:r>
            <a:r>
              <a:rPr lang="en-CA" dirty="0" err="1"/>
              <a:t>soit</a:t>
            </a:r>
            <a:r>
              <a:rPr lang="en-CA" dirty="0"/>
              <a:t>: </a:t>
            </a:r>
            <a:r>
              <a:rPr lang="en-CA" dirty="0" err="1"/>
              <a:t>chmod</a:t>
            </a:r>
            <a:r>
              <a:rPr lang="en-CA" dirty="0"/>
              <a:t> (permission), </a:t>
            </a:r>
            <a:r>
              <a:rPr lang="en-CA" dirty="0" err="1"/>
              <a:t>chown</a:t>
            </a:r>
            <a:r>
              <a:rPr lang="en-CA" dirty="0"/>
              <a:t> (propriétaire) et </a:t>
            </a:r>
            <a:r>
              <a:rPr lang="en-CA" dirty="0" err="1"/>
              <a:t>chgrp</a:t>
            </a:r>
            <a:r>
              <a:rPr lang="en-CA" dirty="0"/>
              <a:t> (</a:t>
            </a:r>
            <a:r>
              <a:rPr lang="en-CA" dirty="0" err="1"/>
              <a:t>groupe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75953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2A5D0-8C2B-DA59-EFFB-84E402876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4C0C86-BA6B-B7F0-4CC5-8029BF04E5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chmod</a:t>
            </a:r>
          </a:p>
        </p:txBody>
      </p:sp>
    </p:spTree>
    <p:extLst>
      <p:ext uri="{BB962C8B-B14F-4D97-AF65-F5344CB8AC3E}">
        <p14:creationId xmlns:p14="http://schemas.microsoft.com/office/powerpoint/2010/main" val="39889018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A498D-16EF-44EC-55F4-1CB5F01D62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chmod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84CD1-3011-924C-14CB-13D19911AA8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chmod permet de définir qui a accès à un fichier ou un répertoire et quel type d’accès ce dernier à.</a:t>
            </a:r>
          </a:p>
          <a:p>
            <a:r>
              <a:rPr lang="fr-CA" dirty="0"/>
              <a:t>La syntaxe de « chmod » est la suivante:</a:t>
            </a:r>
          </a:p>
          <a:p>
            <a:pPr lvl="1"/>
            <a:r>
              <a:rPr lang="fr-CA" dirty="0"/>
              <a:t>chmod &lt;bit d’accès&gt; &lt;fichier/répertoire ciblé&gt;</a:t>
            </a:r>
          </a:p>
          <a:p>
            <a:pPr lvl="1"/>
            <a:endParaRPr lang="fr-CA" dirty="0"/>
          </a:p>
          <a:p>
            <a:r>
              <a:rPr lang="fr-CA" dirty="0"/>
              <a:t>Exemple:</a:t>
            </a:r>
          </a:p>
          <a:p>
            <a:pPr lvl="1"/>
            <a:r>
              <a:rPr lang="en-CA" dirty="0" err="1"/>
              <a:t>chmod</a:t>
            </a:r>
            <a:r>
              <a:rPr lang="en-CA" dirty="0"/>
              <a:t> 751 demo.txt</a:t>
            </a:r>
          </a:p>
          <a:p>
            <a:pPr lvl="1"/>
            <a:endParaRPr lang="en-CA" dirty="0"/>
          </a:p>
          <a:p>
            <a:r>
              <a:rPr lang="en-CA" dirty="0"/>
              <a:t>Mais </a:t>
            </a:r>
            <a:r>
              <a:rPr lang="en-CA" dirty="0" err="1"/>
              <a:t>c’est</a:t>
            </a:r>
            <a:r>
              <a:rPr lang="en-CA" dirty="0"/>
              <a:t> quoi des bits </a:t>
            </a:r>
            <a:r>
              <a:rPr lang="en-CA" dirty="0" err="1"/>
              <a:t>d’accès</a:t>
            </a:r>
            <a:r>
              <a:rPr lang="en-CA" dirty="0"/>
              <a:t>? </a:t>
            </a:r>
            <a:r>
              <a:rPr lang="en-CA" dirty="0" err="1"/>
              <a:t>Voyons</a:t>
            </a:r>
            <a:r>
              <a:rPr lang="en-CA" dirty="0"/>
              <a:t> comment </a:t>
            </a:r>
            <a:r>
              <a:rPr lang="en-CA" dirty="0" err="1"/>
              <a:t>ça</a:t>
            </a:r>
            <a:r>
              <a:rPr lang="en-CA" dirty="0"/>
              <a:t> </a:t>
            </a:r>
            <a:r>
              <a:rPr lang="en-CA" dirty="0" err="1"/>
              <a:t>fonctionne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65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7F26B-1F50-24A2-950C-33E1241B4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8FC62-33EC-C2D3-32A2-9CACF7C86F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utilisateurs</a:t>
            </a:r>
          </a:p>
        </p:txBody>
      </p:sp>
    </p:spTree>
    <p:extLst>
      <p:ext uri="{BB962C8B-B14F-4D97-AF65-F5344CB8AC3E}">
        <p14:creationId xmlns:p14="http://schemas.microsoft.com/office/powerpoint/2010/main" val="41796344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9050B-C175-F595-6560-8F8CE083EF6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250C8-A9E0-5D9F-3F92-0681F57134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bits d’accès impliquent 3 ensembles de permissions d’accès pour 3 catégories d’utilisateur</a:t>
            </a:r>
          </a:p>
          <a:p>
            <a:r>
              <a:rPr lang="fr-CA" dirty="0"/>
              <a:t>Classe d’utilisateur</a:t>
            </a:r>
          </a:p>
          <a:p>
            <a:pPr lvl="1"/>
            <a:r>
              <a:rPr lang="fr-CA" dirty="0"/>
              <a:t>Le propriétaire du fichier</a:t>
            </a:r>
          </a:p>
          <a:p>
            <a:pPr lvl="1"/>
            <a:r>
              <a:rPr lang="fr-CA" dirty="0"/>
              <a:t>Les membres du groupe propriétaire du fichier</a:t>
            </a:r>
          </a:p>
          <a:p>
            <a:pPr lvl="1"/>
            <a:r>
              <a:rPr lang="fr-CA" dirty="0"/>
              <a:t>Tous les autres utilisateurs</a:t>
            </a:r>
          </a:p>
          <a:p>
            <a:r>
              <a:rPr lang="fr-CA" dirty="0"/>
              <a:t>Les ensembles de permissions</a:t>
            </a:r>
          </a:p>
          <a:p>
            <a:pPr lvl="1"/>
            <a:r>
              <a:rPr lang="fr-CA" dirty="0"/>
              <a:t>Lecture</a:t>
            </a:r>
          </a:p>
          <a:p>
            <a:pPr lvl="1"/>
            <a:r>
              <a:rPr lang="fr-CA" dirty="0"/>
              <a:t>Écriture/Modifier</a:t>
            </a:r>
          </a:p>
          <a:p>
            <a:pPr lvl="1"/>
            <a:r>
              <a:rPr lang="fr-CA" dirty="0"/>
              <a:t>Exécution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44258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67515-9FAD-7F6B-FDD3-FEC06F0D6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F5A5A-4383-C463-39CE-E2D52D0418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CC6C9-0E6E-C4F3-6ABD-B30925EC1EE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rôles de lecture/écriture/exécution varient selon si on s’adresse à un fichier ou a un répertoire</a:t>
            </a:r>
          </a:p>
          <a:p>
            <a:pPr lvl="1"/>
            <a:endParaRPr lang="en-C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3D68D1-C99B-9976-2E13-208A9C11E0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59706475"/>
              </p:ext>
            </p:extLst>
          </p:nvPr>
        </p:nvGraphicFramePr>
        <p:xfrm>
          <a:off x="1411798" y="4591951"/>
          <a:ext cx="85750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641">
                  <a:extLst>
                    <a:ext uri="{9D8B030D-6E8A-4147-A177-3AD203B41FA5}">
                      <a16:colId xmlns:a16="http://schemas.microsoft.com/office/drawing/2014/main" val="669839850"/>
                    </a:ext>
                  </a:extLst>
                </a:gridCol>
                <a:gridCol w="5725399">
                  <a:extLst>
                    <a:ext uri="{9D8B030D-6E8A-4147-A177-3AD203B41FA5}">
                      <a16:colId xmlns:a16="http://schemas.microsoft.com/office/drawing/2014/main" val="1977627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Répertoire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Permission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153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Lecture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Voir le contenu du répertoire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43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Écriture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Modifier les fichiers/répertoire dans le répertoire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5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Exécution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Accéder au répertoire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08472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E4F0DC-EDC6-8764-E81E-D7BCF58EFBF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71635526"/>
              </p:ext>
            </p:extLst>
          </p:nvPr>
        </p:nvGraphicFramePr>
        <p:xfrm>
          <a:off x="1411797" y="2851941"/>
          <a:ext cx="857503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640">
                  <a:extLst>
                    <a:ext uri="{9D8B030D-6E8A-4147-A177-3AD203B41FA5}">
                      <a16:colId xmlns:a16="http://schemas.microsoft.com/office/drawing/2014/main" val="669839850"/>
                    </a:ext>
                  </a:extLst>
                </a:gridCol>
                <a:gridCol w="5725399">
                  <a:extLst>
                    <a:ext uri="{9D8B030D-6E8A-4147-A177-3AD203B41FA5}">
                      <a16:colId xmlns:a16="http://schemas.microsoft.com/office/drawing/2014/main" val="1977627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Fichier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Permission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153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Lecture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Lire le contenu du fichier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43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Écriture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Modifier le fichier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5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Exécution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Exécuter le fichier (script ou programme)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084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8576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6F2B-5378-A85A-D2D7-04A30ABA8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2A333-869C-CBED-9256-286527086BC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90D57-6812-61A3-125F-D25D8798396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Prenons un exemple. Imaginons que nous souhaitons créer de profil d’accès sur un fichier</a:t>
            </a:r>
          </a:p>
          <a:p>
            <a:pPr lvl="1"/>
            <a:r>
              <a:rPr lang="fr-CA" dirty="0"/>
              <a:t>Propriétaire: tous les accès.</a:t>
            </a:r>
          </a:p>
          <a:p>
            <a:pPr lvl="1"/>
            <a:r>
              <a:rPr lang="fr-CA" dirty="0"/>
              <a:t>Groupe propriétaire: Lecture et exécution</a:t>
            </a:r>
          </a:p>
          <a:p>
            <a:pPr lvl="1"/>
            <a:r>
              <a:rPr lang="fr-CA" dirty="0"/>
              <a:t>Tous les autres: Lecture uniquement</a:t>
            </a:r>
          </a:p>
          <a:p>
            <a:pPr lvl="1"/>
            <a:endParaRPr lang="fr-CA" dirty="0"/>
          </a:p>
          <a:p>
            <a:r>
              <a:rPr lang="fr-CA" dirty="0"/>
              <a:t>Comment faire?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26856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B0DE6-9E33-CAD1-8562-4CB92D35362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des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C56B2-2788-ED49-5F83-B943C9ABFA0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257238" cy="4195481"/>
          </a:xfrm>
        </p:spPr>
        <p:txBody>
          <a:bodyPr/>
          <a:lstStyle/>
          <a:p>
            <a:r>
              <a:rPr lang="fr-CA" dirty="0"/>
              <a:t>Les bits d’accès peuvent être définis par deux notations différentes:</a:t>
            </a:r>
          </a:p>
          <a:p>
            <a:pPr lvl="1"/>
            <a:r>
              <a:rPr lang="fr-CA" dirty="0"/>
              <a:t>Notation numérique</a:t>
            </a:r>
          </a:p>
          <a:p>
            <a:pPr lvl="1"/>
            <a:r>
              <a:rPr lang="fr-CA" dirty="0"/>
              <a:t>Notation symbolique</a:t>
            </a:r>
            <a:endParaRPr lang="en-CA" dirty="0"/>
          </a:p>
          <a:p>
            <a:endParaRPr lang="fr-CA" dirty="0"/>
          </a:p>
          <a:p>
            <a:r>
              <a:rPr lang="fr-CA" dirty="0"/>
              <a:t>Prenons de voir chacune d’entre elles</a:t>
            </a:r>
          </a:p>
        </p:txBody>
      </p:sp>
    </p:spTree>
    <p:extLst>
      <p:ext uri="{BB962C8B-B14F-4D97-AF65-F5344CB8AC3E}">
        <p14:creationId xmlns:p14="http://schemas.microsoft.com/office/powerpoint/2010/main" val="12653515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BE028-3A76-C5B5-397E-4E91B1495B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8A8CC-59BF-062A-16F1-381881D06F0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notation numérique, 3 chiffres seront fournis pour indiquer les accès. Ces chiffres donneront le profile d’accès pour chacune des catégories d’utilisateur dans cet ordre:</a:t>
            </a:r>
          </a:p>
          <a:p>
            <a:pPr lvl="1"/>
            <a:r>
              <a:rPr lang="fr-CA" dirty="0"/>
              <a:t>Propriétaire du fichier/répertoire</a:t>
            </a:r>
          </a:p>
          <a:p>
            <a:pPr lvl="1"/>
            <a:r>
              <a:rPr lang="fr-CA" dirty="0"/>
              <a:t>Groupe du fichier/répertoire</a:t>
            </a:r>
          </a:p>
          <a:p>
            <a:pPr lvl="1"/>
            <a:r>
              <a:rPr lang="fr-CA" dirty="0"/>
              <a:t>Tous les autres utilisateurs</a:t>
            </a:r>
          </a:p>
          <a:p>
            <a:pPr lvl="1"/>
            <a:endParaRPr lang="fr-CA" dirty="0"/>
          </a:p>
          <a:p>
            <a:r>
              <a:rPr lang="fr-CA" dirty="0"/>
              <a:t>Ces valeurs sont des chiffres de 0 à 7</a:t>
            </a:r>
          </a:p>
          <a:p>
            <a:r>
              <a:rPr lang="fr-CA" dirty="0"/>
              <a:t>Voyons comment ils fonctionnent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52058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C6DAE-CCBD-7128-48B6-BC69ECFDCD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56EDF-B839-FACF-E885-BC85B3E3ACA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Chacun des chiffres de la notation numérique est encodé sur 3 bits, et chacun des bits indique si une permission est accordée: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74D8BB-D3CF-2A81-F53F-02E05147303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79872087"/>
              </p:ext>
            </p:extLst>
          </p:nvPr>
        </p:nvGraphicFramePr>
        <p:xfrm>
          <a:off x="1411798" y="3073252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71463904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7549913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75154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Rôle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Position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Valeur décimale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022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Lecture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0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Écriture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465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Exécution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344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6673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B0E4A-242D-88C1-4FFC-6CDCA1A307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F1C6B-42F7-ACA3-F522-0787F693809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Imaginons que nous souhaitons accorder le droit de lecture (1) et d’exécution (4), quelle sera la valeur correspondante?</a:t>
            </a:r>
          </a:p>
          <a:p>
            <a:endParaRPr lang="fr-CA" dirty="0"/>
          </a:p>
          <a:p>
            <a:r>
              <a:rPr lang="en-CA" dirty="0"/>
              <a:t>Démarche:</a:t>
            </a:r>
          </a:p>
          <a:p>
            <a:pPr lvl="1"/>
            <a:r>
              <a:rPr lang="en-CA" dirty="0"/>
              <a:t>Bit de lecture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valeur</a:t>
            </a:r>
            <a:r>
              <a:rPr lang="en-CA" dirty="0"/>
              <a:t> de 4</a:t>
            </a:r>
          </a:p>
          <a:p>
            <a:pPr lvl="1"/>
            <a:r>
              <a:rPr lang="en-CA" dirty="0"/>
              <a:t>Bit </a:t>
            </a:r>
            <a:r>
              <a:rPr lang="en-CA" dirty="0" err="1"/>
              <a:t>d’exécution</a:t>
            </a:r>
            <a:r>
              <a:rPr lang="en-CA" dirty="0"/>
              <a:t>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valeur</a:t>
            </a:r>
            <a:r>
              <a:rPr lang="en-CA" dirty="0"/>
              <a:t> de 1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valeur</a:t>
            </a:r>
            <a:r>
              <a:rPr lang="en-CA" dirty="0"/>
              <a:t> </a:t>
            </a:r>
            <a:r>
              <a:rPr lang="en-CA" dirty="0" err="1"/>
              <a:t>binaire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101</a:t>
            </a:r>
          </a:p>
          <a:p>
            <a:pPr lvl="1"/>
            <a:r>
              <a:rPr lang="en-CA" dirty="0"/>
              <a:t>On se rappel </a:t>
            </a:r>
            <a:r>
              <a:rPr lang="en-CA" dirty="0" err="1"/>
              <a:t>qu’en</a:t>
            </a:r>
            <a:r>
              <a:rPr lang="en-CA" dirty="0"/>
              <a:t> </a:t>
            </a:r>
            <a:r>
              <a:rPr lang="en-CA" dirty="0" err="1"/>
              <a:t>binaire</a:t>
            </a:r>
            <a:r>
              <a:rPr lang="en-CA" dirty="0"/>
              <a:t>, les positions valent 4, 2 et 1, </a:t>
            </a:r>
            <a:r>
              <a:rPr lang="en-CA" dirty="0" err="1"/>
              <a:t>donc</a:t>
            </a:r>
            <a:r>
              <a:rPr lang="en-CA" dirty="0"/>
              <a:t> on conserve 4 et 1. 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somme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4577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F17FA-D809-4A80-402A-B18978E59F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0B1DA-1B4A-A5C5-7549-CD8BB7B85E3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Félicitation! Nous avons défini le niveau d’accès pour un groupe d’utilisateur, maintenant imaginons que nous voulons le faire pour tous les types d’utilisateurs.</a:t>
            </a:r>
          </a:p>
          <a:p>
            <a:r>
              <a:rPr lang="fr-CA" dirty="0"/>
              <a:t>Prenons cet exemple:</a:t>
            </a:r>
          </a:p>
          <a:p>
            <a:pPr lvl="1"/>
            <a:r>
              <a:rPr lang="fr-CA" dirty="0"/>
              <a:t>Propriétaire: Tous les accès (4 + 2 + 1 = 7)</a:t>
            </a:r>
          </a:p>
          <a:p>
            <a:pPr lvl="1"/>
            <a:r>
              <a:rPr lang="fr-CA" dirty="0"/>
              <a:t>Groupe propriétaire: Lecture et exécution (4 + 1 = 5)</a:t>
            </a:r>
          </a:p>
          <a:p>
            <a:pPr lvl="1"/>
            <a:r>
              <a:rPr lang="fr-CA" dirty="0"/>
              <a:t>Tous les autres: Lecture uniquement (4 = 4)</a:t>
            </a:r>
          </a:p>
          <a:p>
            <a:pPr lvl="1"/>
            <a:endParaRPr lang="fr-CA" dirty="0"/>
          </a:p>
          <a:p>
            <a:r>
              <a:rPr lang="fr-CA" dirty="0"/>
              <a:t>La notation numérique est donc: 754</a:t>
            </a:r>
          </a:p>
          <a:p>
            <a:r>
              <a:rPr lang="fr-CA" dirty="0"/>
              <a:t>La commande est donc: chmod 754 demo.txt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02295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4DF16-9F7B-094B-25A6-98C4C99DBF0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AFF38-4874-0A54-8478-9C0A9807EC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Maintenant que nous avons vu la notation numérique, voyons la notation symbolique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49312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D95C-5CAD-8DBD-17F0-05C0C49211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symbolique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A3DFD-1489-8D39-7D12-5939173269C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71923" cy="4195481"/>
          </a:xfrm>
        </p:spPr>
        <p:txBody>
          <a:bodyPr/>
          <a:lstStyle/>
          <a:p>
            <a:r>
              <a:rPr lang="fr-CA" dirty="0"/>
              <a:t>La notation symbolique est composée de plusieurs modificateurs d’accès qui inclut</a:t>
            </a:r>
          </a:p>
          <a:p>
            <a:pPr lvl="1"/>
            <a:r>
              <a:rPr lang="fr-CA" dirty="0"/>
              <a:t>À qui l’appliqué (Propriétaire = u, Group = g, Reste du monde = o, Tous=a)</a:t>
            </a:r>
          </a:p>
          <a:p>
            <a:pPr lvl="1"/>
            <a:r>
              <a:rPr lang="fr-CA" dirty="0"/>
              <a:t>Si on ajoute (+) ou si on retire (-)</a:t>
            </a:r>
          </a:p>
          <a:p>
            <a:pPr lvl="1"/>
            <a:r>
              <a:rPr lang="fr-CA" dirty="0"/>
              <a:t>Si on modifie la lecture (r), l’écriture (w) ou l’exécution (x)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</a:t>
            </a:r>
            <a:r>
              <a:rPr lang="en-CA" dirty="0" err="1"/>
              <a:t>exemples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570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C5CA0-006E-67D0-1425-36C1F8BAE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D33B4-F726-BF4A-A503-ED68CD8E37D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71898-4BA7-D887-DA8F-2DE7878124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Un compte utilisateur permet à une personne de se connecter au serveur et d’effectuer des tâches (copier des fichiers, visualiser les fichiers de journalisation, etc.)</a:t>
            </a:r>
          </a:p>
          <a:p>
            <a:endParaRPr lang="fr-CA" dirty="0"/>
          </a:p>
          <a:p>
            <a:r>
              <a:rPr lang="fr-CA" dirty="0"/>
              <a:t>Nous verrons dans les prochaines sections que ces comptes utilisateurs peuvent se faire assigner des permissions sur des fichiers et répertoires spécifiques, se faire assigner à des groupes, et se faire assigner des permissions normalement limitées à des administrateurs (appelé « </a:t>
            </a:r>
            <a:r>
              <a:rPr lang="fr-CA" dirty="0" err="1"/>
              <a:t>Sudoers</a:t>
            </a:r>
            <a:r>
              <a:rPr lang="fr-CA" dirty="0"/>
              <a:t> »).</a:t>
            </a:r>
          </a:p>
          <a:p>
            <a:endParaRPr lang="fr-CA" dirty="0"/>
          </a:p>
          <a:p>
            <a:r>
              <a:rPr lang="fr-CA" dirty="0"/>
              <a:t>Dans cette section, nous couvrirons uniquement la création et gestion des comptes elle-même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27521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71C8-D5B9-3182-DF69-82CCBAC1223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symbolique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034D7-A497-5DFD-F02A-9176C3AA27B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lvl="1"/>
            <a:r>
              <a:rPr lang="fr-CA" dirty="0"/>
              <a:t>Ajouter le droit de lecture et écriture au groupe</a:t>
            </a:r>
          </a:p>
          <a:p>
            <a:pPr lvl="2"/>
            <a:r>
              <a:rPr lang="fr-CA" dirty="0"/>
              <a:t>chmod </a:t>
            </a:r>
            <a:r>
              <a:rPr lang="fr-CA" dirty="0" err="1"/>
              <a:t>g+rw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r>
              <a:rPr lang="fr-CA" dirty="0"/>
              <a:t>Ajouter le droit d’exécution au groupe et au reste du monde</a:t>
            </a:r>
          </a:p>
          <a:p>
            <a:pPr lvl="2"/>
            <a:r>
              <a:rPr lang="fr-CA" dirty="0"/>
              <a:t>chmod </a:t>
            </a:r>
            <a:r>
              <a:rPr lang="fr-CA" dirty="0" err="1"/>
              <a:t>g+x,o+x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r>
              <a:rPr lang="fr-CA" dirty="0"/>
              <a:t>Enlever tous les droits au reste du monde</a:t>
            </a:r>
          </a:p>
          <a:p>
            <a:pPr lvl="2"/>
            <a:r>
              <a:rPr lang="fr-CA" dirty="0"/>
              <a:t>chmod o-</a:t>
            </a:r>
            <a:r>
              <a:rPr lang="fr-CA" dirty="0" err="1"/>
              <a:t>rwx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r>
              <a:rPr lang="fr-CA" dirty="0"/>
              <a:t>Donner tous les droits à tout le monde</a:t>
            </a:r>
          </a:p>
          <a:p>
            <a:pPr lvl="2"/>
            <a:r>
              <a:rPr lang="fr-CA" dirty="0"/>
              <a:t>chmod </a:t>
            </a:r>
            <a:r>
              <a:rPr lang="fr-CA" dirty="0" err="1"/>
              <a:t>a+rwx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56418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E866-FEF1-72F5-6210-905F873C5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C383B-62D4-391E-583C-5FEBD3CF8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symbolique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527A0-42F1-0EC9-95E1-1A62F83123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 (Partie 2)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4C2EA0-66C1-E436-C155-5F5D9518353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1627" y="2698774"/>
            <a:ext cx="4934487" cy="184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717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345FF-E6CA-089C-CC53-E0F18E28B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75587-23F5-FBDB-0074-54354C38604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chown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372849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B5E81-5C5B-7F85-35E4-D3D724CDC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chown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2E943-F547-33F2-ECE8-1DA3F837FF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chown</a:t>
            </a:r>
            <a:r>
              <a:rPr lang="fr-CA" dirty="0"/>
              <a:t> (Change </a:t>
            </a:r>
            <a:r>
              <a:rPr lang="fr-CA" dirty="0" err="1"/>
              <a:t>Owner</a:t>
            </a:r>
            <a:r>
              <a:rPr lang="fr-CA" dirty="0"/>
              <a:t>) permet simplement de modifier qui est l’utilisateur défini comme propriétaire du fichier ou du répertoire.</a:t>
            </a:r>
          </a:p>
          <a:p>
            <a:endParaRPr lang="fr-CA" dirty="0"/>
          </a:p>
          <a:p>
            <a:r>
              <a:rPr lang="fr-CA" dirty="0"/>
              <a:t>La syntaxe est: </a:t>
            </a:r>
            <a:r>
              <a:rPr lang="fr-CA" dirty="0" err="1"/>
              <a:t>chown</a:t>
            </a:r>
            <a:r>
              <a:rPr lang="fr-CA" dirty="0"/>
              <a:t> &lt;utilisateur&gt; &lt;fichier/répertoire&gt;</a:t>
            </a:r>
          </a:p>
          <a:p>
            <a:endParaRPr lang="fr-CA" dirty="0"/>
          </a:p>
          <a:p>
            <a:r>
              <a:rPr lang="fr-CA" dirty="0"/>
              <a:t>Voyons un 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277102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015B9-828A-B187-AD66-AACB2F57E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DE6E1-607B-6A13-EFEE-59E42BC40D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chown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9F848-3998-A00A-11DE-82001678CF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Comme on peut voir, le fichier demo.txt était assigné à l’utilisateur « root », mais après avoir exécuté la commande </a:t>
            </a:r>
            <a:r>
              <a:rPr lang="fr-CA" dirty="0" err="1"/>
              <a:t>chown</a:t>
            </a:r>
            <a:r>
              <a:rPr lang="fr-CA" dirty="0"/>
              <a:t>, il est maintenant assigné à l’utilisateur « </a:t>
            </a:r>
            <a:r>
              <a:rPr lang="fr-CA" dirty="0" err="1"/>
              <a:t>alex</a:t>
            </a:r>
            <a:r>
              <a:rPr lang="fr-CA" dirty="0"/>
              <a:t> » que nous avions préalablement créé.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3F7A7-8EB4-5EA7-4BE0-5920EB4B58E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31859" y="2560643"/>
            <a:ext cx="6315956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21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59366-10B3-3778-798E-A628648A6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0D81AD-B621-788D-7BD5-3BAA54CED0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chgrp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74018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76449-2C7A-98A4-F9B6-1D88F9492B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chgrp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25D19-4390-E4D8-C74B-D50CFE90C35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chgrp</a:t>
            </a:r>
            <a:r>
              <a:rPr lang="fr-CA" dirty="0"/>
              <a:t> (Change Group) permet simplement de modifier qui est le groupe défini comme groupe propriétaire du fichier ou du répertoire.</a:t>
            </a:r>
          </a:p>
          <a:p>
            <a:endParaRPr lang="fr-CA" dirty="0"/>
          </a:p>
          <a:p>
            <a:r>
              <a:rPr lang="fr-CA" dirty="0"/>
              <a:t>La syntaxe est: </a:t>
            </a:r>
            <a:r>
              <a:rPr lang="fr-CA" dirty="0" err="1"/>
              <a:t>chgrp</a:t>
            </a:r>
            <a:r>
              <a:rPr lang="fr-CA" dirty="0"/>
              <a:t> &lt;utilisateur&gt; &lt;fichier/répertoire&gt;</a:t>
            </a:r>
          </a:p>
          <a:p>
            <a:endParaRPr lang="fr-CA" dirty="0"/>
          </a:p>
          <a:p>
            <a:r>
              <a:rPr lang="fr-CA" dirty="0"/>
              <a:t>Voyons un exemple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182889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CCD3A-C912-EBFD-E71B-1EAA0DE90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980D-7299-B692-8BF9-8C0BD7A101E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chgrp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1190B-F206-7B9C-27B7-9CC74EB44C8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Comme on peut voir, le fichier demo.txt était assigné au groupe « root », mais après avoir exécuté la commande </a:t>
            </a:r>
            <a:r>
              <a:rPr lang="fr-CA" dirty="0" err="1"/>
              <a:t>chgrp</a:t>
            </a:r>
            <a:r>
              <a:rPr lang="fr-CA" dirty="0"/>
              <a:t>, il est maintenant assigné au groupe « test » que nous avions préalablement créé.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935C7-CAD8-840A-52BB-64F86F189D5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1487" y="2579772"/>
            <a:ext cx="6354062" cy="19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5479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CA222-7E81-C14A-1886-0CA87B489E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accès aux fichiers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DD2E3-6888-D0D9-D4A8-B74FCD1E8A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termine notre section sur la gestion des accès aux fichiers</a:t>
            </a:r>
          </a:p>
          <a:p>
            <a:r>
              <a:rPr lang="fr-CA" dirty="0"/>
              <a:t>Dans la prochaine section, nous verrons la gestion des politiques de mot de passe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6114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B24D-88D2-F7AE-C311-5E0F44246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0CD37F-2F8A-F2FB-B442-D754B8A19B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Politique de mot de passe</a:t>
            </a:r>
          </a:p>
        </p:txBody>
      </p:sp>
    </p:spTree>
    <p:extLst>
      <p:ext uri="{BB962C8B-B14F-4D97-AF65-F5344CB8AC3E}">
        <p14:creationId xmlns:p14="http://schemas.microsoft.com/office/powerpoint/2010/main" val="388788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E770-CCD2-1465-E199-D8611A145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F0A4-F92E-255C-BD3E-4FBB1F119B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83DD2-962B-8E30-3907-CDF0D6FB7D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les commandes suivantes</a:t>
            </a:r>
          </a:p>
          <a:p>
            <a:pPr lvl="1"/>
            <a:r>
              <a:rPr lang="en-CA" dirty="0" err="1"/>
              <a:t>adduser</a:t>
            </a:r>
            <a:endParaRPr lang="en-CA" dirty="0"/>
          </a:p>
          <a:p>
            <a:pPr lvl="1"/>
            <a:r>
              <a:rPr lang="en-CA" dirty="0" err="1"/>
              <a:t>usermod</a:t>
            </a:r>
            <a:endParaRPr lang="en-CA" dirty="0"/>
          </a:p>
          <a:p>
            <a:pPr lvl="1"/>
            <a:r>
              <a:rPr lang="en-CA" dirty="0" err="1"/>
              <a:t>userdel</a:t>
            </a:r>
            <a:endParaRPr lang="en-CA" dirty="0"/>
          </a:p>
          <a:p>
            <a:pPr lvl="1"/>
            <a:r>
              <a:rPr lang="en-CA" dirty="0" err="1"/>
              <a:t>passw</a:t>
            </a:r>
            <a:endParaRPr lang="en-CA" dirty="0"/>
          </a:p>
          <a:p>
            <a:pPr lvl="1"/>
            <a:r>
              <a:rPr lang="en-CA" dirty="0" err="1"/>
              <a:t>su</a:t>
            </a:r>
            <a:r>
              <a:rPr lang="en-CA" dirty="0"/>
              <a:t> </a:t>
            </a:r>
          </a:p>
          <a:p>
            <a:pPr lvl="1"/>
            <a:r>
              <a:rPr lang="en-CA" dirty="0" err="1"/>
              <a:t>whoami</a:t>
            </a:r>
            <a:endParaRPr lang="en-CA" dirty="0"/>
          </a:p>
          <a:p>
            <a:pPr lvl="1"/>
            <a:r>
              <a:rPr lang="en-CA" dirty="0" err="1"/>
              <a:t>useradd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846543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76C46-7513-0A07-86C0-99F4A11F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83195-12A4-A8BA-16A2-A69E7C6827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de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6DF9-2185-481B-22BE-0634A04B945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politiques de mots de passe permettent aux organisations de définir le niveau de complexité que les mots de passe doivent respecter sur leurs systèmes ainsi que la fréquence à laquelle ces derniers doivent être changés.</a:t>
            </a:r>
          </a:p>
          <a:p>
            <a:endParaRPr lang="fr-CA" dirty="0"/>
          </a:p>
          <a:p>
            <a:r>
              <a:rPr lang="fr-CA" dirty="0"/>
              <a:t>Dans cette section, nous couvrirons comment implémenter ces politiques pour les comptes Linux.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882807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EF13-5C08-DE43-6113-E8F4EEABFC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de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86680-74A2-ABA1-B8E4-88923F1F2C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définir une politique de mot de passe, nous couvrirons les deux éléments suivants:</a:t>
            </a:r>
          </a:p>
          <a:p>
            <a:pPr lvl="1"/>
            <a:r>
              <a:rPr lang="fr-CA" dirty="0"/>
              <a:t>La complexité du mot de passe</a:t>
            </a:r>
          </a:p>
          <a:p>
            <a:pPr lvl="1"/>
            <a:r>
              <a:rPr lang="fr-CA" dirty="0"/>
              <a:t>L’expiration du mot de passe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50066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62127-7936-52DA-FF0E-864025271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BDB87D-8F39-9AB7-F44E-E94C1D333C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Complexité du mot de passe</a:t>
            </a:r>
          </a:p>
        </p:txBody>
      </p:sp>
    </p:spTree>
    <p:extLst>
      <p:ext uri="{BB962C8B-B14F-4D97-AF65-F5344CB8AC3E}">
        <p14:creationId xmlns:p14="http://schemas.microsoft.com/office/powerpoint/2010/main" val="346693790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1AC17-EA19-11B5-732B-94E8F4949F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Complexité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13FC6-DEA8-87A9-566C-A3A912C391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politiques de complexité de mot de passe permettent de s’assurer qu’un utilisateur doit avoir un mot de passe suffisamment complexe pour éviter qu’un pirate le trouve facilement.</a:t>
            </a:r>
          </a:p>
          <a:p>
            <a:r>
              <a:rPr lang="fr-CA" dirty="0"/>
              <a:t>Ça peut inclure</a:t>
            </a:r>
          </a:p>
          <a:p>
            <a:pPr lvl="1"/>
            <a:r>
              <a:rPr lang="fr-CA" dirty="0"/>
              <a:t>Nombre de caractères minimum</a:t>
            </a:r>
          </a:p>
          <a:p>
            <a:pPr lvl="1"/>
            <a:r>
              <a:rPr lang="fr-CA" dirty="0"/>
              <a:t>Utilisation de type de caractère spécial (chiffre, majuscule, etc.)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  <a:p>
            <a:r>
              <a:rPr lang="fr-CA" dirty="0"/>
              <a:t>Pour ce faire, nous utiliserons le module PW </a:t>
            </a:r>
            <a:r>
              <a:rPr lang="fr-CA" dirty="0" err="1"/>
              <a:t>Quality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08236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F02F6-ECBE-7F07-FC88-8B214638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610F3-8C55-A232-8158-38998014D6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PW </a:t>
            </a:r>
            <a:r>
              <a:rPr lang="fr-CA" dirty="0" err="1"/>
              <a:t>Quality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F062-24E0-7EE3-1F35-505DD75F622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effectuer des configurations de sécurité sur les mots de passe des comptes utilisateur, vous devez effectuer l’installation de PW </a:t>
            </a:r>
            <a:r>
              <a:rPr lang="fr-CA" dirty="0" err="1"/>
              <a:t>Quality</a:t>
            </a:r>
            <a:r>
              <a:rPr lang="fr-CA" dirty="0"/>
              <a:t> avec la commande suivante</a:t>
            </a:r>
          </a:p>
          <a:p>
            <a:pPr lvl="1"/>
            <a:r>
              <a:rPr lang="fr-CA" dirty="0"/>
              <a:t>apt-get </a:t>
            </a:r>
            <a:r>
              <a:rPr lang="fr-CA" dirty="0" err="1"/>
              <a:t>install</a:t>
            </a:r>
            <a:r>
              <a:rPr lang="fr-CA" dirty="0"/>
              <a:t> </a:t>
            </a:r>
            <a:r>
              <a:rPr lang="fr-CA" dirty="0" err="1"/>
              <a:t>libpam-pwquality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07590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70AE-FC4A-5C13-5D1C-251A6CB9A9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Valider activation du module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C5A5B-31EF-9349-14F2-4C23926AB3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valider</a:t>
            </a:r>
            <a:r>
              <a:rPr lang="en-CA" dirty="0"/>
              <a:t> </a:t>
            </a:r>
            <a:r>
              <a:rPr lang="en-CA" dirty="0" err="1"/>
              <a:t>l’installation</a:t>
            </a:r>
            <a:r>
              <a:rPr lang="en-CA" dirty="0"/>
              <a:t>, </a:t>
            </a:r>
            <a:r>
              <a:rPr lang="en-CA" dirty="0" err="1"/>
              <a:t>procédez</a:t>
            </a:r>
            <a:r>
              <a:rPr lang="en-CA" dirty="0"/>
              <a:t> aux étapes </a:t>
            </a:r>
            <a:r>
              <a:rPr lang="en-CA" dirty="0" err="1"/>
              <a:t>suivantes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1) </a:t>
            </a:r>
            <a:r>
              <a:rPr lang="en-CA" dirty="0" err="1"/>
              <a:t>Ouvrez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 /,</a:t>
            </a:r>
            <a:r>
              <a:rPr lang="en-CA" dirty="0" err="1"/>
              <a:t>etc</a:t>
            </a:r>
            <a:r>
              <a:rPr lang="en-CA" dirty="0"/>
              <a:t>/</a:t>
            </a:r>
            <a:r>
              <a:rPr lang="en-CA" dirty="0" err="1"/>
              <a:t>pam.d</a:t>
            </a:r>
            <a:r>
              <a:rPr lang="en-CA" dirty="0"/>
              <a:t>/common-password</a:t>
            </a:r>
          </a:p>
          <a:p>
            <a:pPr lvl="1"/>
            <a:r>
              <a:rPr lang="en-CA" dirty="0"/>
              <a:t>2) </a:t>
            </a:r>
            <a:r>
              <a:rPr lang="en-CA" dirty="0" err="1"/>
              <a:t>Assurez-vous</a:t>
            </a:r>
            <a:r>
              <a:rPr lang="en-CA" dirty="0"/>
              <a:t> de </a:t>
            </a:r>
            <a:r>
              <a:rPr lang="en-CA" dirty="0" err="1"/>
              <a:t>voir</a:t>
            </a:r>
            <a:r>
              <a:rPr lang="en-CA" dirty="0"/>
              <a:t> la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lvl="2"/>
            <a:r>
              <a:rPr lang="en-CA" dirty="0"/>
              <a:t>password requisite pam_pwquality.so retry=3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FB4377-FEEA-F9B9-B16E-66764EAC35A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12008" y="3825205"/>
            <a:ext cx="8402223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61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FF71-434D-86EF-3778-44A605B751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E2CB2-F709-7803-76BA-68BAF95085D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modifier les </a:t>
            </a:r>
            <a:r>
              <a:rPr lang="en-CA" dirty="0" err="1"/>
              <a:t>critères</a:t>
            </a:r>
            <a:r>
              <a:rPr lang="en-CA" dirty="0"/>
              <a:t> </a:t>
            </a:r>
            <a:r>
              <a:rPr lang="en-CA" dirty="0" err="1"/>
              <a:t>obligatoires</a:t>
            </a:r>
            <a:r>
              <a:rPr lang="en-CA" dirty="0"/>
              <a:t> pour les mots de passe,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modifier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 avec un </a:t>
            </a:r>
            <a:r>
              <a:rPr lang="en-CA" dirty="0" err="1"/>
              <a:t>éditeur</a:t>
            </a:r>
            <a:r>
              <a:rPr lang="en-CA" dirty="0"/>
              <a:t> de </a:t>
            </a:r>
            <a:r>
              <a:rPr lang="en-CA" dirty="0" err="1"/>
              <a:t>texte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/</a:t>
            </a:r>
            <a:r>
              <a:rPr lang="en-CA" dirty="0" err="1"/>
              <a:t>etc</a:t>
            </a:r>
            <a:r>
              <a:rPr lang="en-CA" dirty="0"/>
              <a:t>/security/</a:t>
            </a:r>
            <a:r>
              <a:rPr lang="en-CA" dirty="0" err="1"/>
              <a:t>pwquality.conf</a:t>
            </a:r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Vous </a:t>
            </a:r>
            <a:r>
              <a:rPr lang="en-CA" dirty="0" err="1"/>
              <a:t>remarquerez</a:t>
            </a:r>
            <a:r>
              <a:rPr lang="en-CA" dirty="0"/>
              <a:t> </a:t>
            </a:r>
            <a:r>
              <a:rPr lang="en-CA" dirty="0" err="1"/>
              <a:t>différents</a:t>
            </a:r>
            <a:r>
              <a:rPr lang="en-CA" dirty="0"/>
              <a:t> types de </a:t>
            </a:r>
            <a:r>
              <a:rPr lang="en-CA" dirty="0" err="1"/>
              <a:t>critères</a:t>
            </a:r>
            <a:r>
              <a:rPr lang="en-CA" dirty="0"/>
              <a:t> avec des </a:t>
            </a:r>
            <a:r>
              <a:rPr lang="en-CA" dirty="0" err="1"/>
              <a:t>commentaires</a:t>
            </a:r>
            <a:r>
              <a:rPr lang="en-CA" dirty="0"/>
              <a:t> </a:t>
            </a:r>
            <a:r>
              <a:rPr lang="en-CA" dirty="0" err="1"/>
              <a:t>explicatifs</a:t>
            </a:r>
            <a:r>
              <a:rPr lang="en-CA" dirty="0"/>
              <a:t>.</a:t>
            </a:r>
          </a:p>
          <a:p>
            <a:r>
              <a:rPr lang="en-CA" dirty="0"/>
              <a:t>Pour </a:t>
            </a:r>
            <a:r>
              <a:rPr lang="en-CA" dirty="0" err="1"/>
              <a:t>l’active</a:t>
            </a:r>
            <a:r>
              <a:rPr lang="en-CA" dirty="0"/>
              <a:t>, </a:t>
            </a:r>
            <a:r>
              <a:rPr lang="en-CA" dirty="0" err="1"/>
              <a:t>simplement</a:t>
            </a:r>
            <a:r>
              <a:rPr lang="en-CA" dirty="0"/>
              <a:t> </a:t>
            </a:r>
            <a:r>
              <a:rPr lang="en-CA" dirty="0" err="1"/>
              <a:t>enlever</a:t>
            </a:r>
            <a:r>
              <a:rPr lang="en-CA" dirty="0"/>
              <a:t> le # de </a:t>
            </a:r>
            <a:r>
              <a:rPr lang="en-CA" dirty="0" err="1"/>
              <a:t>commentaire</a:t>
            </a:r>
            <a:r>
              <a:rPr lang="en-CA" dirty="0"/>
              <a:t> et modifier la </a:t>
            </a:r>
            <a:r>
              <a:rPr lang="en-CA" dirty="0" err="1"/>
              <a:t>valeur</a:t>
            </a:r>
            <a:r>
              <a:rPr lang="en-CA" dirty="0"/>
              <a:t> pour </a:t>
            </a:r>
            <a:r>
              <a:rPr lang="en-CA" dirty="0" err="1"/>
              <a:t>ce</a:t>
            </a:r>
            <a:r>
              <a:rPr lang="en-CA" dirty="0"/>
              <a:t>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endParaRPr lang="en-CA" dirty="0"/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749265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21C1-2BBC-9A6D-10BF-7C994B6520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E59B6D-4D48-4CD0-275F-44213FF97F4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48355" y="2023321"/>
            <a:ext cx="7715517" cy="464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7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A1BE-5175-BF7F-1212-57F57C18E9F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623A4-35E9-69EF-708A-2024EFDBD8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l’exemple précédent, on demande que le mot de passe possède au moins 3 caractères, et 3 classes de caractères différentes (Trois parmi: Minuscule, Majuscule, Chiffre, Caractère spécial)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183854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72A8-F194-2569-21A4-BCBEDCED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3D00A-8973-AC68-8815-DBF8C9CE4B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01A4E-EE94-2123-EEB5-61E33759C29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</a:t>
            </a:r>
            <a:r>
              <a:rPr lang="en-CA" dirty="0" err="1"/>
              <a:t>fois</a:t>
            </a:r>
            <a:r>
              <a:rPr lang="en-CA" dirty="0"/>
              <a:t> que </a:t>
            </a:r>
            <a:r>
              <a:rPr lang="en-CA" dirty="0" err="1"/>
              <a:t>c’est</a:t>
            </a:r>
            <a:r>
              <a:rPr lang="en-CA" dirty="0"/>
              <a:t> fait,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verrez</a:t>
            </a:r>
            <a:r>
              <a:rPr lang="en-CA" dirty="0"/>
              <a:t> </a:t>
            </a:r>
            <a:r>
              <a:rPr lang="en-CA" dirty="0" err="1"/>
              <a:t>qu’un</a:t>
            </a:r>
            <a:r>
              <a:rPr lang="en-CA" dirty="0"/>
              <a:t> message </a:t>
            </a:r>
            <a:r>
              <a:rPr lang="en-CA" dirty="0" err="1"/>
              <a:t>d’erreur</a:t>
            </a:r>
            <a:r>
              <a:rPr lang="en-CA" dirty="0"/>
              <a:t> </a:t>
            </a:r>
            <a:r>
              <a:rPr lang="en-CA" dirty="0" err="1"/>
              <a:t>apparaitra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ne </a:t>
            </a:r>
            <a:r>
              <a:rPr lang="en-CA" dirty="0" err="1"/>
              <a:t>respectez</a:t>
            </a:r>
            <a:r>
              <a:rPr lang="en-CA" dirty="0"/>
              <a:t> pas les </a:t>
            </a:r>
            <a:r>
              <a:rPr lang="en-CA" dirty="0" err="1"/>
              <a:t>règles</a:t>
            </a:r>
            <a:r>
              <a:rPr lang="en-CA" dirty="0"/>
              <a:t> </a:t>
            </a:r>
            <a:r>
              <a:rPr lang="en-CA" dirty="0" err="1"/>
              <a:t>définies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386660-C2B5-4FBC-3B5C-3FB523EE34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0326" y="3096074"/>
            <a:ext cx="5582429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234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20182</TotalTime>
  <Words>4345</Words>
  <Application>Microsoft Office PowerPoint</Application>
  <PresentationFormat>Widescreen</PresentationFormat>
  <Paragraphs>551</Paragraphs>
  <Slides>119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119</vt:i4>
      </vt:variant>
    </vt:vector>
  </HeadingPairs>
  <TitlesOfParts>
    <vt:vector size="122" baseType="lpstr">
      <vt:lpstr>Century Gothic</vt:lpstr>
      <vt:lpstr>Wingdings 3</vt:lpstr>
      <vt:lpstr>Ion</vt:lpstr>
      <vt:lpstr>Sécurité des utilisateurs</vt:lpstr>
      <vt:lpstr>Rappel du dernier cours</vt:lpstr>
      <vt:lpstr>Rappel du dernier cours</vt:lpstr>
      <vt:lpstr>Introduction à la sécurité des utilisateurs</vt:lpstr>
      <vt:lpstr>Introduction</vt:lpstr>
      <vt:lpstr>Introduction</vt:lpstr>
      <vt:lpstr>Gestion des utilisateurs</vt:lpstr>
      <vt:lpstr>Gestion des utilisateurs</vt:lpstr>
      <vt:lpstr>Gestion des utilisateurs</vt:lpstr>
      <vt:lpstr>Adduser</vt:lpstr>
      <vt:lpstr>adduser</vt:lpstr>
      <vt:lpstr>adduser</vt:lpstr>
      <vt:lpstr>adduser</vt:lpstr>
      <vt:lpstr>Données des comptes utilisateurs</vt:lpstr>
      <vt:lpstr>usermod</vt:lpstr>
      <vt:lpstr>usermod</vt:lpstr>
      <vt:lpstr>Modifier le nom de l’utilisateur</vt:lpstr>
      <vt:lpstr>Verrouiller/Dévérouiller le compte</vt:lpstr>
      <vt:lpstr>Verrouiller/Dévérouiller le compte</vt:lpstr>
      <vt:lpstr>Userdel</vt:lpstr>
      <vt:lpstr>userdel</vt:lpstr>
      <vt:lpstr>userdel</vt:lpstr>
      <vt:lpstr>Passwd</vt:lpstr>
      <vt:lpstr>passwd</vt:lpstr>
      <vt:lpstr>Su</vt:lpstr>
      <vt:lpstr>Su</vt:lpstr>
      <vt:lpstr>WhoAmI</vt:lpstr>
      <vt:lpstr>whoami</vt:lpstr>
      <vt:lpstr>useradd</vt:lpstr>
      <vt:lpstr>useradd</vt:lpstr>
      <vt:lpstr>useradd</vt:lpstr>
      <vt:lpstr>Gestion des utilisateurs</vt:lpstr>
      <vt:lpstr>Gestion des comptes administrateur</vt:lpstr>
      <vt:lpstr>Gestion des comptes administrateurs</vt:lpstr>
      <vt:lpstr>Gestion des comptes administrateurs</vt:lpstr>
      <vt:lpstr>Gestion des comptes administrateurs</vt:lpstr>
      <vt:lpstr>Gestion des comptes administrateurs</vt:lpstr>
      <vt:lpstr>Configuration sudoers</vt:lpstr>
      <vt:lpstr>Configuration sudoers</vt:lpstr>
      <vt:lpstr>Configuration sudoers</vt:lpstr>
      <vt:lpstr>Syntaxe du fichier Sudoers</vt:lpstr>
      <vt:lpstr>Syntaxe du fichier Sudoers</vt:lpstr>
      <vt:lpstr>Qui</vt:lpstr>
      <vt:lpstr>Hote</vt:lpstr>
      <vt:lpstr>Hote</vt:lpstr>
      <vt:lpstr>Option</vt:lpstr>
      <vt:lpstr>Option</vt:lpstr>
      <vt:lpstr>Commande</vt:lpstr>
      <vt:lpstr>Commande</vt:lpstr>
      <vt:lpstr>Gestion des groupes</vt:lpstr>
      <vt:lpstr>Gestion des groupes</vt:lpstr>
      <vt:lpstr>Groupe primaire vs Groupe secondaire</vt:lpstr>
      <vt:lpstr>Gestion des groupes</vt:lpstr>
      <vt:lpstr>Afficher les groupes existants</vt:lpstr>
      <vt:lpstr>Voir les groupes d’un utilisateur</vt:lpstr>
      <vt:lpstr>Voir les groupes d’un utilisateur</vt:lpstr>
      <vt:lpstr>Créer un nouveau groupe</vt:lpstr>
      <vt:lpstr>Supprimer un groupe</vt:lpstr>
      <vt:lpstr>Changer les groupes d’un utilisateur</vt:lpstr>
      <vt:lpstr>Afficher les utilisateurs d’un groupe</vt:lpstr>
      <vt:lpstr>Gestion des accès aux fichiers/répertoires</vt:lpstr>
      <vt:lpstr>Gestion des accès aux fichiers/répertoires</vt:lpstr>
      <vt:lpstr>Gestion des accès aux fichiers/répertoires</vt:lpstr>
      <vt:lpstr>ls -l</vt:lpstr>
      <vt:lpstr>ls -l</vt:lpstr>
      <vt:lpstr>Ls –l </vt:lpstr>
      <vt:lpstr>ls -l</vt:lpstr>
      <vt:lpstr>chmod</vt:lpstr>
      <vt:lpstr>chmod</vt:lpstr>
      <vt:lpstr>Les bits d’accès</vt:lpstr>
      <vt:lpstr>Les bits d’accès</vt:lpstr>
      <vt:lpstr>Les bits d’accès</vt:lpstr>
      <vt:lpstr>Notation des bits d’accès</vt:lpstr>
      <vt:lpstr>Notation numérique</vt:lpstr>
      <vt:lpstr>Notation numérique</vt:lpstr>
      <vt:lpstr>Notation numérique</vt:lpstr>
      <vt:lpstr>Notation numérique</vt:lpstr>
      <vt:lpstr>Notation numérique</vt:lpstr>
      <vt:lpstr>Notation symbolique</vt:lpstr>
      <vt:lpstr>Notation symbolique</vt:lpstr>
      <vt:lpstr>Notation symbolique</vt:lpstr>
      <vt:lpstr>chown</vt:lpstr>
      <vt:lpstr>chown</vt:lpstr>
      <vt:lpstr>chown</vt:lpstr>
      <vt:lpstr>chgrp</vt:lpstr>
      <vt:lpstr>chgrp</vt:lpstr>
      <vt:lpstr>chgrp</vt:lpstr>
      <vt:lpstr>Gestion des accès aux fichiers</vt:lpstr>
      <vt:lpstr>Politique de mot de passe</vt:lpstr>
      <vt:lpstr>Politique de mot de passe</vt:lpstr>
      <vt:lpstr>Politique de mot de passe</vt:lpstr>
      <vt:lpstr>Complexité du mot de passe</vt:lpstr>
      <vt:lpstr>Complexité du mot de passe</vt:lpstr>
      <vt:lpstr>Installation de PW Quality</vt:lpstr>
      <vt:lpstr>Valider activation du module</vt:lpstr>
      <vt:lpstr>Implémentation des critères</vt:lpstr>
      <vt:lpstr>Implémentation des critères</vt:lpstr>
      <vt:lpstr>Implémentation des critères</vt:lpstr>
      <vt:lpstr>Implémentation des critères</vt:lpstr>
      <vt:lpstr>Expiration du mot de passe</vt:lpstr>
      <vt:lpstr>Expiration du mot de passe</vt:lpstr>
      <vt:lpstr>Expiration du mot de passe</vt:lpstr>
      <vt:lpstr>Expiration du mot de passe</vt:lpstr>
      <vt:lpstr>Durée minimum</vt:lpstr>
      <vt:lpstr>Durée maximum</vt:lpstr>
      <vt:lpstr>Avertissement de l’expiration du mot de passe</vt:lpstr>
      <vt:lpstr>Forcer changement à la connexion</vt:lpstr>
      <vt:lpstr>Changer mot de passe</vt:lpstr>
      <vt:lpstr>Combiner les paramètres</vt:lpstr>
      <vt:lpstr>Politique uniformisée</vt:lpstr>
      <vt:lpstr>Politique uniformisée</vt:lpstr>
      <vt:lpstr>Politique uniformisée</vt:lpstr>
      <vt:lpstr>Politique uniformisée</vt:lpstr>
      <vt:lpstr>Politique de mot de passe</vt:lpstr>
      <vt:lpstr>Conclusion</vt:lpstr>
      <vt:lpstr>En résumé</vt:lpstr>
      <vt:lpstr>Prochain cours</vt:lpstr>
      <vt:lpstr>Prochain cours</vt:lpstr>
      <vt:lpstr>Questions?</vt:lpstr>
    </vt:vector>
  </TitlesOfParts>
  <Company>Cégep de l'Outaouais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Alexandre Mageau-Pétrin</cp:lastModifiedBy>
  <cp:revision>598</cp:revision>
  <dcterms:created xsi:type="dcterms:W3CDTF">2018-10-09T21:33:05Z</dcterms:created>
  <dcterms:modified xsi:type="dcterms:W3CDTF">2026-09-03T17:51:31Z</dcterms:modified>
</cp:coreProperties>
</file>