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359" r:id="rId3"/>
    <p:sldId id="360" r:id="rId4"/>
    <p:sldId id="370" r:id="rId5"/>
    <p:sldId id="371" r:id="rId6"/>
    <p:sldId id="372" r:id="rId7"/>
    <p:sldId id="375" r:id="rId8"/>
    <p:sldId id="382" r:id="rId9"/>
    <p:sldId id="388" r:id="rId10"/>
    <p:sldId id="389" r:id="rId11"/>
    <p:sldId id="439" r:id="rId12"/>
    <p:sldId id="383" r:id="rId13"/>
    <p:sldId id="408" r:id="rId14"/>
    <p:sldId id="409" r:id="rId15"/>
    <p:sldId id="454" r:id="rId16"/>
    <p:sldId id="416" r:id="rId17"/>
    <p:sldId id="410" r:id="rId18"/>
    <p:sldId id="411" r:id="rId19"/>
    <p:sldId id="426" r:id="rId20"/>
    <p:sldId id="440" r:id="rId21"/>
    <p:sldId id="427" r:id="rId22"/>
    <p:sldId id="412" r:id="rId23"/>
    <p:sldId id="430" r:id="rId24"/>
    <p:sldId id="428" r:id="rId25"/>
    <p:sldId id="429" r:id="rId26"/>
    <p:sldId id="413" r:id="rId27"/>
    <p:sldId id="418" r:id="rId28"/>
    <p:sldId id="451" r:id="rId29"/>
    <p:sldId id="419" r:id="rId30"/>
    <p:sldId id="420" r:id="rId31"/>
    <p:sldId id="421" r:id="rId32"/>
    <p:sldId id="422" r:id="rId33"/>
    <p:sldId id="442" r:id="rId34"/>
    <p:sldId id="443" r:id="rId35"/>
    <p:sldId id="444" r:id="rId36"/>
    <p:sldId id="445" r:id="rId37"/>
    <p:sldId id="446" r:id="rId38"/>
    <p:sldId id="441" r:id="rId39"/>
    <p:sldId id="447" r:id="rId40"/>
    <p:sldId id="448" r:id="rId41"/>
    <p:sldId id="449" r:id="rId42"/>
    <p:sldId id="450" r:id="rId43"/>
    <p:sldId id="452" r:id="rId44"/>
    <p:sldId id="453" r:id="rId45"/>
    <p:sldId id="417" r:id="rId46"/>
    <p:sldId id="385" r:id="rId47"/>
    <p:sldId id="390" r:id="rId48"/>
    <p:sldId id="423" r:id="rId49"/>
    <p:sldId id="425" r:id="rId50"/>
    <p:sldId id="455" r:id="rId51"/>
    <p:sldId id="424" r:id="rId52"/>
    <p:sldId id="403" r:id="rId53"/>
    <p:sldId id="404" r:id="rId54"/>
    <p:sldId id="434" r:id="rId55"/>
    <p:sldId id="435" r:id="rId56"/>
    <p:sldId id="437" r:id="rId57"/>
    <p:sldId id="436" r:id="rId58"/>
    <p:sldId id="401" r:id="rId59"/>
    <p:sldId id="433" r:id="rId60"/>
    <p:sldId id="438" r:id="rId61"/>
    <p:sldId id="402" r:id="rId62"/>
    <p:sldId id="431" r:id="rId63"/>
    <p:sldId id="432" r:id="rId64"/>
    <p:sldId id="407" r:id="rId65"/>
    <p:sldId id="294" r:id="rId66"/>
    <p:sldId id="298" r:id="rId67"/>
    <p:sldId id="321" r:id="rId68"/>
    <p:sldId id="322" r:id="rId69"/>
    <p:sldId id="323" r:id="rId70"/>
    <p:sldId id="324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2026-06-29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hyperlink" Target="https://i2.wp.com/www.adminschoice.com/wp-content/uploads/2009/12/crontab-layout.png?fit=775%2C344&amp;ssl=1" TargetMode="Externa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hyperlink" Target="https://crontab.guru/every-5-minute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4" Type="http://schemas.openxmlformats.org/officeDocument/2006/relationships/hyperlink" Target="https://crontab.guru/every-5-minute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4" Type="http://schemas.openxmlformats.org/officeDocument/2006/relationships/hyperlink" Target="https://stackoverflow.com/questions/32947702/how-to-executing-cron-one-minute-after-midnight-every-day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4" Type="http://schemas.openxmlformats.org/officeDocument/2006/relationships/hyperlink" Target="https://crontab.guru/weekdays-only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tags" Target="../tags/tag6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9.png"/><Relationship Id="rId5" Type="http://schemas.openxmlformats.org/officeDocument/2006/relationships/hyperlink" Target="https://crontab.guru/examples.html" TargetMode="Externa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15.pn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19.xml"/><Relationship Id="rId7" Type="http://schemas.openxmlformats.org/officeDocument/2006/relationships/image" Target="../media/image18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7" Type="http://schemas.openxmlformats.org/officeDocument/2006/relationships/image" Target="../media/image21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image" Target="../media/image23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rontab.guru/examples.html" TargetMode="Externa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hyperlink" Target="https://linuxize.com/post/cron-jobs-every-5-10-15-minutes/" TargetMode="External"/><Relationship Id="rId5" Type="http://schemas.openxmlformats.org/officeDocument/2006/relationships/hyperlink" Target="https://www.thegeekstuff.com/2009/06/15-practical-crontab-examples/" TargetMode="External"/><Relationship Id="rId4" Type="http://schemas.openxmlformats.org/officeDocument/2006/relationships/hyperlink" Target="https://www.php.net/manual/en/function.shell-exec.ph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/>
              <a:t>Tâches cédulées et scriptage</a:t>
            </a:r>
            <a:endParaRPr lang="fr-CA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F5EFB-4BC4-4B2E-867F-49E422B0092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Le rôle du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62FDE-47F7-4D81-9C08-202C2F5ED8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 script peut être créé avec divers langages supportés par le serveur (PHP, Python, Bash, Perl, etc.)</a:t>
            </a:r>
          </a:p>
          <a:p>
            <a:endParaRPr lang="en-US"/>
          </a:p>
          <a:p>
            <a:r>
              <a:rPr lang="en-US"/>
              <a:t>On doit ensuite définir les moments auxquels ces scripts doivent s’exécuter. C’est ce qu’on appelle un crontab en Linux.</a:t>
            </a:r>
          </a:p>
        </p:txBody>
      </p:sp>
    </p:spTree>
    <p:extLst>
      <p:ext uri="{BB962C8B-B14F-4D97-AF65-F5344CB8AC3E}">
        <p14:creationId xmlns:p14="http://schemas.microsoft.com/office/powerpoint/2010/main" val="251181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49F32-BE88-4939-9A2B-127C0943653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Le rôle du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7F799-778F-4372-AA3E-2943295C01A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le cours d’aujourd’hui, nous verrons donc:</a:t>
            </a:r>
          </a:p>
          <a:p>
            <a:pPr lvl="1"/>
            <a:r>
              <a:rPr lang="en-US"/>
              <a:t>La configuration de crontab</a:t>
            </a:r>
          </a:p>
          <a:p>
            <a:pPr lvl="1"/>
            <a:r>
              <a:rPr lang="en-US"/>
              <a:t>Le scriptage en PHP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7279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La configuration de crontab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0129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BB829-CF84-4B3E-B244-10769A6D53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E1399-35E3-4F6F-B0A0-FDB42ADDA9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crontab est une composante de Linux qui permet de définir des commandes qui doivent s’exécuter à des périodes de temps prédéfinies.</a:t>
            </a:r>
          </a:p>
          <a:p>
            <a:r>
              <a:rPr lang="en-US"/>
              <a:t>Elles servent typiquement a exécuté des scripts pour effectuer un certain nombre de tâche.</a:t>
            </a:r>
          </a:p>
          <a:p>
            <a:endParaRPr lang="en-US"/>
          </a:p>
          <a:p>
            <a:r>
              <a:rPr lang="en-US"/>
              <a:t>Pour accéder à crontab, vous devez utiliser la commande suivante:</a:t>
            </a:r>
          </a:p>
          <a:p>
            <a:pPr marL="0" indent="0">
              <a:buNone/>
            </a:pPr>
            <a:r>
              <a:rPr lang="en-US"/>
              <a:t>	crontab -e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1013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BB829-CF84-4B3E-B244-10769A6D53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E1399-35E3-4F6F-B0A0-FDB42ADDA9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À la première utilisation, vous devrez choisir un éditeur de texte pour manipuler la configuration de crontab.</a:t>
            </a:r>
          </a:p>
          <a:p>
            <a:endParaRPr lang="en-US"/>
          </a:p>
          <a:p>
            <a:r>
              <a:rPr lang="en-US"/>
              <a:t>Utiliser un éditeur avec lequel vous êtes familier </a:t>
            </a:r>
          </a:p>
          <a:p>
            <a:r>
              <a:rPr lang="en-US"/>
              <a:t>J’utilise personnellement vim.basic (VI) [</a:t>
            </a:r>
            <a:r>
              <a:rPr lang="en-US" b="1">
                <a:solidFill>
                  <a:srgbClr val="FFC000"/>
                </a:solidFill>
              </a:rPr>
              <a:t>valeur 2</a:t>
            </a:r>
            <a:r>
              <a:rPr lang="en-US"/>
              <a:t>]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7E152F7-2C03-4E48-8823-C91EDAAA53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6401" y="4233477"/>
            <a:ext cx="4429743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59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E56F9-8003-4D4E-AED3-25E3450211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386D2-7A1F-48E7-82FA-07AF9666C8A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Une fois dans le fichier crontab, vous pourrez écrire les expressions de votre choix (nous verrons la syntaxe sous peu)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DD32969-7168-4296-8EBD-7DF7D1C255C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18703" y="2918645"/>
            <a:ext cx="9097645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77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3DE47-DF0C-4E55-8E6F-D108C330EB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4335D-9694-450B-8329-5A7A97E8C4F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Lorsque vous avez terminé, vous pouvez simplement sauvegarder et quitter l’éditeur de texte comme vous le feriez normalement.</a:t>
            </a:r>
          </a:p>
          <a:p>
            <a:endParaRPr lang="en-US"/>
          </a:p>
          <a:p>
            <a:r>
              <a:rPr lang="en-US"/>
              <a:t>En VI par exemple, vous devez faire comme suit:</a:t>
            </a:r>
          </a:p>
          <a:p>
            <a:pPr lvl="1"/>
            <a:r>
              <a:rPr lang="en-CA"/>
              <a:t>Appuyer sur “Echapper” pour entrer dans le mode “Commande”</a:t>
            </a:r>
          </a:p>
          <a:p>
            <a:pPr lvl="1"/>
            <a:r>
              <a:rPr lang="en-CA"/>
              <a:t>Taper “:wq” et appuyer sur “Entrer”</a:t>
            </a:r>
          </a:p>
        </p:txBody>
      </p:sp>
    </p:spTree>
    <p:extLst>
      <p:ext uri="{BB962C8B-B14F-4D97-AF65-F5344CB8AC3E}">
        <p14:creationId xmlns:p14="http://schemas.microsoft.com/office/powerpoint/2010/main" val="2638834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2AAFA-4653-41C9-85EF-C40A7BFD5B0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6E26-1C0D-4F7B-9822-0BC93989AE7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Concrètement, crontab est un fichier de texte qui contient la liste des commandes à exécuter et les périodes auxquels celle-ci soit l’être.</a:t>
            </a:r>
          </a:p>
          <a:p>
            <a:r>
              <a:rPr lang="en-US"/>
              <a:t>La vérification se fait une fois par minute lors de lequel, toutes les commandes éligibles seront exécutées (on ne peut donc pas choisir des intervals inférieurs à une minute)</a:t>
            </a:r>
          </a:p>
          <a:p>
            <a:endParaRPr lang="en-US"/>
          </a:p>
          <a:p>
            <a:r>
              <a:rPr lang="en-US"/>
              <a:t>Prenons le temps de voir la syntaxe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0763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2E5B-7674-4B6E-9BF2-A4E31485BF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194BA-9012-4CAE-AD2B-6E52FA36FE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Une ligne de crontab va comme suit: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&lt;</a:t>
            </a:r>
            <a:r>
              <a:rPr lang="en-US">
                <a:solidFill>
                  <a:srgbClr val="FFC000"/>
                </a:solidFill>
              </a:rPr>
              <a:t>condition de temps</a:t>
            </a:r>
            <a:r>
              <a:rPr lang="en-US"/>
              <a:t>&gt; &lt;</a:t>
            </a:r>
            <a:r>
              <a:rPr lang="en-US">
                <a:solidFill>
                  <a:srgbClr val="FFC000"/>
                </a:solidFill>
              </a:rPr>
              <a:t>commande à executer</a:t>
            </a:r>
            <a:r>
              <a:rPr lang="en-US"/>
              <a:t>&gt;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1990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C807-8533-4752-8BD2-40F6A99E35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28934-CF96-40AA-B45A-511300B8BE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La condition de temps d’exécution doit fournir les informations concernant:</a:t>
            </a:r>
          </a:p>
          <a:p>
            <a:pPr lvl="1"/>
            <a:r>
              <a:rPr lang="en-US"/>
              <a:t>Minute (0-59)</a:t>
            </a:r>
          </a:p>
          <a:p>
            <a:pPr lvl="1"/>
            <a:r>
              <a:rPr lang="en-US"/>
              <a:t>Heure (0-23)</a:t>
            </a:r>
          </a:p>
          <a:p>
            <a:pPr lvl="1"/>
            <a:r>
              <a:rPr lang="en-US"/>
              <a:t>Jour du mois (1-31)</a:t>
            </a:r>
          </a:p>
          <a:p>
            <a:pPr lvl="1"/>
            <a:r>
              <a:rPr lang="en-US"/>
              <a:t>Mois (1-12)</a:t>
            </a:r>
          </a:p>
          <a:p>
            <a:pPr lvl="1"/>
            <a:r>
              <a:rPr lang="en-US"/>
              <a:t>Jour de la semaine (0-6)</a:t>
            </a:r>
          </a:p>
          <a:p>
            <a:pPr lvl="1"/>
            <a:endParaRPr lang="en-US"/>
          </a:p>
          <a:p>
            <a:r>
              <a:rPr lang="en-US"/>
              <a:t>Si une valeur n’a pas à être spécifiée, on peut utiliser le caractère d’astérisque (*)</a:t>
            </a:r>
          </a:p>
          <a:p>
            <a:pPr lvl="1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981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C3BB-02A8-4E13-9455-26669FAFD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pic>
        <p:nvPicPr>
          <p:cNvPr id="1026" name="Picture 2" descr="Crontab – Quick Reference">
            <a:extLst>
              <a:ext uri="{FF2B5EF4-FFF2-40B4-BE49-F238E27FC236}">
                <a16:creationId xmlns:a16="http://schemas.microsoft.com/office/drawing/2014/main" id="{F44DBF9A-8DA7-4B9D-A2D9-5ACD2A9865D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2052918"/>
            <a:ext cx="7381875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AD6BF8-5291-4C44-B140-BBC29765161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9033" y="6082116"/>
            <a:ext cx="11833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>
                <a:hlinkClick r:id="rId6"/>
              </a:rPr>
              <a:t>https://i2.wp.com/www.adminschoice.com/wp-content/uploads/2009/12/crontab-layout.png?fit=775%2C344&amp;ssl=1</a:t>
            </a:r>
            <a:r>
              <a:rPr lang="en-C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2316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C807-8533-4752-8BD2-40F6A99E35A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28934-CF96-40AA-B45A-511300B8BE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Prenons quelques exemples</a:t>
            </a:r>
          </a:p>
          <a:p>
            <a:endParaRPr lang="en-US"/>
          </a:p>
          <a:p>
            <a:r>
              <a:rPr lang="en-US"/>
              <a:t>5 * * * * php script.php</a:t>
            </a:r>
          </a:p>
          <a:p>
            <a:pPr marL="0" indent="0">
              <a:buNone/>
            </a:pPr>
            <a:r>
              <a:rPr lang="en-US"/>
              <a:t>Le script “script.php” sera exécuté à chaque heure et 5 minutes (0h05, 1h05, 2h05, etc.)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30 12 1 6 * php script.php &gt; /resultatCrontab/resultat.txt</a:t>
            </a:r>
          </a:p>
          <a:p>
            <a:pPr marL="0" indent="0">
              <a:buNone/>
            </a:pPr>
            <a:r>
              <a:rPr lang="en-US"/>
              <a:t>Le script “script.php” sera exécuté chaque premier jour de juin à 12h30 et conservera le résultat dans le fichier “resultat.txt” sous le répertoire “resultatCrontab”</a:t>
            </a:r>
          </a:p>
          <a:p>
            <a:pPr lvl="1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5634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F3B2-95A3-4211-8948-88E0904B917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E02BC-F4FE-4620-9EC9-A7B6A85B5C0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certain cas, nous voudrons avoir plus de flexibilité pour définir nos règles de périodes d’exécution.</a:t>
            </a:r>
          </a:p>
          <a:p>
            <a:r>
              <a:rPr lang="en-US"/>
              <a:t>Nous allons donc voir comment utiliser les éléments suivants:</a:t>
            </a:r>
          </a:p>
          <a:p>
            <a:pPr lvl="1"/>
            <a:r>
              <a:rPr lang="en-US"/>
              <a:t>Les valeurs multiples</a:t>
            </a:r>
          </a:p>
          <a:p>
            <a:pPr lvl="1"/>
            <a:r>
              <a:rPr lang="en-US"/>
              <a:t>Les plages de valeur (range)</a:t>
            </a:r>
          </a:p>
          <a:p>
            <a:pPr lvl="1"/>
            <a:r>
              <a:rPr lang="en-US"/>
              <a:t>Les intervalles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9331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D2EE-E4EB-4CA7-8A5F-F98E5C7E46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 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43C5D-BFD5-4BDF-90BA-8AD92C8BE7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Valeurs multiples </a:t>
            </a:r>
          </a:p>
          <a:p>
            <a:r>
              <a:rPr lang="en-US"/>
              <a:t>Il est possible de fournir plusieurs valeurs en les séparant par des virgule (,).</a:t>
            </a:r>
          </a:p>
          <a:p>
            <a:endParaRPr lang="en-US"/>
          </a:p>
          <a:p>
            <a:r>
              <a:rPr lang="en-US"/>
              <a:t>Par exemple:</a:t>
            </a:r>
          </a:p>
          <a:p>
            <a:pPr marL="0" indent="0">
              <a:buNone/>
            </a:pPr>
            <a:r>
              <a:rPr lang="en-US"/>
              <a:t>	0 0 * * 1,3,5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Cette expression exécutera la commande les lundi (1), mercredi (3) et vendredi (5) à minuit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9652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D2EE-E4EB-4CA7-8A5F-F98E5C7E46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 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43C5D-BFD5-4BDF-90BA-8AD92C8BE7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Plage de valeur</a:t>
            </a:r>
          </a:p>
          <a:p>
            <a:r>
              <a:rPr lang="en-US"/>
              <a:t>Il est possible de fournir des plages de valeurs en les séparant par des des tirets (-).</a:t>
            </a:r>
          </a:p>
          <a:p>
            <a:endParaRPr lang="en-US"/>
          </a:p>
          <a:p>
            <a:r>
              <a:rPr lang="en-US"/>
              <a:t>Par exemple:</a:t>
            </a:r>
          </a:p>
          <a:p>
            <a:pPr marL="0" indent="0">
              <a:buNone/>
            </a:pPr>
            <a:r>
              <a:rPr lang="en-US"/>
              <a:t>	0 15 * * 1-5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Cette expression exécutera la commande tous les jours de semaine à 15h (3h PM)</a:t>
            </a:r>
            <a:endParaRPr lang="en-CA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66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D2EE-E4EB-4CA7-8A5F-F98E5C7E46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 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43C5D-BFD5-4BDF-90BA-8AD92C8BE7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Intervalle de valeur</a:t>
            </a:r>
          </a:p>
          <a:p>
            <a:r>
              <a:rPr lang="en-US"/>
              <a:t>Il est possible de fournir des intervalles de valeurs en les séparant par des des barres obliques (/).</a:t>
            </a:r>
          </a:p>
          <a:p>
            <a:endParaRPr lang="en-US"/>
          </a:p>
          <a:p>
            <a:r>
              <a:rPr lang="en-US"/>
              <a:t>Par exemple:</a:t>
            </a:r>
          </a:p>
          <a:p>
            <a:pPr marL="0" indent="0">
              <a:buNone/>
            </a:pPr>
            <a:r>
              <a:rPr lang="en-US"/>
              <a:t>	*/15 * * * *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Cette expression exécutera toutes les 15 minutes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5444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64349-E6D2-4E64-B45E-4B87B5825C2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5FF0F-8EA8-4A80-8CCA-7EB9E277EC9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Dans cette section, nous prendrons le temps de voir quelques cas d’utilisation typiques soit:</a:t>
            </a:r>
          </a:p>
          <a:p>
            <a:pPr lvl="1"/>
            <a:r>
              <a:rPr lang="en-US"/>
              <a:t>Toutes les minutes</a:t>
            </a:r>
          </a:p>
          <a:p>
            <a:pPr lvl="1"/>
            <a:r>
              <a:rPr lang="en-US"/>
              <a:t>Intervalle de 5 minutes</a:t>
            </a:r>
          </a:p>
          <a:p>
            <a:pPr lvl="1"/>
            <a:r>
              <a:rPr lang="en-US"/>
              <a:t>Tous les jours à minuit et une</a:t>
            </a:r>
          </a:p>
          <a:p>
            <a:pPr lvl="1"/>
            <a:r>
              <a:rPr lang="en-US"/>
              <a:t>Du lundi au vendredi à midi</a:t>
            </a:r>
          </a:p>
          <a:p>
            <a:pPr lvl="1"/>
            <a:r>
              <a:rPr lang="en-US"/>
              <a:t>Tous les samedis à minuit 3 heures du matin</a:t>
            </a:r>
          </a:p>
          <a:p>
            <a:pPr lvl="1"/>
            <a:r>
              <a:rPr lang="en-US"/>
              <a:t>Chaque premier janvier à minuit et 5 minutes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790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Cas #1	: Chaque minute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	* * * * *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US"/>
          </a:p>
          <a:p>
            <a:endParaRPr lang="en-US"/>
          </a:p>
          <a:p>
            <a:endParaRPr lang="en-US">
              <a:hlinkClick r:id="rId4"/>
            </a:endParaRPr>
          </a:p>
          <a:p>
            <a:endParaRPr lang="en-US">
              <a:hlinkClick r:id="rId4"/>
            </a:endParaRPr>
          </a:p>
          <a:p>
            <a:pPr marL="0" indent="0">
              <a:buNone/>
            </a:pPr>
            <a:r>
              <a:rPr lang="en-US">
                <a:hlinkClick r:id="rId4"/>
              </a:rPr>
              <a:t>https://crontab.guru/every-5-minutes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994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Cas #2	: Intervales de 5 minutes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	*/5 * * * *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US"/>
          </a:p>
          <a:p>
            <a:endParaRPr lang="en-US"/>
          </a:p>
          <a:p>
            <a:endParaRPr lang="en-US">
              <a:hlinkClick r:id="rId4"/>
            </a:endParaRPr>
          </a:p>
          <a:p>
            <a:endParaRPr lang="en-US">
              <a:hlinkClick r:id="rId4"/>
            </a:endParaRPr>
          </a:p>
          <a:p>
            <a:pPr marL="0" indent="0">
              <a:buNone/>
            </a:pPr>
            <a:r>
              <a:rPr lang="en-US">
                <a:hlinkClick r:id="rId4"/>
              </a:rPr>
              <a:t>https://crontab.guru/every-5-minutes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9746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Cas #3	: Tous les jours à minuit et une minute</a:t>
            </a:r>
          </a:p>
          <a:p>
            <a:endParaRPr lang="en-CA"/>
          </a:p>
          <a:p>
            <a:pPr marL="0" indent="0">
              <a:buNone/>
            </a:pPr>
            <a:r>
              <a:rPr lang="en-CA"/>
              <a:t>	1 0 * * * </a:t>
            </a:r>
            <a:r>
              <a:rPr lang="en-US"/>
              <a:t>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CA"/>
          </a:p>
          <a:p>
            <a:pPr marL="0" indent="0">
              <a:buNone/>
            </a:pPr>
            <a:endParaRPr lang="en-CA"/>
          </a:p>
          <a:p>
            <a:pPr marL="0" indent="0">
              <a:buNone/>
            </a:pPr>
            <a:endParaRPr lang="en-CA"/>
          </a:p>
          <a:p>
            <a:endParaRPr lang="en-CA"/>
          </a:p>
          <a:p>
            <a:endParaRPr lang="en-CA"/>
          </a:p>
          <a:p>
            <a:pPr marL="0" indent="0">
              <a:buNone/>
            </a:pPr>
            <a:r>
              <a:rPr lang="en-CA">
                <a:hlinkClick r:id="rId4"/>
              </a:rPr>
              <a:t>https://stackoverflow.com/questions/32947702/how-to-executing-cron-one-minute-after-midnight-every-day</a:t>
            </a:r>
            <a:r>
              <a:rPr lang="en-C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45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terminé la matière sur la sécurisation des communications réseaux.</a:t>
            </a:r>
          </a:p>
          <a:p>
            <a:endParaRPr lang="fr-CA" dirty="0"/>
          </a:p>
          <a:p>
            <a:r>
              <a:rPr lang="fr-CA" dirty="0"/>
              <a:t>Dans le cours d’aujourd’hui, nous parlerons en détail de la configuration des tâches cédulées.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Cas #4	: Du lundi au vendredi à midi</a:t>
            </a:r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	0 12 * * 1-5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>
                <a:hlinkClick r:id="rId4"/>
              </a:rPr>
              <a:t>https://crontab.guru/weekdays-only</a:t>
            </a:r>
            <a:r>
              <a:rPr lang="en-US"/>
              <a:t> 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09520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Cas #5	: Tous les samedis à 3 heures du matin</a:t>
            </a:r>
          </a:p>
          <a:p>
            <a:endParaRPr lang="en-CA"/>
          </a:p>
          <a:p>
            <a:pPr marL="0" indent="0">
              <a:buNone/>
            </a:pPr>
            <a:r>
              <a:rPr lang="en-CA"/>
              <a:t>	0 3 * * * 6 </a:t>
            </a:r>
            <a:r>
              <a:rPr lang="en-US"/>
              <a:t>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79132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8558-9295-4D8A-9056-9631319756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C0692-EE05-4065-86AC-2A4DCE0A029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Cas #6	: Tous les premier janvier à minuit et cinq minutes</a:t>
            </a:r>
          </a:p>
          <a:p>
            <a:endParaRPr lang="en-US"/>
          </a:p>
          <a:p>
            <a:r>
              <a:rPr lang="en-US"/>
              <a:t>5 0 1 1 * &lt;</a:t>
            </a:r>
            <a:r>
              <a:rPr lang="en-US">
                <a:solidFill>
                  <a:srgbClr val="FFC000"/>
                </a:solidFill>
              </a:rPr>
              <a:t>commande</a:t>
            </a:r>
            <a:r>
              <a:rPr lang="en-US"/>
              <a:t>&gt;</a:t>
            </a:r>
          </a:p>
          <a:p>
            <a:endParaRPr lang="en-US"/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46112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E913-7E05-4294-845C-09D987B572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1A51-A0FE-46DC-9D2A-0A27DAED3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Exercice de groupe.</a:t>
            </a:r>
          </a:p>
          <a:p>
            <a:r>
              <a:rPr lang="en-US"/>
              <a:t>Que font ces expressions?</a:t>
            </a:r>
          </a:p>
          <a:p>
            <a:endParaRPr lang="en-US"/>
          </a:p>
          <a:p>
            <a:pPr lvl="1"/>
            <a:r>
              <a:rPr lang="en-US"/>
              <a:t>1) */15 * * * *</a:t>
            </a:r>
          </a:p>
          <a:p>
            <a:pPr lvl="1"/>
            <a:r>
              <a:rPr lang="en-US"/>
              <a:t>2) 0 0,6,12,18 * * *</a:t>
            </a:r>
          </a:p>
          <a:p>
            <a:pPr lvl="1"/>
            <a:r>
              <a:rPr lang="en-US"/>
              <a:t>3) 0 0 1 1 *	</a:t>
            </a:r>
          </a:p>
          <a:p>
            <a:pPr lvl="1"/>
            <a:r>
              <a:rPr lang="en-US"/>
              <a:t>4) 0 0 * * 1,2	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1736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E913-7E05-4294-845C-09D987B572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1A51-A0FE-46DC-9D2A-0A27DAED3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Exercice de groupe.</a:t>
            </a:r>
          </a:p>
          <a:p>
            <a:r>
              <a:rPr lang="en-US"/>
              <a:t>Que font ces expressions?</a:t>
            </a:r>
          </a:p>
          <a:p>
            <a:endParaRPr lang="en-US"/>
          </a:p>
          <a:p>
            <a:pPr lvl="1"/>
            <a:r>
              <a:rPr lang="en-US"/>
              <a:t>1) */15 * * * * (</a:t>
            </a:r>
            <a:r>
              <a:rPr lang="en-US">
                <a:solidFill>
                  <a:srgbClr val="FFC000"/>
                </a:solidFill>
              </a:rPr>
              <a:t>Tous les 15 minutes</a:t>
            </a:r>
            <a:r>
              <a:rPr lang="en-US"/>
              <a:t>)</a:t>
            </a:r>
          </a:p>
          <a:p>
            <a:pPr lvl="1"/>
            <a:r>
              <a:rPr lang="en-US"/>
              <a:t>2) 0 0,6,12,18 * * *</a:t>
            </a:r>
          </a:p>
          <a:p>
            <a:pPr lvl="1"/>
            <a:r>
              <a:rPr lang="en-US"/>
              <a:t>3) 0 0 1 1 *	</a:t>
            </a:r>
          </a:p>
          <a:p>
            <a:pPr lvl="1"/>
            <a:r>
              <a:rPr lang="en-US"/>
              <a:t>4) 0 0 * * 1,2	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9073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E913-7E05-4294-845C-09D987B572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1A51-A0FE-46DC-9D2A-0A27DAED3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Exercice de groupe.</a:t>
            </a:r>
          </a:p>
          <a:p>
            <a:r>
              <a:rPr lang="en-US"/>
              <a:t>Que font ces expressions?</a:t>
            </a:r>
          </a:p>
          <a:p>
            <a:endParaRPr lang="en-US"/>
          </a:p>
          <a:p>
            <a:pPr lvl="1"/>
            <a:r>
              <a:rPr lang="en-US"/>
              <a:t>1) */15 * * * * (</a:t>
            </a:r>
            <a:r>
              <a:rPr lang="en-US">
                <a:solidFill>
                  <a:srgbClr val="FFC000"/>
                </a:solidFill>
              </a:rPr>
              <a:t>Toutes les 15 minutes</a:t>
            </a:r>
            <a:r>
              <a:rPr lang="en-US"/>
              <a:t>)</a:t>
            </a:r>
          </a:p>
          <a:p>
            <a:pPr lvl="1"/>
            <a:r>
              <a:rPr lang="en-US"/>
              <a:t>2) 0 0,6,12,18 * * * (</a:t>
            </a:r>
            <a:r>
              <a:rPr lang="en-US">
                <a:solidFill>
                  <a:srgbClr val="FFC000"/>
                </a:solidFill>
              </a:rPr>
              <a:t>À minuit, 6h, midi, et 18h tous les jours</a:t>
            </a:r>
            <a:r>
              <a:rPr lang="en-US"/>
              <a:t>)</a:t>
            </a:r>
          </a:p>
          <a:p>
            <a:pPr lvl="1"/>
            <a:r>
              <a:rPr lang="en-US"/>
              <a:t>3) 0 0 1 1 *	</a:t>
            </a:r>
          </a:p>
          <a:p>
            <a:pPr lvl="1"/>
            <a:r>
              <a:rPr lang="en-US"/>
              <a:t>4) 0 0 * * 1,2	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9515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E913-7E05-4294-845C-09D987B572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1A51-A0FE-46DC-9D2A-0A27DAED3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Exercice de groupe.</a:t>
            </a:r>
          </a:p>
          <a:p>
            <a:r>
              <a:rPr lang="en-US"/>
              <a:t>Que font ces expressions?</a:t>
            </a:r>
          </a:p>
          <a:p>
            <a:endParaRPr lang="en-US"/>
          </a:p>
          <a:p>
            <a:pPr lvl="1"/>
            <a:r>
              <a:rPr lang="en-US"/>
              <a:t>1) */15 * * * * (</a:t>
            </a:r>
            <a:r>
              <a:rPr lang="en-US">
                <a:solidFill>
                  <a:srgbClr val="FFC000"/>
                </a:solidFill>
              </a:rPr>
              <a:t>Toutes les 15 minutes</a:t>
            </a:r>
            <a:r>
              <a:rPr lang="en-US"/>
              <a:t>)</a:t>
            </a:r>
          </a:p>
          <a:p>
            <a:pPr lvl="1"/>
            <a:r>
              <a:rPr lang="en-US"/>
              <a:t>2) 0 0,6,12,18 * * * (</a:t>
            </a:r>
            <a:r>
              <a:rPr lang="en-US">
                <a:solidFill>
                  <a:srgbClr val="FFC000"/>
                </a:solidFill>
              </a:rPr>
              <a:t>À minuit, 6h, midi, et 18h tous les jours</a:t>
            </a:r>
            <a:r>
              <a:rPr lang="en-US"/>
              <a:t>)</a:t>
            </a:r>
          </a:p>
          <a:p>
            <a:pPr lvl="1"/>
            <a:r>
              <a:rPr lang="en-US"/>
              <a:t>3) 0 0 1 1 *	(</a:t>
            </a:r>
            <a:r>
              <a:rPr lang="en-US">
                <a:solidFill>
                  <a:srgbClr val="FFC000"/>
                </a:solidFill>
              </a:rPr>
              <a:t>Une fois par année. Le premier janvier à minuit</a:t>
            </a:r>
            <a:r>
              <a:rPr lang="en-US"/>
              <a:t>)</a:t>
            </a:r>
          </a:p>
          <a:p>
            <a:pPr lvl="1"/>
            <a:r>
              <a:rPr lang="en-US"/>
              <a:t>4) 0 0 * * 1,2	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3875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3E913-7E05-4294-845C-09D987B5728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01A51-A0FE-46DC-9D2A-0A27DAED32B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Exercice de groupe.</a:t>
            </a:r>
          </a:p>
          <a:p>
            <a:r>
              <a:rPr lang="en-US"/>
              <a:t>Que font ces expressions?</a:t>
            </a:r>
          </a:p>
          <a:p>
            <a:endParaRPr lang="en-US"/>
          </a:p>
          <a:p>
            <a:pPr lvl="1"/>
            <a:r>
              <a:rPr lang="en-US"/>
              <a:t>1) */15 * * * * (</a:t>
            </a:r>
            <a:r>
              <a:rPr lang="en-US">
                <a:solidFill>
                  <a:srgbClr val="FFC000"/>
                </a:solidFill>
              </a:rPr>
              <a:t>Toutes les 15 minutes</a:t>
            </a:r>
            <a:r>
              <a:rPr lang="en-US"/>
              <a:t>)</a:t>
            </a:r>
          </a:p>
          <a:p>
            <a:pPr lvl="1"/>
            <a:r>
              <a:rPr lang="en-US"/>
              <a:t>2) 0 0,6,12,18 * * * (</a:t>
            </a:r>
            <a:r>
              <a:rPr lang="en-US">
                <a:solidFill>
                  <a:srgbClr val="FFC000"/>
                </a:solidFill>
              </a:rPr>
              <a:t>À minuit, 6h, midi, et 18h tous les jours</a:t>
            </a:r>
            <a:r>
              <a:rPr lang="en-US"/>
              <a:t>)</a:t>
            </a:r>
          </a:p>
          <a:p>
            <a:pPr lvl="1"/>
            <a:r>
              <a:rPr lang="en-US"/>
              <a:t>3) 0 0 1 1 *	(</a:t>
            </a:r>
            <a:r>
              <a:rPr lang="en-US">
                <a:solidFill>
                  <a:srgbClr val="FFC000"/>
                </a:solidFill>
              </a:rPr>
              <a:t>Une fois par année. Le premier janvier à minuit</a:t>
            </a:r>
            <a:r>
              <a:rPr lang="en-US"/>
              <a:t>)</a:t>
            </a:r>
          </a:p>
          <a:p>
            <a:pPr lvl="1"/>
            <a:r>
              <a:rPr lang="en-US"/>
              <a:t>4) 0 0 * * 1,2	(</a:t>
            </a:r>
            <a:r>
              <a:rPr lang="en-US">
                <a:solidFill>
                  <a:srgbClr val="FFC000"/>
                </a:solidFill>
              </a:rPr>
              <a:t>Lundi et mardi à minuit</a:t>
            </a:r>
            <a:r>
              <a:rPr lang="en-US"/>
              <a:t>)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84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AD87-64B6-47B6-B81F-5ACAD127C5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E47B0-28B8-4E05-A95B-BD360D0FE5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Pour d’autres exemples, consulter ce site:</a:t>
            </a:r>
          </a:p>
          <a:p>
            <a:endParaRPr lang="en-US"/>
          </a:p>
          <a:p>
            <a:pPr marL="0" indent="0">
              <a:buNone/>
            </a:pPr>
            <a:r>
              <a:rPr lang="en-CA">
                <a:hlinkClick r:id="rId5"/>
              </a:rPr>
              <a:t>https://crontab.guru/examples.html</a:t>
            </a:r>
            <a:r>
              <a:rPr lang="en-US"/>
              <a:t> </a:t>
            </a:r>
            <a:endParaRPr lang="en-CA"/>
          </a:p>
        </p:txBody>
      </p:sp>
      <p:pic>
        <p:nvPicPr>
          <p:cNvPr id="5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5FE7884-2685-4749-B1F9-1962287AFE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41055" y="3532935"/>
            <a:ext cx="7144747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51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AD87-64B6-47B6-B81F-5ACAD127C5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E47B0-28B8-4E05-A95B-BD360D0FE5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Si vous cliquez sur un des exemples, il vous fournira la syntaxe à utiliser.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0F25F9A-8F5D-460C-8F1A-6938DC2171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0629" y="2860137"/>
            <a:ext cx="7028125" cy="35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/>
              <a:t>Tâches cédulées et scriptage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356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13032-69F8-4315-B50F-86333BA866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60368-2D43-4F8C-B602-A33A16B95BF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Vous pouvez également modifier l’expression et le texte explicatif s’ajustera automatiquement pour vous dire de quoi il s’agit.</a:t>
            </a:r>
            <a:endParaRPr lang="en-CA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2634482-8532-4F66-99CC-B1E0B44A02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061509"/>
            <a:ext cx="93059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91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B9C79-4565-4BA1-857F-37BB9DC367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CE443-5DA5-4F5A-91A6-DC3469B2FF7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Vous pouvez également cliquer sur “Next” pour voir les prochaines périodes d’exécution afin de vérifier que le résultat est bien ce que vous espérez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622556E-3DC9-46D9-9E7B-E3656EC6EF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957249" y="3429000"/>
            <a:ext cx="710565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89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91ADB-2ADF-4BA5-ACC2-8850D618FB3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23206-CD29-4E24-9CF1-097D424641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Vous souhaitez un défi?</a:t>
            </a:r>
          </a:p>
          <a:p>
            <a:r>
              <a:rPr lang="en-US"/>
              <a:t>Cliquez sur “random” et tentez de comprendre le sens de l’expression sans lire le texte explicatif.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DB50BF2-5F8E-4BDE-8AC1-4861955164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6123" y="3512643"/>
            <a:ext cx="995362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534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2F3D-2366-4D00-9E75-26FFC59CA1B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ABE2C-66B4-4694-8C86-1DD5021445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Que faire si la combinaison que je souhaite n’est pas supportée par crontab?</a:t>
            </a:r>
          </a:p>
          <a:p>
            <a:endParaRPr lang="en-US"/>
          </a:p>
          <a:p>
            <a:r>
              <a:rPr lang="en-US"/>
              <a:t>Solution: </a:t>
            </a:r>
          </a:p>
          <a:p>
            <a:pPr lvl="1"/>
            <a:r>
              <a:rPr lang="en-US"/>
              <a:t>Exécuter votre script plus souvent et ajouter des validations additionnelles dans le script.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21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78E3-8B12-44DD-9D8F-74B036161FF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3BC2F-24B2-44F5-A898-74B00CB94E7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Par exemple:</a:t>
            </a:r>
          </a:p>
          <a:p>
            <a:pPr lvl="1"/>
            <a:r>
              <a:rPr lang="en-US"/>
              <a:t>Exécuter le script toutes les 15 minutes les jours de semaines, et aux 60 minutes la fin de semaine.</a:t>
            </a:r>
          </a:p>
          <a:p>
            <a:pPr lvl="1"/>
            <a:endParaRPr lang="en-US"/>
          </a:p>
          <a:p>
            <a:pPr lvl="1"/>
            <a:r>
              <a:rPr lang="en-US"/>
              <a:t>Solution</a:t>
            </a:r>
          </a:p>
          <a:p>
            <a:pPr marL="457200" lvl="1" indent="0">
              <a:buNone/>
            </a:pPr>
            <a:r>
              <a:rPr lang="en-US"/>
              <a:t>	Exécuter le script aux 15 minutes, mais ajouter la validation suivante:</a:t>
            </a:r>
          </a:p>
          <a:p>
            <a:pPr marL="1371600" lvl="3" indent="0">
              <a:buNone/>
            </a:pPr>
            <a:r>
              <a:rPr lang="en-US"/>
              <a:t>If (jour = Samedi ou Dimanche) &amp;&amp; (minute != 0){</a:t>
            </a:r>
          </a:p>
          <a:p>
            <a:pPr marL="1828800" lvl="4" indent="0">
              <a:buNone/>
            </a:pPr>
            <a:r>
              <a:rPr lang="en-US"/>
              <a:t>Mettre fin au programme (exit)</a:t>
            </a:r>
          </a:p>
          <a:p>
            <a:pPr marL="1371600" lvl="3" indent="0">
              <a:buNone/>
            </a:pPr>
            <a:r>
              <a:rPr lang="en-US"/>
              <a:t>}</a:t>
            </a:r>
            <a:endParaRPr lang="en-CA"/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59890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3DE47-DF0C-4E55-8E6F-D108C330EB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La configuration de crontab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4335D-9694-450B-8329-5A7A97E8C4F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Voici donc qui termine notre section sur la configuration des taches cédulées.</a:t>
            </a:r>
          </a:p>
          <a:p>
            <a:r>
              <a:rPr lang="en-US"/>
              <a:t>Dans la prochaine section, nous verrons comment créer des scripts typiques en langage PHP.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8675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Scriptage en PHP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877614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ABF90-CEA1-4D11-9E77-37313F4F707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Scriptage en PHP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27E94-2E3C-4AE1-AA4A-C34ABEFF531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la dernière section, nous avons parlé du rôle des crontab qui permettent d’automatiser l’exécution de commande sur des intervalles de temps prédéfinies.</a:t>
            </a:r>
          </a:p>
          <a:p>
            <a:endParaRPr lang="en-US"/>
          </a:p>
          <a:p>
            <a:r>
              <a:rPr lang="en-US"/>
              <a:t>Les taches a exécuté sont typiquement défini sous forme de script, c’est-à-dire un programme créer dans un langage tel que PHP, Python, Perl, ou autres, et qui permettra d’effectuer les tâches souhaitées.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80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5961-F8A6-4D2C-83FC-511656C7FC6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Scriptage en PHP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6B7B6-A47F-4F1F-8E8A-87E32C4BD60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Exécuter un script est très simple.</a:t>
            </a:r>
          </a:p>
          <a:p>
            <a:r>
              <a:rPr lang="en-US"/>
              <a:t>La syntaxe est la suivante:</a:t>
            </a:r>
          </a:p>
          <a:p>
            <a:pPr marL="0" indent="0">
              <a:buNone/>
            </a:pPr>
            <a:r>
              <a:rPr lang="en-US"/>
              <a:t>	php &lt;</a:t>
            </a:r>
            <a:r>
              <a:rPr lang="en-US">
                <a:solidFill>
                  <a:srgbClr val="FFC000"/>
                </a:solidFill>
              </a:rPr>
              <a:t>chemin du fichier</a:t>
            </a:r>
            <a:r>
              <a:rPr lang="en-US"/>
              <a:t>&gt;</a:t>
            </a:r>
          </a:p>
          <a:p>
            <a:endParaRPr lang="en-US"/>
          </a:p>
          <a:p>
            <a:r>
              <a:rPr lang="en-US"/>
              <a:t>Exemple:</a:t>
            </a:r>
          </a:p>
          <a:p>
            <a:pPr marL="0" indent="0">
              <a:buNone/>
            </a:pPr>
            <a:r>
              <a:rPr lang="en-US"/>
              <a:t>	php /mesScripts/copieDeSauvegarde.php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83634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65961-F8A6-4D2C-83FC-511656C7FC6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Scriptage en PHP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6B7B6-A47F-4F1F-8E8A-87E32C4BD60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Exemple</a:t>
            </a:r>
            <a:endParaRPr lang="en-CA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587BC72-05E6-461E-AD46-D67DFA10911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37572" y="2562104"/>
            <a:ext cx="4858428" cy="1733792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E0D9C1F-B6C5-40DF-AD5B-9499DD426F0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37572" y="4495566"/>
            <a:ext cx="4953691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7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Tâches cédulées et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La gestion d’un serveur peut demander d’automatiser de nombreuses tâches.</a:t>
            </a:r>
          </a:p>
          <a:p>
            <a:r>
              <a:rPr lang="en-US"/>
              <a:t>Ces dernières peuvent aussi bien concerner la sécurité (Ex. Surveiller des tentatives de connexion suspecte) que l’entretien du système (Ex. Automatiser des mises à jour, nettoyer de vieilles données, etc.).</a:t>
            </a:r>
          </a:p>
          <a:p>
            <a:endParaRPr lang="en-US"/>
          </a:p>
          <a:p>
            <a:r>
              <a:rPr lang="en-US"/>
              <a:t>Dans le cours d’aujourd’hui, nous parlerons en détail des bonnes stratégies à appliquer pour le faire.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25324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A30DB-C825-477E-891F-18EFC95999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Scriptage en PHP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EC5AD-6A57-4BA6-9D26-C935D41B374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Il est donc possible de configurer un crontab avec la même commande.</a:t>
            </a:r>
          </a:p>
          <a:p>
            <a:r>
              <a:rPr lang="en-US"/>
              <a:t>Quelqu’un peut m’expliquer cette ligne?</a:t>
            </a:r>
            <a:endParaRPr lang="en-CA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295A24B-016E-472A-A7C2-C9E460CB2F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607519"/>
            <a:ext cx="8888065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50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3C538-28FC-4141-B3C1-9D4CBA560FF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Scriptage en PHP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FD877-A53F-4997-B713-CDC5E93CBEF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Dans les prochaines diapositives, nous allons couvrir certains cas typiques d’utilisation des scripts.</a:t>
            </a:r>
          </a:p>
          <a:p>
            <a:r>
              <a:rPr lang="en-CA"/>
              <a:t>Plus précisément, nous couvrirons les cas suivants:</a:t>
            </a:r>
          </a:p>
          <a:p>
            <a:pPr lvl="1"/>
            <a:r>
              <a:rPr lang="en-CA"/>
              <a:t>Nettoyage des données (BD)</a:t>
            </a:r>
          </a:p>
          <a:p>
            <a:pPr lvl="1"/>
            <a:r>
              <a:rPr lang="en-CA"/>
              <a:t>Surveillance et redémarrage des processus</a:t>
            </a:r>
          </a:p>
          <a:p>
            <a:endParaRPr lang="en-CA"/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32904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Nettoyage des données (base de données)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145102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45B6-4D2E-4E47-850C-E90A787654A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Nettoyage des données (BD)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F742C-9152-4762-83CF-A8606AC16D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 cas d’utilisation typique des tâches cédulées est de supprimer des données considérées comme trop vieilles pour être conservées.</a:t>
            </a:r>
          </a:p>
          <a:p>
            <a:r>
              <a:rPr lang="en-US"/>
              <a:t>Par exemple, on pourrait vouloir supprimer toutes les entrées dans une table qui ont été créées il y a plus d’un an. </a:t>
            </a:r>
          </a:p>
          <a:p>
            <a:endParaRPr lang="en-US"/>
          </a:p>
          <a:p>
            <a:r>
              <a:rPr lang="en-US"/>
              <a:t>Voyons comment procéder.</a:t>
            </a:r>
          </a:p>
        </p:txBody>
      </p:sp>
    </p:spTree>
    <p:extLst>
      <p:ext uri="{BB962C8B-B14F-4D97-AF65-F5344CB8AC3E}">
        <p14:creationId xmlns:p14="http://schemas.microsoft.com/office/powerpoint/2010/main" val="29933267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F137-8A7D-4F4C-897E-1C4E8DA0FF2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Nettoyage des données (BD)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0E034-8E09-46B1-8090-0F44890AD0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Imaginons une table ou gardons trace de fichier qui ont été importés dans le système.</a:t>
            </a:r>
          </a:p>
          <a:p>
            <a:r>
              <a:rPr lang="en-US"/>
              <a:t>La table se nomme “fichierImporte” dans une base de données nommée “demonstration”</a:t>
            </a:r>
            <a:endParaRPr lang="en-CA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D6D521-1C2C-485E-AC90-E46EEFA6CEB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72334" y="3748449"/>
            <a:ext cx="6211167" cy="143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487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B175-5A3C-4000-9598-CD9A3B3B35A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Nettoyage des données (BD)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E2D1-D2AF-483E-B8D4-8C07A90022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On sait qu’il est possible d’obtenir la liste des entrées dont le champ “date_importation” s’est passé il y a plus d’un an.</a:t>
            </a:r>
          </a:p>
          <a:p>
            <a:endParaRPr lang="en-US"/>
          </a:p>
          <a:p>
            <a:r>
              <a:rPr lang="en-US"/>
              <a:t>On peut utiliser une requête comme celle-ci:</a:t>
            </a:r>
          </a:p>
          <a:p>
            <a:pPr marL="0" indent="0">
              <a:buNone/>
            </a:pPr>
            <a:r>
              <a:rPr lang="en-US">
                <a:solidFill>
                  <a:srgbClr val="FFC000"/>
                </a:solidFill>
              </a:rPr>
              <a:t>SELECT * FROM fichierImporte </a:t>
            </a:r>
          </a:p>
          <a:p>
            <a:pPr marL="0" indent="0">
              <a:buNone/>
            </a:pPr>
            <a:r>
              <a:rPr lang="en-US">
                <a:solidFill>
                  <a:srgbClr val="FFC000"/>
                </a:solidFill>
              </a:rPr>
              <a:t>WHERE date_importation &lt; DATE_ADD(now(),INTERVAL -1 YEAR)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On peut donc supprimer ces données avec la requête suivante:</a:t>
            </a:r>
          </a:p>
          <a:p>
            <a:pPr marL="0" indent="0">
              <a:buNone/>
            </a:pPr>
            <a:r>
              <a:rPr lang="en-US">
                <a:solidFill>
                  <a:srgbClr val="FFC000"/>
                </a:solidFill>
              </a:rPr>
              <a:t>DELETE FROM fichierImporte </a:t>
            </a:r>
          </a:p>
          <a:p>
            <a:pPr marL="0" indent="0">
              <a:buNone/>
            </a:pPr>
            <a:r>
              <a:rPr lang="en-US">
                <a:solidFill>
                  <a:srgbClr val="FFC000"/>
                </a:solidFill>
              </a:rPr>
              <a:t>WHERE date_importation &lt; DATE_ADD(now(),INTERVAL -1 YEAR)</a:t>
            </a:r>
          </a:p>
          <a:p>
            <a:pPr marL="0" indent="0">
              <a:buNone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47860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0B175-5A3C-4000-9598-CD9A3B3B35A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Nettoyage des données (BD)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E2D1-D2AF-483E-B8D4-8C07A900225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On peut donc créer notre script ainsi que notre crontab</a:t>
            </a:r>
            <a:endParaRPr lang="en-US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B595DC-B8D7-4243-A410-D2B341099B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66214" y="2544406"/>
            <a:ext cx="7249537" cy="2905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F52F42-0770-43DD-A0BF-42131C359B1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66214" y="5774713"/>
            <a:ext cx="8221222" cy="3334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D8B5AB-9CFE-4938-B82B-91E00095000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3312" y="6065471"/>
            <a:ext cx="6303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Notez qu’une suppression chaque minute est inutile. </a:t>
            </a:r>
          </a:p>
          <a:p>
            <a:r>
              <a:rPr lang="en-US">
                <a:solidFill>
                  <a:srgbClr val="FFC000"/>
                </a:solidFill>
              </a:rPr>
              <a:t>Exécuter le script une fois par jour est suffisant.</a:t>
            </a:r>
            <a:endParaRPr lang="en-CA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409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9EF9A-2ED2-4A77-BC9F-BF339C0A5C3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Nettoyage des données (BD)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47B07-D133-40DE-B4A5-F3F637DFFD4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Une fois le script exécuté, on peut voir que les données ont bien été supprimées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Nous pouvons aussi voir la trace dans le fichier log</a:t>
            </a:r>
            <a:endParaRPr lang="en-CA"/>
          </a:p>
        </p:txBody>
      </p:sp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8667785-5DBD-488B-B6FF-45D21D1CF1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447425" y="2935596"/>
            <a:ext cx="6030167" cy="1324160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6C531AA-EBFE-4765-B0C0-52DAD39238A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47425" y="5142434"/>
            <a:ext cx="5210902" cy="60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437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Surveillance et redémarrage des processus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807284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EBDD3-728C-46C9-BA32-207131F15BF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Surveillance et redémarrage des services (Processus)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5F5FD-5BD9-48A7-ADEC-FBD313299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En dépit du fait que les systèmes informatiques sont de plus en plus stables, il arrive qu’une application comme Apache ou MariaDB puisse s’arrêter abruptement (“planter”).</a:t>
            </a:r>
          </a:p>
          <a:p>
            <a:endParaRPr lang="en-US"/>
          </a:p>
          <a:p>
            <a:r>
              <a:rPr lang="en-US"/>
              <a:t>Le temps que quelqu’un s’en rende compte et qu’un administrateur redémarre le service, votre application sera indisponible pour vos utilisateurs.</a:t>
            </a:r>
          </a:p>
          <a:p>
            <a:endParaRPr lang="en-US"/>
          </a:p>
          <a:p>
            <a:r>
              <a:rPr lang="en-US"/>
              <a:t>Pour réduire l’impact, on peut créer un script qui fera cette vérification de façon périodique et redémarrera le service si nécessaire.</a:t>
            </a:r>
          </a:p>
        </p:txBody>
      </p:sp>
    </p:spTree>
    <p:extLst>
      <p:ext uri="{BB962C8B-B14F-4D97-AF65-F5344CB8AC3E}">
        <p14:creationId xmlns:p14="http://schemas.microsoft.com/office/powerpoint/2010/main" val="46014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46CF-6C7F-405E-9B36-409E33D4E0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Tâches cédulées et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A23CA-656E-4D6A-91A9-B8B80F678F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>
            <a:normAutofit/>
          </a:bodyPr>
          <a:lstStyle/>
          <a:p>
            <a:r>
              <a:rPr lang="en-US"/>
              <a:t>Dans ce cours nous verrons donc</a:t>
            </a:r>
          </a:p>
          <a:p>
            <a:pPr lvl="1"/>
            <a:r>
              <a:rPr lang="en-US"/>
              <a:t>Le rôle du scriptage</a:t>
            </a:r>
          </a:p>
          <a:p>
            <a:pPr lvl="1"/>
            <a:r>
              <a:rPr lang="en-US"/>
              <a:t>La configuration de crontab</a:t>
            </a:r>
          </a:p>
          <a:p>
            <a:pPr lvl="1"/>
            <a:r>
              <a:rPr lang="en-US"/>
              <a:t>Scriptage en PHP</a:t>
            </a:r>
          </a:p>
          <a:p>
            <a:pPr lvl="2"/>
            <a:r>
              <a:rPr lang="en-US"/>
              <a:t>Traitement des fichiers</a:t>
            </a:r>
          </a:p>
          <a:p>
            <a:pPr lvl="2"/>
            <a:r>
              <a:rPr lang="en-US"/>
              <a:t>Exécution de commande Linux (shell_exec)</a:t>
            </a:r>
          </a:p>
          <a:p>
            <a:pPr lvl="2"/>
            <a:endParaRPr lang="en-US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980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EBDD3-728C-46C9-BA32-207131F15BF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Surveillance et redémarrage des services (Processus)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5F5FD-5BD9-48A7-ADEC-FBD313299C2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/>
              <a:t>Pour ce faire, nous aurons besoin de créer un script et prévoir son exécution sur une base périodique.</a:t>
            </a:r>
          </a:p>
          <a:p>
            <a:endParaRPr lang="en-US"/>
          </a:p>
          <a:p>
            <a:r>
              <a:rPr lang="en-US"/>
              <a:t>Voyons comment faire.</a:t>
            </a:r>
          </a:p>
        </p:txBody>
      </p:sp>
    </p:spTree>
    <p:extLst>
      <p:ext uri="{BB962C8B-B14F-4D97-AF65-F5344CB8AC3E}">
        <p14:creationId xmlns:p14="http://schemas.microsoft.com/office/powerpoint/2010/main" val="10562370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45B6-4D2E-4E47-850C-E90A787654A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Surveillance et redémarrage des services (Processus)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F742C-9152-4762-83CF-A8606AC16DF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Fichier:  /crontabDemo/surveillerApache.php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Crontab</a:t>
            </a:r>
            <a:endParaRPr lang="en-CA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B990A5C-A1FD-481E-881C-2A8A132642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96618" y="5662228"/>
            <a:ext cx="6811326" cy="743054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1190745-2F74-4CFD-AF1F-B79ED596547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96618" y="2508209"/>
            <a:ext cx="4686954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26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571E6-574D-4213-A6EA-8F5FA9101B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Surveillance et redémarrage des processus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AC104-6B2B-4216-B0F0-FBDD698958E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Explication du code</a:t>
            </a:r>
          </a:p>
          <a:p>
            <a:pPr lvl="1"/>
            <a:r>
              <a:rPr lang="en-CA"/>
              <a:t>Ligne 3: </a:t>
            </a:r>
          </a:p>
          <a:p>
            <a:pPr lvl="2"/>
            <a:r>
              <a:rPr lang="en-CA"/>
              <a:t>On exécute une commande pour connaitre si Apache est “active” ou “inactive”</a:t>
            </a:r>
          </a:p>
          <a:p>
            <a:pPr lvl="1"/>
            <a:r>
              <a:rPr lang="en-CA"/>
              <a:t>Ligne 5:</a:t>
            </a:r>
          </a:p>
          <a:p>
            <a:pPr lvl="2"/>
            <a:r>
              <a:rPr lang="en-CA"/>
              <a:t>On vérifie le résultat pour décider si un démarrage est nécessaire</a:t>
            </a:r>
          </a:p>
          <a:p>
            <a:pPr lvl="1"/>
            <a:r>
              <a:rPr lang="en-CA"/>
              <a:t>Ligne 6:</a:t>
            </a:r>
          </a:p>
          <a:p>
            <a:pPr lvl="2"/>
            <a:r>
              <a:rPr lang="en-CA"/>
              <a:t>On exécute la commande de démarrage d’Apache</a:t>
            </a:r>
          </a:p>
          <a:p>
            <a:pPr lvl="1"/>
            <a:r>
              <a:rPr lang="en-CA"/>
              <a:t>Ligne 7 et 8:</a:t>
            </a:r>
          </a:p>
          <a:p>
            <a:pPr lvl="2"/>
            <a:r>
              <a:rPr lang="en-CA"/>
              <a:t>On affiche la date et l’heure dans le terminal ainsi qu’un message</a:t>
            </a:r>
          </a:p>
        </p:txBody>
      </p:sp>
    </p:spTree>
    <p:extLst>
      <p:ext uri="{BB962C8B-B14F-4D97-AF65-F5344CB8AC3E}">
        <p14:creationId xmlns:p14="http://schemas.microsoft.com/office/powerpoint/2010/main" val="30636802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988AF-1EE4-4B9F-8924-A6076D7439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Surveillance et redémarrage des processus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30E9B-C229-43E6-9D31-B18D41A273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Donc chaque fois que le script est exécuté, une trace sera conservée dans un fichier log avec la date et l’heure</a:t>
            </a:r>
            <a:endParaRPr lang="en-CA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4B4E6E2-11A1-4260-A714-7EC5F9F6512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6868" y="2933631"/>
            <a:ext cx="5039428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387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6DB19-1150-4392-81E5-35EE8C18948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Cas typiques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222C4-0106-4E37-84FD-CCD3957D812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Voici donc qui termine notre section sur les cas typiques d’utilisation des scripts.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22174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Les tâches cédulées sont des programmes (script) qui s’exécutent périodiquement pour effectuer un certain nombre de tâches sur le serveur.</a:t>
            </a:r>
          </a:p>
          <a:p>
            <a:pPr lvl="1"/>
            <a:r>
              <a:rPr lang="fr-CA" dirty="0"/>
              <a:t>Ces dernières peuvent servir à assurer le bon fonctionnement du système, à gérer des rapports, à nettoyer des données, etc.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aborderons la sécurité liée aux utilisateurs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/>
              <a:t>Le rôle du scriptage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989681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>
                <a:hlinkClick r:id="rId4"/>
              </a:rPr>
              <a:t>https://www.php.net/manual/en/function.shell-exec.php</a:t>
            </a:r>
            <a:endParaRPr lang="fr-CA"/>
          </a:p>
          <a:p>
            <a:r>
              <a:rPr lang="en-US">
                <a:hlinkClick r:id="rId5"/>
              </a:rPr>
              <a:t>https://www.thegeekstuff.com/2009/06/15-practical-crontab-examples/</a:t>
            </a:r>
            <a:endParaRPr lang="en-CA"/>
          </a:p>
          <a:p>
            <a:r>
              <a:rPr lang="en-US">
                <a:hlinkClick r:id="rId6"/>
              </a:rPr>
              <a:t>https://linuxize.com/post/cron-jobs-every-5-10-15-minutes/</a:t>
            </a:r>
            <a:endParaRPr lang="en-US"/>
          </a:p>
          <a:p>
            <a:r>
              <a:rPr lang="fr-CA">
                <a:hlinkClick r:id="rId7"/>
              </a:rPr>
              <a:t>https://crontab.guru/examples.html</a:t>
            </a:r>
            <a:endParaRPr lang="fr-CA"/>
          </a:p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B093-F5B0-49C8-98F8-76D01884D64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Le rôle du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AAF8-E24A-4855-9F3A-8558E4C6D9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/>
              <a:t>Depuis le début du programme d’étude, nous avons passé beaucoup de temps à programmer des sites et applications web.</a:t>
            </a:r>
          </a:p>
          <a:p>
            <a:r>
              <a:rPr lang="en-US"/>
              <a:t>Ce que nous n’avons pas fait toutefois, c’est créer des programmes pour gérer l’environnement dans lequel ces applications existent.</a:t>
            </a:r>
          </a:p>
          <a:p>
            <a:r>
              <a:rPr lang="en-US"/>
              <a:t>Il se trouve qu’un environnement peut avoir besoins de programme pour le gérer.</a:t>
            </a:r>
          </a:p>
          <a:p>
            <a:endParaRPr lang="en-US"/>
          </a:p>
          <a:p>
            <a:r>
              <a:rPr lang="en-US"/>
              <a:t>Ces programmes sont ce qu’on appelle des scripts.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6111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ACE31-08C8-46B6-970F-6AF1086C5A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Le rôle du scriptage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515C-3341-4E07-BCAA-29109829AAD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Les scripts peuvent jouer de nombreux rôles permettant d’améliorer la sécurité et la stabilité d’un système.</a:t>
            </a:r>
          </a:p>
          <a:p>
            <a:r>
              <a:rPr lang="en-US"/>
              <a:t>Par exemple:</a:t>
            </a:r>
          </a:p>
          <a:p>
            <a:pPr lvl="1"/>
            <a:r>
              <a:rPr lang="en-US"/>
              <a:t>Surveiller le nombre de tentatives de connexion des utilisateurs (possible attaque de type “brute force”</a:t>
            </a:r>
          </a:p>
          <a:p>
            <a:pPr lvl="1"/>
            <a:r>
              <a:rPr lang="en-US"/>
              <a:t>Nettoyer de vieilles données (fichier ou dans une base de données) afin de garder le système propre et fiable.</a:t>
            </a:r>
          </a:p>
          <a:p>
            <a:pPr lvl="1"/>
            <a:r>
              <a:rPr lang="en-US"/>
              <a:t>Vérifier les activités des utilisateurs (ex. Un utilisateur accede à un dossier qu’il ne devrait pas)</a:t>
            </a:r>
          </a:p>
          <a:p>
            <a:pPr lvl="1"/>
            <a:r>
              <a:rPr lang="en-CA"/>
              <a:t>Surveiller l’état du système (Ex. Faire des rapports sur les périodes d’utilisation force, nombre de requêtes sur la BD, etc.)</a:t>
            </a:r>
          </a:p>
          <a:p>
            <a:pPr lvl="1"/>
            <a:r>
              <a:rPr lang="en-CA"/>
              <a:t>Vérifier périodiquement un service (Ex. Base de données, apache, etc.) et le redémarrer s’il a “planté”</a:t>
            </a:r>
          </a:p>
          <a:p>
            <a:pPr lvl="1"/>
            <a:r>
              <a:rPr lang="en-CA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3164642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6342</TotalTime>
  <Words>2671</Words>
  <Application>Microsoft Office PowerPoint</Application>
  <PresentationFormat>Widescreen</PresentationFormat>
  <Paragraphs>346</Paragraphs>
  <Slides>70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3" baseType="lpstr">
      <vt:lpstr>Century Gothic</vt:lpstr>
      <vt:lpstr>Wingdings 3</vt:lpstr>
      <vt:lpstr>Ion</vt:lpstr>
      <vt:lpstr>Tâches cédulées et scriptage</vt:lpstr>
      <vt:lpstr>Rappel du dernier cours</vt:lpstr>
      <vt:lpstr>Rappel du dernier cours</vt:lpstr>
      <vt:lpstr>Tâches cédulées et scriptage</vt:lpstr>
      <vt:lpstr>Tâches cédulées et scriptage</vt:lpstr>
      <vt:lpstr>Tâches cédulées et scriptage</vt:lpstr>
      <vt:lpstr>Le rôle du scriptage</vt:lpstr>
      <vt:lpstr>Le rôle du scriptage</vt:lpstr>
      <vt:lpstr>Le rôle du scriptage</vt:lpstr>
      <vt:lpstr>Le rôle du scriptage</vt:lpstr>
      <vt:lpstr>Le rôle du scriptage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 </vt:lpstr>
      <vt:lpstr>La configuration de crontab </vt:lpstr>
      <vt:lpstr>La configuration de crontab 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La configuration de crontab</vt:lpstr>
      <vt:lpstr>Scriptage en PHP</vt:lpstr>
      <vt:lpstr>Scriptage en PHP</vt:lpstr>
      <vt:lpstr>Scriptage en PHP</vt:lpstr>
      <vt:lpstr>Scriptage en PHP</vt:lpstr>
      <vt:lpstr>Scriptage en PHP</vt:lpstr>
      <vt:lpstr>Scriptage en PHP</vt:lpstr>
      <vt:lpstr>Nettoyage des données (base de données)</vt:lpstr>
      <vt:lpstr>Nettoyage des données (BD)</vt:lpstr>
      <vt:lpstr>Nettoyage des données (BD)</vt:lpstr>
      <vt:lpstr>Nettoyage des données (BD)</vt:lpstr>
      <vt:lpstr>Nettoyage des données (BD)</vt:lpstr>
      <vt:lpstr>Nettoyage des données (BD)</vt:lpstr>
      <vt:lpstr>Surveillance et redémarrage des processus</vt:lpstr>
      <vt:lpstr>Surveillance et redémarrage des services (Processus)</vt:lpstr>
      <vt:lpstr>Surveillance et redémarrage des services (Processus)</vt:lpstr>
      <vt:lpstr>Surveillance et redémarrage des services (Processus)</vt:lpstr>
      <vt:lpstr>Surveillance et redémarrage des processus</vt:lpstr>
      <vt:lpstr>Surveillance et redémarrage des processus</vt:lpstr>
      <vt:lpstr>Cas typiques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428</cp:revision>
  <dcterms:created xsi:type="dcterms:W3CDTF">2019-01-03T23:05:02Z</dcterms:created>
  <dcterms:modified xsi:type="dcterms:W3CDTF">2026-06-29T19:00:28Z</dcterms:modified>
</cp:coreProperties>
</file>