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370" r:id="rId5"/>
    <p:sldId id="371" r:id="rId6"/>
    <p:sldId id="372" r:id="rId7"/>
    <p:sldId id="375" r:id="rId8"/>
    <p:sldId id="412" r:id="rId9"/>
    <p:sldId id="413" r:id="rId10"/>
    <p:sldId id="414" r:id="rId11"/>
    <p:sldId id="415" r:id="rId12"/>
    <p:sldId id="416" r:id="rId13"/>
    <p:sldId id="417" r:id="rId14"/>
    <p:sldId id="418" r:id="rId15"/>
    <p:sldId id="419" r:id="rId16"/>
    <p:sldId id="420" r:id="rId17"/>
    <p:sldId id="421" r:id="rId18"/>
    <p:sldId id="422" r:id="rId19"/>
    <p:sldId id="423" r:id="rId20"/>
    <p:sldId id="424" r:id="rId21"/>
    <p:sldId id="425" r:id="rId22"/>
    <p:sldId id="426" r:id="rId23"/>
    <p:sldId id="427" r:id="rId24"/>
    <p:sldId id="428" r:id="rId25"/>
    <p:sldId id="429" r:id="rId26"/>
    <p:sldId id="430" r:id="rId27"/>
    <p:sldId id="431" r:id="rId28"/>
    <p:sldId id="432" r:id="rId29"/>
    <p:sldId id="433" r:id="rId30"/>
    <p:sldId id="434" r:id="rId31"/>
    <p:sldId id="435" r:id="rId32"/>
    <p:sldId id="436" r:id="rId33"/>
    <p:sldId id="437" r:id="rId34"/>
    <p:sldId id="438" r:id="rId35"/>
    <p:sldId id="439" r:id="rId36"/>
    <p:sldId id="440" r:id="rId37"/>
    <p:sldId id="441" r:id="rId38"/>
    <p:sldId id="513" r:id="rId39"/>
    <p:sldId id="514" r:id="rId40"/>
    <p:sldId id="515" r:id="rId41"/>
    <p:sldId id="516" r:id="rId42"/>
    <p:sldId id="517" r:id="rId43"/>
    <p:sldId id="442" r:id="rId44"/>
    <p:sldId id="443" r:id="rId45"/>
    <p:sldId id="518" r:id="rId46"/>
    <p:sldId id="462" r:id="rId47"/>
    <p:sldId id="463" r:id="rId48"/>
    <p:sldId id="493" r:id="rId49"/>
    <p:sldId id="498" r:id="rId50"/>
    <p:sldId id="503" r:id="rId51"/>
    <p:sldId id="494" r:id="rId52"/>
    <p:sldId id="504" r:id="rId53"/>
    <p:sldId id="505" r:id="rId54"/>
    <p:sldId id="506" r:id="rId55"/>
    <p:sldId id="507" r:id="rId56"/>
    <p:sldId id="508" r:id="rId57"/>
    <p:sldId id="509" r:id="rId58"/>
    <p:sldId id="510" r:id="rId59"/>
    <p:sldId id="511" r:id="rId60"/>
    <p:sldId id="495" r:id="rId61"/>
    <p:sldId id="496" r:id="rId62"/>
    <p:sldId id="497" r:id="rId63"/>
    <p:sldId id="519" r:id="rId64"/>
    <p:sldId id="464" r:id="rId65"/>
    <p:sldId id="499" r:id="rId66"/>
    <p:sldId id="501" r:id="rId67"/>
    <p:sldId id="520" r:id="rId68"/>
    <p:sldId id="465" r:id="rId69"/>
    <p:sldId id="502" r:id="rId70"/>
    <p:sldId id="512" r:id="rId71"/>
    <p:sldId id="521" r:id="rId72"/>
    <p:sldId id="411" r:id="rId73"/>
    <p:sldId id="294" r:id="rId74"/>
    <p:sldId id="298" r:id="rId75"/>
    <p:sldId id="321" r:id="rId76"/>
    <p:sldId id="322" r:id="rId77"/>
    <p:sldId id="323" r:id="rId78"/>
    <p:sldId id="324" r:id="rId7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2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19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21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26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28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5" Type="http://schemas.openxmlformats.org/officeDocument/2006/relationships/image" Target="../media/image48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4.xml"/><Relationship Id="rId1" Type="http://schemas.openxmlformats.org/officeDocument/2006/relationships/tags" Target="../tags/tag15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7" Type="http://schemas.openxmlformats.org/officeDocument/2006/relationships/image" Target="../media/image51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7" Type="http://schemas.openxmlformats.org/officeDocument/2006/relationships/image" Target="../media/image53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5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6.xml"/><Relationship Id="rId1" Type="http://schemas.openxmlformats.org/officeDocument/2006/relationships/tags" Target="../tags/tag17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7" Type="http://schemas.openxmlformats.org/officeDocument/2006/relationships/image" Target="../media/image55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5.xml"/><Relationship Id="rId1" Type="http://schemas.openxmlformats.org/officeDocument/2006/relationships/tags" Target="../tags/tag18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hyperlink" Target="https://www.digitalocean.com/community/tutorials/how-to-set-up-a-firewall-with-ufw-on-ubuntu-18-04#:~:text=When%20working%20with%20UFW%2C%20you,sudo%20ufw%20allow%20from%20203.0" TargetMode="Externa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0.xml"/><Relationship Id="rId1" Type="http://schemas.openxmlformats.org/officeDocument/2006/relationships/tags" Target="../tags/tag18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4" Type="http://schemas.openxmlformats.org/officeDocument/2006/relationships/image" Target="../media/image5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digitalocean.com/community/tutorials/how-to-set-up-a-firewall-with-ufw-on-ubuntu-18-04" TargetMode="Externa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hyperlink" Target="https://www.linux.com/training-tutorials/configuring-linux-sudoers-file/" TargetMode="External"/><Relationship Id="rId5" Type="http://schemas.openxmlformats.org/officeDocument/2006/relationships/hyperlink" Target="https://www.cyberciti.biz/faq/howto-change-ssh-port-on-linux-or-unix-server/" TargetMode="External"/><Relationship Id="rId4" Type="http://schemas.openxmlformats.org/officeDocument/2006/relationships/hyperlink" Target="https://www.tecmint.com/install-logrotate-to-manage-log-rotation-in-linux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6000" dirty="0" err="1"/>
              <a:t>Sécurité</a:t>
            </a:r>
            <a:r>
              <a:rPr lang="en-US" sz="6000" dirty="0"/>
              <a:t> des communications </a:t>
            </a:r>
            <a:r>
              <a:rPr lang="en-US" sz="6000" dirty="0" err="1"/>
              <a:t>serveur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ECAF-D1ED-4683-A5CC-820D97B3C09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AD67B-0B62-498B-BA7A-F222CDB989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Une clé SSH se compose en deux parties:</a:t>
            </a:r>
          </a:p>
          <a:p>
            <a:pPr lvl="1"/>
            <a:r>
              <a:rPr lang="en-US"/>
              <a:t>Une clé publique conservée sur le serveur</a:t>
            </a:r>
          </a:p>
          <a:p>
            <a:pPr lvl="1"/>
            <a:r>
              <a:rPr lang="en-US"/>
              <a:t>Une clé privée, protégée par l’administrateur (vous)</a:t>
            </a:r>
          </a:p>
          <a:p>
            <a:pPr lvl="1"/>
            <a:endParaRPr lang="en-US"/>
          </a:p>
          <a:p>
            <a:r>
              <a:rPr lang="en-US"/>
              <a:t>Une fois configuré, il sera nécessaire de fournir la clé privée à Putty au moment de l’authentification afin que le serveur puisse valider votre identité.</a:t>
            </a:r>
          </a:p>
          <a:p>
            <a:r>
              <a:rPr lang="en-US"/>
              <a:t>Il est donc important de conserver la clé en sécurité et de ne pas la perdre.</a:t>
            </a:r>
          </a:p>
          <a:p>
            <a:endParaRPr lang="en-US"/>
          </a:p>
          <a:p>
            <a:r>
              <a:rPr lang="en-US"/>
              <a:t>Voyons comment procéder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823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ECAF-D1ED-4683-A5CC-820D97B3C09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AD67B-0B62-498B-BA7A-F222CDB989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1) Au moment de créer votre Droplet, changer le mot d’authentification pour SSH Keys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C93BD00-D441-4AD2-8711-E8C7FAFA758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6111" y="3176927"/>
            <a:ext cx="11124783" cy="29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3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ECAF-D1ED-4683-A5CC-820D97B3C09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d’authentication</a:t>
            </a:r>
            <a:r>
              <a:rPr lang="en-US" dirty="0"/>
              <a:t> </a:t>
            </a:r>
            <a:r>
              <a:rPr lang="en-US" dirty="0" err="1"/>
              <a:t>sécurisée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AD67B-0B62-498B-BA7A-F222CDB989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2) Cliquez sur “New SSH Key”</a:t>
            </a:r>
            <a:endParaRPr lang="en-CA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4944196-4D75-427A-BA85-4CEA532993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69371" y="2824649"/>
            <a:ext cx="11453257" cy="304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00BC6-9E7C-452C-A1C2-E3E583A475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C24B-4595-431C-8FCE-E3326D60CA5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3) Vous verrez cette fenêtre. Laisse votre fureteur de côté pour l’instant, nous y reviendrons sous peu.</a:t>
            </a:r>
            <a:endParaRPr lang="en-CA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EEB36C1-51C6-4296-BAB4-716FEC6D99F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95016" y="2821363"/>
            <a:ext cx="7106912" cy="372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54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4) Créez un répertoire quelque part sur votre ordinateur (vous pouvez l’appeler “CleSSH” par exemple)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5294957-D92A-494B-89BC-EC1C22080B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6133" y="2952352"/>
            <a:ext cx="9002381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55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5) Dans le champ d’adresse, entrer “cmd” et appuyer sur “Entrer”. Vous verrez une invite de commande s’ouvrir et qui se trouvera déjà dans le même répertoire.</a:t>
            </a:r>
            <a:endParaRPr lang="en-CA"/>
          </a:p>
        </p:txBody>
      </p:sp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1E00BE23-C46D-4FAA-A9F6-A34A7A51FD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11330" y="3429000"/>
            <a:ext cx="3639058" cy="2305372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779F721-1064-4526-AB10-6B674BA4DFB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79837" y="3429000"/>
            <a:ext cx="3810532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54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6) Entrer la commande “ssh-keygen”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E413864-548D-4779-B288-16777FFE63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3643" y="2689857"/>
            <a:ext cx="5525271" cy="1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06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7) Entrer un nom pour votre clé (Ex. “maCle”)</a:t>
            </a:r>
            <a:endParaRPr lang="en-CA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8F09EC8-B4D3-4EC1-8E55-621E38ACAE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1693" y="2651325"/>
            <a:ext cx="5906324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08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8) Entrer une phrase de sécurité deux fois (vous ne la verrez pas s’afficher). Vous verrez ensuite le résultat suivant.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D32FEF9-8CFB-4A99-92E1-A883B5DEA87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7345" y="2831976"/>
            <a:ext cx="6017591" cy="384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74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9) Aller voir le répertoire que vous avez créé plus tôt, vous verrez que deux fichiers ont été créer</a:t>
            </a:r>
            <a:endParaRPr lang="en-CA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559A241-49B3-42CB-9F95-ED22D85837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0708" y="2959449"/>
            <a:ext cx="6687483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3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10) Renommer le fichier “maCle” pour “maCle.ppk”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E8324043-8BBC-424D-9601-86B93CED4B1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4711" y="2790996"/>
            <a:ext cx="7582958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60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11) Ouvrez l’application “PuttyGen”</a:t>
            </a:r>
            <a:endParaRPr lang="en-CA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080329F-99CC-4D36-9EC2-67B312604C9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6388" y="2807250"/>
            <a:ext cx="3505200" cy="2867025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F2206BE-23AB-42C3-A797-179465516E0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18433" y="2643156"/>
            <a:ext cx="3674575" cy="360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41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12) Cliquez sur le bouton “Load” et sélectionnez votre fichier “maCle.ppk”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DBBF184-EB5F-4B72-A9CD-D7DF3DA6FE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15772" y="2843137"/>
            <a:ext cx="3674258" cy="3604932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886391-3247-46E4-8B8C-0C0E1C79C0E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73458" y="2843137"/>
            <a:ext cx="4143953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22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13) Entrer le mot de passé choisi plus tôt</a:t>
            </a:r>
            <a:endParaRPr lang="en-CA"/>
          </a:p>
        </p:txBody>
      </p:sp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60BA81B9-CF01-4EF7-8F9E-B84DF683303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733759" y="2924628"/>
            <a:ext cx="3229426" cy="186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93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14) Vous verrez un message de confirmation. Cliquez sur “Ok”</a:t>
            </a:r>
            <a:endParaRPr lang="en-CA"/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E27A681-84A4-48A7-A9E7-97F21BADE0B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64392" y="2906032"/>
            <a:ext cx="3610479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96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15) Cliquez sur “Save private key”</a:t>
            </a:r>
            <a:endParaRPr lang="en-CA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E00A0E8-92C9-4B5A-B8A7-E14139D2985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33444" y="2974320"/>
            <a:ext cx="44862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44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16) Sauvegarder la clé sous un autre nom (Ex. clePutty.ppk)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78C8F26-BD84-4A27-B204-07790A1867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66249" y="3331394"/>
            <a:ext cx="3410426" cy="819264"/>
          </a:xfrm>
          <a:prstGeom prst="rect">
            <a:avLst/>
          </a:prstGeom>
        </p:spPr>
      </p:pic>
      <p:pic>
        <p:nvPicPr>
          <p:cNvPr id="8" name="Picture 7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943A4D5E-765E-4746-8298-DA0D1F7B10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0" y="2867013"/>
            <a:ext cx="3572374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81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17) Ouvrez votre fichier “maCle.pub” avec un éditeur de texte. Copier le contenu dans notre page Digital Ocean.</a:t>
            </a:r>
            <a:endParaRPr lang="en-CA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84201E8-A777-4E5E-98DA-0C8FEED294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1490" y="3429000"/>
            <a:ext cx="5258534" cy="2095792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BC299F-4DBD-46F9-B857-FF71B6E72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51411" y="3223483"/>
            <a:ext cx="4400284" cy="266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068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18) Donner un nom à votre clé et cliquez sur “Add SSH Key”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24A1057-EF53-4B1A-BB51-A99292D978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65309" y="2556769"/>
            <a:ext cx="5601862" cy="4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76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19) Vous verrez que votre clé a bien été ajoutée</a:t>
            </a:r>
            <a:endParaRPr lang="en-CA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6DF2A4E-E807-436D-82C3-492301DD20D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3961" y="2721976"/>
            <a:ext cx="614362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2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vu comment déployer un serveur Linux dans une infrastructure infonuagique.</a:t>
            </a:r>
          </a:p>
          <a:p>
            <a:r>
              <a:rPr lang="fr-CA" dirty="0"/>
              <a:t>Dans le cours d’aujourd’hui, nous allons apprendre à s’assurer que la connexion distance pour administrer le serveur est fait de façon sécuritaire.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20) Complétez la création de votre Droplet et attendez d’obtenir l’adresse IP de ce dernier.</a:t>
            </a:r>
            <a:endParaRPr lang="en-CA"/>
          </a:p>
        </p:txBody>
      </p:sp>
      <p:pic>
        <p:nvPicPr>
          <p:cNvPr id="5" name="Picture 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08E8FE8-3042-4157-AB19-03B5F22661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3783" y="3194081"/>
            <a:ext cx="11567522" cy="259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54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21) Ouvrez Putty, et utilisez le menu de gauche pour choisir “Connection / SSH / Auth”</a:t>
            </a:r>
            <a:endParaRPr lang="en-CA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C22F40A-6C48-4189-B8A9-BCCE373CE41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80094" y="2837649"/>
            <a:ext cx="3875928" cy="379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11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22) Cliquez sur “Browse” et choisissez votre fichier “clePutty.ppk”</a:t>
            </a:r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80C98-D056-8AF9-20F7-DB7688FB8E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3916" y="2506370"/>
            <a:ext cx="4305901" cy="41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18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d’authentication</a:t>
            </a:r>
            <a:r>
              <a:rPr lang="en-US" dirty="0"/>
              <a:t> </a:t>
            </a:r>
            <a:r>
              <a:rPr lang="en-US" dirty="0" err="1"/>
              <a:t>sécurisée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23) Rendez-vous maintenant dans la catégorie “Session” pour entrer  votre adresse IP et cliquez sur “Open” (comme d’habitude)</a:t>
            </a:r>
            <a:endParaRPr lang="en-CA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DBA2E81-17EB-4B4C-BD65-8AF6D775B9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953488" y="2770772"/>
            <a:ext cx="3769649" cy="36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72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24) Accepter de mettre en cache la clé du serveur.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ED64980-C7C3-46EE-BA2F-DDE861AD9A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3050" y="2748979"/>
            <a:ext cx="35909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2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25) Inscrivez “root” comme code utilisateur</a:t>
            </a:r>
            <a:endParaRPr lang="en-CA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F14FD4C-C8DA-46DD-A27E-472F439523E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4936" y="2664280"/>
            <a:ext cx="2314898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04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26) Entrer votre mot de passe</a:t>
            </a:r>
            <a:endParaRPr lang="en-CA"/>
          </a:p>
        </p:txBody>
      </p:sp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472D390-951A-42D2-8A30-BC49D0069A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70941" y="2654531"/>
            <a:ext cx="4725059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98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27) Et voilà! Vous êtes connecté!</a:t>
            </a:r>
            <a:endParaRPr lang="en-CA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6B098FAA-121D-4B67-8607-154AFA4BE8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9406" y="2712140"/>
            <a:ext cx="5563036" cy="35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52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30AFE-A8DE-474C-9069-2556C63F99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3E094-9509-44A7-92F2-0FABCD8241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Si vous avez besoin de vous connecter à votre serveur avec WinSCP, vous devrez effectuer une configuration similaire.</a:t>
            </a:r>
          </a:p>
          <a:p>
            <a:r>
              <a:rPr lang="en-US"/>
              <a:t>Après avoir entré votre adresse IP et username, vous devrez cliquer sur “Advanced / Advanced”</a:t>
            </a:r>
            <a:endParaRPr lang="en-CA"/>
          </a:p>
        </p:txBody>
      </p:sp>
      <p:pic>
        <p:nvPicPr>
          <p:cNvPr id="5" name="Picture 4" descr="Graphical user interface, application, table, Word&#10;&#10;Description automatically generated">
            <a:extLst>
              <a:ext uri="{FF2B5EF4-FFF2-40B4-BE49-F238E27FC236}">
                <a16:creationId xmlns:a16="http://schemas.microsoft.com/office/drawing/2014/main" id="{D909FAC7-AE27-4B0D-A637-868808F6B3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2187" y="3753456"/>
            <a:ext cx="3786254" cy="277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1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1CBD8-A20B-4D70-A248-5790C4352E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44EBC-98DF-4687-ACBC-89ED06481F8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Sous la section “Authentication”, vous pourrez choisir votre clé et cliquez sur “Ok”</a:t>
            </a:r>
            <a:endParaRPr lang="en-CA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63644EF-E735-40AA-8A02-D842A7235EA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2820" y="3013690"/>
            <a:ext cx="58007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8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 err="1"/>
              <a:t>Sécurité</a:t>
            </a:r>
            <a:r>
              <a:rPr lang="en-US" dirty="0"/>
              <a:t> des communications </a:t>
            </a:r>
            <a:r>
              <a:rPr lang="en-US" dirty="0" err="1"/>
              <a:t>serveur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356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8C86A-6054-433D-B7CE-D98A1390796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7F9AA-E0A1-4B96-A811-89357ED5937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Cliquez ensuite sur “Login”</a:t>
            </a: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53418E-DC79-49F9-B399-F573F9B283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5656" y="2657705"/>
            <a:ext cx="38100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61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B82C4-08B0-4D4D-82C3-BCCE3944AE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14E7-8074-48BC-9BE8-01ADD0288D8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Entrer votre mot de passe</a:t>
            </a:r>
            <a:endParaRPr lang="en-CA"/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5DCBA2A-E961-4A4C-8979-20E66EF5EB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26509" y="2531182"/>
            <a:ext cx="4105848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217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07EBA-97BE-46A1-8B58-DFB4DBDD4D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D1129-EF67-49BB-BE4C-822331ED68B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Vous êtes maintenant connecté!</a:t>
            </a:r>
            <a:endParaRPr lang="en-CA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FEAD1B7-36E3-4481-8348-7FC5B5C7FD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5017" y="2534067"/>
            <a:ext cx="5693677" cy="405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743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C2D7-4B61-49F1-A93F-65CFC6CE5D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772C-A855-4044-8F9E-36A19EE002F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Voici qui met fin à notre section sur la création d’authentification sécurisée par clé SSH avec notre serveur Linux.</a:t>
            </a:r>
          </a:p>
          <a:p>
            <a:r>
              <a:rPr lang="en-US"/>
              <a:t>Celle-ci peut être utilisée pour Putty et WinSCP.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01411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Configuration de pare-feu Linux (UFW)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949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A42A0-5D7A-44B0-AF6D-66EEDEFD21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Configuration de pare-feu Linux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C4C64-56A2-41D5-8A4C-22CC2469378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Linux utilise un système de pare-feu intégré du nom de “iptables”.</a:t>
            </a:r>
          </a:p>
          <a:p>
            <a:r>
              <a:rPr lang="en-US"/>
              <a:t>Toutefois, nous ne l’utiliserons pas directement en raison de son niveau de complexité d’utilisation.</a:t>
            </a:r>
          </a:p>
          <a:p>
            <a:endParaRPr lang="en-US"/>
          </a:p>
          <a:p>
            <a:r>
              <a:rPr lang="en-US"/>
              <a:t>Pour rendre la vie plus simple pour les développements, une application appelée “UFW” (Uncomplicated firewall) est maintenant la norme de l’industrie et permet d’administrer les règles de pare-feu beaucoup plus simplement.</a:t>
            </a:r>
          </a:p>
          <a:p>
            <a:endParaRPr lang="en-US"/>
          </a:p>
          <a:p>
            <a:r>
              <a:rPr lang="en-US"/>
              <a:t>C’est ce que nous couvrirons dans cette section.</a:t>
            </a:r>
          </a:p>
        </p:txBody>
      </p:sp>
    </p:spTree>
    <p:extLst>
      <p:ext uri="{BB962C8B-B14F-4D97-AF65-F5344CB8AC3E}">
        <p14:creationId xmlns:p14="http://schemas.microsoft.com/office/powerpoint/2010/main" val="3843640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15CBC-7DC8-4EBA-8AEC-BCB9E4F8166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Configuration de pare-feu Linux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DD511-C80A-494D-A387-CE521BC553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cette section, nous verrons donc comment:</a:t>
            </a:r>
          </a:p>
          <a:p>
            <a:pPr lvl="1"/>
            <a:r>
              <a:rPr lang="en-US"/>
              <a:t>Surveiller l’état du pare-feu</a:t>
            </a:r>
          </a:p>
          <a:p>
            <a:pPr lvl="1"/>
            <a:r>
              <a:rPr lang="en-US"/>
              <a:t>Supprimer des règles de filtrage</a:t>
            </a:r>
          </a:p>
          <a:p>
            <a:pPr lvl="1"/>
            <a:r>
              <a:rPr lang="en-US"/>
              <a:t>Créer des règles de filtrage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01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AEE-1D2E-42E6-A41C-A8B73CA790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Surveiller l’état du pare-feu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9204-C3C6-4C9E-980A-A030CC9A6D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La première chose à vérifier avec le pare-feu est de s’assurer s’il est bien actif.</a:t>
            </a:r>
          </a:p>
          <a:p>
            <a:endParaRPr lang="en-US"/>
          </a:p>
          <a:p>
            <a:r>
              <a:rPr lang="en-US"/>
              <a:t>Pour se faire, on peut utiliser la commande: uwf status</a:t>
            </a:r>
          </a:p>
          <a:p>
            <a:endParaRPr lang="en-US"/>
          </a:p>
          <a:p>
            <a:endParaRPr lang="en-CA"/>
          </a:p>
          <a:p>
            <a:endParaRPr lang="en-CA"/>
          </a:p>
          <a:p>
            <a:r>
              <a:rPr lang="en-CA"/>
              <a:t>On voit que le mien est présentement désactivé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7D72062-45B2-4448-97E0-D6FB42E6FF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0466" y="3738256"/>
            <a:ext cx="2943636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36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AEE-1D2E-42E6-A41C-A8B73CA790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Surveiller l’état du pare-feu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9204-C3C6-4C9E-980A-A030CC9A6D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Pour désactiver ou réactiver le pare-feu, utiliser les commandes:</a:t>
            </a:r>
          </a:p>
          <a:p>
            <a:pPr lvl="1"/>
            <a:r>
              <a:rPr lang="en-US"/>
              <a:t>ufw enable (activer)</a:t>
            </a:r>
          </a:p>
          <a:p>
            <a:pPr lvl="1"/>
            <a:r>
              <a:rPr lang="en-CA"/>
              <a:t>Ufw disable (désactiver)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BD372744-FC29-41F6-8435-5B42F68437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9841" y="3569552"/>
            <a:ext cx="6287377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696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AEE-1D2E-42E6-A41C-A8B73CA790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Surveiller l’état du pare-feu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9204-C3C6-4C9E-980A-A030CC9A6D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</a:rPr>
              <a:t>Attention!</a:t>
            </a:r>
            <a:r>
              <a:rPr lang="en-US"/>
              <a:t> Avant de procéder à l’activation du pare-feu, exécutez les commande suivante:</a:t>
            </a:r>
          </a:p>
          <a:p>
            <a:pPr lvl="1"/>
            <a:r>
              <a:rPr lang="en-US"/>
              <a:t>ufw allow 80</a:t>
            </a:r>
          </a:p>
          <a:p>
            <a:pPr lvl="1"/>
            <a:r>
              <a:rPr lang="en-US"/>
              <a:t>ufw allow ssh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N’oubliez surtout pas l’activation de ssh, sinon vous pourriez ne plus pouvoir accéder à votre serveur…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341AF54-F6A7-440D-A772-F0FEE60185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71829" y="3687807"/>
            <a:ext cx="3219899" cy="113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4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Sécurité</a:t>
            </a:r>
            <a:r>
              <a:rPr lang="en-US" dirty="0"/>
              <a:t> des communications </a:t>
            </a:r>
            <a:r>
              <a:rPr lang="en-US" dirty="0" err="1"/>
              <a:t>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 environnement Linux demande de mettre en place plusieurs pratiques, configurations et processus automatisés pour assurer sa sécurité.</a:t>
            </a:r>
          </a:p>
          <a:p>
            <a:r>
              <a:rPr lang="en-US"/>
              <a:t>La sécurité inclut aussi bien les attaques informatiques que les pannes accidentelles.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2532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AEE-1D2E-42E6-A41C-A8B73CA790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Surveiller l’état du pare-feu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9204-C3C6-4C9E-980A-A030CC9A6D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Une fois que le pare-feu est actif,</a:t>
            </a:r>
            <a:r>
              <a:rPr lang="en-CA"/>
              <a:t> je peux exécuter de nouveau la commande “ufw status” pour voir la liste des règles présentement active sur le pare-feu.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7E77197-B925-41AD-ADC1-E9F2DF492D6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8068" y="3204780"/>
            <a:ext cx="4706007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58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AEE-1D2E-42E6-A41C-A8B73CA790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Surveiller l’état du pare-feu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49204-C3C6-4C9E-980A-A030CC9A6D9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Bien que UFW devrait toujours être installé par défaut, si ce n’est pas le cas, vous pouvez l’installer avec la commande suivante:</a:t>
            </a:r>
          </a:p>
          <a:p>
            <a:pPr lvl="1"/>
            <a:r>
              <a:rPr lang="en-US"/>
              <a:t>apt-get install ufw</a:t>
            </a:r>
          </a:p>
          <a:p>
            <a:pPr lvl="1"/>
            <a:endParaRPr lang="en-US"/>
          </a:p>
          <a:p>
            <a:endParaRPr lang="en-US"/>
          </a:p>
          <a:p>
            <a:r>
              <a:rPr lang="en-US"/>
              <a:t>Passons maintenant aux règles de filtrage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53654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Détruire des règles de filtrage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560219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9725-F193-4B97-A751-85EDA5676D3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Détruire des règles de filtrage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3E1F-2EA2-471C-84C5-ECE239D447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la dernière section, nous avons rapidement créé quelques règles de filtrage (Port 80 et protocole SSH) et activé UFW.</a:t>
            </a:r>
          </a:p>
          <a:p>
            <a:r>
              <a:rPr lang="en-US"/>
              <a:t>Les techniques de création de règles seront abordées en détail dans la prochaine section.</a:t>
            </a:r>
          </a:p>
          <a:p>
            <a:endParaRPr lang="en-US"/>
          </a:p>
          <a:p>
            <a:r>
              <a:rPr lang="en-US"/>
              <a:t>Toutefois, nous verrons immédiatement comment supprimer des règles ou supprimer toutes les règles afin de commencer “à neuf”.</a:t>
            </a:r>
          </a:p>
          <a:p>
            <a:endParaRPr lang="en-US"/>
          </a:p>
          <a:p>
            <a:r>
              <a:rPr lang="en-US"/>
              <a:t>Cela permettra d’éviter des contaminations entre plusieurs démonstrations et créer de la confusion.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96098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7C7C-A820-4BA6-8B46-FD567994D2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/>
              <a:t>Détruire des règles de filtrage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E1D5-C0B5-4578-8A46-DF1D469D5C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Voyons donc comment:</a:t>
            </a:r>
          </a:p>
          <a:p>
            <a:pPr lvl="1"/>
            <a:r>
              <a:rPr lang="en-US"/>
              <a:t>Supprimer une règle</a:t>
            </a:r>
          </a:p>
          <a:p>
            <a:pPr lvl="1"/>
            <a:r>
              <a:rPr lang="en-US"/>
              <a:t>Supprimer toutes les règles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43084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BEC2-C626-465B-8D09-3E4FA5DF82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Supprimer une règle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1C1D-B9C4-4350-8CBC-314E5EAC6F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Vous pouvez afficher les règles en vigueur avec la commande suivante:</a:t>
            </a:r>
          </a:p>
          <a:p>
            <a:pPr marL="0" indent="0">
              <a:buNone/>
            </a:pPr>
            <a:r>
              <a:rPr lang="en-US"/>
              <a:t>	ufw status numbered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Celle-ci vous affichera également le numéro de chaque règle.</a:t>
            </a:r>
          </a:p>
          <a:p>
            <a:r>
              <a:rPr lang="en-US"/>
              <a:t>Pour faire une suppression, utiliser la syntaxe suivante:</a:t>
            </a:r>
          </a:p>
          <a:p>
            <a:pPr marL="0" indent="0">
              <a:buNone/>
            </a:pPr>
            <a:r>
              <a:rPr lang="en-US"/>
              <a:t>	ufw delete &lt;</a:t>
            </a:r>
            <a:r>
              <a:rPr lang="en-US">
                <a:solidFill>
                  <a:srgbClr val="FFC000"/>
                </a:solidFill>
              </a:rPr>
              <a:t>numéro de la règle</a:t>
            </a:r>
            <a:r>
              <a:rPr lang="en-US"/>
              <a:t>&gt;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14974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BEC2-C626-465B-8D09-3E4FA5DF82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Supprimer une règle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1C1D-B9C4-4350-8CBC-314E5EAC6F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Par exemple: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6E5DD5F-345F-4E89-8294-38E26B4E4F3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2544" y="2475184"/>
            <a:ext cx="7249537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89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BEC2-C626-465B-8D09-3E4FA5DF82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Supprimer une règle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1C1D-B9C4-4350-8CBC-314E5EAC6F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265806" cy="4195481"/>
          </a:xfrm>
        </p:spPr>
        <p:txBody>
          <a:bodyPr/>
          <a:lstStyle/>
          <a:p>
            <a:r>
              <a:rPr lang="en-US"/>
              <a:t>Dans l’exemple précédent, j’ai supprimé la règle qui permet d’accepter le trafic entrant sur le port 80 avec le protocole IPV6.</a:t>
            </a:r>
          </a:p>
          <a:p>
            <a:endParaRPr lang="en-US"/>
          </a:p>
          <a:p>
            <a:r>
              <a:rPr lang="en-US"/>
              <a:t>Voyons maintenant comment “remettre à 0” la configuration de votre pare-feu.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23745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E154-9AFB-45D2-8A6B-BE73D2F793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Supprimer toutes les règles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77272-02E7-4390-AD36-D85560DC074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Entre les exercices, il sera bon de supprimer les dernières règles créées pour éviter de la confusion.</a:t>
            </a:r>
          </a:p>
          <a:p>
            <a:r>
              <a:rPr lang="en-US"/>
              <a:t>Pour le faire, on peut utiliser la commande:</a:t>
            </a:r>
          </a:p>
          <a:p>
            <a:pPr marL="457200" lvl="1" indent="0">
              <a:buNone/>
            </a:pPr>
            <a:r>
              <a:rPr lang="en-US">
                <a:solidFill>
                  <a:srgbClr val="FFC000"/>
                </a:solidFill>
              </a:rPr>
              <a:t>ufw reset</a:t>
            </a:r>
          </a:p>
          <a:p>
            <a:pPr marL="457200" lvl="1" indent="0">
              <a:buNone/>
            </a:pPr>
            <a:endParaRPr lang="en-CA"/>
          </a:p>
          <a:p>
            <a:r>
              <a:rPr lang="en-CA"/>
              <a:t>Attention! Cette opération va également désactiver votre pare-feu. N’oubliez pas de:</a:t>
            </a:r>
          </a:p>
          <a:p>
            <a:pPr lvl="1"/>
            <a:r>
              <a:rPr lang="en-CA"/>
              <a:t>Autoriser les connexions SSH</a:t>
            </a:r>
          </a:p>
          <a:p>
            <a:pPr lvl="1"/>
            <a:r>
              <a:rPr lang="en-CA"/>
              <a:t>Réactiver votre pare-feu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493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7524-861D-4408-B5C7-9EBEF51E68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Supprimer toutes les règles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9A63-5065-4DD8-BF38-07B17F31670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la suppression des </a:t>
            </a:r>
            <a:r>
              <a:rPr lang="en-US" dirty="0" err="1"/>
              <a:t>règles</a:t>
            </a:r>
            <a:r>
              <a:rPr lang="en-US" dirty="0"/>
              <a:t> de pare-feu.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différents</a:t>
            </a:r>
            <a:r>
              <a:rPr lang="en-US" dirty="0"/>
              <a:t> types de </a:t>
            </a:r>
            <a:r>
              <a:rPr lang="en-US" dirty="0" err="1"/>
              <a:t>règles</a:t>
            </a:r>
            <a:r>
              <a:rPr lang="en-US" dirty="0"/>
              <a:t> de </a:t>
            </a:r>
            <a:r>
              <a:rPr lang="en-US" dirty="0" err="1"/>
              <a:t>filtrage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9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Sécurité</a:t>
            </a:r>
            <a:r>
              <a:rPr lang="en-US" dirty="0"/>
              <a:t> des communications </a:t>
            </a:r>
            <a:r>
              <a:rPr lang="en-US" dirty="0" err="1"/>
              <a:t>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>
            <a:normAutofit/>
          </a:bodyPr>
          <a:lstStyle/>
          <a:p>
            <a:r>
              <a:rPr lang="en-US" dirty="0"/>
              <a:t>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méthodes</a:t>
            </a:r>
            <a:r>
              <a:rPr lang="en-US" dirty="0"/>
              <a:t> de </a:t>
            </a:r>
            <a:r>
              <a:rPr lang="en-US" dirty="0" err="1"/>
              <a:t>connexion</a:t>
            </a:r>
            <a:r>
              <a:rPr lang="en-US" dirty="0"/>
              <a:t> </a:t>
            </a:r>
            <a:r>
              <a:rPr lang="en-US" dirty="0" err="1"/>
              <a:t>sécurisées</a:t>
            </a:r>
            <a:endParaRPr lang="en-US" dirty="0"/>
          </a:p>
          <a:p>
            <a:pPr lvl="1"/>
            <a:r>
              <a:rPr lang="en-US" dirty="0"/>
              <a:t>Configuration du pare-feu (UFW)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980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Créer des règles de filtrage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067808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FC6B5-22B2-4419-B6D1-DED0DF46A2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Règles de filtrage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602D-292B-4A6D-9411-177482FECB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UFW permet de bloquer et permettre différents types de trafic.</a:t>
            </a:r>
          </a:p>
          <a:p>
            <a:endParaRPr lang="en-US"/>
          </a:p>
          <a:p>
            <a:r>
              <a:rPr lang="en-US"/>
              <a:t>La syntaxe va comme suit</a:t>
            </a:r>
          </a:p>
          <a:p>
            <a:pPr marL="0" indent="0">
              <a:buNone/>
            </a:pPr>
            <a:r>
              <a:rPr lang="en-US"/>
              <a:t>	ufw &lt;</a:t>
            </a:r>
            <a:r>
              <a:rPr lang="en-US">
                <a:solidFill>
                  <a:srgbClr val="FFC000"/>
                </a:solidFill>
              </a:rPr>
              <a:t>deny|allow</a:t>
            </a:r>
            <a:r>
              <a:rPr lang="en-US"/>
              <a:t>&gt; &lt;</a:t>
            </a:r>
            <a:r>
              <a:rPr lang="en-US">
                <a:solidFill>
                  <a:srgbClr val="FFC000"/>
                </a:solidFill>
              </a:rPr>
              <a:t>élément à filtrer</a:t>
            </a:r>
            <a:r>
              <a:rPr lang="en-US"/>
              <a:t>&gt;</a:t>
            </a:r>
          </a:p>
          <a:p>
            <a:endParaRPr lang="en-CA"/>
          </a:p>
          <a:p>
            <a:r>
              <a:rPr lang="en-CA"/>
              <a:t>“</a:t>
            </a:r>
            <a:r>
              <a:rPr lang="en-CA">
                <a:solidFill>
                  <a:srgbClr val="FFC000"/>
                </a:solidFill>
              </a:rPr>
              <a:t>deny</a:t>
            </a:r>
            <a:r>
              <a:rPr lang="en-CA"/>
              <a:t>” sert à bloquer le trafic tandis que “</a:t>
            </a:r>
            <a:r>
              <a:rPr lang="en-CA">
                <a:solidFill>
                  <a:srgbClr val="FFC000"/>
                </a:solidFill>
              </a:rPr>
              <a:t>allow</a:t>
            </a:r>
            <a:r>
              <a:rPr lang="en-CA"/>
              <a:t>” permet de le laisser passer</a:t>
            </a:r>
          </a:p>
          <a:p>
            <a:endParaRPr lang="en-CA"/>
          </a:p>
          <a:p>
            <a:r>
              <a:rPr lang="en-CA"/>
              <a:t>Par exemple, on peut bloquer le port 80 ainsi:</a:t>
            </a:r>
          </a:p>
          <a:p>
            <a:pPr marL="457200" lvl="1" indent="0">
              <a:buNone/>
            </a:pPr>
            <a:r>
              <a:rPr lang="en-CA">
                <a:solidFill>
                  <a:srgbClr val="FFC000"/>
                </a:solidFill>
              </a:rPr>
              <a:t>ufw deny 80 </a:t>
            </a:r>
          </a:p>
          <a:p>
            <a:pPr marL="457200" lvl="1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97765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FC6B5-22B2-4419-B6D1-DED0DF46A2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Règles de filtrage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602D-292B-4A6D-9411-177482FECBC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cette section, nous couvrirons les types suivants:</a:t>
            </a:r>
          </a:p>
          <a:p>
            <a:pPr lvl="2"/>
            <a:r>
              <a:rPr lang="en-CA"/>
              <a:t>Filtrage des ports</a:t>
            </a:r>
          </a:p>
          <a:p>
            <a:pPr lvl="2"/>
            <a:r>
              <a:rPr lang="en-CA"/>
              <a:t>Filtrage des protocoles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87052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Filtrage des ports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400971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292D-39B0-4A2E-AB57-D11678E2D4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ports</a:t>
            </a:r>
            <a:br>
              <a:rPr lang="en-CA"/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AC655-812D-4BBA-8924-CA671CFAAD7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On peut filtrer ou permettre des ports avec les commandes suivantes:</a:t>
            </a:r>
          </a:p>
          <a:p>
            <a:pPr lvl="1"/>
            <a:r>
              <a:rPr lang="en-US"/>
              <a:t>ufw deny &lt;</a:t>
            </a:r>
            <a:r>
              <a:rPr lang="en-US">
                <a:solidFill>
                  <a:srgbClr val="FFC000"/>
                </a:solidFill>
              </a:rPr>
              <a:t>numero de port</a:t>
            </a:r>
            <a:r>
              <a:rPr lang="en-US"/>
              <a:t>&gt; (bloquer)</a:t>
            </a:r>
          </a:p>
          <a:p>
            <a:pPr lvl="1"/>
            <a:r>
              <a:rPr lang="en-US"/>
              <a:t>ufw allow &lt;</a:t>
            </a:r>
            <a:r>
              <a:rPr lang="en-US">
                <a:solidFill>
                  <a:srgbClr val="FFC000"/>
                </a:solidFill>
              </a:rPr>
              <a:t>numero de port</a:t>
            </a:r>
            <a:r>
              <a:rPr lang="en-US"/>
              <a:t>&gt; (permettre)</a:t>
            </a:r>
          </a:p>
          <a:p>
            <a:pPr lvl="1"/>
            <a:endParaRPr lang="en-US"/>
          </a:p>
          <a:p>
            <a:r>
              <a:rPr lang="en-US"/>
              <a:t>Voyons un exemple. J’ai un site avec une page web active.</a:t>
            </a:r>
            <a:endParaRPr lang="en-CA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6FA35DD4-E57D-4DBB-8BEB-8F47286F86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9543" y="4456590"/>
            <a:ext cx="5645540" cy="230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825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6A628-C0A3-4874-BA2F-39EE2DBC32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ports</a:t>
            </a:r>
            <a:br>
              <a:rPr lang="en-CA"/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0A121-521A-45C1-BFC6-A830D9FB3BE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Voyons ce qui se passe si je bloque le port 80 avec la commande suivante:</a:t>
            </a:r>
          </a:p>
          <a:p>
            <a:pPr marL="457200" lvl="1" indent="0">
              <a:buNone/>
            </a:pPr>
            <a:r>
              <a:rPr lang="en-US"/>
              <a:t>ufw deny 80</a:t>
            </a:r>
            <a:endParaRPr lang="en-CA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572D78F-B11E-475C-94C1-87A0EB02C68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9697" y="3174199"/>
            <a:ext cx="4201111" cy="1095528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DC74426-E3B5-458A-8686-59A4C0E4800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81194" y="3174199"/>
            <a:ext cx="5039428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481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6A628-C0A3-4874-BA2F-39EE2DBC32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ports</a:t>
            </a:r>
            <a:br>
              <a:rPr lang="en-CA"/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0A121-521A-45C1-BFC6-A830D9FB3BE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05504" cy="4195481"/>
          </a:xfrm>
        </p:spPr>
        <p:txBody>
          <a:bodyPr/>
          <a:lstStyle/>
          <a:p>
            <a:r>
              <a:rPr lang="en-US"/>
              <a:t>Voyons ce qui se passe maintenant si j’exécute la commande suivante:</a:t>
            </a:r>
          </a:p>
          <a:p>
            <a:pPr marL="457200" lvl="1" indent="0">
              <a:buNone/>
            </a:pPr>
            <a:r>
              <a:rPr lang="en-US"/>
              <a:t>ufw allow 80</a:t>
            </a:r>
            <a:endParaRPr lang="en-CA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0C661EC-6CB0-47F7-85B6-E807DBE2EBB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88400" y="3174198"/>
            <a:ext cx="2960512" cy="918407"/>
          </a:xfrm>
          <a:prstGeom prst="rect">
            <a:avLst/>
          </a:prstGeom>
        </p:spPr>
      </p:pic>
      <p:pic>
        <p:nvPicPr>
          <p:cNvPr id="8" name="Picture 7" descr="A picture containing timeline&#10;&#10;Description automatically generated">
            <a:extLst>
              <a:ext uri="{FF2B5EF4-FFF2-40B4-BE49-F238E27FC236}">
                <a16:creationId xmlns:a16="http://schemas.microsoft.com/office/drawing/2014/main" id="{469AB013-C150-4F8F-8E31-C0A7D327583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34000" y="3174198"/>
            <a:ext cx="6983723" cy="284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569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Filtrage des protocoles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370852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5D1B-BAC1-4C1B-83C7-1135A917EE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protocoles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09896-7ACF-421C-8600-09C075B87F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autre</a:t>
            </a:r>
            <a:r>
              <a:rPr lang="en-US" dirty="0"/>
              <a:t> façon de </a:t>
            </a:r>
            <a:r>
              <a:rPr lang="en-US" dirty="0" err="1"/>
              <a:t>filtrer</a:t>
            </a:r>
            <a:r>
              <a:rPr lang="en-US" dirty="0"/>
              <a:t> le </a:t>
            </a:r>
            <a:r>
              <a:rPr lang="en-US" dirty="0" err="1"/>
              <a:t>trafic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le faire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du </a:t>
            </a:r>
            <a:r>
              <a:rPr lang="en-US" dirty="0" err="1"/>
              <a:t>protocole</a:t>
            </a:r>
            <a:r>
              <a:rPr lang="en-US" dirty="0"/>
              <a:t> </a:t>
            </a:r>
            <a:r>
              <a:rPr lang="en-US" dirty="0" err="1"/>
              <a:t>utilisé</a:t>
            </a:r>
            <a:r>
              <a:rPr lang="en-US" dirty="0"/>
              <a:t> (ex. http, ssh, etc.)</a:t>
            </a:r>
          </a:p>
          <a:p>
            <a:r>
              <a:rPr lang="en-US" dirty="0"/>
              <a:t>Pour le faire, 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ufw</a:t>
            </a:r>
            <a:r>
              <a:rPr lang="en-US" dirty="0"/>
              <a:t> deny &lt;</a:t>
            </a:r>
            <a:r>
              <a:rPr lang="en-US" dirty="0">
                <a:solidFill>
                  <a:srgbClr val="FFC000"/>
                </a:solidFill>
              </a:rPr>
              <a:t>nom du </a:t>
            </a:r>
            <a:r>
              <a:rPr lang="en-US" dirty="0" err="1">
                <a:solidFill>
                  <a:srgbClr val="FFC000"/>
                </a:solidFill>
              </a:rPr>
              <a:t>protocole</a:t>
            </a:r>
            <a:r>
              <a:rPr lang="en-US" dirty="0"/>
              <a:t>&gt; (</a:t>
            </a:r>
            <a:r>
              <a:rPr lang="en-US" dirty="0" err="1"/>
              <a:t>bloquer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ufw</a:t>
            </a:r>
            <a:r>
              <a:rPr lang="en-US" dirty="0"/>
              <a:t> allow &lt;</a:t>
            </a:r>
            <a:r>
              <a:rPr lang="en-US" dirty="0">
                <a:solidFill>
                  <a:srgbClr val="FFC000"/>
                </a:solidFill>
              </a:rPr>
              <a:t>nom du </a:t>
            </a:r>
            <a:r>
              <a:rPr lang="en-US" dirty="0" err="1">
                <a:solidFill>
                  <a:srgbClr val="FFC000"/>
                </a:solidFill>
              </a:rPr>
              <a:t>protocole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&gt; (</a:t>
            </a:r>
            <a:r>
              <a:rPr lang="en-US" dirty="0" err="1"/>
              <a:t>permettre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Petit rappel: </a:t>
            </a:r>
          </a:p>
          <a:p>
            <a:pPr lvl="1"/>
            <a:r>
              <a:rPr lang="en-US" dirty="0"/>
              <a:t>On doit faire un “reset” sur le pare-feu.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seule</a:t>
            </a:r>
            <a:r>
              <a:rPr lang="en-US" dirty="0"/>
              <a:t> </a:t>
            </a:r>
            <a:r>
              <a:rPr lang="en-US" dirty="0" err="1"/>
              <a:t>règle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vigueur</a:t>
            </a:r>
            <a:r>
              <a:rPr lang="en-US" dirty="0"/>
              <a:t> sera de </a:t>
            </a:r>
            <a:r>
              <a:rPr lang="en-US" dirty="0" err="1"/>
              <a:t>permettre</a:t>
            </a:r>
            <a:r>
              <a:rPr lang="en-US" dirty="0"/>
              <a:t> le SSH </a:t>
            </a:r>
            <a:r>
              <a:rPr lang="en-US" dirty="0" err="1"/>
              <a:t>initialement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338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5D1B-BAC1-4C1B-83C7-1135A917EE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protocoles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09896-7ACF-421C-8600-09C075B87F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Je commence donc avec une page qui n’est pas disponible parce que le trafic sur le port 80 n’est pas permis.</a:t>
            </a:r>
          </a:p>
          <a:p>
            <a:endParaRPr lang="en-US"/>
          </a:p>
          <a:p>
            <a:pPr marL="457200" lvl="1" indent="0">
              <a:buNone/>
            </a:pPr>
            <a:endParaRPr lang="en-US"/>
          </a:p>
          <a:p>
            <a:pPr lvl="1"/>
            <a:endParaRPr lang="en-US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F146BB-CD9B-46E1-A157-2C2EBA52F8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4290" y="2872358"/>
            <a:ext cx="5039428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02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Méthode d’authentification sécurisée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989681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BD2E4-5DEC-4BC6-B10D-639C33E980F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protocoles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3CDE5-4EFC-4CF5-88C9-AF97CBDC4F1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Je peux donc corriger la situation en utilisant la commande:</a:t>
            </a:r>
          </a:p>
          <a:p>
            <a:pPr marL="457200" lvl="1" indent="0">
              <a:buNone/>
            </a:pPr>
            <a:r>
              <a:rPr lang="en-US"/>
              <a:t>ufw allow http</a:t>
            </a:r>
            <a:endParaRPr lang="en-CA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18BD962-6FA7-4542-84DA-BB4AD61C9A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73258" y="2928867"/>
            <a:ext cx="2924583" cy="1000265"/>
          </a:xfrm>
          <a:prstGeom prst="rect">
            <a:avLst/>
          </a:prstGeom>
        </p:spPr>
      </p:pic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99111624-D466-49F1-B138-869F4438106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73258" y="4089254"/>
            <a:ext cx="7474253" cy="259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204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9AEEC-7B81-4B4D-BEB1-437438965C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/>
              <a:t>Filtrage des protocoles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5A46F-4CA6-4567-B635-5CB8CE5FD56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Si on observe la règle qui a été créée, on voit que UFW ne débloque pas réellement le protocole HTTP, mais plutôt les requêtes TCP sur le port 80.</a:t>
            </a:r>
          </a:p>
          <a:p>
            <a:endParaRPr lang="en-US"/>
          </a:p>
          <a:p>
            <a:r>
              <a:rPr lang="en-US"/>
              <a:t>Ça revient au même…</a:t>
            </a:r>
          </a:p>
          <a:p>
            <a:endParaRPr lang="en-US"/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02042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B093-F5B0-49C8-98F8-76D01884D6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Configuration de pare-feu Linux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AAF8-E24A-4855-9F3A-8558E4C6D9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Voici donc qui termine notre section sur la configuration de pare-feu avec UFW sous Linux</a:t>
            </a:r>
          </a:p>
          <a:p>
            <a:endParaRPr lang="en-US"/>
          </a:p>
          <a:p>
            <a:r>
              <a:rPr lang="en-US"/>
              <a:t>Pour plus d’information sur les règles disponibles, je vous invite à lire l’article suivant:</a:t>
            </a:r>
          </a:p>
          <a:p>
            <a:pPr marL="0" indent="0">
              <a:buNone/>
            </a:pPr>
            <a:r>
              <a:rPr lang="en-US"/>
              <a:t>	</a:t>
            </a:r>
            <a:r>
              <a:rPr lang="en-US">
                <a:hlinkClick r:id="rId4"/>
              </a:rPr>
              <a:t>https://www.digitalocean.com/community/tutorials/how-to-set-up-a-firewall-with-ufw-on-ubuntu-18-04#:~:text=When%20working%20with%20UFW%2C%20you,sudo%20ufw%20allow%20from%20203.0</a:t>
            </a:r>
            <a:r>
              <a:rPr lang="en-US"/>
              <a:t>.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387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/>
              <a:t>Plusieurs configurations peuvent effectuer dans l’environnement de notre application pour améliorer sa sécurité.</a:t>
            </a:r>
          </a:p>
          <a:p>
            <a:pPr lvl="1"/>
            <a:r>
              <a:rPr lang="fr-CA"/>
              <a:t>Celle-ci peut entre autres inclure la connexion au serveur en utilisant le protocole SSH, ainsi que la façon dont on configure la base de données.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couvrirons l’utilisation de script automatisé pour surveiller et administrer le serveur afin d’assurer son </a:t>
            </a:r>
            <a:r>
              <a:rPr lang="fr-CA"/>
              <a:t>bon fonctionnement.</a:t>
            </a:r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https://www.tecmint.com/install-logrotate-to-manage-log-rotation-in-linux/</a:t>
            </a:r>
            <a:endParaRPr lang="fr-CA" dirty="0"/>
          </a:p>
          <a:p>
            <a:r>
              <a:rPr lang="fr-CA" dirty="0">
                <a:hlinkClick r:id="rId5"/>
              </a:rPr>
              <a:t>https://www.cyberciti.biz/faq/howto-change-ssh-port-on-linux-or-unix-server/</a:t>
            </a:r>
            <a:endParaRPr lang="fr-CA" dirty="0"/>
          </a:p>
          <a:p>
            <a:r>
              <a:rPr lang="en-US" dirty="0">
                <a:hlinkClick r:id="rId6"/>
              </a:rPr>
              <a:t>https://www.linux.com/training-tutorials/configuring-linux-sudoers-file/</a:t>
            </a:r>
            <a:endParaRPr lang="en-US" dirty="0"/>
          </a:p>
          <a:p>
            <a:r>
              <a:rPr lang="fr-CA" dirty="0">
                <a:hlinkClick r:id="rId7"/>
              </a:rPr>
              <a:t>https://www.digitalocean.com/community/tutorials/how-to-set-up-a-firewall-with-ufw-on-ubuntu-18-04</a:t>
            </a:r>
            <a:endParaRPr lang="fr-CA" dirty="0"/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ECAF-D1ED-4683-A5CC-820D97B3C09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d’authentication</a:t>
            </a:r>
            <a:r>
              <a:rPr lang="en-US" dirty="0"/>
              <a:t> </a:t>
            </a:r>
            <a:r>
              <a:rPr lang="en-US" dirty="0" err="1"/>
              <a:t>sécurisée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AD67B-0B62-498B-BA7A-F222CDB989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Lorsque nous avons utilisé un serveur sur Digital Ocean, nous avons toujours utilise l’option d’authentication par mot de passe jusqu’ici.</a:t>
            </a:r>
            <a:endParaRPr lang="en-CA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2C11C15-15A2-415A-B83A-CA6E9EF651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1480" y="2899873"/>
            <a:ext cx="9404723" cy="364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8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ECAF-D1ED-4683-A5CC-820D97B3C09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Méthode d’authentication sécurisée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AD67B-0B62-498B-BA7A-F222CDB989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Le problème avec cette méthode d’authentication c’est qu’elle est considérée comme moins sécuritaire puisqu’il est possible pour pirate de trouver la clé en épuisant les combinaisons possibles (Brute force).</a:t>
            </a:r>
          </a:p>
          <a:p>
            <a:endParaRPr lang="en-US"/>
          </a:p>
          <a:p>
            <a:r>
              <a:rPr lang="en-US"/>
              <a:t>Pour cette raison, on peut utiliser une contrainte additionnelle d’authentication qui est beaucoup plus sécuritaire.</a:t>
            </a:r>
          </a:p>
          <a:p>
            <a:endParaRPr lang="en-US"/>
          </a:p>
          <a:p>
            <a:r>
              <a:rPr lang="en-US"/>
              <a:t>Cette méthode est l’utilisation de clé SSH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221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6190</TotalTime>
  <Words>2021</Words>
  <Application>Microsoft Office PowerPoint</Application>
  <PresentationFormat>Widescreen</PresentationFormat>
  <Paragraphs>248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1" baseType="lpstr">
      <vt:lpstr>Century Gothic</vt:lpstr>
      <vt:lpstr>Wingdings 3</vt:lpstr>
      <vt:lpstr>Ion</vt:lpstr>
      <vt:lpstr>Sécurité des communications serveur</vt:lpstr>
      <vt:lpstr>Rappel du dernier cours</vt:lpstr>
      <vt:lpstr>Rappel du dernier cours</vt:lpstr>
      <vt:lpstr>Sécurité des communications serveur</vt:lpstr>
      <vt:lpstr>Sécurité des communications serveur</vt:lpstr>
      <vt:lpstr>Sécurité des communications serveur</vt:lpstr>
      <vt:lpstr>Méthode d’authentification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Méthode d’authentication sécurisée</vt:lpstr>
      <vt:lpstr>Configuration de pare-feu Linux (UFW)</vt:lpstr>
      <vt:lpstr>Configuration de pare-feu Linux</vt:lpstr>
      <vt:lpstr>Configuration de pare-feu Linux</vt:lpstr>
      <vt:lpstr>Surveiller l’état du pare-feu</vt:lpstr>
      <vt:lpstr>Surveiller l’état du pare-feu</vt:lpstr>
      <vt:lpstr>Surveiller l’état du pare-feu</vt:lpstr>
      <vt:lpstr>Surveiller l’état du pare-feu</vt:lpstr>
      <vt:lpstr>Surveiller l’état du pare-feu</vt:lpstr>
      <vt:lpstr>Détruire des règles de filtrage</vt:lpstr>
      <vt:lpstr>Détruire des règles de filtrage</vt:lpstr>
      <vt:lpstr>Détruire des règles de filtrage</vt:lpstr>
      <vt:lpstr>Supprimer une règle</vt:lpstr>
      <vt:lpstr>Supprimer une règle</vt:lpstr>
      <vt:lpstr>Supprimer une règle</vt:lpstr>
      <vt:lpstr>Supprimer toutes les règles</vt:lpstr>
      <vt:lpstr>Supprimer toutes les règles</vt:lpstr>
      <vt:lpstr>Créer des règles de filtrage</vt:lpstr>
      <vt:lpstr>Règles de filtrage</vt:lpstr>
      <vt:lpstr>Règles de filtrage</vt:lpstr>
      <vt:lpstr>Filtrage des ports</vt:lpstr>
      <vt:lpstr>Filtrage des ports </vt:lpstr>
      <vt:lpstr>Filtrage des ports </vt:lpstr>
      <vt:lpstr>Filtrage des ports </vt:lpstr>
      <vt:lpstr>Filtrage des protocoles</vt:lpstr>
      <vt:lpstr>Filtrage des protocoles</vt:lpstr>
      <vt:lpstr>Filtrage des protocoles</vt:lpstr>
      <vt:lpstr>Filtrage des protocoles</vt:lpstr>
      <vt:lpstr>Filtrage des protocoles</vt:lpstr>
      <vt:lpstr>Configuration de pare-feu Linux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468</cp:revision>
  <dcterms:created xsi:type="dcterms:W3CDTF">2019-01-03T23:05:02Z</dcterms:created>
  <dcterms:modified xsi:type="dcterms:W3CDTF">2026-08-12T18:36:29Z</dcterms:modified>
</cp:coreProperties>
</file>