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77" r:id="rId3"/>
    <p:sldId id="397" r:id="rId4"/>
    <p:sldId id="435" r:id="rId5"/>
    <p:sldId id="444" r:id="rId6"/>
    <p:sldId id="257" r:id="rId7"/>
    <p:sldId id="258" r:id="rId8"/>
    <p:sldId id="260" r:id="rId9"/>
    <p:sldId id="264" r:id="rId10"/>
    <p:sldId id="325" r:id="rId11"/>
    <p:sldId id="265" r:id="rId12"/>
    <p:sldId id="261" r:id="rId13"/>
    <p:sldId id="263" r:id="rId14"/>
    <p:sldId id="262" r:id="rId15"/>
    <p:sldId id="298" r:id="rId16"/>
    <p:sldId id="299" r:id="rId17"/>
    <p:sldId id="297" r:id="rId18"/>
    <p:sldId id="597" r:id="rId19"/>
    <p:sldId id="595" r:id="rId20"/>
    <p:sldId id="596" r:id="rId21"/>
    <p:sldId id="598" r:id="rId22"/>
    <p:sldId id="268" r:id="rId23"/>
    <p:sldId id="440" r:id="rId24"/>
    <p:sldId id="274" r:id="rId25"/>
    <p:sldId id="333" r:id="rId26"/>
    <p:sldId id="315" r:id="rId27"/>
    <p:sldId id="334" r:id="rId28"/>
    <p:sldId id="335" r:id="rId29"/>
    <p:sldId id="336" r:id="rId30"/>
    <p:sldId id="337" r:id="rId31"/>
    <p:sldId id="599" r:id="rId32"/>
    <p:sldId id="445" r:id="rId33"/>
    <p:sldId id="593" r:id="rId34"/>
    <p:sldId id="389" r:id="rId35"/>
    <p:sldId id="609" r:id="rId36"/>
    <p:sldId id="459" r:id="rId37"/>
    <p:sldId id="608" r:id="rId38"/>
    <p:sldId id="460" r:id="rId39"/>
    <p:sldId id="607" r:id="rId40"/>
    <p:sldId id="461" r:id="rId41"/>
    <p:sldId id="473" r:id="rId42"/>
    <p:sldId id="486" r:id="rId43"/>
    <p:sldId id="487" r:id="rId44"/>
    <p:sldId id="488" r:id="rId45"/>
    <p:sldId id="489" r:id="rId46"/>
    <p:sldId id="490" r:id="rId47"/>
    <p:sldId id="491" r:id="rId48"/>
    <p:sldId id="492" r:id="rId49"/>
    <p:sldId id="493" r:id="rId50"/>
    <p:sldId id="606" r:id="rId51"/>
    <p:sldId id="462" r:id="rId52"/>
    <p:sldId id="494" r:id="rId53"/>
    <p:sldId id="495" r:id="rId54"/>
    <p:sldId id="605" r:id="rId55"/>
    <p:sldId id="463" r:id="rId56"/>
    <p:sldId id="604" r:id="rId57"/>
    <p:sldId id="464" r:id="rId58"/>
    <p:sldId id="603" r:id="rId59"/>
    <p:sldId id="465" r:id="rId60"/>
    <p:sldId id="496" r:id="rId61"/>
    <p:sldId id="497" r:id="rId62"/>
    <p:sldId id="602" r:id="rId63"/>
    <p:sldId id="466" r:id="rId64"/>
    <p:sldId id="499" r:id="rId65"/>
    <p:sldId id="500" r:id="rId66"/>
    <p:sldId id="601" r:id="rId67"/>
    <p:sldId id="600" r:id="rId68"/>
    <p:sldId id="610" r:id="rId69"/>
    <p:sldId id="611" r:id="rId70"/>
    <p:sldId id="612" r:id="rId71"/>
    <p:sldId id="613" r:id="rId72"/>
    <p:sldId id="614" r:id="rId73"/>
    <p:sldId id="615" r:id="rId74"/>
    <p:sldId id="616" r:id="rId75"/>
    <p:sldId id="470" r:id="rId76"/>
    <p:sldId id="501" r:id="rId77"/>
    <p:sldId id="294" r:id="rId78"/>
    <p:sldId id="594" r:id="rId79"/>
    <p:sldId id="321" r:id="rId80"/>
    <p:sldId id="322" r:id="rId81"/>
    <p:sldId id="323" r:id="rId82"/>
    <p:sldId id="269" r:id="rId8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94BDF8-C7A0-4A5F-814F-9E67B671E251}" v="130" dt="2020-08-03T17:42:15.1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120" d="100"/>
          <a:sy n="120" d="100"/>
        </p:scale>
        <p:origin x="1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userId="292681fbcdc3e57d" providerId="LiveId" clId="{FF94BDF8-C7A0-4A5F-814F-9E67B671E251}"/>
    <pc:docChg chg="custSel addSld delSld modSld">
      <pc:chgData name="Alexandre" userId="292681fbcdc3e57d" providerId="LiveId" clId="{FF94BDF8-C7A0-4A5F-814F-9E67B671E251}" dt="2020-08-03T17:42:16.529" v="914" actId="1076"/>
      <pc:docMkLst>
        <pc:docMk/>
      </pc:docMkLst>
      <pc:sldChg chg="modSp mod">
        <pc:chgData name="Alexandre" userId="292681fbcdc3e57d" providerId="LiveId" clId="{FF94BDF8-C7A0-4A5F-814F-9E67B671E251}" dt="2020-08-03T17:40:05.417" v="901" actId="20577"/>
        <pc:sldMkLst>
          <pc:docMk/>
          <pc:sldMk cId="141255325" sldId="256"/>
        </pc:sldMkLst>
        <pc:spChg chg="mod">
          <ac:chgData name="Alexandre" userId="292681fbcdc3e57d" providerId="LiveId" clId="{FF94BDF8-C7A0-4A5F-814F-9E67B671E251}" dt="2020-08-03T17:40:05.417" v="901" actId="20577"/>
          <ac:spMkLst>
            <pc:docMk/>
            <pc:sldMk cId="141255325" sldId="256"/>
            <ac:spMk id="2" creationId="{00000000-0000-0000-0000-000000000000}"/>
          </ac:spMkLst>
        </pc:spChg>
      </pc:sldChg>
      <pc:sldChg chg="modSp mod">
        <pc:chgData name="Alexandre" userId="292681fbcdc3e57d" providerId="LiveId" clId="{FF94BDF8-C7A0-4A5F-814F-9E67B671E251}" dt="2020-08-03T15:00:26.409" v="209" actId="20577"/>
        <pc:sldMkLst>
          <pc:docMk/>
          <pc:sldMk cId="2699323633" sldId="257"/>
        </pc:sldMkLst>
        <pc:spChg chg="mod">
          <ac:chgData name="Alexandre" userId="292681fbcdc3e57d" providerId="LiveId" clId="{FF94BDF8-C7A0-4A5F-814F-9E67B671E251}" dt="2020-08-03T15:00:26.409" v="209" actId="20577"/>
          <ac:spMkLst>
            <pc:docMk/>
            <pc:sldMk cId="2699323633" sldId="257"/>
            <ac:spMk id="3" creationId="{00000000-0000-0000-0000-000000000000}"/>
          </ac:spMkLst>
        </pc:spChg>
      </pc:sldChg>
      <pc:sldChg chg="modSp mod">
        <pc:chgData name="Alexandre" userId="292681fbcdc3e57d" providerId="LiveId" clId="{FF94BDF8-C7A0-4A5F-814F-9E67B671E251}" dt="2020-08-03T15:00:21.607" v="196" actId="20577"/>
        <pc:sldMkLst>
          <pc:docMk/>
          <pc:sldMk cId="2291028303" sldId="258"/>
        </pc:sldMkLst>
        <pc:spChg chg="mod">
          <ac:chgData name="Alexandre" userId="292681fbcdc3e57d" providerId="LiveId" clId="{FF94BDF8-C7A0-4A5F-814F-9E67B671E251}" dt="2020-08-03T15:00:21.607" v="196" actId="20577"/>
          <ac:spMkLst>
            <pc:docMk/>
            <pc:sldMk cId="2291028303" sldId="258"/>
            <ac:spMk id="2" creationId="{00000000-0000-0000-0000-000000000000}"/>
          </ac:spMkLst>
        </pc:spChg>
      </pc:sldChg>
      <pc:sldChg chg="modSp mod">
        <pc:chgData name="Alexandre" userId="292681fbcdc3e57d" providerId="LiveId" clId="{FF94BDF8-C7A0-4A5F-814F-9E67B671E251}" dt="2020-08-03T17:40:52.778" v="908" actId="20577"/>
        <pc:sldMkLst>
          <pc:docMk/>
          <pc:sldMk cId="2794414674" sldId="274"/>
        </pc:sldMkLst>
        <pc:spChg chg="mod">
          <ac:chgData name="Alexandre" userId="292681fbcdc3e57d" providerId="LiveId" clId="{FF94BDF8-C7A0-4A5F-814F-9E67B671E251}" dt="2020-08-03T17:40:52.778" v="908" actId="20577"/>
          <ac:spMkLst>
            <pc:docMk/>
            <pc:sldMk cId="2794414674" sldId="274"/>
            <ac:spMk id="3" creationId="{3AFAB44C-1540-4A82-8749-F1AB65939538}"/>
          </ac:spMkLst>
        </pc:spChg>
      </pc:sldChg>
      <pc:sldChg chg="del">
        <pc:chgData name="Alexandre" userId="292681fbcdc3e57d" providerId="LiveId" clId="{FF94BDF8-C7A0-4A5F-814F-9E67B671E251}" dt="2020-08-03T13:08:26.536" v="0" actId="47"/>
        <pc:sldMkLst>
          <pc:docMk/>
          <pc:sldMk cId="202282077" sldId="280"/>
        </pc:sldMkLst>
      </pc:sldChg>
      <pc:sldChg chg="del">
        <pc:chgData name="Alexandre" userId="292681fbcdc3e57d" providerId="LiveId" clId="{FF94BDF8-C7A0-4A5F-814F-9E67B671E251}" dt="2020-08-03T13:08:26.536" v="0" actId="47"/>
        <pc:sldMkLst>
          <pc:docMk/>
          <pc:sldMk cId="1455802736" sldId="281"/>
        </pc:sldMkLst>
      </pc:sldChg>
      <pc:sldChg chg="del">
        <pc:chgData name="Alexandre" userId="292681fbcdc3e57d" providerId="LiveId" clId="{FF94BDF8-C7A0-4A5F-814F-9E67B671E251}" dt="2020-08-03T13:08:26.536" v="0" actId="47"/>
        <pc:sldMkLst>
          <pc:docMk/>
          <pc:sldMk cId="1522986779" sldId="282"/>
        </pc:sldMkLst>
      </pc:sldChg>
      <pc:sldChg chg="del">
        <pc:chgData name="Alexandre" userId="292681fbcdc3e57d" providerId="LiveId" clId="{FF94BDF8-C7A0-4A5F-814F-9E67B671E251}" dt="2020-08-03T13:08:26.536" v="0" actId="47"/>
        <pc:sldMkLst>
          <pc:docMk/>
          <pc:sldMk cId="2340029970" sldId="283"/>
        </pc:sldMkLst>
      </pc:sldChg>
      <pc:sldChg chg="del">
        <pc:chgData name="Alexandre" userId="292681fbcdc3e57d" providerId="LiveId" clId="{FF94BDF8-C7A0-4A5F-814F-9E67B671E251}" dt="2020-08-03T13:08:26.536" v="0" actId="47"/>
        <pc:sldMkLst>
          <pc:docMk/>
          <pc:sldMk cId="1367728633" sldId="284"/>
        </pc:sldMkLst>
      </pc:sldChg>
      <pc:sldChg chg="del">
        <pc:chgData name="Alexandre" userId="292681fbcdc3e57d" providerId="LiveId" clId="{FF94BDF8-C7A0-4A5F-814F-9E67B671E251}" dt="2020-08-03T13:08:26.536" v="0" actId="47"/>
        <pc:sldMkLst>
          <pc:docMk/>
          <pc:sldMk cId="838590459" sldId="285"/>
        </pc:sldMkLst>
      </pc:sldChg>
      <pc:sldChg chg="del">
        <pc:chgData name="Alexandre" userId="292681fbcdc3e57d" providerId="LiveId" clId="{FF94BDF8-C7A0-4A5F-814F-9E67B671E251}" dt="2020-08-03T13:08:26.536" v="0" actId="47"/>
        <pc:sldMkLst>
          <pc:docMk/>
          <pc:sldMk cId="2857472151" sldId="288"/>
        </pc:sldMkLst>
      </pc:sldChg>
      <pc:sldChg chg="modSp mod">
        <pc:chgData name="Alexandre" userId="292681fbcdc3e57d" providerId="LiveId" clId="{FF94BDF8-C7A0-4A5F-814F-9E67B671E251}" dt="2020-08-03T17:40:48.471" v="906" actId="20577"/>
        <pc:sldMkLst>
          <pc:docMk/>
          <pc:sldMk cId="1745297130" sldId="293"/>
        </pc:sldMkLst>
        <pc:spChg chg="mod">
          <ac:chgData name="Alexandre" userId="292681fbcdc3e57d" providerId="LiveId" clId="{FF94BDF8-C7A0-4A5F-814F-9E67B671E251}" dt="2020-08-03T17:40:48.471" v="906" actId="20577"/>
          <ac:spMkLst>
            <pc:docMk/>
            <pc:sldMk cId="1745297130" sldId="293"/>
            <ac:spMk id="3" creationId="{E6129E94-9CAF-42C3-9370-FA0098372D2A}"/>
          </ac:spMkLst>
        </pc:spChg>
      </pc:sldChg>
      <pc:sldChg chg="modSp mod">
        <pc:chgData name="Alexandre" userId="292681fbcdc3e57d" providerId="LiveId" clId="{FF94BDF8-C7A0-4A5F-814F-9E67B671E251}" dt="2020-08-03T17:40:30.911" v="905" actId="20577"/>
        <pc:sldMkLst>
          <pc:docMk/>
          <pc:sldMk cId="3102597795" sldId="298"/>
        </pc:sldMkLst>
        <pc:spChg chg="mod">
          <ac:chgData name="Alexandre" userId="292681fbcdc3e57d" providerId="LiveId" clId="{FF94BDF8-C7A0-4A5F-814F-9E67B671E251}" dt="2020-08-03T17:40:30.911" v="905" actId="20577"/>
          <ac:spMkLst>
            <pc:docMk/>
            <pc:sldMk cId="3102597795" sldId="298"/>
            <ac:spMk id="3" creationId="{00000000-0000-0000-0000-000000000000}"/>
          </ac:spMkLst>
        </pc:spChg>
      </pc:sldChg>
      <pc:sldChg chg="del">
        <pc:chgData name="Alexandre" userId="292681fbcdc3e57d" providerId="LiveId" clId="{FF94BDF8-C7A0-4A5F-814F-9E67B671E251}" dt="2020-08-03T13:08:26.536" v="0" actId="47"/>
        <pc:sldMkLst>
          <pc:docMk/>
          <pc:sldMk cId="1062408987" sldId="301"/>
        </pc:sldMkLst>
      </pc:sldChg>
      <pc:sldChg chg="del">
        <pc:chgData name="Alexandre" userId="292681fbcdc3e57d" providerId="LiveId" clId="{FF94BDF8-C7A0-4A5F-814F-9E67B671E251}" dt="2020-08-03T13:08:26.536" v="0" actId="47"/>
        <pc:sldMkLst>
          <pc:docMk/>
          <pc:sldMk cId="599639633" sldId="302"/>
        </pc:sldMkLst>
      </pc:sldChg>
      <pc:sldChg chg="del">
        <pc:chgData name="Alexandre" userId="292681fbcdc3e57d" providerId="LiveId" clId="{FF94BDF8-C7A0-4A5F-814F-9E67B671E251}" dt="2020-08-03T13:08:26.536" v="0" actId="47"/>
        <pc:sldMkLst>
          <pc:docMk/>
          <pc:sldMk cId="1393960111" sldId="303"/>
        </pc:sldMkLst>
      </pc:sldChg>
      <pc:sldChg chg="del">
        <pc:chgData name="Alexandre" userId="292681fbcdc3e57d" providerId="LiveId" clId="{FF94BDF8-C7A0-4A5F-814F-9E67B671E251}" dt="2020-08-03T13:08:26.536" v="0" actId="47"/>
        <pc:sldMkLst>
          <pc:docMk/>
          <pc:sldMk cId="1064571573" sldId="304"/>
        </pc:sldMkLst>
      </pc:sldChg>
      <pc:sldChg chg="del">
        <pc:chgData name="Alexandre" userId="292681fbcdc3e57d" providerId="LiveId" clId="{FF94BDF8-C7A0-4A5F-814F-9E67B671E251}" dt="2020-08-03T13:08:26.536" v="0" actId="47"/>
        <pc:sldMkLst>
          <pc:docMk/>
          <pc:sldMk cId="562765902" sldId="305"/>
        </pc:sldMkLst>
      </pc:sldChg>
      <pc:sldChg chg="del">
        <pc:chgData name="Alexandre" userId="292681fbcdc3e57d" providerId="LiveId" clId="{FF94BDF8-C7A0-4A5F-814F-9E67B671E251}" dt="2020-08-03T13:08:26.536" v="0" actId="47"/>
        <pc:sldMkLst>
          <pc:docMk/>
          <pc:sldMk cId="676534343" sldId="308"/>
        </pc:sldMkLst>
      </pc:sldChg>
      <pc:sldChg chg="del">
        <pc:chgData name="Alexandre" userId="292681fbcdc3e57d" providerId="LiveId" clId="{FF94BDF8-C7A0-4A5F-814F-9E67B671E251}" dt="2020-08-03T13:08:26.536" v="0" actId="47"/>
        <pc:sldMkLst>
          <pc:docMk/>
          <pc:sldMk cId="1388374055" sldId="309"/>
        </pc:sldMkLst>
      </pc:sldChg>
      <pc:sldChg chg="del">
        <pc:chgData name="Alexandre" userId="292681fbcdc3e57d" providerId="LiveId" clId="{FF94BDF8-C7A0-4A5F-814F-9E67B671E251}" dt="2020-08-03T13:08:26.536" v="0" actId="47"/>
        <pc:sldMkLst>
          <pc:docMk/>
          <pc:sldMk cId="395301509" sldId="313"/>
        </pc:sldMkLst>
      </pc:sldChg>
      <pc:sldChg chg="del">
        <pc:chgData name="Alexandre" userId="292681fbcdc3e57d" providerId="LiveId" clId="{FF94BDF8-C7A0-4A5F-814F-9E67B671E251}" dt="2020-08-03T13:08:26.536" v="0" actId="47"/>
        <pc:sldMkLst>
          <pc:docMk/>
          <pc:sldMk cId="2193667293" sldId="317"/>
        </pc:sldMkLst>
      </pc:sldChg>
      <pc:sldChg chg="del">
        <pc:chgData name="Alexandre" userId="292681fbcdc3e57d" providerId="LiveId" clId="{FF94BDF8-C7A0-4A5F-814F-9E67B671E251}" dt="2020-08-03T13:08:26.536" v="0" actId="47"/>
        <pc:sldMkLst>
          <pc:docMk/>
          <pc:sldMk cId="1112656325" sldId="318"/>
        </pc:sldMkLst>
      </pc:sldChg>
      <pc:sldChg chg="del">
        <pc:chgData name="Alexandre" userId="292681fbcdc3e57d" providerId="LiveId" clId="{FF94BDF8-C7A0-4A5F-814F-9E67B671E251}" dt="2020-08-03T13:08:26.536" v="0" actId="47"/>
        <pc:sldMkLst>
          <pc:docMk/>
          <pc:sldMk cId="1897314672" sldId="320"/>
        </pc:sldMkLst>
      </pc:sldChg>
      <pc:sldChg chg="del">
        <pc:chgData name="Alexandre" userId="292681fbcdc3e57d" providerId="LiveId" clId="{FF94BDF8-C7A0-4A5F-814F-9E67B671E251}" dt="2020-08-03T13:08:26.536" v="0" actId="47"/>
        <pc:sldMkLst>
          <pc:docMk/>
          <pc:sldMk cId="3433415342" sldId="321"/>
        </pc:sldMkLst>
      </pc:sldChg>
      <pc:sldChg chg="del">
        <pc:chgData name="Alexandre" userId="292681fbcdc3e57d" providerId="LiveId" clId="{FF94BDF8-C7A0-4A5F-814F-9E67B671E251}" dt="2020-08-03T13:08:26.536" v="0" actId="47"/>
        <pc:sldMkLst>
          <pc:docMk/>
          <pc:sldMk cId="3286513852" sldId="323"/>
        </pc:sldMkLst>
      </pc:sldChg>
      <pc:sldChg chg="del">
        <pc:chgData name="Alexandre" userId="292681fbcdc3e57d" providerId="LiveId" clId="{FF94BDF8-C7A0-4A5F-814F-9E67B671E251}" dt="2020-08-03T13:08:26.536" v="0" actId="47"/>
        <pc:sldMkLst>
          <pc:docMk/>
          <pc:sldMk cId="3746764592" sldId="324"/>
        </pc:sldMkLst>
      </pc:sldChg>
      <pc:sldChg chg="del">
        <pc:chgData name="Alexandre" userId="292681fbcdc3e57d" providerId="LiveId" clId="{FF94BDF8-C7A0-4A5F-814F-9E67B671E251}" dt="2020-08-03T13:08:26.536" v="0" actId="47"/>
        <pc:sldMkLst>
          <pc:docMk/>
          <pc:sldMk cId="3025337584" sldId="340"/>
        </pc:sldMkLst>
      </pc:sldChg>
      <pc:sldChg chg="addSp delSp modSp mod">
        <pc:chgData name="Alexandre" userId="292681fbcdc3e57d" providerId="LiveId" clId="{FF94BDF8-C7A0-4A5F-814F-9E67B671E251}" dt="2020-08-03T17:42:16.529" v="914" actId="1076"/>
        <pc:sldMkLst>
          <pc:docMk/>
          <pc:sldMk cId="1959502547" sldId="342"/>
        </pc:sldMkLst>
        <pc:picChg chg="add del mod">
          <ac:chgData name="Alexandre" userId="292681fbcdc3e57d" providerId="LiveId" clId="{FF94BDF8-C7A0-4A5F-814F-9E67B671E251}" dt="2020-08-03T17:42:14.326" v="912" actId="478"/>
          <ac:picMkLst>
            <pc:docMk/>
            <pc:sldMk cId="1959502547" sldId="342"/>
            <ac:picMk id="3" creationId="{0178629D-78B1-47DA-8C06-16464F784822}"/>
          </ac:picMkLst>
        </pc:picChg>
        <pc:picChg chg="del">
          <ac:chgData name="Alexandre" userId="292681fbcdc3e57d" providerId="LiveId" clId="{FF94BDF8-C7A0-4A5F-814F-9E67B671E251}" dt="2020-08-03T17:42:02.606" v="909" actId="478"/>
          <ac:picMkLst>
            <pc:docMk/>
            <pc:sldMk cId="1959502547" sldId="342"/>
            <ac:picMk id="4" creationId="{CEDE8006-A669-4EEA-A436-CBF85552A614}"/>
          </ac:picMkLst>
        </pc:picChg>
        <pc:picChg chg="add mod">
          <ac:chgData name="Alexandre" userId="292681fbcdc3e57d" providerId="LiveId" clId="{FF94BDF8-C7A0-4A5F-814F-9E67B671E251}" dt="2020-08-03T17:42:16.529" v="914" actId="1076"/>
          <ac:picMkLst>
            <pc:docMk/>
            <pc:sldMk cId="1959502547" sldId="342"/>
            <ac:picMk id="5" creationId="{705F8F71-AE7C-4E9D-BE35-A1BA01CEBE09}"/>
          </ac:picMkLst>
        </pc:picChg>
      </pc:sldChg>
      <pc:sldChg chg="add">
        <pc:chgData name="Alexandre" userId="292681fbcdc3e57d" providerId="LiveId" clId="{FF94BDF8-C7A0-4A5F-814F-9E67B671E251}" dt="2020-08-03T14:59:10.290" v="83"/>
        <pc:sldMkLst>
          <pc:docMk/>
          <pc:sldMk cId="1032799825" sldId="377"/>
        </pc:sldMkLst>
      </pc:sldChg>
      <pc:sldChg chg="modSp add mod">
        <pc:chgData name="Alexandre" userId="292681fbcdc3e57d" providerId="LiveId" clId="{FF94BDF8-C7A0-4A5F-814F-9E67B671E251}" dt="2020-08-03T17:40:22.378" v="904" actId="20577"/>
        <pc:sldMkLst>
          <pc:docMk/>
          <pc:sldMk cId="1339922694" sldId="397"/>
        </pc:sldMkLst>
        <pc:spChg chg="mod">
          <ac:chgData name="Alexandre" userId="292681fbcdc3e57d" providerId="LiveId" clId="{FF94BDF8-C7A0-4A5F-814F-9E67B671E251}" dt="2020-08-03T17:40:22.378" v="904" actId="20577"/>
          <ac:spMkLst>
            <pc:docMk/>
            <pc:sldMk cId="1339922694" sldId="397"/>
            <ac:spMk id="3" creationId="{D192C6B3-550F-44AE-ACFD-8B9BCDF42FC4}"/>
          </ac:spMkLst>
        </pc:spChg>
      </pc:sldChg>
      <pc:sldChg chg="add">
        <pc:chgData name="Alexandre" userId="292681fbcdc3e57d" providerId="LiveId" clId="{FF94BDF8-C7A0-4A5F-814F-9E67B671E251}" dt="2020-08-03T13:08:56.477" v="1"/>
        <pc:sldMkLst>
          <pc:docMk/>
          <pc:sldMk cId="3022228580" sldId="400"/>
        </pc:sldMkLst>
      </pc:sldChg>
      <pc:sldChg chg="add">
        <pc:chgData name="Alexandre" userId="292681fbcdc3e57d" providerId="LiveId" clId="{FF94BDF8-C7A0-4A5F-814F-9E67B671E251}" dt="2020-08-03T13:08:56.477" v="1"/>
        <pc:sldMkLst>
          <pc:docMk/>
          <pc:sldMk cId="1797010449" sldId="401"/>
        </pc:sldMkLst>
      </pc:sldChg>
      <pc:sldChg chg="add">
        <pc:chgData name="Alexandre" userId="292681fbcdc3e57d" providerId="LiveId" clId="{FF94BDF8-C7A0-4A5F-814F-9E67B671E251}" dt="2020-08-03T13:08:56.477" v="1"/>
        <pc:sldMkLst>
          <pc:docMk/>
          <pc:sldMk cId="780857873" sldId="403"/>
        </pc:sldMkLst>
      </pc:sldChg>
      <pc:sldChg chg="add">
        <pc:chgData name="Alexandre" userId="292681fbcdc3e57d" providerId="LiveId" clId="{FF94BDF8-C7A0-4A5F-814F-9E67B671E251}" dt="2020-08-03T13:08:56.477" v="1"/>
        <pc:sldMkLst>
          <pc:docMk/>
          <pc:sldMk cId="3574353919" sldId="404"/>
        </pc:sldMkLst>
      </pc:sldChg>
      <pc:sldChg chg="add">
        <pc:chgData name="Alexandre" userId="292681fbcdc3e57d" providerId="LiveId" clId="{FF94BDF8-C7A0-4A5F-814F-9E67B671E251}" dt="2020-08-03T13:08:56.477" v="1"/>
        <pc:sldMkLst>
          <pc:docMk/>
          <pc:sldMk cId="2940866900" sldId="405"/>
        </pc:sldMkLst>
      </pc:sldChg>
      <pc:sldChg chg="add">
        <pc:chgData name="Alexandre" userId="292681fbcdc3e57d" providerId="LiveId" clId="{FF94BDF8-C7A0-4A5F-814F-9E67B671E251}" dt="2020-08-03T13:08:56.477" v="1"/>
        <pc:sldMkLst>
          <pc:docMk/>
          <pc:sldMk cId="3803686228" sldId="406"/>
        </pc:sldMkLst>
      </pc:sldChg>
      <pc:sldChg chg="modSp add mod">
        <pc:chgData name="Alexandre" userId="292681fbcdc3e57d" providerId="LiveId" clId="{FF94BDF8-C7A0-4A5F-814F-9E67B671E251}" dt="2020-08-03T13:10:26.258" v="82" actId="14100"/>
        <pc:sldMkLst>
          <pc:docMk/>
          <pc:sldMk cId="3959453685" sldId="407"/>
        </pc:sldMkLst>
        <pc:spChg chg="mod">
          <ac:chgData name="Alexandre" userId="292681fbcdc3e57d" providerId="LiveId" clId="{FF94BDF8-C7A0-4A5F-814F-9E67B671E251}" dt="2020-08-03T13:10:26.258" v="82" actId="14100"/>
          <ac:spMkLst>
            <pc:docMk/>
            <pc:sldMk cId="3959453685" sldId="407"/>
            <ac:spMk id="2" creationId="{DFE22F55-8DE8-46ED-8E00-6169ED7DC6C2}"/>
          </ac:spMkLst>
        </pc:spChg>
      </pc:sldChg>
      <pc:sldChg chg="add">
        <pc:chgData name="Alexandre" userId="292681fbcdc3e57d" providerId="LiveId" clId="{FF94BDF8-C7A0-4A5F-814F-9E67B671E251}" dt="2020-08-03T14:59:10.290" v="83"/>
        <pc:sldMkLst>
          <pc:docMk/>
          <pc:sldMk cId="3048076461" sldId="434"/>
        </pc:sldMkLst>
      </pc:sldChg>
      <pc:sldChg chg="modSp add mod">
        <pc:chgData name="Alexandre" userId="292681fbcdc3e57d" providerId="LiveId" clId="{FF94BDF8-C7A0-4A5F-814F-9E67B671E251}" dt="2020-08-03T15:00:01.046" v="170" actId="20577"/>
        <pc:sldMkLst>
          <pc:docMk/>
          <pc:sldMk cId="3389839859" sldId="435"/>
        </pc:sldMkLst>
        <pc:spChg chg="mod">
          <ac:chgData name="Alexandre" userId="292681fbcdc3e57d" providerId="LiveId" clId="{FF94BDF8-C7A0-4A5F-814F-9E67B671E251}" dt="2020-08-03T15:00:01.046" v="170" actId="20577"/>
          <ac:spMkLst>
            <pc:docMk/>
            <pc:sldMk cId="3389839859" sldId="435"/>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7/1/2026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7/1/2026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7.png"/><Relationship Id="rId5" Type="http://schemas.openxmlformats.org/officeDocument/2006/relationships/hyperlink" Target="http://www.digitalocean.com/" TargetMode="Externa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2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36.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38.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15.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14.png"/><Relationship Id="rId5" Type="http://schemas.openxmlformats.org/officeDocument/2006/relationships/slideLayout" Target="../slideLayouts/slideLayout2.xml"/><Relationship Id="rId4" Type="http://schemas.openxmlformats.org/officeDocument/2006/relationships/tags" Target="../tags/tag73.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43.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_rels/slide46.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49.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51.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image" Target="../media/image20.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6.xml"/></Relationships>
</file>

<file path=ppt/slides/_rels/slide5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21.png"/><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0.xml"/></Relationships>
</file>

<file path=ppt/slides/_rels/slide57.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4.xml"/></Relationships>
</file>

<file path=ppt/slides/_rels/slide59.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image" Target="../media/image24.png"/><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25.png"/><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4.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s>
</file>

<file path=ppt/slides/_rels/slide6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31.xml"/><Relationship Id="rId7" Type="http://schemas.openxmlformats.org/officeDocument/2006/relationships/image" Target="../media/image26.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slideLayout" Target="../slideLayouts/slideLayout2.xml"/><Relationship Id="rId5" Type="http://schemas.openxmlformats.org/officeDocument/2006/relationships/tags" Target="../tags/tag133.xml"/><Relationship Id="rId4" Type="http://schemas.openxmlformats.org/officeDocument/2006/relationships/tags" Target="../tags/tag132.xml"/><Relationship Id="rId9" Type="http://schemas.openxmlformats.org/officeDocument/2006/relationships/image" Target="../media/image28.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6.xml"/><Relationship Id="rId1" Type="http://schemas.openxmlformats.org/officeDocument/2006/relationships/tags" Target="../tags/tag135.xml"/></Relationships>
</file>

<file path=ppt/slides/_rels/slide68.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image" Target="../media/image29.png"/><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image" Target="../media/image30.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tags" Target="../tags/tag143.xml"/></Relationships>
</file>

<file path=ppt/slides/_rels/slide71.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9.xml"/><Relationship Id="rId1" Type="http://schemas.openxmlformats.org/officeDocument/2006/relationships/tags" Target="../tags/tag148.xml"/></Relationships>
</file>

<file path=ppt/slides/_rels/slide73.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5" Type="http://schemas.openxmlformats.org/officeDocument/2006/relationships/image" Target="../media/image33.png"/><Relationship Id="rId4"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7.xml"/><Relationship Id="rId1" Type="http://schemas.openxmlformats.org/officeDocument/2006/relationships/tags" Target="../tags/tag156.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9.xml"/><Relationship Id="rId1" Type="http://schemas.openxmlformats.org/officeDocument/2006/relationships/tags" Target="../tags/tag158.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0.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2.xml"/><Relationship Id="rId1" Type="http://schemas.openxmlformats.org/officeDocument/2006/relationships/tags" Target="../tags/tag161.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5.xml"/><Relationship Id="rId1" Type="http://schemas.openxmlformats.org/officeDocument/2006/relationships/tags" Target="../tags/tag164.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7.xml"/><Relationship Id="rId1" Type="http://schemas.openxmlformats.org/officeDocument/2006/relationships/tags" Target="../tags/tag166.xml"/><Relationship Id="rId4" Type="http://schemas.openxmlformats.org/officeDocument/2006/relationships/image" Target="../media/image34.jpe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hyperlink" Target="https://www.hostinger.com/tutorials/linux-commands" TargetMode="External"/><Relationship Id="rId4" Type="http://schemas.openxmlformats.org/officeDocument/2006/relationships/hyperlink" Target="http://www.digitalocean.com/"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dirty="0"/>
              <a:t>Gestion d’environnement infonuagique Linux</a:t>
            </a:r>
          </a:p>
        </p:txBody>
      </p:sp>
      <p:sp>
        <p:nvSpPr>
          <p:cNvPr id="3" name="Sous-titre 2"/>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4125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1998-5940-41E2-9298-0077505FBC2A}"/>
              </a:ext>
            </a:extLst>
          </p:cNvPr>
          <p:cNvSpPr>
            <a:spLocks noGrp="1"/>
          </p:cNvSpPr>
          <p:nvPr>
            <p:ph type="title"/>
            <p:custDataLst>
              <p:tags r:id="rId1"/>
            </p:custDataLst>
          </p:nvPr>
        </p:nvSpPr>
        <p:spPr/>
        <p:txBody>
          <a:bodyPr/>
          <a:lstStyle/>
          <a:p>
            <a:r>
              <a:rPr lang="fr-CA" dirty="0"/>
              <a:t>Service d’infrastructure</a:t>
            </a:r>
          </a:p>
        </p:txBody>
      </p:sp>
      <p:sp>
        <p:nvSpPr>
          <p:cNvPr id="3" name="Content Placeholder 2">
            <a:extLst>
              <a:ext uri="{FF2B5EF4-FFF2-40B4-BE49-F238E27FC236}">
                <a16:creationId xmlns:a16="http://schemas.microsoft.com/office/drawing/2014/main" id="{F490AE03-A712-49E6-BDE3-9E94D3536A9F}"/>
              </a:ext>
            </a:extLst>
          </p:cNvPr>
          <p:cNvSpPr>
            <a:spLocks noGrp="1"/>
          </p:cNvSpPr>
          <p:nvPr>
            <p:ph idx="1"/>
            <p:custDataLst>
              <p:tags r:id="rId2"/>
            </p:custDataLst>
          </p:nvPr>
        </p:nvSpPr>
        <p:spPr/>
        <p:txBody>
          <a:bodyPr/>
          <a:lstStyle/>
          <a:p>
            <a:r>
              <a:rPr lang="en-CA" dirty="0" err="1"/>
              <a:t>Qu'est-ce</a:t>
            </a:r>
            <a:r>
              <a:rPr lang="en-CA" dirty="0"/>
              <a:t> que le Cloud?</a:t>
            </a:r>
          </a:p>
          <a:p>
            <a:pPr marL="0" indent="0">
              <a:buNone/>
            </a:pPr>
            <a:r>
              <a:rPr lang="en-CA" dirty="0"/>
              <a:t>Le Cloud (</a:t>
            </a:r>
            <a:r>
              <a:rPr lang="en-CA" dirty="0" err="1"/>
              <a:t>ou</a:t>
            </a:r>
            <a:r>
              <a:rPr lang="en-CA" dirty="0"/>
              <a:t> "</a:t>
            </a:r>
            <a:r>
              <a:rPr lang="en-CA" dirty="0" err="1"/>
              <a:t>infonuagique</a:t>
            </a:r>
            <a:r>
              <a:rPr lang="en-CA" dirty="0"/>
              <a:t>") </a:t>
            </a:r>
            <a:r>
              <a:rPr lang="en-CA" dirty="0" err="1"/>
              <a:t>est</a:t>
            </a:r>
            <a:r>
              <a:rPr lang="en-CA" dirty="0"/>
              <a:t> un service </a:t>
            </a:r>
            <a:r>
              <a:rPr lang="en-CA" dirty="0" err="1"/>
              <a:t>permettant</a:t>
            </a:r>
            <a:r>
              <a:rPr lang="en-CA" dirty="0"/>
              <a:t> de </a:t>
            </a:r>
            <a:r>
              <a:rPr lang="en-CA" dirty="0" err="1"/>
              <a:t>louer</a:t>
            </a:r>
            <a:r>
              <a:rPr lang="en-CA" dirty="0"/>
              <a:t> des infrastructures </a:t>
            </a:r>
            <a:r>
              <a:rPr lang="en-CA" dirty="0" err="1"/>
              <a:t>informatiques</a:t>
            </a:r>
            <a:r>
              <a:rPr lang="en-CA" dirty="0"/>
              <a:t> d'un </a:t>
            </a:r>
            <a:r>
              <a:rPr lang="en-CA" dirty="0" err="1"/>
              <a:t>fournisseur</a:t>
            </a:r>
            <a:r>
              <a:rPr lang="en-CA" dirty="0"/>
              <a:t> </a:t>
            </a:r>
            <a:r>
              <a:rPr lang="en-CA" dirty="0" err="1"/>
              <a:t>externe</a:t>
            </a:r>
            <a:r>
              <a:rPr lang="en-CA" dirty="0"/>
              <a:t>. Ce dernier assure </a:t>
            </a:r>
            <a:r>
              <a:rPr lang="en-CA" dirty="0" err="1"/>
              <a:t>l'entretien</a:t>
            </a:r>
            <a:r>
              <a:rPr lang="en-CA" dirty="0"/>
              <a:t> de </a:t>
            </a:r>
            <a:r>
              <a:rPr lang="en-CA" dirty="0" err="1"/>
              <a:t>l'infrastructure</a:t>
            </a:r>
            <a:r>
              <a:rPr lang="en-CA" dirty="0"/>
              <a:t>.</a:t>
            </a:r>
          </a:p>
          <a:p>
            <a:pPr marL="0" indent="0">
              <a:buNone/>
            </a:pPr>
            <a:r>
              <a:rPr lang="en-CA" dirty="0"/>
              <a:t>Les services </a:t>
            </a:r>
            <a:r>
              <a:rPr lang="en-CA" dirty="0" err="1"/>
              <a:t>sont</a:t>
            </a:r>
            <a:r>
              <a:rPr lang="en-CA" dirty="0"/>
              <a:t> </a:t>
            </a:r>
            <a:r>
              <a:rPr lang="en-CA" dirty="0" err="1"/>
              <a:t>généralement</a:t>
            </a:r>
            <a:r>
              <a:rPr lang="en-CA" dirty="0"/>
              <a:t> un </a:t>
            </a:r>
            <a:r>
              <a:rPr lang="en-CA" dirty="0" err="1"/>
              <a:t>cout</a:t>
            </a:r>
            <a:r>
              <a:rPr lang="en-CA" dirty="0"/>
              <a:t> </a:t>
            </a:r>
            <a:r>
              <a:rPr lang="en-CA" dirty="0" err="1"/>
              <a:t>mensuel</a:t>
            </a:r>
            <a:r>
              <a:rPr lang="en-CA" dirty="0"/>
              <a:t> (</a:t>
            </a:r>
            <a:r>
              <a:rPr lang="en-CA" dirty="0" err="1"/>
              <a:t>Divisé</a:t>
            </a:r>
            <a:r>
              <a:rPr lang="en-CA" dirty="0"/>
              <a:t> à </a:t>
            </a:r>
            <a:r>
              <a:rPr lang="en-CA" dirty="0" err="1"/>
              <a:t>l'heure</a:t>
            </a:r>
            <a:r>
              <a:rPr lang="en-CA" dirty="0"/>
              <a:t>)</a:t>
            </a:r>
            <a:endParaRPr lang="fr-CA" dirty="0"/>
          </a:p>
        </p:txBody>
      </p:sp>
    </p:spTree>
    <p:extLst>
      <p:ext uri="{BB962C8B-B14F-4D97-AF65-F5344CB8AC3E}">
        <p14:creationId xmlns:p14="http://schemas.microsoft.com/office/powerpoint/2010/main" val="67055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Avantages et inconvénients</a:t>
            </a:r>
            <a:br>
              <a:rPr lang="fr-CA" dirty="0"/>
            </a:br>
            <a:r>
              <a:rPr lang="fr-CA" sz="1800" dirty="0"/>
              <a:t>(par rapport à l’approche traditionnelle)</a:t>
            </a:r>
          </a:p>
        </p:txBody>
      </p:sp>
      <p:sp>
        <p:nvSpPr>
          <p:cNvPr id="3" name="Espace réservé du contenu 2"/>
          <p:cNvSpPr>
            <a:spLocks noGrp="1"/>
          </p:cNvSpPr>
          <p:nvPr>
            <p:ph idx="1"/>
            <p:custDataLst>
              <p:tags r:id="rId2"/>
            </p:custDataLst>
          </p:nvPr>
        </p:nvSpPr>
        <p:spPr/>
        <p:txBody>
          <a:bodyPr/>
          <a:lstStyle/>
          <a:p>
            <a:r>
              <a:rPr lang="fr-CA" dirty="0"/>
              <a:t>Avantage</a:t>
            </a:r>
          </a:p>
          <a:p>
            <a:pPr lvl="1"/>
            <a:r>
              <a:rPr lang="fr-CA" dirty="0"/>
              <a:t>Réduction des coûts (Si bien utilisé)</a:t>
            </a:r>
          </a:p>
          <a:p>
            <a:pPr lvl="1"/>
            <a:r>
              <a:rPr lang="fr-CA" dirty="0"/>
              <a:t>Prévisibilité des coûts</a:t>
            </a:r>
          </a:p>
          <a:p>
            <a:pPr lvl="1"/>
            <a:r>
              <a:rPr lang="fr-CA" dirty="0"/>
              <a:t>Accélération du processus de développement</a:t>
            </a:r>
          </a:p>
          <a:p>
            <a:pPr lvl="1"/>
            <a:r>
              <a:rPr lang="fr-CA" dirty="0"/>
              <a:t>Extensibilité du système plus facile</a:t>
            </a:r>
          </a:p>
          <a:p>
            <a:pPr lvl="1"/>
            <a:r>
              <a:rPr lang="fr-CA" dirty="0"/>
              <a:t>Sécurité généralement supérieure</a:t>
            </a:r>
          </a:p>
          <a:p>
            <a:pPr lvl="1"/>
            <a:endParaRPr lang="fr-CA" dirty="0"/>
          </a:p>
          <a:p>
            <a:r>
              <a:rPr lang="fr-CA" dirty="0"/>
              <a:t>Désavantage</a:t>
            </a:r>
          </a:p>
          <a:p>
            <a:pPr lvl="1"/>
            <a:r>
              <a:rPr lang="fr-CA" dirty="0"/>
              <a:t>Flexibilité des technologies disponibles (très rare)</a:t>
            </a:r>
          </a:p>
          <a:p>
            <a:pPr lvl="1"/>
            <a:r>
              <a:rPr lang="fr-CA" dirty="0"/>
              <a:t>Données sensibles sur une infrastructure externe</a:t>
            </a:r>
          </a:p>
        </p:txBody>
      </p:sp>
    </p:spTree>
    <p:extLst>
      <p:ext uri="{BB962C8B-B14F-4D97-AF65-F5344CB8AC3E}">
        <p14:creationId xmlns:p14="http://schemas.microsoft.com/office/powerpoint/2010/main" val="287740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Types principaux de service</a:t>
            </a:r>
          </a:p>
        </p:txBody>
      </p:sp>
      <p:sp>
        <p:nvSpPr>
          <p:cNvPr id="3" name="Espace réservé du contenu 2"/>
          <p:cNvSpPr>
            <a:spLocks noGrp="1"/>
          </p:cNvSpPr>
          <p:nvPr>
            <p:ph idx="1"/>
            <p:custDataLst>
              <p:tags r:id="rId2"/>
            </p:custDataLst>
          </p:nvPr>
        </p:nvSpPr>
        <p:spPr/>
        <p:txBody>
          <a:bodyPr/>
          <a:lstStyle/>
          <a:p>
            <a:r>
              <a:rPr lang="fr-CA" dirty="0"/>
              <a:t>Le Cloud offre 3 types de services principaux</a:t>
            </a:r>
          </a:p>
          <a:p>
            <a:pPr lvl="1"/>
            <a:r>
              <a:rPr lang="fr-CA" dirty="0"/>
              <a:t>Infrastructure as a service (IaaS)</a:t>
            </a:r>
          </a:p>
          <a:p>
            <a:pPr lvl="1"/>
            <a:r>
              <a:rPr lang="fr-CA" dirty="0"/>
              <a:t>Platform as a service (PaaS)</a:t>
            </a:r>
          </a:p>
          <a:p>
            <a:pPr lvl="1"/>
            <a:r>
              <a:rPr lang="fr-CA" dirty="0"/>
              <a:t>Software as a service (SaaS)</a:t>
            </a:r>
          </a:p>
        </p:txBody>
      </p:sp>
    </p:spTree>
    <p:extLst>
      <p:ext uri="{BB962C8B-B14F-4D97-AF65-F5344CB8AC3E}">
        <p14:creationId xmlns:p14="http://schemas.microsoft.com/office/powerpoint/2010/main" val="4142402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Pile (</a:t>
            </a:r>
            <a:r>
              <a:rPr lang="fr-CA" dirty="0" err="1"/>
              <a:t>Stack</a:t>
            </a:r>
            <a:r>
              <a:rPr lang="fr-CA" dirty="0"/>
              <a:t>) de développement</a:t>
            </a:r>
          </a:p>
        </p:txBody>
      </p:sp>
      <p:pic>
        <p:nvPicPr>
          <p:cNvPr id="1036" name="Picture 12" descr="Afficher lâimage source"/>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828610" y="1456252"/>
            <a:ext cx="9039724" cy="507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579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Infrastructure as a service (IaaS)</a:t>
            </a:r>
          </a:p>
        </p:txBody>
      </p:sp>
      <p:sp>
        <p:nvSpPr>
          <p:cNvPr id="3" name="Espace réservé du contenu 2"/>
          <p:cNvSpPr>
            <a:spLocks noGrp="1"/>
          </p:cNvSpPr>
          <p:nvPr>
            <p:ph idx="1"/>
            <p:custDataLst>
              <p:tags r:id="rId2"/>
            </p:custDataLst>
          </p:nvPr>
        </p:nvSpPr>
        <p:spPr/>
        <p:txBody>
          <a:bodyPr/>
          <a:lstStyle/>
          <a:p>
            <a:r>
              <a:rPr lang="fr-CA" dirty="0"/>
              <a:t>L’infrastructure en tant que service (IaaS) signifie que vous avez directement accès au système d’exploitation et tout ce qui va dessus (Installation d’environnement « runtime », base de données, pare-feu applicatif, etc.)</a:t>
            </a:r>
          </a:p>
          <a:p>
            <a:r>
              <a:rPr lang="fr-CA" dirty="0"/>
              <a:t>Avantage d’offrir une très grande flexibilité et vitesse de déploiement en éliminant la gestion physique du matériel.</a:t>
            </a:r>
          </a:p>
          <a:p>
            <a:r>
              <a:rPr lang="fr-CA" dirty="0"/>
              <a:t>Exemple de fournisseur: Digital </a:t>
            </a:r>
            <a:r>
              <a:rPr lang="fr-CA" dirty="0" err="1"/>
              <a:t>Ocean</a:t>
            </a:r>
            <a:r>
              <a:rPr lang="fr-CA" dirty="0"/>
              <a:t>, Amazon web services</a:t>
            </a:r>
          </a:p>
          <a:p>
            <a:r>
              <a:rPr lang="fr-CA" dirty="0"/>
              <a:t>Ce type de service est celui que nous utiliserons dans ce cours</a:t>
            </a:r>
          </a:p>
        </p:txBody>
      </p:sp>
    </p:spTree>
    <p:extLst>
      <p:ext uri="{BB962C8B-B14F-4D97-AF65-F5344CB8AC3E}">
        <p14:creationId xmlns:p14="http://schemas.microsoft.com/office/powerpoint/2010/main" val="375673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Platform as a service (PaaS)</a:t>
            </a:r>
          </a:p>
        </p:txBody>
      </p:sp>
      <p:sp>
        <p:nvSpPr>
          <p:cNvPr id="3" name="Espace réservé du contenu 2"/>
          <p:cNvSpPr>
            <a:spLocks noGrp="1"/>
          </p:cNvSpPr>
          <p:nvPr>
            <p:ph idx="1"/>
            <p:custDataLst>
              <p:tags r:id="rId2"/>
            </p:custDataLst>
          </p:nvPr>
        </p:nvSpPr>
        <p:spPr/>
        <p:txBody>
          <a:bodyPr>
            <a:normAutofit fontScale="92500" lnSpcReduction="10000"/>
          </a:bodyPr>
          <a:lstStyle/>
          <a:p>
            <a:r>
              <a:rPr lang="fr-CA" dirty="0"/>
              <a:t>Les plateformes en tant que service (PaaS) sont des services qui offrent un service de déploiement de code et de base de données sans vous encombrer avec les détails de l’administration du système d'exploitation.</a:t>
            </a:r>
          </a:p>
          <a:p>
            <a:r>
              <a:rPr lang="fr-CA" dirty="0"/>
              <a:t>Exemple de fournisseur: </a:t>
            </a:r>
            <a:r>
              <a:rPr lang="fr-CA" dirty="0" err="1"/>
              <a:t>Heroku</a:t>
            </a:r>
            <a:r>
              <a:rPr lang="fr-CA" dirty="0"/>
              <a:t>, Amazon web services*</a:t>
            </a:r>
          </a:p>
          <a:p>
            <a:endParaRPr lang="fr-CA" dirty="0"/>
          </a:p>
          <a:p>
            <a:endParaRPr lang="fr-CA" dirty="0"/>
          </a:p>
          <a:p>
            <a:endParaRPr lang="fr-CA" dirty="0"/>
          </a:p>
          <a:p>
            <a:endParaRPr lang="fr-CA" dirty="0"/>
          </a:p>
          <a:p>
            <a:endParaRPr lang="fr-CA" dirty="0"/>
          </a:p>
          <a:p>
            <a:pPr marL="0" indent="0">
              <a:buNone/>
            </a:pPr>
            <a:r>
              <a:rPr lang="fr-CA" dirty="0"/>
              <a:t>*AWS offre un large spectre de service, certains sont des IaaS et d’autres des PaaS</a:t>
            </a:r>
          </a:p>
        </p:txBody>
      </p:sp>
    </p:spTree>
    <p:extLst>
      <p:ext uri="{BB962C8B-B14F-4D97-AF65-F5344CB8AC3E}">
        <p14:creationId xmlns:p14="http://schemas.microsoft.com/office/powerpoint/2010/main" val="310259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Software as a service</a:t>
            </a:r>
          </a:p>
        </p:txBody>
      </p:sp>
      <p:sp>
        <p:nvSpPr>
          <p:cNvPr id="3" name="Espace réservé du contenu 2"/>
          <p:cNvSpPr>
            <a:spLocks noGrp="1"/>
          </p:cNvSpPr>
          <p:nvPr>
            <p:ph idx="1"/>
            <p:custDataLst>
              <p:tags r:id="rId2"/>
            </p:custDataLst>
          </p:nvPr>
        </p:nvSpPr>
        <p:spPr>
          <a:xfrm>
            <a:off x="1103312" y="2052918"/>
            <a:ext cx="10750332" cy="4195481"/>
          </a:xfrm>
        </p:spPr>
        <p:txBody>
          <a:bodyPr>
            <a:normAutofit lnSpcReduction="10000"/>
          </a:bodyPr>
          <a:lstStyle/>
          <a:p>
            <a:r>
              <a:rPr lang="fr-CA" dirty="0"/>
              <a:t>Un logiciel en tant que service (SaaS) n’est pas une infrastructure réellement, mais plutôt la somme de l’infrastructure et de votre application.</a:t>
            </a:r>
          </a:p>
          <a:p>
            <a:r>
              <a:rPr lang="fr-CA" dirty="0"/>
              <a:t>Il s’agit d’une solution clé en main que vos clients peuvent utiliser (généralement en échange d’un paiement mensuel).</a:t>
            </a:r>
          </a:p>
          <a:p>
            <a:r>
              <a:rPr lang="fr-CA" dirty="0"/>
              <a:t>De plus en plus d’entreprises adoptent cette approche et s’éloignent de l’approche « Licence » traditionnelle pour de nombreuses raisons:</a:t>
            </a:r>
          </a:p>
          <a:p>
            <a:pPr lvl="1"/>
            <a:r>
              <a:rPr lang="fr-CA" dirty="0"/>
              <a:t>Prévisibilité des couts (Paiement égal plutôt qu’amortissement des licences)</a:t>
            </a:r>
          </a:p>
          <a:p>
            <a:pPr lvl="1"/>
            <a:r>
              <a:rPr lang="fr-CA" dirty="0"/>
              <a:t>Avantages fiscaux (les services de location sont à 100% déductibles d’impôt)</a:t>
            </a:r>
          </a:p>
          <a:p>
            <a:pPr lvl="1"/>
            <a:r>
              <a:rPr lang="fr-CA" dirty="0"/>
              <a:t>Le déploiement est simplifié (Changement au serveur et pas sur les stations de travail)</a:t>
            </a:r>
          </a:p>
          <a:p>
            <a:pPr lvl="1"/>
            <a:r>
              <a:rPr lang="fr-CA" dirty="0"/>
              <a:t>Plus grande sécurité (le code critique est entièrement sur le serveur)</a:t>
            </a:r>
          </a:p>
          <a:p>
            <a:r>
              <a:rPr lang="fr-CA" dirty="0"/>
              <a:t>Par exemple, Office 365 est un SaaS.</a:t>
            </a:r>
          </a:p>
        </p:txBody>
      </p:sp>
    </p:spTree>
    <p:extLst>
      <p:ext uri="{BB962C8B-B14F-4D97-AF65-F5344CB8AC3E}">
        <p14:creationId xmlns:p14="http://schemas.microsoft.com/office/powerpoint/2010/main" val="2144519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Pile (</a:t>
            </a:r>
            <a:r>
              <a:rPr lang="fr-CA" dirty="0" err="1"/>
              <a:t>Stack</a:t>
            </a:r>
            <a:r>
              <a:rPr lang="fr-CA" dirty="0"/>
              <a:t>) de développement</a:t>
            </a:r>
          </a:p>
        </p:txBody>
      </p:sp>
      <p:pic>
        <p:nvPicPr>
          <p:cNvPr id="1036" name="Picture 12" descr="Afficher lâimage source"/>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828610" y="1456252"/>
            <a:ext cx="9039724" cy="507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432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640E7-6327-D142-BD59-B6A8A75E71FA}"/>
              </a:ext>
            </a:extLst>
          </p:cNvPr>
          <p:cNvSpPr>
            <a:spLocks noGrp="1"/>
          </p:cNvSpPr>
          <p:nvPr>
            <p:ph type="title"/>
            <p:custDataLst>
              <p:tags r:id="rId1"/>
            </p:custDataLst>
          </p:nvPr>
        </p:nvSpPr>
        <p:spPr/>
        <p:txBody>
          <a:bodyPr/>
          <a:lstStyle/>
          <a:p>
            <a:r>
              <a:rPr lang="fr-CA" dirty="0"/>
              <a:t>Concepts d’infrastructure</a:t>
            </a:r>
            <a:endParaRPr lang="en-CA" dirty="0"/>
          </a:p>
        </p:txBody>
      </p:sp>
      <p:sp>
        <p:nvSpPr>
          <p:cNvPr id="3" name="Content Placeholder 2">
            <a:extLst>
              <a:ext uri="{FF2B5EF4-FFF2-40B4-BE49-F238E27FC236}">
                <a16:creationId xmlns:a16="http://schemas.microsoft.com/office/drawing/2014/main" id="{C1E0D9CB-7BF5-5749-967D-8DEB3100540B}"/>
              </a:ext>
            </a:extLst>
          </p:cNvPr>
          <p:cNvSpPr>
            <a:spLocks noGrp="1"/>
          </p:cNvSpPr>
          <p:nvPr>
            <p:ph idx="1"/>
            <p:custDataLst>
              <p:tags r:id="rId2"/>
            </p:custDataLst>
          </p:nvPr>
        </p:nvSpPr>
        <p:spPr/>
        <p:txBody>
          <a:bodyPr/>
          <a:lstStyle/>
          <a:p>
            <a:r>
              <a:rPr lang="en-US" dirty="0"/>
              <a:t>Comme nous </a:t>
            </a:r>
            <a:r>
              <a:rPr lang="en-US" dirty="0" err="1"/>
              <a:t>avons</a:t>
            </a:r>
            <a:r>
              <a:rPr lang="en-US" dirty="0"/>
              <a:t> vu, </a:t>
            </a:r>
            <a:r>
              <a:rPr lang="en-US" dirty="0" err="1"/>
              <a:t>notre</a:t>
            </a:r>
            <a:r>
              <a:rPr lang="en-US" dirty="0"/>
              <a:t> </a:t>
            </a:r>
            <a:r>
              <a:rPr lang="en-US" dirty="0" err="1"/>
              <a:t>responsabilité</a:t>
            </a:r>
            <a:r>
              <a:rPr lang="en-US" dirty="0"/>
              <a:t> </a:t>
            </a:r>
            <a:r>
              <a:rPr lang="en-US" dirty="0" err="1"/>
              <a:t>en</a:t>
            </a:r>
            <a:r>
              <a:rPr lang="en-US" dirty="0"/>
              <a:t> tant que </a:t>
            </a:r>
            <a:r>
              <a:rPr lang="en-US" dirty="0" err="1"/>
              <a:t>développeur</a:t>
            </a:r>
            <a:r>
              <a:rPr lang="en-US" dirty="0"/>
              <a:t> qui </a:t>
            </a:r>
            <a:r>
              <a:rPr lang="en-US" dirty="0" err="1"/>
              <a:t>utilise</a:t>
            </a:r>
            <a:r>
              <a:rPr lang="en-US" dirty="0"/>
              <a:t> IaaS commence au </a:t>
            </a:r>
            <a:r>
              <a:rPr lang="en-US" dirty="0" err="1"/>
              <a:t>système</a:t>
            </a:r>
            <a:r>
              <a:rPr lang="en-US" dirty="0"/>
              <a:t> </a:t>
            </a:r>
            <a:r>
              <a:rPr lang="en-US" dirty="0" err="1"/>
              <a:t>d’exploitation</a:t>
            </a:r>
            <a:r>
              <a:rPr lang="en-US" dirty="0"/>
              <a:t>.</a:t>
            </a:r>
          </a:p>
          <a:p>
            <a:endParaRPr lang="en-US" dirty="0"/>
          </a:p>
          <a:p>
            <a:r>
              <a:rPr lang="en-US" dirty="0"/>
              <a:t>Sur Digital Ocean, nous </a:t>
            </a:r>
            <a:r>
              <a:rPr lang="en-US" dirty="0" err="1"/>
              <a:t>utiliserons</a:t>
            </a:r>
            <a:r>
              <a:rPr lang="en-US" dirty="0"/>
              <a:t> le </a:t>
            </a:r>
            <a:r>
              <a:rPr lang="en-US" dirty="0" err="1"/>
              <a:t>système</a:t>
            </a:r>
            <a:r>
              <a:rPr lang="en-US" dirty="0"/>
              <a:t> </a:t>
            </a:r>
            <a:r>
              <a:rPr lang="en-US" dirty="0" err="1"/>
              <a:t>d’exploitation</a:t>
            </a:r>
            <a:r>
              <a:rPr lang="en-US" dirty="0"/>
              <a:t> “Linux”.</a:t>
            </a:r>
          </a:p>
          <a:p>
            <a:r>
              <a:rPr lang="en-US" dirty="0"/>
              <a:t>Dans la </a:t>
            </a:r>
            <a:r>
              <a:rPr lang="en-US" dirty="0" err="1"/>
              <a:t>prochaine</a:t>
            </a:r>
            <a:r>
              <a:rPr lang="en-US" dirty="0"/>
              <a:t> section, nous </a:t>
            </a:r>
            <a:r>
              <a:rPr lang="en-US" dirty="0" err="1"/>
              <a:t>verrons</a:t>
            </a:r>
            <a:r>
              <a:rPr lang="en-US" dirty="0"/>
              <a:t> comment </a:t>
            </a:r>
            <a:r>
              <a:rPr lang="en-US" dirty="0" err="1"/>
              <a:t>l’utiliser</a:t>
            </a:r>
            <a:r>
              <a:rPr lang="en-US" dirty="0"/>
              <a:t>.</a:t>
            </a:r>
            <a:endParaRPr lang="en-CA" dirty="0"/>
          </a:p>
        </p:txBody>
      </p:sp>
    </p:spTree>
    <p:extLst>
      <p:ext uri="{BB962C8B-B14F-4D97-AF65-F5344CB8AC3E}">
        <p14:creationId xmlns:p14="http://schemas.microsoft.com/office/powerpoint/2010/main" val="251773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12555" y="2868747"/>
            <a:ext cx="9404723" cy="1400530"/>
          </a:xfrm>
        </p:spPr>
        <p:txBody>
          <a:bodyPr/>
          <a:lstStyle/>
          <a:p>
            <a:r>
              <a:rPr lang="fr-CA" dirty="0"/>
              <a:t>Introduction à Linux</a:t>
            </a:r>
          </a:p>
        </p:txBody>
      </p:sp>
    </p:spTree>
    <p:extLst>
      <p:ext uri="{BB962C8B-B14F-4D97-AF65-F5344CB8AC3E}">
        <p14:creationId xmlns:p14="http://schemas.microsoft.com/office/powerpoint/2010/main" val="2557318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Rappel du dernier cours</a:t>
            </a:r>
          </a:p>
        </p:txBody>
      </p:sp>
    </p:spTree>
    <p:extLst>
      <p:ext uri="{BB962C8B-B14F-4D97-AF65-F5344CB8AC3E}">
        <p14:creationId xmlns:p14="http://schemas.microsoft.com/office/powerpoint/2010/main" val="1032799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FEBEA-F6B2-05DC-453F-ABCD7983031F}"/>
              </a:ext>
            </a:extLst>
          </p:cNvPr>
          <p:cNvSpPr>
            <a:spLocks noGrp="1"/>
          </p:cNvSpPr>
          <p:nvPr>
            <p:ph type="title"/>
            <p:custDataLst>
              <p:tags r:id="rId1"/>
            </p:custDataLst>
          </p:nvPr>
        </p:nvSpPr>
        <p:spPr/>
        <p:txBody>
          <a:bodyPr/>
          <a:lstStyle/>
          <a:p>
            <a:r>
              <a:rPr lang="en-US" dirty="0"/>
              <a:t>Introduction à Linux</a:t>
            </a:r>
            <a:endParaRPr lang="en-CA" dirty="0"/>
          </a:p>
        </p:txBody>
      </p:sp>
      <p:sp>
        <p:nvSpPr>
          <p:cNvPr id="3" name="Content Placeholder 2">
            <a:extLst>
              <a:ext uri="{FF2B5EF4-FFF2-40B4-BE49-F238E27FC236}">
                <a16:creationId xmlns:a16="http://schemas.microsoft.com/office/drawing/2014/main" id="{2D224B05-E1DF-8E18-F5A4-ED6A2E36D012}"/>
              </a:ext>
            </a:extLst>
          </p:cNvPr>
          <p:cNvSpPr>
            <a:spLocks noGrp="1"/>
          </p:cNvSpPr>
          <p:nvPr>
            <p:ph idx="1"/>
            <p:custDataLst>
              <p:tags r:id="rId2"/>
            </p:custDataLst>
          </p:nvPr>
        </p:nvSpPr>
        <p:spPr/>
        <p:txBody>
          <a:bodyPr/>
          <a:lstStyle/>
          <a:p>
            <a:r>
              <a:rPr lang="en-US" dirty="0"/>
              <a:t>Linux </a:t>
            </a:r>
            <a:r>
              <a:rPr lang="en-US" dirty="0" err="1"/>
              <a:t>est</a:t>
            </a:r>
            <a:r>
              <a:rPr lang="en-US" dirty="0"/>
              <a:t> un </a:t>
            </a:r>
            <a:r>
              <a:rPr lang="en-US" dirty="0" err="1"/>
              <a:t>système</a:t>
            </a:r>
            <a:r>
              <a:rPr lang="en-US" dirty="0"/>
              <a:t> </a:t>
            </a:r>
            <a:r>
              <a:rPr lang="en-US" dirty="0" err="1"/>
              <a:t>d’exploitation</a:t>
            </a:r>
            <a:r>
              <a:rPr lang="en-US" dirty="0"/>
              <a:t>, </a:t>
            </a:r>
            <a:r>
              <a:rPr lang="en-US" dirty="0" err="1"/>
              <a:t>c’est</a:t>
            </a:r>
            <a:r>
              <a:rPr lang="en-US" dirty="0"/>
              <a:t>-à-dire un </a:t>
            </a:r>
            <a:r>
              <a:rPr lang="en-US" dirty="0" err="1"/>
              <a:t>compétiteur</a:t>
            </a:r>
            <a:r>
              <a:rPr lang="en-US" dirty="0"/>
              <a:t> à Windows, Mac OS, etc.</a:t>
            </a:r>
          </a:p>
          <a:p>
            <a:r>
              <a:rPr lang="en-US" dirty="0"/>
              <a:t>Il a </a:t>
            </a:r>
            <a:r>
              <a:rPr lang="en-US" dirty="0" err="1"/>
              <a:t>été</a:t>
            </a:r>
            <a:r>
              <a:rPr lang="en-US" dirty="0"/>
              <a:t> </a:t>
            </a:r>
            <a:r>
              <a:rPr lang="en-US" dirty="0" err="1"/>
              <a:t>créé</a:t>
            </a:r>
            <a:r>
              <a:rPr lang="en-US" dirty="0"/>
              <a:t> par Linus Torvalds </a:t>
            </a:r>
            <a:r>
              <a:rPr lang="en-US" dirty="0" err="1"/>
              <a:t>en</a:t>
            </a:r>
            <a:r>
              <a:rPr lang="en-US" dirty="0"/>
              <a:t> 1991 et </a:t>
            </a:r>
            <a:r>
              <a:rPr lang="en-US" dirty="0" err="1"/>
              <a:t>existe</a:t>
            </a:r>
            <a:r>
              <a:rPr lang="en-US" dirty="0"/>
              <a:t> </a:t>
            </a:r>
            <a:r>
              <a:rPr lang="en-US" dirty="0" err="1"/>
              <a:t>aujourd’hui</a:t>
            </a:r>
            <a:r>
              <a:rPr lang="en-US" dirty="0"/>
              <a:t> </a:t>
            </a:r>
            <a:r>
              <a:rPr lang="en-US" dirty="0" err="1"/>
              <a:t>en</a:t>
            </a:r>
            <a:r>
              <a:rPr lang="en-US" dirty="0"/>
              <a:t> tant que </a:t>
            </a:r>
            <a:r>
              <a:rPr lang="en-US" dirty="0" err="1"/>
              <a:t>projet</a:t>
            </a:r>
            <a:r>
              <a:rPr lang="en-US" dirty="0"/>
              <a:t> “Open Source”, </a:t>
            </a:r>
            <a:r>
              <a:rPr lang="en-US" dirty="0" err="1"/>
              <a:t>c’est</a:t>
            </a:r>
            <a:r>
              <a:rPr lang="en-US" dirty="0"/>
              <a:t>-à-dire que le code source </a:t>
            </a:r>
            <a:r>
              <a:rPr lang="en-US" dirty="0" err="1"/>
              <a:t>est</a:t>
            </a:r>
            <a:r>
              <a:rPr lang="en-US" dirty="0"/>
              <a:t> </a:t>
            </a:r>
            <a:r>
              <a:rPr lang="en-US" dirty="0" err="1"/>
              <a:t>ouvertement</a:t>
            </a:r>
            <a:r>
              <a:rPr lang="en-US" dirty="0"/>
              <a:t> accessible et </a:t>
            </a:r>
            <a:r>
              <a:rPr lang="en-US" dirty="0" err="1"/>
              <a:t>peut</a:t>
            </a:r>
            <a:r>
              <a:rPr lang="en-US" dirty="0"/>
              <a:t> </a:t>
            </a:r>
            <a:r>
              <a:rPr lang="en-US" dirty="0" err="1"/>
              <a:t>être</a:t>
            </a:r>
            <a:r>
              <a:rPr lang="en-US" dirty="0"/>
              <a:t> </a:t>
            </a:r>
            <a:r>
              <a:rPr lang="en-US" dirty="0" err="1"/>
              <a:t>modifié</a:t>
            </a:r>
            <a:r>
              <a:rPr lang="en-US" dirty="0"/>
              <a:t> par </a:t>
            </a:r>
            <a:r>
              <a:rPr lang="en-US" dirty="0" err="1"/>
              <a:t>n’importe</a:t>
            </a:r>
            <a:r>
              <a:rPr lang="en-US" dirty="0"/>
              <a:t> qui dans le monde.</a:t>
            </a:r>
          </a:p>
          <a:p>
            <a:r>
              <a:rPr lang="en-US" dirty="0"/>
              <a:t>Il </a:t>
            </a:r>
            <a:r>
              <a:rPr lang="en-US" dirty="0" err="1"/>
              <a:t>peut</a:t>
            </a:r>
            <a:r>
              <a:rPr lang="en-US" dirty="0"/>
              <a:t> </a:t>
            </a:r>
            <a:r>
              <a:rPr lang="en-US" dirty="0" err="1"/>
              <a:t>être</a:t>
            </a:r>
            <a:r>
              <a:rPr lang="en-US" dirty="0"/>
              <a:t> </a:t>
            </a:r>
            <a:r>
              <a:rPr lang="en-US" dirty="0" err="1"/>
              <a:t>installé</a:t>
            </a:r>
            <a:r>
              <a:rPr lang="en-US" dirty="0"/>
              <a:t> sur un </a:t>
            </a:r>
            <a:r>
              <a:rPr lang="en-US" dirty="0" err="1"/>
              <a:t>ordinateur</a:t>
            </a:r>
            <a:r>
              <a:rPr lang="en-US" dirty="0"/>
              <a:t> et </a:t>
            </a:r>
            <a:r>
              <a:rPr lang="en-US" dirty="0" err="1"/>
              <a:t>offre</a:t>
            </a:r>
            <a:r>
              <a:rPr lang="en-US" dirty="0"/>
              <a:t> des </a:t>
            </a:r>
            <a:r>
              <a:rPr lang="en-US" dirty="0" err="1"/>
              <a:t>fonctionnalités</a:t>
            </a:r>
            <a:r>
              <a:rPr lang="en-US" dirty="0"/>
              <a:t> </a:t>
            </a:r>
            <a:r>
              <a:rPr lang="en-US" dirty="0" err="1"/>
              <a:t>similaires</a:t>
            </a:r>
            <a:r>
              <a:rPr lang="en-US" dirty="0"/>
              <a:t> à Windows.</a:t>
            </a:r>
            <a:endParaRPr lang="en-CA" dirty="0"/>
          </a:p>
        </p:txBody>
      </p:sp>
    </p:spTree>
    <p:extLst>
      <p:ext uri="{BB962C8B-B14F-4D97-AF65-F5344CB8AC3E}">
        <p14:creationId xmlns:p14="http://schemas.microsoft.com/office/powerpoint/2010/main" val="645110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FEBEA-F6B2-05DC-453F-ABCD7983031F}"/>
              </a:ext>
            </a:extLst>
          </p:cNvPr>
          <p:cNvSpPr>
            <a:spLocks noGrp="1"/>
          </p:cNvSpPr>
          <p:nvPr>
            <p:ph type="title"/>
            <p:custDataLst>
              <p:tags r:id="rId1"/>
            </p:custDataLst>
          </p:nvPr>
        </p:nvSpPr>
        <p:spPr/>
        <p:txBody>
          <a:bodyPr/>
          <a:lstStyle/>
          <a:p>
            <a:r>
              <a:rPr lang="en-US" dirty="0"/>
              <a:t>Introduction à Linux</a:t>
            </a:r>
            <a:endParaRPr lang="en-CA" dirty="0"/>
          </a:p>
        </p:txBody>
      </p:sp>
      <p:sp>
        <p:nvSpPr>
          <p:cNvPr id="3" name="Content Placeholder 2">
            <a:extLst>
              <a:ext uri="{FF2B5EF4-FFF2-40B4-BE49-F238E27FC236}">
                <a16:creationId xmlns:a16="http://schemas.microsoft.com/office/drawing/2014/main" id="{2D224B05-E1DF-8E18-F5A4-ED6A2E36D012}"/>
              </a:ext>
            </a:extLst>
          </p:cNvPr>
          <p:cNvSpPr>
            <a:spLocks noGrp="1"/>
          </p:cNvSpPr>
          <p:nvPr>
            <p:ph idx="1"/>
            <p:custDataLst>
              <p:tags r:id="rId2"/>
            </p:custDataLst>
          </p:nvPr>
        </p:nvSpPr>
        <p:spPr/>
        <p:txBody>
          <a:bodyPr/>
          <a:lstStyle/>
          <a:p>
            <a:r>
              <a:rPr lang="en-US" dirty="0" err="1"/>
              <a:t>Aujourd’hui</a:t>
            </a:r>
            <a:r>
              <a:rPr lang="en-US" dirty="0"/>
              <a:t>, </a:t>
            </a:r>
            <a:r>
              <a:rPr lang="en-US" dirty="0" err="1"/>
              <a:t>différente</a:t>
            </a:r>
            <a:r>
              <a:rPr lang="en-US" dirty="0"/>
              <a:t> </a:t>
            </a:r>
            <a:r>
              <a:rPr lang="en-US" dirty="0" err="1"/>
              <a:t>communauté</a:t>
            </a:r>
            <a:r>
              <a:rPr lang="en-US" dirty="0"/>
              <a:t> (et </a:t>
            </a:r>
            <a:r>
              <a:rPr lang="en-US" dirty="0" err="1"/>
              <a:t>parfois</a:t>
            </a:r>
            <a:r>
              <a:rPr lang="en-US" dirty="0"/>
              <a:t> </a:t>
            </a:r>
            <a:r>
              <a:rPr lang="en-US" dirty="0" err="1"/>
              <a:t>entreprise</a:t>
            </a:r>
            <a:r>
              <a:rPr lang="en-US" dirty="0"/>
              <a:t> </a:t>
            </a:r>
            <a:r>
              <a:rPr lang="en-US" dirty="0" err="1"/>
              <a:t>privée</a:t>
            </a:r>
            <a:r>
              <a:rPr lang="en-US" dirty="0"/>
              <a:t>) </a:t>
            </a:r>
            <a:r>
              <a:rPr lang="en-US" dirty="0" err="1"/>
              <a:t>développe</a:t>
            </a:r>
            <a:r>
              <a:rPr lang="en-US" dirty="0"/>
              <a:t> et </a:t>
            </a:r>
            <a:r>
              <a:rPr lang="en-US" dirty="0" err="1"/>
              <a:t>maintient</a:t>
            </a:r>
            <a:r>
              <a:rPr lang="en-US" dirty="0"/>
              <a:t> </a:t>
            </a:r>
            <a:r>
              <a:rPr lang="en-US" dirty="0" err="1"/>
              <a:t>diverses</a:t>
            </a:r>
            <a:r>
              <a:rPr lang="en-US" dirty="0"/>
              <a:t> versions de Linux, </a:t>
            </a:r>
            <a:r>
              <a:rPr lang="en-US" dirty="0" err="1"/>
              <a:t>appelé</a:t>
            </a:r>
            <a:r>
              <a:rPr lang="en-US" dirty="0"/>
              <a:t> “Distribution”.</a:t>
            </a:r>
          </a:p>
          <a:p>
            <a:r>
              <a:rPr lang="en-US" dirty="0"/>
              <a:t>On </a:t>
            </a:r>
            <a:r>
              <a:rPr lang="en-US" dirty="0" err="1"/>
              <a:t>retrouve</a:t>
            </a:r>
            <a:r>
              <a:rPr lang="en-US" dirty="0"/>
              <a:t> </a:t>
            </a:r>
            <a:r>
              <a:rPr lang="en-US" dirty="0" err="1"/>
              <a:t>notamment</a:t>
            </a:r>
            <a:r>
              <a:rPr lang="en-US" dirty="0"/>
              <a:t>: Ubuntu, Fedora, CentOS, RedHat, etc.</a:t>
            </a:r>
          </a:p>
          <a:p>
            <a:endParaRPr lang="en-US" dirty="0"/>
          </a:p>
          <a:p>
            <a:r>
              <a:rPr lang="en-US" dirty="0"/>
              <a:t>Pour le </a:t>
            </a:r>
            <a:r>
              <a:rPr lang="en-US" dirty="0" err="1"/>
              <a:t>cours</a:t>
            </a:r>
            <a:r>
              <a:rPr lang="en-US" dirty="0"/>
              <a:t>, nous </a:t>
            </a:r>
            <a:r>
              <a:rPr lang="en-US" dirty="0" err="1"/>
              <a:t>utiliserons</a:t>
            </a:r>
            <a:r>
              <a:rPr lang="en-US" dirty="0"/>
              <a:t> </a:t>
            </a:r>
            <a:r>
              <a:rPr lang="en-US" dirty="0" err="1"/>
              <a:t>principalement</a:t>
            </a:r>
            <a:r>
              <a:rPr lang="en-US" dirty="0"/>
              <a:t> Ubuntu, </a:t>
            </a:r>
            <a:r>
              <a:rPr lang="en-US" dirty="0" err="1"/>
              <a:t>mais</a:t>
            </a:r>
            <a:r>
              <a:rPr lang="en-US" dirty="0"/>
              <a:t> </a:t>
            </a:r>
            <a:r>
              <a:rPr lang="en-US" dirty="0" err="1"/>
              <a:t>notez</a:t>
            </a:r>
            <a:r>
              <a:rPr lang="en-US" dirty="0"/>
              <a:t> que les </a:t>
            </a:r>
            <a:r>
              <a:rPr lang="en-US" dirty="0" err="1"/>
              <a:t>commandes</a:t>
            </a:r>
            <a:r>
              <a:rPr lang="en-US" dirty="0"/>
              <a:t> de bases que nous </a:t>
            </a:r>
            <a:r>
              <a:rPr lang="en-US" dirty="0" err="1"/>
              <a:t>utiliserons</a:t>
            </a:r>
            <a:r>
              <a:rPr lang="en-US" dirty="0"/>
              <a:t> </a:t>
            </a:r>
            <a:r>
              <a:rPr lang="en-US" dirty="0" err="1"/>
              <a:t>fonctionnent</a:t>
            </a:r>
            <a:r>
              <a:rPr lang="en-US" dirty="0"/>
              <a:t> </a:t>
            </a:r>
            <a:r>
              <a:rPr lang="en-US" dirty="0" err="1"/>
              <a:t>typiquement</a:t>
            </a:r>
            <a:r>
              <a:rPr lang="en-US" dirty="0"/>
              <a:t> sur </a:t>
            </a:r>
            <a:r>
              <a:rPr lang="en-US" dirty="0" err="1"/>
              <a:t>toutes</a:t>
            </a:r>
            <a:r>
              <a:rPr lang="en-US" dirty="0"/>
              <a:t> les distributions.</a:t>
            </a:r>
            <a:endParaRPr lang="en-CA" dirty="0"/>
          </a:p>
        </p:txBody>
      </p:sp>
    </p:spTree>
    <p:extLst>
      <p:ext uri="{BB962C8B-B14F-4D97-AF65-F5344CB8AC3E}">
        <p14:creationId xmlns:p14="http://schemas.microsoft.com/office/powerpoint/2010/main" val="2502904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12555" y="2868747"/>
            <a:ext cx="9404723" cy="1400530"/>
          </a:xfrm>
        </p:spPr>
        <p:txBody>
          <a:bodyPr/>
          <a:lstStyle/>
          <a:p>
            <a:r>
              <a:rPr lang="fr-CA" dirty="0"/>
              <a:t>Déploiement d’un serveur</a:t>
            </a:r>
          </a:p>
        </p:txBody>
      </p:sp>
    </p:spTree>
    <p:extLst>
      <p:ext uri="{BB962C8B-B14F-4D97-AF65-F5344CB8AC3E}">
        <p14:creationId xmlns:p14="http://schemas.microsoft.com/office/powerpoint/2010/main" val="1463088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5EB8C-49A7-4039-9C75-17C0980E5FE4}"/>
              </a:ext>
            </a:extLst>
          </p:cNvPr>
          <p:cNvSpPr>
            <a:spLocks noGrp="1"/>
          </p:cNvSpPr>
          <p:nvPr>
            <p:ph type="title"/>
            <p:custDataLst>
              <p:tags r:id="rId1"/>
            </p:custDataLst>
          </p:nvPr>
        </p:nvSpPr>
        <p:spPr/>
        <p:txBody>
          <a:bodyPr/>
          <a:lstStyle/>
          <a:p>
            <a:r>
              <a:rPr lang="fr-CA" dirty="0"/>
              <a:t>Déploiement du serveur</a:t>
            </a:r>
            <a:endParaRPr lang="en-CA" dirty="0"/>
          </a:p>
        </p:txBody>
      </p:sp>
      <p:sp>
        <p:nvSpPr>
          <p:cNvPr id="3" name="Content Placeholder 2">
            <a:extLst>
              <a:ext uri="{FF2B5EF4-FFF2-40B4-BE49-F238E27FC236}">
                <a16:creationId xmlns:a16="http://schemas.microsoft.com/office/drawing/2014/main" id="{F6B05126-2391-410B-87D9-CC4D4F52085F}"/>
              </a:ext>
            </a:extLst>
          </p:cNvPr>
          <p:cNvSpPr>
            <a:spLocks noGrp="1"/>
          </p:cNvSpPr>
          <p:nvPr>
            <p:ph idx="1"/>
            <p:custDataLst>
              <p:tags r:id="rId2"/>
            </p:custDataLst>
          </p:nvPr>
        </p:nvSpPr>
        <p:spPr/>
        <p:txBody>
          <a:bodyPr/>
          <a:lstStyle/>
          <a:p>
            <a:r>
              <a:rPr lang="en-US" dirty="0" err="1"/>
              <a:t>Maintenant</a:t>
            </a:r>
            <a:r>
              <a:rPr lang="en-US" dirty="0"/>
              <a:t> que nous </a:t>
            </a:r>
            <a:r>
              <a:rPr lang="en-US" dirty="0" err="1"/>
              <a:t>avons</a:t>
            </a:r>
            <a:r>
              <a:rPr lang="en-US" dirty="0"/>
              <a:t> </a:t>
            </a:r>
            <a:r>
              <a:rPr lang="en-US" dirty="0" err="1"/>
              <a:t>notre</a:t>
            </a:r>
            <a:r>
              <a:rPr lang="en-US" dirty="0"/>
              <a:t> compte Digital Ocean et les </a:t>
            </a:r>
            <a:r>
              <a:rPr lang="en-US" dirty="0" err="1"/>
              <a:t>logiciels</a:t>
            </a:r>
            <a:r>
              <a:rPr lang="en-US" dirty="0"/>
              <a:t> qui nous </a:t>
            </a:r>
            <a:r>
              <a:rPr lang="en-US" dirty="0" err="1"/>
              <a:t>permettront</a:t>
            </a:r>
            <a:r>
              <a:rPr lang="en-US" dirty="0"/>
              <a:t> de </a:t>
            </a:r>
            <a:r>
              <a:rPr lang="en-US" dirty="0" err="1"/>
              <a:t>gérer</a:t>
            </a:r>
            <a:r>
              <a:rPr lang="en-US" dirty="0"/>
              <a:t> </a:t>
            </a:r>
            <a:r>
              <a:rPr lang="en-US" dirty="0" err="1"/>
              <a:t>notre</a:t>
            </a:r>
            <a:r>
              <a:rPr lang="en-US" dirty="0"/>
              <a:t> </a:t>
            </a:r>
            <a:r>
              <a:rPr lang="en-US" dirty="0" err="1"/>
              <a:t>serveur</a:t>
            </a:r>
            <a:r>
              <a:rPr lang="en-US" dirty="0"/>
              <a:t> à distance, </a:t>
            </a:r>
            <a:r>
              <a:rPr lang="en-US" dirty="0" err="1"/>
              <a:t>voyons</a:t>
            </a:r>
            <a:r>
              <a:rPr lang="en-US" dirty="0"/>
              <a:t> comment </a:t>
            </a:r>
            <a:r>
              <a:rPr lang="en-US" dirty="0" err="1"/>
              <a:t>procéder</a:t>
            </a:r>
            <a:r>
              <a:rPr lang="en-US" dirty="0"/>
              <a:t>.</a:t>
            </a:r>
            <a:endParaRPr lang="en-CA" dirty="0"/>
          </a:p>
        </p:txBody>
      </p:sp>
    </p:spTree>
    <p:extLst>
      <p:ext uri="{BB962C8B-B14F-4D97-AF65-F5344CB8AC3E}">
        <p14:creationId xmlns:p14="http://schemas.microsoft.com/office/powerpoint/2010/main" val="3684218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EE470-CE14-41F1-A6CC-C96B447B18F4}"/>
              </a:ext>
            </a:extLst>
          </p:cNvPr>
          <p:cNvSpPr>
            <a:spLocks noGrp="1"/>
          </p:cNvSpPr>
          <p:nvPr>
            <p:ph type="title"/>
            <p:custDataLst>
              <p:tags r:id="rId1"/>
            </p:custDataLst>
          </p:nvPr>
        </p:nvSpPr>
        <p:spPr/>
        <p:txBody>
          <a:bodyPr/>
          <a:lstStyle/>
          <a:p>
            <a:r>
              <a:rPr lang="fr-CA" dirty="0"/>
              <a:t>Déploiement du serveur</a:t>
            </a:r>
          </a:p>
        </p:txBody>
      </p:sp>
      <p:sp>
        <p:nvSpPr>
          <p:cNvPr id="3" name="Content Placeholder 2">
            <a:extLst>
              <a:ext uri="{FF2B5EF4-FFF2-40B4-BE49-F238E27FC236}">
                <a16:creationId xmlns:a16="http://schemas.microsoft.com/office/drawing/2014/main" id="{3AFAB44C-1540-4A82-8749-F1AB65939538}"/>
              </a:ext>
            </a:extLst>
          </p:cNvPr>
          <p:cNvSpPr>
            <a:spLocks noGrp="1"/>
          </p:cNvSpPr>
          <p:nvPr>
            <p:ph idx="1"/>
            <p:custDataLst>
              <p:tags r:id="rId2"/>
            </p:custDataLst>
          </p:nvPr>
        </p:nvSpPr>
        <p:spPr>
          <a:xfrm>
            <a:off x="1103312" y="2052918"/>
            <a:ext cx="10104380" cy="4195481"/>
          </a:xfrm>
        </p:spPr>
        <p:txBody>
          <a:bodyPr/>
          <a:lstStyle/>
          <a:p>
            <a:r>
              <a:rPr lang="fr-CA" dirty="0"/>
              <a:t>1. Connectez-vous à </a:t>
            </a:r>
            <a:r>
              <a:rPr lang="fr-CA" dirty="0">
                <a:hlinkClick r:id="rId5"/>
              </a:rPr>
              <a:t>www.digitalocean.com</a:t>
            </a:r>
            <a:r>
              <a:rPr lang="fr-CA" dirty="0"/>
              <a:t> (avec votre compte)</a:t>
            </a:r>
          </a:p>
          <a:p>
            <a:r>
              <a:rPr lang="fr-CA" dirty="0"/>
              <a:t>2. Cliquez sur « </a:t>
            </a:r>
            <a:r>
              <a:rPr lang="fr-CA" dirty="0" err="1"/>
              <a:t>Create</a:t>
            </a:r>
            <a:r>
              <a:rPr lang="fr-CA" dirty="0"/>
              <a:t>", puis "Droplets"</a:t>
            </a:r>
          </a:p>
          <a:p>
            <a:r>
              <a:rPr lang="fr-CA" dirty="0"/>
              <a:t>3. Dans "</a:t>
            </a:r>
            <a:r>
              <a:rPr lang="fr-CA" dirty="0" err="1"/>
              <a:t>Choose</a:t>
            </a:r>
            <a:r>
              <a:rPr lang="fr-CA" dirty="0"/>
              <a:t> an image", cliquez sur "Marketplace"</a:t>
            </a:r>
          </a:p>
          <a:p>
            <a:r>
              <a:rPr lang="fr-CA" dirty="0"/>
              <a:t>4. Sous "</a:t>
            </a:r>
            <a:r>
              <a:rPr lang="fr-CA" dirty="0" err="1"/>
              <a:t>Recommended</a:t>
            </a:r>
            <a:r>
              <a:rPr lang="fr-CA" dirty="0"/>
              <a:t> for </a:t>
            </a:r>
            <a:r>
              <a:rPr lang="fr-CA" dirty="0" err="1"/>
              <a:t>you</a:t>
            </a:r>
            <a:r>
              <a:rPr lang="fr-CA" dirty="0"/>
              <a:t>", choisissez "LAMP on 18.04"</a:t>
            </a:r>
          </a:p>
        </p:txBody>
      </p:sp>
      <p:pic>
        <p:nvPicPr>
          <p:cNvPr id="4" name="Picture 3">
            <a:extLst>
              <a:ext uri="{FF2B5EF4-FFF2-40B4-BE49-F238E27FC236}">
                <a16:creationId xmlns:a16="http://schemas.microsoft.com/office/drawing/2014/main" id="{F0BACD05-7426-4D6D-BA1B-56B2E736EF7E}"/>
              </a:ext>
            </a:extLst>
          </p:cNvPr>
          <p:cNvPicPr>
            <a:picLocks noChangeAspect="1"/>
          </p:cNvPicPr>
          <p:nvPr>
            <p:custDataLst>
              <p:tags r:id="rId3"/>
            </p:custDataLst>
          </p:nvPr>
        </p:nvPicPr>
        <p:blipFill>
          <a:blip r:embed="rId6"/>
          <a:stretch>
            <a:fillRect/>
          </a:stretch>
        </p:blipFill>
        <p:spPr>
          <a:xfrm>
            <a:off x="1325461" y="3794795"/>
            <a:ext cx="8193160" cy="2928893"/>
          </a:xfrm>
          <a:prstGeom prst="rect">
            <a:avLst/>
          </a:prstGeom>
        </p:spPr>
      </p:pic>
    </p:spTree>
    <p:extLst>
      <p:ext uri="{BB962C8B-B14F-4D97-AF65-F5344CB8AC3E}">
        <p14:creationId xmlns:p14="http://schemas.microsoft.com/office/powerpoint/2010/main" val="2794414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FFC76-E337-481D-884F-1595841A6A3D}"/>
              </a:ext>
            </a:extLst>
          </p:cNvPr>
          <p:cNvSpPr>
            <a:spLocks noGrp="1"/>
          </p:cNvSpPr>
          <p:nvPr>
            <p:ph type="title"/>
            <p:custDataLst>
              <p:tags r:id="rId1"/>
            </p:custDataLst>
          </p:nvPr>
        </p:nvSpPr>
        <p:spPr/>
        <p:txBody>
          <a:bodyPr/>
          <a:lstStyle/>
          <a:p>
            <a:r>
              <a:rPr lang="fr-CA" dirty="0"/>
              <a:t>Déploiement du serveur</a:t>
            </a:r>
          </a:p>
        </p:txBody>
      </p:sp>
      <p:sp>
        <p:nvSpPr>
          <p:cNvPr id="3" name="Content Placeholder 2">
            <a:extLst>
              <a:ext uri="{FF2B5EF4-FFF2-40B4-BE49-F238E27FC236}">
                <a16:creationId xmlns:a16="http://schemas.microsoft.com/office/drawing/2014/main" id="{3B28915A-B108-458D-BDB2-76B2BF5F1F3C}"/>
              </a:ext>
            </a:extLst>
          </p:cNvPr>
          <p:cNvSpPr>
            <a:spLocks noGrp="1"/>
          </p:cNvSpPr>
          <p:nvPr>
            <p:ph idx="1"/>
            <p:custDataLst>
              <p:tags r:id="rId2"/>
            </p:custDataLst>
          </p:nvPr>
        </p:nvSpPr>
        <p:spPr/>
        <p:txBody>
          <a:bodyPr/>
          <a:lstStyle/>
          <a:p>
            <a:r>
              <a:rPr lang="fr-CA" dirty="0"/>
              <a:t>5. Dans "</a:t>
            </a:r>
            <a:r>
              <a:rPr lang="fr-CA" dirty="0" err="1"/>
              <a:t>Choose</a:t>
            </a:r>
            <a:r>
              <a:rPr lang="fr-CA" dirty="0"/>
              <a:t> a plan », prenez le minimum (celui à 5$ par mois) (Nécessite de changer le type de CPU à « Regular Intel </a:t>
            </a:r>
            <a:r>
              <a:rPr lang="fr-CA" dirty="0" err="1"/>
              <a:t>with</a:t>
            </a:r>
            <a:r>
              <a:rPr lang="fr-CA" dirty="0"/>
              <a:t> SSD »</a:t>
            </a:r>
          </a:p>
          <a:p>
            <a:r>
              <a:rPr lang="fr-CA" dirty="0"/>
              <a:t>6. Dans « </a:t>
            </a:r>
            <a:r>
              <a:rPr lang="fr-CA" dirty="0" err="1"/>
              <a:t>Choose</a:t>
            </a:r>
            <a:r>
              <a:rPr lang="fr-CA" dirty="0"/>
              <a:t> a datacenter </a:t>
            </a:r>
            <a:r>
              <a:rPr lang="fr-CA" dirty="0" err="1"/>
              <a:t>region</a:t>
            </a:r>
            <a:r>
              <a:rPr lang="fr-CA" dirty="0"/>
              <a:t> », prenez « Toronto »</a:t>
            </a:r>
          </a:p>
          <a:p>
            <a:r>
              <a:rPr lang="fr-CA" dirty="0"/>
              <a:t>7. Dans la section "</a:t>
            </a:r>
            <a:r>
              <a:rPr lang="fr-CA" dirty="0" err="1"/>
              <a:t>Authentication</a:t>
            </a:r>
            <a:r>
              <a:rPr lang="fr-CA" dirty="0"/>
              <a:t>", choisissez "One-time </a:t>
            </a:r>
            <a:r>
              <a:rPr lang="fr-CA" dirty="0" err="1"/>
              <a:t>password</a:t>
            </a:r>
            <a:r>
              <a:rPr lang="fr-CA" dirty="0"/>
              <a:t>"</a:t>
            </a:r>
          </a:p>
          <a:p>
            <a:r>
              <a:rPr lang="fr-CA" dirty="0"/>
              <a:t>8. Changer le nom dans « </a:t>
            </a:r>
            <a:r>
              <a:rPr lang="fr-CA" dirty="0" err="1"/>
              <a:t>Choose</a:t>
            </a:r>
            <a:r>
              <a:rPr lang="fr-CA" dirty="0"/>
              <a:t> a </a:t>
            </a:r>
            <a:r>
              <a:rPr lang="fr-CA" dirty="0" err="1"/>
              <a:t>hostname</a:t>
            </a:r>
            <a:r>
              <a:rPr lang="fr-CA" dirty="0"/>
              <a:t> » si vous le souhaitez.</a:t>
            </a:r>
          </a:p>
          <a:p>
            <a:r>
              <a:rPr lang="fr-CA" dirty="0"/>
              <a:t>9. Cliquez sur « </a:t>
            </a:r>
            <a:r>
              <a:rPr lang="fr-CA" dirty="0" err="1"/>
              <a:t>Create</a:t>
            </a:r>
            <a:r>
              <a:rPr lang="fr-CA" dirty="0"/>
              <a:t> » et attendez quelques minutes. </a:t>
            </a:r>
          </a:p>
          <a:p>
            <a:r>
              <a:rPr lang="fr-CA" dirty="0"/>
              <a:t>10. Vous recevrez un courriel avec les informations de connexion du serveur (Code utilisateur, mot de passe, adresse IP)</a:t>
            </a:r>
          </a:p>
          <a:p>
            <a:endParaRPr lang="fr-CA" dirty="0"/>
          </a:p>
        </p:txBody>
      </p:sp>
    </p:spTree>
    <p:extLst>
      <p:ext uri="{BB962C8B-B14F-4D97-AF65-F5344CB8AC3E}">
        <p14:creationId xmlns:p14="http://schemas.microsoft.com/office/powerpoint/2010/main" val="1176440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sp>
        <p:nvSpPr>
          <p:cNvPr id="3" name="Content Placeholder 2">
            <a:extLst>
              <a:ext uri="{FF2B5EF4-FFF2-40B4-BE49-F238E27FC236}">
                <a16:creationId xmlns:a16="http://schemas.microsoft.com/office/drawing/2014/main" id="{CC26C443-0AA3-4D6C-8ED4-192B4DB13409}"/>
              </a:ext>
            </a:extLst>
          </p:cNvPr>
          <p:cNvSpPr>
            <a:spLocks noGrp="1"/>
          </p:cNvSpPr>
          <p:nvPr>
            <p:ph idx="1"/>
            <p:custDataLst>
              <p:tags r:id="rId2"/>
            </p:custDataLst>
          </p:nvPr>
        </p:nvSpPr>
        <p:spPr/>
        <p:txBody>
          <a:bodyPr/>
          <a:lstStyle/>
          <a:p>
            <a:r>
              <a:rPr lang="fr-CA" dirty="0"/>
              <a:t>Pour vous connecter avec </a:t>
            </a:r>
            <a:r>
              <a:rPr lang="fr-CA" dirty="0" err="1"/>
              <a:t>Putty</a:t>
            </a:r>
            <a:r>
              <a:rPr lang="fr-CA" dirty="0"/>
              <a:t>, ouvrez l’application.</a:t>
            </a:r>
          </a:p>
          <a:p>
            <a:r>
              <a:rPr lang="fr-CA" dirty="0"/>
              <a:t>Entrez les informations suivantes:</a:t>
            </a:r>
          </a:p>
          <a:p>
            <a:pPr lvl="1"/>
            <a:r>
              <a:rPr lang="fr-CA" dirty="0"/>
              <a:t>Adresse IP du serveur</a:t>
            </a:r>
          </a:p>
          <a:p>
            <a:pPr lvl="1"/>
            <a:r>
              <a:rPr lang="fr-CA" dirty="0"/>
              <a:t>Port: 22 (Valeur par défaut)</a:t>
            </a:r>
          </a:p>
          <a:p>
            <a:pPr lvl="1"/>
            <a:r>
              <a:rPr lang="fr-CA" dirty="0"/>
              <a:t>Connexion Type: SSH</a:t>
            </a:r>
          </a:p>
          <a:p>
            <a:r>
              <a:rPr lang="fr-CA" dirty="0"/>
              <a:t>Appuyez sur « Open »</a:t>
            </a:r>
          </a:p>
          <a:p>
            <a:r>
              <a:rPr lang="fr-CA" dirty="0"/>
              <a:t>Vous devrez changer le mot de passe de « root » à la première connexion.</a:t>
            </a:r>
          </a:p>
          <a:p>
            <a:r>
              <a:rPr lang="fr-CA" dirty="0"/>
              <a:t>Vous pouvez coller le mot de passe fourni par Digital </a:t>
            </a:r>
            <a:r>
              <a:rPr lang="fr-CA" dirty="0" err="1"/>
              <a:t>Ocean</a:t>
            </a:r>
            <a:r>
              <a:rPr lang="fr-CA" dirty="0"/>
              <a:t> (par courriel) avec le bouton droit de la souris.</a:t>
            </a:r>
          </a:p>
        </p:txBody>
      </p:sp>
    </p:spTree>
    <p:extLst>
      <p:ext uri="{BB962C8B-B14F-4D97-AF65-F5344CB8AC3E}">
        <p14:creationId xmlns:p14="http://schemas.microsoft.com/office/powerpoint/2010/main" val="945661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6" name="Picture 5">
            <a:extLst>
              <a:ext uri="{FF2B5EF4-FFF2-40B4-BE49-F238E27FC236}">
                <a16:creationId xmlns:a16="http://schemas.microsoft.com/office/drawing/2014/main" id="{2B2A0CDA-C01B-4FD0-9F79-91C4C41E562E}"/>
              </a:ext>
            </a:extLst>
          </p:cNvPr>
          <p:cNvPicPr>
            <a:picLocks noChangeAspect="1"/>
          </p:cNvPicPr>
          <p:nvPr>
            <p:custDataLst>
              <p:tags r:id="rId2"/>
            </p:custDataLst>
          </p:nvPr>
        </p:nvPicPr>
        <p:blipFill>
          <a:blip r:embed="rId5"/>
          <a:stretch>
            <a:fillRect/>
          </a:stretch>
        </p:blipFill>
        <p:spPr>
          <a:xfrm>
            <a:off x="224493" y="1926890"/>
            <a:ext cx="6457950" cy="3876675"/>
          </a:xfrm>
          <a:prstGeom prst="rect">
            <a:avLst/>
          </a:prstGeom>
        </p:spPr>
      </p:pic>
      <p:pic>
        <p:nvPicPr>
          <p:cNvPr id="7" name="Picture 6">
            <a:extLst>
              <a:ext uri="{FF2B5EF4-FFF2-40B4-BE49-F238E27FC236}">
                <a16:creationId xmlns:a16="http://schemas.microsoft.com/office/drawing/2014/main" id="{DE1FCB83-7510-4A32-B640-0B6FAFA5F37E}"/>
              </a:ext>
            </a:extLst>
          </p:cNvPr>
          <p:cNvPicPr>
            <a:picLocks noChangeAspect="1"/>
          </p:cNvPicPr>
          <p:nvPr>
            <p:custDataLst>
              <p:tags r:id="rId3"/>
            </p:custDataLst>
          </p:nvPr>
        </p:nvPicPr>
        <p:blipFill>
          <a:blip r:embed="rId6"/>
          <a:stretch>
            <a:fillRect/>
          </a:stretch>
        </p:blipFill>
        <p:spPr>
          <a:xfrm>
            <a:off x="7257219" y="1853248"/>
            <a:ext cx="4371975" cy="4276725"/>
          </a:xfrm>
          <a:prstGeom prst="rect">
            <a:avLst/>
          </a:prstGeom>
        </p:spPr>
      </p:pic>
    </p:spTree>
    <p:extLst>
      <p:ext uri="{BB962C8B-B14F-4D97-AF65-F5344CB8AC3E}">
        <p14:creationId xmlns:p14="http://schemas.microsoft.com/office/powerpoint/2010/main" val="2204204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4" name="Picture 3">
            <a:extLst>
              <a:ext uri="{FF2B5EF4-FFF2-40B4-BE49-F238E27FC236}">
                <a16:creationId xmlns:a16="http://schemas.microsoft.com/office/drawing/2014/main" id="{E0831781-FED0-450C-BA39-94ABA26063D1}"/>
              </a:ext>
            </a:extLst>
          </p:cNvPr>
          <p:cNvPicPr>
            <a:picLocks noChangeAspect="1"/>
          </p:cNvPicPr>
          <p:nvPr>
            <p:custDataLst>
              <p:tags r:id="rId2"/>
            </p:custDataLst>
          </p:nvPr>
        </p:nvPicPr>
        <p:blipFill>
          <a:blip r:embed="rId4"/>
          <a:stretch>
            <a:fillRect/>
          </a:stretch>
        </p:blipFill>
        <p:spPr>
          <a:xfrm>
            <a:off x="1128711" y="1853248"/>
            <a:ext cx="6276975" cy="3952875"/>
          </a:xfrm>
          <a:prstGeom prst="rect">
            <a:avLst/>
          </a:prstGeom>
        </p:spPr>
      </p:pic>
    </p:spTree>
    <p:extLst>
      <p:ext uri="{BB962C8B-B14F-4D97-AF65-F5344CB8AC3E}">
        <p14:creationId xmlns:p14="http://schemas.microsoft.com/office/powerpoint/2010/main" val="3768429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5" name="Picture 4">
            <a:extLst>
              <a:ext uri="{FF2B5EF4-FFF2-40B4-BE49-F238E27FC236}">
                <a16:creationId xmlns:a16="http://schemas.microsoft.com/office/drawing/2014/main" id="{EB93B0D1-CDA7-4FF4-99C3-EB77E61A4394}"/>
              </a:ext>
            </a:extLst>
          </p:cNvPr>
          <p:cNvPicPr>
            <a:picLocks noChangeAspect="1"/>
          </p:cNvPicPr>
          <p:nvPr>
            <p:custDataLst>
              <p:tags r:id="rId2"/>
            </p:custDataLst>
          </p:nvPr>
        </p:nvPicPr>
        <p:blipFill>
          <a:blip r:embed="rId4"/>
          <a:stretch>
            <a:fillRect/>
          </a:stretch>
        </p:blipFill>
        <p:spPr>
          <a:xfrm>
            <a:off x="1091530" y="1633494"/>
            <a:ext cx="6267450" cy="3943350"/>
          </a:xfrm>
          <a:prstGeom prst="rect">
            <a:avLst/>
          </a:prstGeom>
        </p:spPr>
      </p:pic>
    </p:spTree>
    <p:extLst>
      <p:ext uri="{BB962C8B-B14F-4D97-AF65-F5344CB8AC3E}">
        <p14:creationId xmlns:p14="http://schemas.microsoft.com/office/powerpoint/2010/main" val="763978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9613-2613-44BB-AE35-861EF950333E}"/>
              </a:ext>
            </a:extLst>
          </p:cNvPr>
          <p:cNvSpPr>
            <a:spLocks noGrp="1"/>
          </p:cNvSpPr>
          <p:nvPr>
            <p:ph type="title"/>
            <p:custDataLst>
              <p:tags r:id="rId1"/>
            </p:custDataLst>
          </p:nvPr>
        </p:nvSpPr>
        <p:spPr/>
        <p:txBody>
          <a:bodyPr/>
          <a:lstStyle/>
          <a:p>
            <a:r>
              <a:rPr lang="en-CA" dirty="0"/>
              <a:t>Rappel du dernier </a:t>
            </a:r>
            <a:r>
              <a:rPr lang="en-CA" dirty="0" err="1"/>
              <a:t>cours</a:t>
            </a:r>
            <a:endParaRPr lang="fr-CA" dirty="0"/>
          </a:p>
        </p:txBody>
      </p:sp>
      <p:sp>
        <p:nvSpPr>
          <p:cNvPr id="3" name="Content Placeholder 2">
            <a:extLst>
              <a:ext uri="{FF2B5EF4-FFF2-40B4-BE49-F238E27FC236}">
                <a16:creationId xmlns:a16="http://schemas.microsoft.com/office/drawing/2014/main" id="{D192C6B3-550F-44AE-ACFD-8B9BCDF42FC4}"/>
              </a:ext>
            </a:extLst>
          </p:cNvPr>
          <p:cNvSpPr>
            <a:spLocks noGrp="1"/>
          </p:cNvSpPr>
          <p:nvPr>
            <p:ph idx="1"/>
            <p:custDataLst>
              <p:tags r:id="rId2"/>
            </p:custDataLst>
          </p:nvPr>
        </p:nvSpPr>
        <p:spPr/>
        <p:txBody>
          <a:bodyPr>
            <a:normAutofit/>
          </a:bodyPr>
          <a:lstStyle/>
          <a:p>
            <a:r>
              <a:rPr lang="fr-CA" dirty="0"/>
              <a:t>Au dernier cours, nous avons fait une introduction aux concepts de cybersécurité.</a:t>
            </a:r>
          </a:p>
          <a:p>
            <a:endParaRPr lang="fr-CA" dirty="0"/>
          </a:p>
          <a:p>
            <a:r>
              <a:rPr lang="fr-CA" dirty="0"/>
              <a:t>Plusieurs des éléments de sécurité d’applique en réalité aux systèmes d’exploitation et à la configuration des applications qui s’y trouvent.</a:t>
            </a:r>
          </a:p>
          <a:p>
            <a:endParaRPr lang="fr-CA" dirty="0"/>
          </a:p>
          <a:p>
            <a:r>
              <a:rPr lang="fr-CA" dirty="0"/>
              <a:t>Dans le cours d’aujourd’hui, nous verrons comment utiliser Linux qui sera le principal système d’exploitation utilisé pour le cours.</a:t>
            </a:r>
          </a:p>
        </p:txBody>
      </p:sp>
    </p:spTree>
    <p:extLst>
      <p:ext uri="{BB962C8B-B14F-4D97-AF65-F5344CB8AC3E}">
        <p14:creationId xmlns:p14="http://schemas.microsoft.com/office/powerpoint/2010/main" val="1339922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3" name="Picture 2">
            <a:extLst>
              <a:ext uri="{FF2B5EF4-FFF2-40B4-BE49-F238E27FC236}">
                <a16:creationId xmlns:a16="http://schemas.microsoft.com/office/drawing/2014/main" id="{D689582B-86BB-49EF-9A43-3609905B02BF}"/>
              </a:ext>
            </a:extLst>
          </p:cNvPr>
          <p:cNvPicPr>
            <a:picLocks noChangeAspect="1"/>
          </p:cNvPicPr>
          <p:nvPr>
            <p:custDataLst>
              <p:tags r:id="rId2"/>
            </p:custDataLst>
          </p:nvPr>
        </p:nvPicPr>
        <p:blipFill>
          <a:blip r:embed="rId4"/>
          <a:stretch>
            <a:fillRect/>
          </a:stretch>
        </p:blipFill>
        <p:spPr>
          <a:xfrm>
            <a:off x="920123" y="1662287"/>
            <a:ext cx="6257925" cy="3952875"/>
          </a:xfrm>
          <a:prstGeom prst="rect">
            <a:avLst/>
          </a:prstGeom>
        </p:spPr>
      </p:pic>
    </p:spTree>
    <p:extLst>
      <p:ext uri="{BB962C8B-B14F-4D97-AF65-F5344CB8AC3E}">
        <p14:creationId xmlns:p14="http://schemas.microsoft.com/office/powerpoint/2010/main" val="3249744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04C8-A9BC-EC4D-CF6B-0FCF8215743F}"/>
              </a:ext>
            </a:extLst>
          </p:cNvPr>
          <p:cNvSpPr>
            <a:spLocks noGrp="1"/>
          </p:cNvSpPr>
          <p:nvPr>
            <p:ph type="title"/>
            <p:custDataLst>
              <p:tags r:id="rId1"/>
            </p:custDataLst>
          </p:nvPr>
        </p:nvSpPr>
        <p:spPr/>
        <p:txBody>
          <a:bodyPr/>
          <a:lstStyle/>
          <a:p>
            <a:r>
              <a:rPr lang="fr-CA" dirty="0"/>
              <a:t>Utilisation de </a:t>
            </a:r>
            <a:r>
              <a:rPr lang="fr-CA" dirty="0" err="1"/>
              <a:t>Putty</a:t>
            </a:r>
            <a:endParaRPr lang="en-CA" dirty="0"/>
          </a:p>
        </p:txBody>
      </p:sp>
      <p:sp>
        <p:nvSpPr>
          <p:cNvPr id="3" name="Content Placeholder 2">
            <a:extLst>
              <a:ext uri="{FF2B5EF4-FFF2-40B4-BE49-F238E27FC236}">
                <a16:creationId xmlns:a16="http://schemas.microsoft.com/office/drawing/2014/main" id="{E7E0FDF9-5840-F6DF-C018-B0A60C99BEA5}"/>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conclut</a:t>
            </a:r>
            <a:r>
              <a:rPr lang="en-US" dirty="0"/>
              <a:t> comment on </a:t>
            </a:r>
            <a:r>
              <a:rPr lang="en-US" dirty="0" err="1"/>
              <a:t>peut</a:t>
            </a:r>
            <a:r>
              <a:rPr lang="en-US" dirty="0"/>
              <a:t> se connecter à </a:t>
            </a:r>
            <a:r>
              <a:rPr lang="en-US" dirty="0" err="1"/>
              <a:t>notre</a:t>
            </a:r>
            <a:r>
              <a:rPr lang="en-US" dirty="0"/>
              <a:t> </a:t>
            </a:r>
            <a:r>
              <a:rPr lang="en-US" dirty="0" err="1"/>
              <a:t>serveur</a:t>
            </a:r>
            <a:r>
              <a:rPr lang="en-US" dirty="0"/>
              <a:t> à </a:t>
            </a:r>
            <a:r>
              <a:rPr lang="en-US" dirty="0" err="1"/>
              <a:t>partir</a:t>
            </a:r>
            <a:r>
              <a:rPr lang="en-US" dirty="0"/>
              <a:t> de Putty.</a:t>
            </a:r>
          </a:p>
          <a:p>
            <a:endParaRPr lang="en-US" dirty="0"/>
          </a:p>
          <a:p>
            <a:r>
              <a:rPr lang="en-US" dirty="0"/>
              <a:t>Dans la </a:t>
            </a:r>
            <a:r>
              <a:rPr lang="en-US" dirty="0" err="1"/>
              <a:t>prochaine</a:t>
            </a:r>
            <a:r>
              <a:rPr lang="en-US" dirty="0"/>
              <a:t> section, nous </a:t>
            </a:r>
            <a:r>
              <a:rPr lang="en-US" dirty="0" err="1"/>
              <a:t>verrons</a:t>
            </a:r>
            <a:r>
              <a:rPr lang="en-US" dirty="0"/>
              <a:t> comment </a:t>
            </a:r>
            <a:r>
              <a:rPr lang="en-US" dirty="0" err="1"/>
              <a:t>utiliser</a:t>
            </a:r>
            <a:r>
              <a:rPr lang="en-US" dirty="0"/>
              <a:t> des </a:t>
            </a:r>
            <a:r>
              <a:rPr lang="en-US" dirty="0" err="1"/>
              <a:t>commandes</a:t>
            </a:r>
            <a:r>
              <a:rPr lang="en-US" dirty="0"/>
              <a:t> de base pour </a:t>
            </a:r>
            <a:r>
              <a:rPr lang="en-US" dirty="0" err="1"/>
              <a:t>utiliser</a:t>
            </a:r>
            <a:r>
              <a:rPr lang="en-US" dirty="0"/>
              <a:t> </a:t>
            </a:r>
            <a:r>
              <a:rPr lang="en-US" dirty="0" err="1"/>
              <a:t>notre</a:t>
            </a:r>
            <a:r>
              <a:rPr lang="en-US" dirty="0"/>
              <a:t> </a:t>
            </a:r>
            <a:r>
              <a:rPr lang="en-US" dirty="0" err="1"/>
              <a:t>serveur</a:t>
            </a:r>
            <a:r>
              <a:rPr lang="en-US" dirty="0"/>
              <a:t>.</a:t>
            </a:r>
            <a:endParaRPr lang="en-CA" dirty="0"/>
          </a:p>
        </p:txBody>
      </p:sp>
    </p:spTree>
    <p:extLst>
      <p:ext uri="{BB962C8B-B14F-4D97-AF65-F5344CB8AC3E}">
        <p14:creationId xmlns:p14="http://schemas.microsoft.com/office/powerpoint/2010/main" val="5189650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2F55-8DE8-46ED-8E00-6169ED7DC6C2}"/>
              </a:ext>
            </a:extLst>
          </p:cNvPr>
          <p:cNvSpPr>
            <a:spLocks noGrp="1"/>
          </p:cNvSpPr>
          <p:nvPr>
            <p:ph type="title"/>
            <p:custDataLst>
              <p:tags r:id="rId1"/>
            </p:custDataLst>
          </p:nvPr>
        </p:nvSpPr>
        <p:spPr>
          <a:xfrm>
            <a:off x="646111" y="2591910"/>
            <a:ext cx="9404723" cy="1400530"/>
          </a:xfrm>
        </p:spPr>
        <p:txBody>
          <a:bodyPr/>
          <a:lstStyle/>
          <a:p>
            <a:r>
              <a:rPr lang="fr-CA" dirty="0"/>
              <a:t>Commande Linux</a:t>
            </a:r>
          </a:p>
        </p:txBody>
      </p:sp>
    </p:spTree>
    <p:extLst>
      <p:ext uri="{BB962C8B-B14F-4D97-AF65-F5344CB8AC3E}">
        <p14:creationId xmlns:p14="http://schemas.microsoft.com/office/powerpoint/2010/main" val="371264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02DC5-8FB7-5D7C-2D86-FD2A21214DD2}"/>
              </a:ext>
            </a:extLst>
          </p:cNvPr>
          <p:cNvSpPr>
            <a:spLocks noGrp="1"/>
          </p:cNvSpPr>
          <p:nvPr>
            <p:ph type="title"/>
            <p:custDataLst>
              <p:tags r:id="rId1"/>
            </p:custDataLst>
          </p:nvPr>
        </p:nvSpPr>
        <p:spPr/>
        <p:txBody>
          <a:bodyPr/>
          <a:lstStyle/>
          <a:p>
            <a:r>
              <a:rPr lang="en-US" dirty="0"/>
              <a:t>Les </a:t>
            </a:r>
            <a:r>
              <a:rPr lang="en-US" dirty="0" err="1"/>
              <a:t>commandes</a:t>
            </a:r>
            <a:r>
              <a:rPr lang="en-US" dirty="0"/>
              <a:t> Linux</a:t>
            </a:r>
            <a:endParaRPr lang="en-CA" dirty="0"/>
          </a:p>
        </p:txBody>
      </p:sp>
      <p:sp>
        <p:nvSpPr>
          <p:cNvPr id="3" name="Content Placeholder 2">
            <a:extLst>
              <a:ext uri="{FF2B5EF4-FFF2-40B4-BE49-F238E27FC236}">
                <a16:creationId xmlns:a16="http://schemas.microsoft.com/office/drawing/2014/main" id="{575BEA9A-EB20-8C78-E251-9C34FC8840E7}"/>
              </a:ext>
            </a:extLst>
          </p:cNvPr>
          <p:cNvSpPr>
            <a:spLocks noGrp="1"/>
          </p:cNvSpPr>
          <p:nvPr>
            <p:ph idx="1"/>
            <p:custDataLst>
              <p:tags r:id="rId2"/>
            </p:custDataLst>
          </p:nvPr>
        </p:nvSpPr>
        <p:spPr/>
        <p:txBody>
          <a:bodyPr/>
          <a:lstStyle/>
          <a:p>
            <a:r>
              <a:rPr lang="en-US" dirty="0"/>
              <a:t>Dans la </a:t>
            </a:r>
            <a:r>
              <a:rPr lang="en-US" dirty="0" err="1"/>
              <a:t>dernière</a:t>
            </a:r>
            <a:r>
              <a:rPr lang="en-US" dirty="0"/>
              <a:t> section, nous </a:t>
            </a:r>
            <a:r>
              <a:rPr lang="en-US" dirty="0" err="1"/>
              <a:t>avons</a:t>
            </a:r>
            <a:r>
              <a:rPr lang="en-US" dirty="0"/>
              <a:t> </a:t>
            </a:r>
            <a:r>
              <a:rPr lang="en-US" dirty="0" err="1"/>
              <a:t>couvert</a:t>
            </a:r>
            <a:r>
              <a:rPr lang="en-US" dirty="0"/>
              <a:t> le </a:t>
            </a:r>
            <a:r>
              <a:rPr lang="en-US" dirty="0" err="1"/>
              <a:t>déploiement</a:t>
            </a:r>
            <a:r>
              <a:rPr lang="en-US" dirty="0"/>
              <a:t> de </a:t>
            </a:r>
            <a:r>
              <a:rPr lang="en-US" dirty="0" err="1"/>
              <a:t>serveur</a:t>
            </a:r>
            <a:r>
              <a:rPr lang="en-US" dirty="0"/>
              <a:t> et comment </a:t>
            </a:r>
            <a:r>
              <a:rPr lang="en-US" dirty="0" err="1"/>
              <a:t>s’y</a:t>
            </a:r>
            <a:r>
              <a:rPr lang="en-US" dirty="0"/>
              <a:t> connecter à </a:t>
            </a:r>
            <a:r>
              <a:rPr lang="en-US" dirty="0" err="1"/>
              <a:t>partir</a:t>
            </a:r>
            <a:r>
              <a:rPr lang="en-US" dirty="0"/>
              <a:t> de Putty.</a:t>
            </a:r>
          </a:p>
          <a:p>
            <a:r>
              <a:rPr lang="en-US" dirty="0"/>
              <a:t>Comme on </a:t>
            </a:r>
            <a:r>
              <a:rPr lang="en-US" dirty="0" err="1"/>
              <a:t>peut</a:t>
            </a:r>
            <a:r>
              <a:rPr lang="en-US" dirty="0"/>
              <a:t> le </a:t>
            </a:r>
            <a:r>
              <a:rPr lang="en-US" dirty="0" err="1"/>
              <a:t>voir</a:t>
            </a:r>
            <a:r>
              <a:rPr lang="en-US" dirty="0"/>
              <a:t>, il </a:t>
            </a:r>
            <a:r>
              <a:rPr lang="en-US" dirty="0" err="1"/>
              <a:t>n’y</a:t>
            </a:r>
            <a:r>
              <a:rPr lang="en-US" dirty="0"/>
              <a:t> a pas </a:t>
            </a:r>
            <a:r>
              <a:rPr lang="en-US" dirty="0" err="1"/>
              <a:t>d’interface</a:t>
            </a:r>
            <a:r>
              <a:rPr lang="en-US" dirty="0"/>
              <a:t> </a:t>
            </a:r>
            <a:r>
              <a:rPr lang="en-US" dirty="0" err="1"/>
              <a:t>graphique</a:t>
            </a:r>
            <a:r>
              <a:rPr lang="en-US" dirty="0"/>
              <a:t>, pas </a:t>
            </a:r>
            <a:r>
              <a:rPr lang="en-US" dirty="0" err="1"/>
              <a:t>d’icône</a:t>
            </a:r>
            <a:r>
              <a:rPr lang="en-US" dirty="0"/>
              <a:t> à </a:t>
            </a:r>
            <a:r>
              <a:rPr lang="en-US" dirty="0" err="1"/>
              <a:t>cliquer</a:t>
            </a:r>
            <a:r>
              <a:rPr lang="en-US" dirty="0"/>
              <a:t>, </a:t>
            </a:r>
            <a:r>
              <a:rPr lang="en-US" dirty="0" err="1"/>
              <a:t>uniquement</a:t>
            </a:r>
            <a:r>
              <a:rPr lang="en-US" dirty="0"/>
              <a:t> du </a:t>
            </a:r>
            <a:r>
              <a:rPr lang="en-US" dirty="0" err="1"/>
              <a:t>texte</a:t>
            </a:r>
            <a:r>
              <a:rPr lang="en-US" dirty="0"/>
              <a:t> </a:t>
            </a:r>
            <a:r>
              <a:rPr lang="en-US" dirty="0" err="1"/>
              <a:t>blanc</a:t>
            </a:r>
            <a:r>
              <a:rPr lang="en-US" dirty="0"/>
              <a:t> sur un fond noir.</a:t>
            </a:r>
          </a:p>
          <a:p>
            <a:r>
              <a:rPr lang="en-US" dirty="0"/>
              <a:t>Bien </a:t>
            </a:r>
            <a:r>
              <a:rPr lang="en-US" dirty="0" err="1"/>
              <a:t>qu’il</a:t>
            </a:r>
            <a:r>
              <a:rPr lang="en-US" dirty="0"/>
              <a:t> </a:t>
            </a:r>
            <a:r>
              <a:rPr lang="en-US" dirty="0" err="1"/>
              <a:t>soit</a:t>
            </a:r>
            <a:r>
              <a:rPr lang="en-US" dirty="0"/>
              <a:t> </a:t>
            </a:r>
            <a:r>
              <a:rPr lang="en-US" dirty="0" err="1"/>
              <a:t>techniquement</a:t>
            </a:r>
            <a:r>
              <a:rPr lang="en-US" dirty="0"/>
              <a:t> possible </a:t>
            </a:r>
            <a:r>
              <a:rPr lang="en-US" dirty="0" err="1"/>
              <a:t>d’installer</a:t>
            </a:r>
            <a:r>
              <a:rPr lang="en-US" dirty="0"/>
              <a:t> </a:t>
            </a:r>
            <a:r>
              <a:rPr lang="en-US" dirty="0" err="1"/>
              <a:t>une</a:t>
            </a:r>
            <a:r>
              <a:rPr lang="en-US" dirty="0"/>
              <a:t> interface </a:t>
            </a:r>
            <a:r>
              <a:rPr lang="en-US" dirty="0" err="1"/>
              <a:t>graphique</a:t>
            </a:r>
            <a:r>
              <a:rPr lang="en-US" dirty="0"/>
              <a:t>, </a:t>
            </a:r>
            <a:r>
              <a:rPr lang="en-US" dirty="0" err="1"/>
              <a:t>ce</a:t>
            </a:r>
            <a:r>
              <a:rPr lang="en-US" dirty="0"/>
              <a:t> </a:t>
            </a:r>
            <a:r>
              <a:rPr lang="en-US" dirty="0" err="1"/>
              <a:t>n’est</a:t>
            </a:r>
            <a:r>
              <a:rPr lang="en-US" dirty="0"/>
              <a:t> pas quelque chose de </a:t>
            </a:r>
            <a:r>
              <a:rPr lang="en-US" dirty="0" err="1"/>
              <a:t>nécessaire</a:t>
            </a:r>
            <a:r>
              <a:rPr lang="en-US" dirty="0"/>
              <a:t> </a:t>
            </a:r>
            <a:r>
              <a:rPr lang="en-US" dirty="0" err="1"/>
              <a:t>puisqu’il</a:t>
            </a:r>
            <a:r>
              <a:rPr lang="en-US" dirty="0"/>
              <a:t> sera possible </a:t>
            </a:r>
            <a:r>
              <a:rPr lang="en-US" dirty="0" err="1"/>
              <a:t>d’effectuer</a:t>
            </a:r>
            <a:r>
              <a:rPr lang="en-US" dirty="0"/>
              <a:t> </a:t>
            </a:r>
            <a:r>
              <a:rPr lang="en-US" dirty="0" err="1"/>
              <a:t>toutes</a:t>
            </a:r>
            <a:r>
              <a:rPr lang="en-US" dirty="0"/>
              <a:t> les </a:t>
            </a:r>
            <a:r>
              <a:rPr lang="en-US" dirty="0" err="1"/>
              <a:t>opérations</a:t>
            </a:r>
            <a:r>
              <a:rPr lang="en-US" dirty="0"/>
              <a:t> </a:t>
            </a:r>
            <a:r>
              <a:rPr lang="en-US" dirty="0" err="1"/>
              <a:t>administratives</a:t>
            </a:r>
            <a:r>
              <a:rPr lang="en-US" dirty="0"/>
              <a:t> avec des </a:t>
            </a:r>
            <a:r>
              <a:rPr lang="en-US" dirty="0" err="1"/>
              <a:t>commandes</a:t>
            </a:r>
            <a:r>
              <a:rPr lang="en-US" dirty="0"/>
              <a:t>.</a:t>
            </a:r>
          </a:p>
          <a:p>
            <a:endParaRPr lang="en-US" dirty="0"/>
          </a:p>
          <a:p>
            <a:r>
              <a:rPr lang="en-US" dirty="0" err="1"/>
              <a:t>C’est</a:t>
            </a:r>
            <a:r>
              <a:rPr lang="en-US" dirty="0"/>
              <a:t> </a:t>
            </a:r>
            <a:r>
              <a:rPr lang="en-US" dirty="0" err="1"/>
              <a:t>ce</a:t>
            </a:r>
            <a:r>
              <a:rPr lang="en-US" dirty="0"/>
              <a:t> que nous </a:t>
            </a:r>
            <a:r>
              <a:rPr lang="en-US" dirty="0" err="1"/>
              <a:t>commencerons</a:t>
            </a:r>
            <a:r>
              <a:rPr lang="en-US" dirty="0"/>
              <a:t> à </a:t>
            </a:r>
            <a:r>
              <a:rPr lang="en-US" dirty="0" err="1"/>
              <a:t>couvrir</a:t>
            </a:r>
            <a:r>
              <a:rPr lang="en-US" dirty="0"/>
              <a:t> dans </a:t>
            </a:r>
            <a:r>
              <a:rPr lang="en-US" dirty="0" err="1"/>
              <a:t>cette</a:t>
            </a:r>
            <a:r>
              <a:rPr lang="en-US" dirty="0"/>
              <a:t> section</a:t>
            </a:r>
          </a:p>
        </p:txBody>
      </p:sp>
    </p:spTree>
    <p:extLst>
      <p:ext uri="{BB962C8B-B14F-4D97-AF65-F5344CB8AC3E}">
        <p14:creationId xmlns:p14="http://schemas.microsoft.com/office/powerpoint/2010/main" val="2978958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7B093-F5B0-49C8-98F8-76D01884D649}"/>
              </a:ext>
            </a:extLst>
          </p:cNvPr>
          <p:cNvSpPr>
            <a:spLocks noGrp="1"/>
          </p:cNvSpPr>
          <p:nvPr>
            <p:ph type="title"/>
            <p:custDataLst>
              <p:tags r:id="rId1"/>
            </p:custDataLst>
          </p:nvPr>
        </p:nvSpPr>
        <p:spPr/>
        <p:txBody>
          <a:bodyPr/>
          <a:lstStyle/>
          <a:p>
            <a:r>
              <a:rPr lang="en-US"/>
              <a:t>Commandes de bases</a:t>
            </a:r>
            <a:endParaRPr lang="en-CA"/>
          </a:p>
        </p:txBody>
      </p:sp>
      <p:sp>
        <p:nvSpPr>
          <p:cNvPr id="3" name="Content Placeholder 2">
            <a:extLst>
              <a:ext uri="{FF2B5EF4-FFF2-40B4-BE49-F238E27FC236}">
                <a16:creationId xmlns:a16="http://schemas.microsoft.com/office/drawing/2014/main" id="{ABEDAAF8-E24A-4855-9F3A-8558E4C6D981}"/>
              </a:ext>
            </a:extLst>
          </p:cNvPr>
          <p:cNvSpPr>
            <a:spLocks noGrp="1"/>
          </p:cNvSpPr>
          <p:nvPr>
            <p:ph idx="1"/>
            <p:custDataLst>
              <p:tags r:id="rId2"/>
            </p:custDataLst>
          </p:nvPr>
        </p:nvSpPr>
        <p:spPr/>
        <p:txBody>
          <a:bodyPr/>
          <a:lstStyle/>
          <a:p>
            <a:r>
              <a:rPr lang="en-CA" dirty="0"/>
              <a:t>Dans </a:t>
            </a:r>
            <a:r>
              <a:rPr lang="en-CA" dirty="0" err="1"/>
              <a:t>cette</a:t>
            </a:r>
            <a:r>
              <a:rPr lang="en-CA" dirty="0"/>
              <a:t> section, nous </a:t>
            </a:r>
            <a:r>
              <a:rPr lang="en-CA" dirty="0" err="1"/>
              <a:t>couvrirons</a:t>
            </a:r>
            <a:r>
              <a:rPr lang="en-CA" dirty="0"/>
              <a:t> les </a:t>
            </a:r>
            <a:r>
              <a:rPr lang="en-CA" dirty="0" err="1"/>
              <a:t>commandes</a:t>
            </a:r>
            <a:r>
              <a:rPr lang="en-CA" dirty="0"/>
              <a:t> </a:t>
            </a:r>
            <a:r>
              <a:rPr lang="en-CA" dirty="0" err="1"/>
              <a:t>suivantes</a:t>
            </a:r>
            <a:r>
              <a:rPr lang="en-CA" dirty="0"/>
              <a:t>:</a:t>
            </a:r>
          </a:p>
          <a:p>
            <a:pPr lvl="1"/>
            <a:r>
              <a:rPr lang="en-CA" dirty="0" err="1"/>
              <a:t>pwd</a:t>
            </a:r>
            <a:endParaRPr lang="en-CA" dirty="0"/>
          </a:p>
          <a:p>
            <a:pPr lvl="1"/>
            <a:r>
              <a:rPr lang="en-CA" dirty="0"/>
              <a:t>clear</a:t>
            </a:r>
          </a:p>
          <a:p>
            <a:pPr lvl="1"/>
            <a:r>
              <a:rPr lang="en-CA" dirty="0"/>
              <a:t>cd</a:t>
            </a:r>
          </a:p>
          <a:p>
            <a:pPr lvl="1"/>
            <a:r>
              <a:rPr lang="en-CA" dirty="0"/>
              <a:t>ls</a:t>
            </a:r>
          </a:p>
          <a:p>
            <a:pPr lvl="1"/>
            <a:r>
              <a:rPr lang="en-CA" dirty="0"/>
              <a:t>cat</a:t>
            </a:r>
          </a:p>
          <a:p>
            <a:pPr lvl="1"/>
            <a:r>
              <a:rPr lang="en-CA" dirty="0" err="1"/>
              <a:t>mkdir</a:t>
            </a:r>
            <a:endParaRPr lang="en-CA" dirty="0"/>
          </a:p>
          <a:p>
            <a:pPr lvl="1"/>
            <a:r>
              <a:rPr lang="en-CA" dirty="0"/>
              <a:t>rm</a:t>
            </a:r>
          </a:p>
          <a:p>
            <a:pPr lvl="1"/>
            <a:r>
              <a:rPr lang="en-CA" dirty="0"/>
              <a:t>mv</a:t>
            </a:r>
          </a:p>
          <a:p>
            <a:pPr lvl="1"/>
            <a:r>
              <a:rPr lang="en-CA" dirty="0"/>
              <a:t>vi</a:t>
            </a:r>
          </a:p>
          <a:p>
            <a:endParaRPr lang="en-CA" dirty="0"/>
          </a:p>
        </p:txBody>
      </p:sp>
    </p:spTree>
    <p:extLst>
      <p:ext uri="{BB962C8B-B14F-4D97-AF65-F5344CB8AC3E}">
        <p14:creationId xmlns:p14="http://schemas.microsoft.com/office/powerpoint/2010/main" val="2425869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PWD</a:t>
            </a:r>
          </a:p>
        </p:txBody>
      </p:sp>
    </p:spTree>
    <p:extLst>
      <p:ext uri="{BB962C8B-B14F-4D97-AF65-F5344CB8AC3E}">
        <p14:creationId xmlns:p14="http://schemas.microsoft.com/office/powerpoint/2010/main" val="4111593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err="1"/>
              <a:t>pwd</a:t>
            </a:r>
            <a:endParaRPr lang="en-CA" dirty="0"/>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a:t>
            </a:r>
            <a:r>
              <a:rPr lang="en-CA" dirty="0" err="1"/>
              <a:t>pwd</a:t>
            </a:r>
            <a:r>
              <a:rPr lang="en-CA" dirty="0"/>
              <a:t>” </a:t>
            </a:r>
            <a:r>
              <a:rPr lang="en-CA" dirty="0" err="1"/>
              <a:t>est</a:t>
            </a:r>
            <a:r>
              <a:rPr lang="en-CA" dirty="0"/>
              <a:t> </a:t>
            </a:r>
            <a:r>
              <a:rPr lang="en-CA" dirty="0" err="1"/>
              <a:t>une</a:t>
            </a:r>
            <a:r>
              <a:rPr lang="en-CA" dirty="0"/>
              <a:t> instruction qui </a:t>
            </a:r>
            <a:r>
              <a:rPr lang="en-CA" dirty="0" err="1"/>
              <a:t>permet</a:t>
            </a:r>
            <a:r>
              <a:rPr lang="en-CA" dirty="0"/>
              <a:t> </a:t>
            </a:r>
            <a:r>
              <a:rPr lang="en-CA" dirty="0" err="1"/>
              <a:t>d’afficher</a:t>
            </a:r>
            <a:r>
              <a:rPr lang="en-CA" dirty="0"/>
              <a:t> le </a:t>
            </a:r>
            <a:r>
              <a:rPr lang="en-CA" dirty="0" err="1"/>
              <a:t>répertoire</a:t>
            </a:r>
            <a:r>
              <a:rPr lang="en-CA" dirty="0"/>
              <a:t> </a:t>
            </a:r>
            <a:r>
              <a:rPr lang="en-CA" dirty="0" err="1"/>
              <a:t>en</a:t>
            </a:r>
            <a:r>
              <a:rPr lang="en-CA" dirty="0"/>
              <a:t> </a:t>
            </a:r>
            <a:r>
              <a:rPr lang="en-CA" dirty="0" err="1"/>
              <a:t>cours</a:t>
            </a:r>
            <a:r>
              <a:rPr lang="en-CA" dirty="0"/>
              <a:t>.</a:t>
            </a:r>
          </a:p>
        </p:txBody>
      </p:sp>
      <p:pic>
        <p:nvPicPr>
          <p:cNvPr id="5" name="Picture 4">
            <a:extLst>
              <a:ext uri="{FF2B5EF4-FFF2-40B4-BE49-F238E27FC236}">
                <a16:creationId xmlns:a16="http://schemas.microsoft.com/office/drawing/2014/main" id="{9232DD9F-0890-4629-A184-F3127E00658E}"/>
              </a:ext>
            </a:extLst>
          </p:cNvPr>
          <p:cNvPicPr>
            <a:picLocks noChangeAspect="1"/>
          </p:cNvPicPr>
          <p:nvPr>
            <p:custDataLst>
              <p:tags r:id="rId3"/>
            </p:custDataLst>
          </p:nvPr>
        </p:nvPicPr>
        <p:blipFill>
          <a:blip r:embed="rId5"/>
          <a:stretch>
            <a:fillRect/>
          </a:stretch>
        </p:blipFill>
        <p:spPr>
          <a:xfrm>
            <a:off x="1363166" y="3042628"/>
            <a:ext cx="6277851" cy="2467319"/>
          </a:xfrm>
          <a:prstGeom prst="rect">
            <a:avLst/>
          </a:prstGeom>
        </p:spPr>
      </p:pic>
    </p:spTree>
    <p:extLst>
      <p:ext uri="{BB962C8B-B14F-4D97-AF65-F5344CB8AC3E}">
        <p14:creationId xmlns:p14="http://schemas.microsoft.com/office/powerpoint/2010/main" val="35660536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CLEAR</a:t>
            </a:r>
          </a:p>
        </p:txBody>
      </p:sp>
    </p:spTree>
    <p:extLst>
      <p:ext uri="{BB962C8B-B14F-4D97-AF65-F5344CB8AC3E}">
        <p14:creationId xmlns:p14="http://schemas.microsoft.com/office/powerpoint/2010/main" val="3611629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clear</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“clear” </a:t>
            </a:r>
            <a:r>
              <a:rPr lang="en-CA" dirty="0" err="1"/>
              <a:t>est</a:t>
            </a:r>
            <a:r>
              <a:rPr lang="en-CA" dirty="0"/>
              <a:t> </a:t>
            </a:r>
            <a:r>
              <a:rPr lang="en-CA" dirty="0" err="1"/>
              <a:t>une</a:t>
            </a:r>
            <a:r>
              <a:rPr lang="en-CA" dirty="0"/>
              <a:t> instruction qui </a:t>
            </a:r>
            <a:r>
              <a:rPr lang="en-CA" dirty="0" err="1"/>
              <a:t>permet</a:t>
            </a:r>
            <a:r>
              <a:rPr lang="en-CA" dirty="0"/>
              <a:t> </a:t>
            </a:r>
            <a:r>
              <a:rPr lang="en-CA" dirty="0" err="1"/>
              <a:t>d’effacer</a:t>
            </a:r>
            <a:r>
              <a:rPr lang="en-CA" dirty="0"/>
              <a:t> tout le </a:t>
            </a:r>
            <a:r>
              <a:rPr lang="en-CA" dirty="0" err="1"/>
              <a:t>contenu</a:t>
            </a:r>
            <a:r>
              <a:rPr lang="en-CA" dirty="0"/>
              <a:t> de la page.</a:t>
            </a:r>
          </a:p>
        </p:txBody>
      </p:sp>
      <p:pic>
        <p:nvPicPr>
          <p:cNvPr id="5" name="Picture 4">
            <a:extLst>
              <a:ext uri="{FF2B5EF4-FFF2-40B4-BE49-F238E27FC236}">
                <a16:creationId xmlns:a16="http://schemas.microsoft.com/office/drawing/2014/main" id="{BE91C84D-5819-4BC3-AECB-50AA5EAFE74F}"/>
              </a:ext>
            </a:extLst>
          </p:cNvPr>
          <p:cNvPicPr>
            <a:picLocks noChangeAspect="1"/>
          </p:cNvPicPr>
          <p:nvPr>
            <p:custDataLst>
              <p:tags r:id="rId3"/>
            </p:custDataLst>
          </p:nvPr>
        </p:nvPicPr>
        <p:blipFill>
          <a:blip r:embed="rId6"/>
          <a:stretch>
            <a:fillRect/>
          </a:stretch>
        </p:blipFill>
        <p:spPr>
          <a:xfrm>
            <a:off x="265346" y="3429000"/>
            <a:ext cx="5679462" cy="2057400"/>
          </a:xfrm>
          <a:prstGeom prst="rect">
            <a:avLst/>
          </a:prstGeom>
        </p:spPr>
      </p:pic>
      <p:pic>
        <p:nvPicPr>
          <p:cNvPr id="7" name="Picture 6">
            <a:extLst>
              <a:ext uri="{FF2B5EF4-FFF2-40B4-BE49-F238E27FC236}">
                <a16:creationId xmlns:a16="http://schemas.microsoft.com/office/drawing/2014/main" id="{87984C96-A529-4E26-9A58-F81EDDBEE4D8}"/>
              </a:ext>
            </a:extLst>
          </p:cNvPr>
          <p:cNvPicPr>
            <a:picLocks noChangeAspect="1"/>
          </p:cNvPicPr>
          <p:nvPr>
            <p:custDataLst>
              <p:tags r:id="rId4"/>
            </p:custDataLst>
          </p:nvPr>
        </p:nvPicPr>
        <p:blipFill>
          <a:blip r:embed="rId7"/>
          <a:stretch>
            <a:fillRect/>
          </a:stretch>
        </p:blipFill>
        <p:spPr>
          <a:xfrm>
            <a:off x="6372531" y="3429000"/>
            <a:ext cx="5679462" cy="2057400"/>
          </a:xfrm>
          <a:prstGeom prst="rect">
            <a:avLst/>
          </a:prstGeom>
        </p:spPr>
      </p:pic>
    </p:spTree>
    <p:extLst>
      <p:ext uri="{BB962C8B-B14F-4D97-AF65-F5344CB8AC3E}">
        <p14:creationId xmlns:p14="http://schemas.microsoft.com/office/powerpoint/2010/main" val="1431467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CD</a:t>
            </a:r>
          </a:p>
        </p:txBody>
      </p:sp>
    </p:spTree>
    <p:extLst>
      <p:ext uri="{BB962C8B-B14F-4D97-AF65-F5344CB8AC3E}">
        <p14:creationId xmlns:p14="http://schemas.microsoft.com/office/powerpoint/2010/main" val="2269185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dirty="0"/>
              <a:t>Gestion d’environnement infonuagique</a:t>
            </a:r>
          </a:p>
        </p:txBody>
      </p:sp>
    </p:spTree>
    <p:extLst>
      <p:ext uri="{BB962C8B-B14F-4D97-AF65-F5344CB8AC3E}">
        <p14:creationId xmlns:p14="http://schemas.microsoft.com/office/powerpoint/2010/main" val="3389839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“cd” (Change Directory) </a:t>
            </a:r>
            <a:r>
              <a:rPr lang="en-CA" dirty="0" err="1"/>
              <a:t>permet</a:t>
            </a:r>
            <a:r>
              <a:rPr lang="en-CA" dirty="0"/>
              <a:t> de changer le </a:t>
            </a:r>
            <a:r>
              <a:rPr lang="en-CA" dirty="0" err="1"/>
              <a:t>répertoire</a:t>
            </a:r>
            <a:r>
              <a:rPr lang="en-CA" dirty="0"/>
              <a:t> </a:t>
            </a:r>
            <a:r>
              <a:rPr lang="en-CA" dirty="0" err="1"/>
              <a:t>en</a:t>
            </a:r>
            <a:r>
              <a:rPr lang="en-CA" dirty="0"/>
              <a:t> </a:t>
            </a:r>
            <a:r>
              <a:rPr lang="en-CA" dirty="0" err="1"/>
              <a:t>cours</a:t>
            </a:r>
            <a:r>
              <a:rPr lang="en-CA" dirty="0"/>
              <a:t>.</a:t>
            </a:r>
          </a:p>
          <a:p>
            <a:r>
              <a:rPr lang="en-CA" dirty="0"/>
              <a:t>On </a:t>
            </a:r>
            <a:r>
              <a:rPr lang="en-CA" dirty="0" err="1"/>
              <a:t>peut</a:t>
            </a:r>
            <a:r>
              <a:rPr lang="en-CA" dirty="0"/>
              <a:t> </a:t>
            </a:r>
            <a:r>
              <a:rPr lang="en-CA" dirty="0" err="1"/>
              <a:t>utiliser</a:t>
            </a:r>
            <a:r>
              <a:rPr lang="en-CA" dirty="0"/>
              <a:t> </a:t>
            </a:r>
            <a:r>
              <a:rPr lang="en-CA" dirty="0" err="1"/>
              <a:t>une</a:t>
            </a:r>
            <a:r>
              <a:rPr lang="en-CA" dirty="0"/>
              <a:t> </a:t>
            </a:r>
            <a:r>
              <a:rPr lang="en-CA" dirty="0" err="1"/>
              <a:t>adresse</a:t>
            </a:r>
            <a:r>
              <a:rPr lang="en-CA" dirty="0"/>
              <a:t> relative (par rapport au </a:t>
            </a:r>
            <a:r>
              <a:rPr lang="en-CA" dirty="0" err="1"/>
              <a:t>répertoire</a:t>
            </a:r>
            <a:r>
              <a:rPr lang="en-CA" dirty="0"/>
              <a:t> </a:t>
            </a:r>
            <a:r>
              <a:rPr lang="en-CA" dirty="0" err="1"/>
              <a:t>en</a:t>
            </a:r>
            <a:r>
              <a:rPr lang="en-CA" dirty="0"/>
              <a:t> </a:t>
            </a:r>
            <a:r>
              <a:rPr lang="en-CA" dirty="0" err="1"/>
              <a:t>cours</a:t>
            </a:r>
            <a:r>
              <a:rPr lang="en-CA" dirty="0"/>
              <a:t>) </a:t>
            </a:r>
            <a:r>
              <a:rPr lang="en-CA" dirty="0" err="1"/>
              <a:t>ou</a:t>
            </a:r>
            <a:r>
              <a:rPr lang="en-CA" dirty="0"/>
              <a:t> </a:t>
            </a:r>
            <a:r>
              <a:rPr lang="en-CA" dirty="0" err="1"/>
              <a:t>une</a:t>
            </a:r>
            <a:r>
              <a:rPr lang="en-CA" dirty="0"/>
              <a:t> </a:t>
            </a:r>
            <a:r>
              <a:rPr lang="en-CA" dirty="0" err="1"/>
              <a:t>adresse</a:t>
            </a:r>
            <a:r>
              <a:rPr lang="en-CA" dirty="0"/>
              <a:t> </a:t>
            </a:r>
            <a:r>
              <a:rPr lang="en-CA" dirty="0" err="1"/>
              <a:t>absolue</a:t>
            </a:r>
            <a:r>
              <a:rPr lang="en-CA" dirty="0"/>
              <a:t> (par rapport à la </a:t>
            </a:r>
            <a:r>
              <a:rPr lang="en-CA" dirty="0" err="1"/>
              <a:t>racine</a:t>
            </a:r>
            <a:r>
              <a:rPr lang="en-CA" dirty="0"/>
              <a:t> du </a:t>
            </a:r>
            <a:r>
              <a:rPr lang="en-CA" dirty="0" err="1"/>
              <a:t>système</a:t>
            </a:r>
            <a:r>
              <a:rPr lang="en-CA" dirty="0"/>
              <a:t> de </a:t>
            </a:r>
            <a:r>
              <a:rPr lang="en-CA" dirty="0" err="1"/>
              <a:t>fichier</a:t>
            </a:r>
            <a:r>
              <a:rPr lang="en-CA" dirty="0"/>
              <a:t>)</a:t>
            </a:r>
          </a:p>
          <a:p>
            <a:endParaRPr lang="en-CA" dirty="0"/>
          </a:p>
          <a:p>
            <a:r>
              <a:rPr lang="en-CA" dirty="0"/>
              <a:t>Pour </a:t>
            </a:r>
            <a:r>
              <a:rPr lang="en-CA" dirty="0" err="1"/>
              <a:t>utiliser</a:t>
            </a:r>
            <a:r>
              <a:rPr lang="en-CA" dirty="0"/>
              <a:t> </a:t>
            </a:r>
            <a:r>
              <a:rPr lang="en-CA" dirty="0" err="1"/>
              <a:t>une</a:t>
            </a:r>
            <a:r>
              <a:rPr lang="en-CA" dirty="0"/>
              <a:t> </a:t>
            </a:r>
            <a:r>
              <a:rPr lang="en-CA" dirty="0" err="1"/>
              <a:t>adresse</a:t>
            </a:r>
            <a:r>
              <a:rPr lang="en-CA" dirty="0"/>
              <a:t> relative, </a:t>
            </a:r>
            <a:r>
              <a:rPr lang="en-CA" err="1"/>
              <a:t>simplement</a:t>
            </a:r>
            <a:r>
              <a:rPr lang="en-CA"/>
              <a:t> indiquez </a:t>
            </a:r>
            <a:r>
              <a:rPr lang="en-CA" dirty="0"/>
              <a:t>le nom du </a:t>
            </a:r>
            <a:r>
              <a:rPr lang="en-CA" dirty="0" err="1"/>
              <a:t>répertoire</a:t>
            </a:r>
            <a:r>
              <a:rPr lang="en-CA" dirty="0"/>
              <a:t>.</a:t>
            </a:r>
          </a:p>
          <a:p>
            <a:r>
              <a:rPr lang="en-CA" dirty="0"/>
              <a:t>Pour </a:t>
            </a:r>
            <a:r>
              <a:rPr lang="en-CA" dirty="0" err="1"/>
              <a:t>utiliser</a:t>
            </a:r>
            <a:r>
              <a:rPr lang="en-CA" dirty="0"/>
              <a:t> </a:t>
            </a:r>
            <a:r>
              <a:rPr lang="en-CA" dirty="0" err="1"/>
              <a:t>une</a:t>
            </a:r>
            <a:r>
              <a:rPr lang="en-CA" dirty="0"/>
              <a:t> </a:t>
            </a:r>
            <a:r>
              <a:rPr lang="en-CA" dirty="0" err="1"/>
              <a:t>adresse</a:t>
            </a:r>
            <a:r>
              <a:rPr lang="en-CA" dirty="0"/>
              <a:t> </a:t>
            </a:r>
            <a:r>
              <a:rPr lang="en-CA" dirty="0" err="1"/>
              <a:t>absolue</a:t>
            </a:r>
            <a:r>
              <a:rPr lang="en-CA" dirty="0"/>
              <a:t>, commencer le chemin </a:t>
            </a:r>
            <a:r>
              <a:rPr lang="en-CA" dirty="0" err="1"/>
              <a:t>d’accès</a:t>
            </a:r>
            <a:r>
              <a:rPr lang="en-CA" dirty="0"/>
              <a:t> par “/”</a:t>
            </a:r>
          </a:p>
          <a:p>
            <a:r>
              <a:rPr lang="en-CA" dirty="0" err="1"/>
              <a:t>Regardons</a:t>
            </a:r>
            <a:r>
              <a:rPr lang="en-CA" dirty="0"/>
              <a:t> des </a:t>
            </a:r>
            <a:r>
              <a:rPr lang="en-CA" dirty="0" err="1"/>
              <a:t>exemples</a:t>
            </a:r>
            <a:endParaRPr lang="en-CA" dirty="0"/>
          </a:p>
        </p:txBody>
      </p:sp>
    </p:spTree>
    <p:extLst>
      <p:ext uri="{BB962C8B-B14F-4D97-AF65-F5344CB8AC3E}">
        <p14:creationId xmlns:p14="http://schemas.microsoft.com/office/powerpoint/2010/main" val="3199922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p:txBody>
      </p:sp>
    </p:spTree>
    <p:extLst>
      <p:ext uri="{BB962C8B-B14F-4D97-AF65-F5344CB8AC3E}">
        <p14:creationId xmlns:p14="http://schemas.microsoft.com/office/powerpoint/2010/main" val="991950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“html”?</a:t>
            </a:r>
          </a:p>
          <a:p>
            <a:endParaRPr lang="en-CA" dirty="0"/>
          </a:p>
        </p:txBody>
      </p:sp>
    </p:spTree>
    <p:extLst>
      <p:ext uri="{BB962C8B-B14F-4D97-AF65-F5344CB8AC3E}">
        <p14:creationId xmlns:p14="http://schemas.microsoft.com/office/powerpoint/2010/main" val="1267709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“html”?</a:t>
            </a:r>
          </a:p>
          <a:p>
            <a:endParaRPr lang="en-CA" dirty="0"/>
          </a:p>
        </p:txBody>
      </p:sp>
      <p:pic>
        <p:nvPicPr>
          <p:cNvPr id="5" name="Picture 4">
            <a:extLst>
              <a:ext uri="{FF2B5EF4-FFF2-40B4-BE49-F238E27FC236}">
                <a16:creationId xmlns:a16="http://schemas.microsoft.com/office/drawing/2014/main" id="{DE7ACFA5-B1D1-482E-8790-F69313F278DD}"/>
              </a:ext>
            </a:extLst>
          </p:cNvPr>
          <p:cNvPicPr>
            <a:picLocks noChangeAspect="1"/>
          </p:cNvPicPr>
          <p:nvPr>
            <p:custDataLst>
              <p:tags r:id="rId3"/>
            </p:custDataLst>
          </p:nvPr>
        </p:nvPicPr>
        <p:blipFill>
          <a:blip r:embed="rId5"/>
          <a:stretch>
            <a:fillRect/>
          </a:stretch>
        </p:blipFill>
        <p:spPr>
          <a:xfrm>
            <a:off x="7363893" y="3369499"/>
            <a:ext cx="3724795" cy="781159"/>
          </a:xfrm>
          <a:prstGeom prst="rect">
            <a:avLst/>
          </a:prstGeom>
        </p:spPr>
      </p:pic>
    </p:spTree>
    <p:extLst>
      <p:ext uri="{BB962C8B-B14F-4D97-AF65-F5344CB8AC3E}">
        <p14:creationId xmlns:p14="http://schemas.microsoft.com/office/powerpoint/2010/main" val="1760298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p:txBody>
      </p:sp>
    </p:spTree>
    <p:extLst>
      <p:ext uri="{BB962C8B-B14F-4D97-AF65-F5344CB8AC3E}">
        <p14:creationId xmlns:p14="http://schemas.microsoft.com/office/powerpoint/2010/main" val="28347933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a:t>
            </a:r>
            <a:r>
              <a:rPr lang="en-CA"/>
              <a:t>me rendre </a:t>
            </a:r>
            <a:r>
              <a:rPr lang="en-CA" dirty="0"/>
              <a:t>sous “journal”?</a:t>
            </a:r>
          </a:p>
          <a:p>
            <a:endParaRPr lang="en-CA" dirty="0"/>
          </a:p>
        </p:txBody>
      </p:sp>
    </p:spTree>
    <p:extLst>
      <p:ext uri="{BB962C8B-B14F-4D97-AF65-F5344CB8AC3E}">
        <p14:creationId xmlns:p14="http://schemas.microsoft.com/office/powerpoint/2010/main" val="40341928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“journal”?</a:t>
            </a:r>
          </a:p>
          <a:p>
            <a:endParaRPr lang="en-CA" dirty="0"/>
          </a:p>
        </p:txBody>
      </p:sp>
      <p:pic>
        <p:nvPicPr>
          <p:cNvPr id="5" name="Picture 4">
            <a:extLst>
              <a:ext uri="{FF2B5EF4-FFF2-40B4-BE49-F238E27FC236}">
                <a16:creationId xmlns:a16="http://schemas.microsoft.com/office/drawing/2014/main" id="{D71CBB63-2267-4783-AD13-F54F48F8B769}"/>
              </a:ext>
            </a:extLst>
          </p:cNvPr>
          <p:cNvPicPr>
            <a:picLocks noChangeAspect="1"/>
          </p:cNvPicPr>
          <p:nvPr>
            <p:custDataLst>
              <p:tags r:id="rId3"/>
            </p:custDataLst>
          </p:nvPr>
        </p:nvPicPr>
        <p:blipFill>
          <a:blip r:embed="rId5"/>
          <a:stretch>
            <a:fillRect/>
          </a:stretch>
        </p:blipFill>
        <p:spPr>
          <a:xfrm>
            <a:off x="6954842" y="3286214"/>
            <a:ext cx="4725059" cy="828791"/>
          </a:xfrm>
          <a:prstGeom prst="rect">
            <a:avLst/>
          </a:prstGeom>
        </p:spPr>
      </p:pic>
    </p:spTree>
    <p:extLst>
      <p:ext uri="{BB962C8B-B14F-4D97-AF65-F5344CB8AC3E}">
        <p14:creationId xmlns:p14="http://schemas.microsoft.com/office/powerpoint/2010/main" val="32297633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2747B-1195-4B9E-BC6A-EE88DD8F732C}"/>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1C947B5C-3DC8-445C-83F8-E30679C5E903}"/>
              </a:ext>
            </a:extLst>
          </p:cNvPr>
          <p:cNvSpPr>
            <a:spLocks noGrp="1"/>
          </p:cNvSpPr>
          <p:nvPr>
            <p:ph idx="1"/>
            <p:custDataLst>
              <p:tags r:id="rId2"/>
            </p:custDataLst>
          </p:nvPr>
        </p:nvSpPr>
        <p:spPr/>
        <p:txBody>
          <a:bodyPr/>
          <a:lstStyle/>
          <a:p>
            <a:r>
              <a:rPr lang="en-CA" dirty="0" err="1"/>
              <a:t>Notez</a:t>
            </a:r>
            <a:r>
              <a:rPr lang="en-CA" dirty="0"/>
              <a:t> </a:t>
            </a:r>
            <a:r>
              <a:rPr lang="en-CA" dirty="0" err="1"/>
              <a:t>qu’il</a:t>
            </a:r>
            <a:r>
              <a:rPr lang="en-CA" dirty="0"/>
              <a:t> </a:t>
            </a:r>
            <a:r>
              <a:rPr lang="en-CA" dirty="0" err="1"/>
              <a:t>est</a:t>
            </a:r>
            <a:r>
              <a:rPr lang="en-CA" dirty="0"/>
              <a:t> </a:t>
            </a:r>
            <a:r>
              <a:rPr lang="en-CA" dirty="0" err="1"/>
              <a:t>toujours</a:t>
            </a:r>
            <a:r>
              <a:rPr lang="en-CA" dirty="0"/>
              <a:t> possible de </a:t>
            </a:r>
            <a:r>
              <a:rPr lang="en-CA" dirty="0" err="1"/>
              <a:t>vous</a:t>
            </a:r>
            <a:r>
              <a:rPr lang="en-CA" dirty="0"/>
              <a:t> </a:t>
            </a:r>
            <a:r>
              <a:rPr lang="en-CA" dirty="0" err="1"/>
              <a:t>rendre</a:t>
            </a:r>
            <a:r>
              <a:rPr lang="en-CA" dirty="0"/>
              <a:t> au dossier parent </a:t>
            </a:r>
            <a:r>
              <a:rPr lang="en-CA" dirty="0" err="1"/>
              <a:t>en</a:t>
            </a:r>
            <a:r>
              <a:rPr lang="en-CA" dirty="0"/>
              <a:t> </a:t>
            </a:r>
            <a:r>
              <a:rPr lang="en-CA" dirty="0" err="1"/>
              <a:t>utilisant</a:t>
            </a:r>
            <a:r>
              <a:rPr lang="en-CA" dirty="0"/>
              <a:t> la notation “..”</a:t>
            </a:r>
          </a:p>
          <a:p>
            <a:endParaRPr lang="en-CA" dirty="0"/>
          </a:p>
          <a:p>
            <a:r>
              <a:rPr lang="en-CA" dirty="0"/>
              <a:t>Par </a:t>
            </a:r>
            <a:r>
              <a:rPr lang="en-CA" dirty="0" err="1"/>
              <a:t>exemple</a:t>
            </a:r>
            <a:r>
              <a:rPr lang="en-CA" dirty="0"/>
              <a:t>:</a:t>
            </a:r>
          </a:p>
          <a:p>
            <a:pPr lvl="1"/>
            <a:r>
              <a:rPr lang="en-CA" dirty="0"/>
              <a:t>cd ..		: </a:t>
            </a:r>
            <a:r>
              <a:rPr lang="en-CA" dirty="0" err="1"/>
              <a:t>Permet</a:t>
            </a:r>
            <a:r>
              <a:rPr lang="en-CA" dirty="0"/>
              <a:t> de </a:t>
            </a:r>
            <a:r>
              <a:rPr lang="en-CA" dirty="0" err="1"/>
              <a:t>retourner</a:t>
            </a:r>
            <a:r>
              <a:rPr lang="en-CA" dirty="0"/>
              <a:t> dans le </a:t>
            </a:r>
            <a:r>
              <a:rPr lang="en-CA" dirty="0" err="1"/>
              <a:t>répertoire</a:t>
            </a:r>
            <a:r>
              <a:rPr lang="en-CA" dirty="0"/>
              <a:t> parent</a:t>
            </a:r>
          </a:p>
          <a:p>
            <a:pPr lvl="1"/>
            <a:endParaRPr lang="en-CA" dirty="0"/>
          </a:p>
          <a:p>
            <a:r>
              <a:rPr lang="en-CA" dirty="0"/>
              <a:t>Un </a:t>
            </a:r>
            <a:r>
              <a:rPr lang="en-CA" dirty="0" err="1"/>
              <a:t>autre</a:t>
            </a:r>
            <a:r>
              <a:rPr lang="en-CA" dirty="0"/>
              <a:t> </a:t>
            </a:r>
            <a:r>
              <a:rPr lang="en-CA" dirty="0" err="1"/>
              <a:t>cas</a:t>
            </a:r>
            <a:r>
              <a:rPr lang="en-CA" dirty="0"/>
              <a:t> </a:t>
            </a:r>
            <a:r>
              <a:rPr lang="en-CA" dirty="0" err="1"/>
              <a:t>d’utilisation</a:t>
            </a:r>
            <a:r>
              <a:rPr lang="en-CA" dirty="0"/>
              <a:t> </a:t>
            </a:r>
            <a:r>
              <a:rPr lang="en-CA" dirty="0" err="1"/>
              <a:t>est</a:t>
            </a:r>
            <a:r>
              <a:rPr lang="en-CA" dirty="0"/>
              <a:t> </a:t>
            </a:r>
            <a:r>
              <a:rPr lang="en-CA" dirty="0" err="1"/>
              <a:t>d’inclure</a:t>
            </a:r>
            <a:r>
              <a:rPr lang="en-CA" dirty="0"/>
              <a:t> </a:t>
            </a:r>
            <a:r>
              <a:rPr lang="en-CA" dirty="0" err="1"/>
              <a:t>cette</a:t>
            </a:r>
            <a:r>
              <a:rPr lang="en-CA" dirty="0"/>
              <a:t> notation dans un chemin </a:t>
            </a:r>
            <a:r>
              <a:rPr lang="en-CA" dirty="0" err="1"/>
              <a:t>d’accès</a:t>
            </a:r>
            <a:r>
              <a:rPr lang="en-CA" dirty="0"/>
              <a:t>. </a:t>
            </a:r>
            <a:r>
              <a:rPr lang="en-CA" dirty="0" err="1"/>
              <a:t>Voyons</a:t>
            </a:r>
            <a:r>
              <a:rPr lang="en-CA" dirty="0"/>
              <a:t> un </a:t>
            </a:r>
            <a:r>
              <a:rPr lang="en-CA" dirty="0" err="1"/>
              <a:t>exemple</a:t>
            </a:r>
            <a:r>
              <a:rPr lang="en-CA" dirty="0"/>
              <a:t>.</a:t>
            </a:r>
          </a:p>
          <a:p>
            <a:pPr lvl="1"/>
            <a:endParaRPr lang="en-CA" dirty="0"/>
          </a:p>
        </p:txBody>
      </p:sp>
    </p:spTree>
    <p:extLst>
      <p:ext uri="{BB962C8B-B14F-4D97-AF65-F5344CB8AC3E}">
        <p14:creationId xmlns:p14="http://schemas.microsoft.com/office/powerpoint/2010/main" val="3797087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normAutofit lnSpcReduction="10000"/>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“journal” sans </a:t>
            </a:r>
            <a:r>
              <a:rPr lang="en-CA" dirty="0" err="1"/>
              <a:t>utiliser</a:t>
            </a:r>
            <a:r>
              <a:rPr lang="en-CA" dirty="0"/>
              <a:t> de chemin </a:t>
            </a:r>
            <a:r>
              <a:rPr lang="en-CA" dirty="0" err="1"/>
              <a:t>absolu</a:t>
            </a:r>
            <a:r>
              <a:rPr lang="en-CA" dirty="0"/>
              <a:t>?</a:t>
            </a:r>
          </a:p>
          <a:p>
            <a:endParaRPr lang="en-CA" dirty="0"/>
          </a:p>
        </p:txBody>
      </p:sp>
    </p:spTree>
    <p:extLst>
      <p:ext uri="{BB962C8B-B14F-4D97-AF65-F5344CB8AC3E}">
        <p14:creationId xmlns:p14="http://schemas.microsoft.com/office/powerpoint/2010/main" val="40281966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normAutofit lnSpcReduction="10000"/>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“journal” dans </a:t>
            </a:r>
            <a:r>
              <a:rPr lang="en-CA" dirty="0" err="1"/>
              <a:t>utiliser</a:t>
            </a:r>
            <a:r>
              <a:rPr lang="en-CA" dirty="0"/>
              <a:t> de chemin </a:t>
            </a:r>
            <a:r>
              <a:rPr lang="en-CA" dirty="0" err="1"/>
              <a:t>absolu</a:t>
            </a:r>
            <a:r>
              <a:rPr lang="en-CA" dirty="0"/>
              <a:t>?</a:t>
            </a:r>
          </a:p>
          <a:p>
            <a:endParaRPr lang="en-CA" dirty="0"/>
          </a:p>
        </p:txBody>
      </p:sp>
      <p:pic>
        <p:nvPicPr>
          <p:cNvPr id="5" name="Picture 4">
            <a:extLst>
              <a:ext uri="{FF2B5EF4-FFF2-40B4-BE49-F238E27FC236}">
                <a16:creationId xmlns:a16="http://schemas.microsoft.com/office/drawing/2014/main" id="{98BFD568-D4B0-4274-B984-E56B723020D7}"/>
              </a:ext>
            </a:extLst>
          </p:cNvPr>
          <p:cNvPicPr>
            <a:picLocks noChangeAspect="1"/>
          </p:cNvPicPr>
          <p:nvPr>
            <p:custDataLst>
              <p:tags r:id="rId3"/>
            </p:custDataLst>
          </p:nvPr>
        </p:nvPicPr>
        <p:blipFill>
          <a:blip r:embed="rId5"/>
          <a:stretch>
            <a:fillRect/>
          </a:stretch>
        </p:blipFill>
        <p:spPr>
          <a:xfrm>
            <a:off x="6915881" y="3177621"/>
            <a:ext cx="4534533" cy="838317"/>
          </a:xfrm>
          <a:prstGeom prst="rect">
            <a:avLst/>
          </a:prstGeom>
        </p:spPr>
      </p:pic>
    </p:spTree>
    <p:extLst>
      <p:ext uri="{BB962C8B-B14F-4D97-AF65-F5344CB8AC3E}">
        <p14:creationId xmlns:p14="http://schemas.microsoft.com/office/powerpoint/2010/main" val="905727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8EDAA-69B5-878C-5ACF-D4AB11F39F78}"/>
              </a:ext>
            </a:extLst>
          </p:cNvPr>
          <p:cNvSpPr>
            <a:spLocks noGrp="1"/>
          </p:cNvSpPr>
          <p:nvPr>
            <p:ph type="title"/>
            <p:custDataLst>
              <p:tags r:id="rId1"/>
            </p:custDataLst>
          </p:nvPr>
        </p:nvSpPr>
        <p:spPr/>
        <p:txBody>
          <a:bodyPr/>
          <a:lstStyle/>
          <a:p>
            <a:r>
              <a:rPr lang="en-US" dirty="0"/>
              <a:t>Gestion </a:t>
            </a:r>
            <a:r>
              <a:rPr lang="en-US" dirty="0" err="1"/>
              <a:t>d’environnement</a:t>
            </a:r>
            <a:r>
              <a:rPr lang="en-US" dirty="0"/>
              <a:t> </a:t>
            </a:r>
            <a:r>
              <a:rPr lang="en-US" dirty="0" err="1"/>
              <a:t>infonuagique</a:t>
            </a:r>
            <a:endParaRPr lang="en-CA" dirty="0"/>
          </a:p>
        </p:txBody>
      </p:sp>
      <p:sp>
        <p:nvSpPr>
          <p:cNvPr id="3" name="Content Placeholder 2">
            <a:extLst>
              <a:ext uri="{FF2B5EF4-FFF2-40B4-BE49-F238E27FC236}">
                <a16:creationId xmlns:a16="http://schemas.microsoft.com/office/drawing/2014/main" id="{84B90A69-7CD8-8A1C-55DC-E5B6F1C89AD5}"/>
              </a:ext>
            </a:extLst>
          </p:cNvPr>
          <p:cNvSpPr>
            <a:spLocks noGrp="1"/>
          </p:cNvSpPr>
          <p:nvPr>
            <p:ph idx="1"/>
            <p:custDataLst>
              <p:tags r:id="rId2"/>
            </p:custDataLst>
          </p:nvPr>
        </p:nvSpPr>
        <p:spPr/>
        <p:txBody>
          <a:bodyPr/>
          <a:lstStyle/>
          <a:p>
            <a:r>
              <a:rPr lang="en-US" dirty="0"/>
              <a:t>Un service </a:t>
            </a:r>
            <a:r>
              <a:rPr lang="en-US" dirty="0" err="1"/>
              <a:t>infonuagique</a:t>
            </a:r>
            <a:r>
              <a:rPr lang="en-US" dirty="0"/>
              <a:t> (Cloud) </a:t>
            </a:r>
            <a:r>
              <a:rPr lang="en-US" dirty="0" err="1"/>
              <a:t>est</a:t>
            </a:r>
            <a:r>
              <a:rPr lang="en-US" dirty="0"/>
              <a:t> un service de location de service </a:t>
            </a:r>
            <a:r>
              <a:rPr lang="en-US" dirty="0" err="1"/>
              <a:t>informatique</a:t>
            </a:r>
            <a:r>
              <a:rPr lang="en-US" dirty="0"/>
              <a:t> qui se </a:t>
            </a:r>
            <a:r>
              <a:rPr lang="en-US" dirty="0" err="1"/>
              <a:t>trouve</a:t>
            </a:r>
            <a:r>
              <a:rPr lang="en-US" dirty="0"/>
              <a:t> sur Internet.</a:t>
            </a:r>
          </a:p>
          <a:p>
            <a:r>
              <a:rPr lang="en-US" dirty="0"/>
              <a:t>Il </a:t>
            </a:r>
            <a:r>
              <a:rPr lang="en-US" dirty="0" err="1"/>
              <a:t>peut</a:t>
            </a:r>
            <a:r>
              <a:rPr lang="en-US" dirty="0"/>
              <a:t> </a:t>
            </a:r>
            <a:r>
              <a:rPr lang="en-US" dirty="0" err="1"/>
              <a:t>s’agir</a:t>
            </a:r>
            <a:r>
              <a:rPr lang="en-US" dirty="0"/>
              <a:t> par </a:t>
            </a:r>
            <a:r>
              <a:rPr lang="en-US" dirty="0" err="1"/>
              <a:t>exemple</a:t>
            </a:r>
            <a:r>
              <a:rPr lang="en-US" dirty="0"/>
              <a:t>:</a:t>
            </a:r>
          </a:p>
          <a:p>
            <a:pPr lvl="1"/>
            <a:r>
              <a:rPr lang="en-US" dirty="0"/>
              <a:t>De </a:t>
            </a:r>
            <a:r>
              <a:rPr lang="en-US" dirty="0" err="1"/>
              <a:t>courriel</a:t>
            </a:r>
            <a:r>
              <a:rPr lang="en-US" dirty="0"/>
              <a:t> (Ex. Office 365, AWS Email)</a:t>
            </a:r>
          </a:p>
          <a:p>
            <a:pPr lvl="1"/>
            <a:r>
              <a:rPr lang="en-US" dirty="0"/>
              <a:t>De base de </a:t>
            </a:r>
            <a:r>
              <a:rPr lang="en-US" dirty="0" err="1"/>
              <a:t>données</a:t>
            </a:r>
            <a:r>
              <a:rPr lang="en-US" dirty="0"/>
              <a:t> (Ex. AWS Relational Database service)</a:t>
            </a:r>
          </a:p>
          <a:p>
            <a:pPr lvl="1"/>
            <a:r>
              <a:rPr lang="en-US" dirty="0"/>
              <a:t>De location de </a:t>
            </a:r>
            <a:r>
              <a:rPr lang="en-US" dirty="0" err="1"/>
              <a:t>serveur</a:t>
            </a:r>
            <a:r>
              <a:rPr lang="en-US" dirty="0"/>
              <a:t> (Ex. Digital Ocean, AWS EC2, etc.)</a:t>
            </a:r>
          </a:p>
          <a:p>
            <a:pPr lvl="1"/>
            <a:r>
              <a:rPr lang="en-US" dirty="0"/>
              <a:t>Etc.</a:t>
            </a:r>
          </a:p>
          <a:p>
            <a:pPr lvl="1"/>
            <a:endParaRPr lang="en-US" dirty="0"/>
          </a:p>
          <a:p>
            <a:r>
              <a:rPr lang="en-US" dirty="0"/>
              <a:t>Dans le </a:t>
            </a:r>
            <a:r>
              <a:rPr lang="en-US" dirty="0" err="1"/>
              <a:t>cours</a:t>
            </a:r>
            <a:r>
              <a:rPr lang="en-US" dirty="0"/>
              <a:t> </a:t>
            </a:r>
            <a:r>
              <a:rPr lang="en-US" dirty="0" err="1"/>
              <a:t>d’aujourd’hui</a:t>
            </a:r>
            <a:r>
              <a:rPr lang="en-US" dirty="0"/>
              <a:t>, nous </a:t>
            </a:r>
            <a:r>
              <a:rPr lang="en-US" dirty="0" err="1"/>
              <a:t>couvrirons</a:t>
            </a:r>
            <a:r>
              <a:rPr lang="en-US" dirty="0"/>
              <a:t> le </a:t>
            </a:r>
            <a:r>
              <a:rPr lang="en-US" dirty="0" err="1"/>
              <a:t>déploiement</a:t>
            </a:r>
            <a:r>
              <a:rPr lang="en-US" dirty="0"/>
              <a:t> et </a:t>
            </a:r>
            <a:r>
              <a:rPr lang="en-US" dirty="0" err="1"/>
              <a:t>l’administration</a:t>
            </a:r>
            <a:r>
              <a:rPr lang="en-US" dirty="0"/>
              <a:t> de service de </a:t>
            </a:r>
            <a:r>
              <a:rPr lang="en-US" dirty="0" err="1"/>
              <a:t>serveur</a:t>
            </a:r>
            <a:r>
              <a:rPr lang="en-US" dirty="0"/>
              <a:t>.</a:t>
            </a:r>
          </a:p>
        </p:txBody>
      </p:sp>
    </p:spTree>
    <p:extLst>
      <p:ext uri="{BB962C8B-B14F-4D97-AF65-F5344CB8AC3E}">
        <p14:creationId xmlns:p14="http://schemas.microsoft.com/office/powerpoint/2010/main" val="12641616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LS</a:t>
            </a:r>
          </a:p>
        </p:txBody>
      </p:sp>
    </p:spTree>
    <p:extLst>
      <p:ext uri="{BB962C8B-B14F-4D97-AF65-F5344CB8AC3E}">
        <p14:creationId xmlns:p14="http://schemas.microsoft.com/office/powerpoint/2010/main" val="805818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ls</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La </a:t>
            </a:r>
            <a:r>
              <a:rPr lang="en-CA" dirty="0" err="1"/>
              <a:t>commande</a:t>
            </a:r>
            <a:r>
              <a:rPr lang="en-CA" dirty="0"/>
              <a:t> “ls” </a:t>
            </a:r>
            <a:r>
              <a:rPr lang="en-CA" dirty="0" err="1"/>
              <a:t>permet</a:t>
            </a:r>
            <a:r>
              <a:rPr lang="en-CA" dirty="0"/>
              <a:t> de </a:t>
            </a:r>
            <a:r>
              <a:rPr lang="en-CA" dirty="0" err="1"/>
              <a:t>visualiser</a:t>
            </a:r>
            <a:r>
              <a:rPr lang="en-CA" dirty="0"/>
              <a:t> le </a:t>
            </a:r>
            <a:r>
              <a:rPr lang="en-CA" dirty="0" err="1"/>
              <a:t>contenu</a:t>
            </a:r>
            <a:r>
              <a:rPr lang="en-CA" dirty="0"/>
              <a:t> du </a:t>
            </a:r>
            <a:r>
              <a:rPr lang="en-CA" dirty="0" err="1"/>
              <a:t>répertoire</a:t>
            </a:r>
            <a:r>
              <a:rPr lang="en-CA" dirty="0"/>
              <a:t> </a:t>
            </a:r>
            <a:r>
              <a:rPr lang="en-CA" dirty="0" err="1"/>
              <a:t>en</a:t>
            </a:r>
            <a:r>
              <a:rPr lang="en-CA" dirty="0"/>
              <a:t> </a:t>
            </a:r>
            <a:r>
              <a:rPr lang="en-CA" dirty="0" err="1"/>
              <a:t>cours</a:t>
            </a:r>
            <a:r>
              <a:rPr lang="en-CA" dirty="0"/>
              <a:t>.</a:t>
            </a:r>
          </a:p>
          <a:p>
            <a:endParaRPr lang="en-CA" dirty="0"/>
          </a:p>
          <a:p>
            <a:r>
              <a:rPr lang="en-CA" dirty="0"/>
              <a:t>Par </a:t>
            </a:r>
            <a:r>
              <a:rPr lang="en-CA" dirty="0" err="1"/>
              <a:t>exemple</a:t>
            </a:r>
            <a:r>
              <a:rPr lang="en-CA" dirty="0"/>
              <a:t>:</a:t>
            </a:r>
          </a:p>
        </p:txBody>
      </p:sp>
      <p:pic>
        <p:nvPicPr>
          <p:cNvPr id="5" name="Picture 4">
            <a:extLst>
              <a:ext uri="{FF2B5EF4-FFF2-40B4-BE49-F238E27FC236}">
                <a16:creationId xmlns:a16="http://schemas.microsoft.com/office/drawing/2014/main" id="{A1AEC293-B6D3-4E39-B851-E0BE600084E9}"/>
              </a:ext>
            </a:extLst>
          </p:cNvPr>
          <p:cNvPicPr>
            <a:picLocks noChangeAspect="1"/>
          </p:cNvPicPr>
          <p:nvPr>
            <p:custDataLst>
              <p:tags r:id="rId3"/>
            </p:custDataLst>
          </p:nvPr>
        </p:nvPicPr>
        <p:blipFill>
          <a:blip r:embed="rId5"/>
          <a:stretch>
            <a:fillRect/>
          </a:stretch>
        </p:blipFill>
        <p:spPr>
          <a:xfrm>
            <a:off x="1272025" y="3840069"/>
            <a:ext cx="6258798" cy="1124107"/>
          </a:xfrm>
          <a:prstGeom prst="rect">
            <a:avLst/>
          </a:prstGeom>
        </p:spPr>
      </p:pic>
    </p:spTree>
    <p:extLst>
      <p:ext uri="{BB962C8B-B14F-4D97-AF65-F5344CB8AC3E}">
        <p14:creationId xmlns:p14="http://schemas.microsoft.com/office/powerpoint/2010/main" val="15916727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ls</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Sachez</a:t>
            </a:r>
            <a:r>
              <a:rPr lang="en-CA" dirty="0"/>
              <a:t> </a:t>
            </a:r>
            <a:r>
              <a:rPr lang="en-CA" dirty="0" err="1"/>
              <a:t>toutefois</a:t>
            </a:r>
            <a:r>
              <a:rPr lang="en-CA" dirty="0"/>
              <a:t> que de </a:t>
            </a:r>
            <a:r>
              <a:rPr lang="en-CA" dirty="0" err="1"/>
              <a:t>nombreuses</a:t>
            </a:r>
            <a:r>
              <a:rPr lang="en-CA" dirty="0"/>
              <a:t> </a:t>
            </a:r>
            <a:r>
              <a:rPr lang="en-CA" dirty="0" err="1"/>
              <a:t>commandes</a:t>
            </a:r>
            <a:r>
              <a:rPr lang="en-CA" dirty="0"/>
              <a:t> Linux </a:t>
            </a:r>
            <a:r>
              <a:rPr lang="en-CA" dirty="0" err="1"/>
              <a:t>peuvent</a:t>
            </a:r>
            <a:r>
              <a:rPr lang="en-CA" dirty="0"/>
              <a:t> </a:t>
            </a:r>
            <a:r>
              <a:rPr lang="en-CA" dirty="0" err="1"/>
              <a:t>utiliser</a:t>
            </a:r>
            <a:r>
              <a:rPr lang="en-CA" dirty="0"/>
              <a:t> des </a:t>
            </a:r>
            <a:r>
              <a:rPr lang="en-CA" dirty="0" err="1"/>
              <a:t>interrupteurs</a:t>
            </a:r>
            <a:r>
              <a:rPr lang="en-CA" dirty="0"/>
              <a:t> (“switch”) qui </a:t>
            </a:r>
            <a:r>
              <a:rPr lang="en-CA" dirty="0" err="1"/>
              <a:t>permettent</a:t>
            </a:r>
            <a:r>
              <a:rPr lang="en-CA" dirty="0"/>
              <a:t> de modifier </a:t>
            </a:r>
            <a:r>
              <a:rPr lang="en-CA" dirty="0" err="1"/>
              <a:t>leur</a:t>
            </a:r>
            <a:r>
              <a:rPr lang="en-CA" dirty="0"/>
              <a:t> </a:t>
            </a:r>
            <a:r>
              <a:rPr lang="en-CA" dirty="0" err="1"/>
              <a:t>comportement</a:t>
            </a:r>
            <a:r>
              <a:rPr lang="en-CA" dirty="0"/>
              <a:t>.</a:t>
            </a:r>
          </a:p>
          <a:p>
            <a:r>
              <a:rPr lang="en-CA" dirty="0" err="1"/>
              <a:t>Ces</a:t>
            </a:r>
            <a:r>
              <a:rPr lang="en-CA" dirty="0"/>
              <a:t> </a:t>
            </a:r>
            <a:r>
              <a:rPr lang="en-CA" dirty="0" err="1"/>
              <a:t>derniers</a:t>
            </a:r>
            <a:r>
              <a:rPr lang="en-CA" dirty="0"/>
              <a:t> </a:t>
            </a:r>
            <a:r>
              <a:rPr lang="en-CA" dirty="0" err="1"/>
              <a:t>sont</a:t>
            </a:r>
            <a:r>
              <a:rPr lang="en-CA" dirty="0"/>
              <a:t> </a:t>
            </a:r>
            <a:r>
              <a:rPr lang="en-CA" dirty="0" err="1"/>
              <a:t>présentés</a:t>
            </a:r>
            <a:r>
              <a:rPr lang="en-CA" dirty="0"/>
              <a:t> </a:t>
            </a:r>
            <a:r>
              <a:rPr lang="en-CA" dirty="0" err="1"/>
              <a:t>comme</a:t>
            </a:r>
            <a:r>
              <a:rPr lang="en-CA" dirty="0"/>
              <a:t> un </a:t>
            </a:r>
            <a:r>
              <a:rPr lang="en-CA" dirty="0" err="1"/>
              <a:t>tiret</a:t>
            </a:r>
            <a:r>
              <a:rPr lang="en-CA" dirty="0"/>
              <a:t> </a:t>
            </a:r>
            <a:r>
              <a:rPr lang="en-CA" dirty="0" err="1"/>
              <a:t>suivi</a:t>
            </a:r>
            <a:r>
              <a:rPr lang="en-CA" dirty="0"/>
              <a:t> de </a:t>
            </a:r>
            <a:r>
              <a:rPr lang="en-CA" dirty="0" err="1"/>
              <a:t>lettres</a:t>
            </a:r>
            <a:r>
              <a:rPr lang="en-CA" dirty="0"/>
              <a:t> qui </a:t>
            </a:r>
            <a:r>
              <a:rPr lang="en-CA" dirty="0" err="1"/>
              <a:t>indique</a:t>
            </a:r>
            <a:r>
              <a:rPr lang="en-CA" dirty="0"/>
              <a:t> comment changer le </a:t>
            </a:r>
            <a:r>
              <a:rPr lang="en-CA" dirty="0" err="1"/>
              <a:t>comportement</a:t>
            </a:r>
            <a:r>
              <a:rPr lang="en-CA" dirty="0"/>
              <a:t>.</a:t>
            </a:r>
          </a:p>
          <a:p>
            <a:r>
              <a:rPr lang="en-CA" dirty="0"/>
              <a:t>Dans le </a:t>
            </a:r>
            <a:r>
              <a:rPr lang="en-CA" dirty="0" err="1"/>
              <a:t>cas</a:t>
            </a:r>
            <a:r>
              <a:rPr lang="en-CA" dirty="0"/>
              <a:t> de “ls”, on </a:t>
            </a:r>
            <a:r>
              <a:rPr lang="en-CA" dirty="0" err="1"/>
              <a:t>peut</a:t>
            </a:r>
            <a:r>
              <a:rPr lang="en-CA" dirty="0"/>
              <a:t> </a:t>
            </a:r>
            <a:r>
              <a:rPr lang="en-CA" dirty="0" err="1"/>
              <a:t>ajouter</a:t>
            </a:r>
            <a:r>
              <a:rPr lang="en-CA" dirty="0"/>
              <a:t> “-l” pour </a:t>
            </a:r>
            <a:r>
              <a:rPr lang="en-CA" dirty="0" err="1"/>
              <a:t>afficher</a:t>
            </a:r>
            <a:r>
              <a:rPr lang="en-CA" dirty="0"/>
              <a:t> tout le </a:t>
            </a:r>
            <a:r>
              <a:rPr lang="en-CA" dirty="0" err="1"/>
              <a:t>détail</a:t>
            </a:r>
            <a:r>
              <a:rPr lang="en-CA" dirty="0"/>
              <a:t> des </a:t>
            </a:r>
            <a:r>
              <a:rPr lang="en-CA" dirty="0" err="1"/>
              <a:t>fichiers</a:t>
            </a:r>
            <a:r>
              <a:rPr lang="en-CA" dirty="0"/>
              <a:t>.</a:t>
            </a:r>
          </a:p>
          <a:p>
            <a:r>
              <a:rPr lang="en-CA" dirty="0" err="1"/>
              <a:t>Reprenons</a:t>
            </a:r>
            <a:r>
              <a:rPr lang="en-CA" dirty="0"/>
              <a:t> </a:t>
            </a:r>
            <a:r>
              <a:rPr lang="en-CA" dirty="0" err="1"/>
              <a:t>notre</a:t>
            </a:r>
            <a:r>
              <a:rPr lang="en-CA" dirty="0"/>
              <a:t> </a:t>
            </a:r>
            <a:r>
              <a:rPr lang="en-CA" dirty="0" err="1"/>
              <a:t>exemple</a:t>
            </a:r>
            <a:r>
              <a:rPr lang="en-CA" dirty="0"/>
              <a:t> </a:t>
            </a:r>
            <a:r>
              <a:rPr lang="en-CA" dirty="0" err="1"/>
              <a:t>en</a:t>
            </a:r>
            <a:r>
              <a:rPr lang="en-CA" dirty="0"/>
              <a:t> </a:t>
            </a:r>
            <a:r>
              <a:rPr lang="en-CA" dirty="0" err="1"/>
              <a:t>ajoutant</a:t>
            </a:r>
            <a:r>
              <a:rPr lang="en-CA" dirty="0"/>
              <a:t> </a:t>
            </a:r>
            <a:r>
              <a:rPr lang="en-CA" dirty="0" err="1"/>
              <a:t>l’interrupteur</a:t>
            </a:r>
            <a:r>
              <a:rPr lang="en-CA" dirty="0"/>
              <a:t>.</a:t>
            </a:r>
          </a:p>
        </p:txBody>
      </p:sp>
    </p:spTree>
    <p:extLst>
      <p:ext uri="{BB962C8B-B14F-4D97-AF65-F5344CB8AC3E}">
        <p14:creationId xmlns:p14="http://schemas.microsoft.com/office/powerpoint/2010/main" val="34679110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ls</a:t>
            </a:r>
          </a:p>
        </p:txBody>
      </p:sp>
      <p:pic>
        <p:nvPicPr>
          <p:cNvPr id="7" name="Picture 6">
            <a:extLst>
              <a:ext uri="{FF2B5EF4-FFF2-40B4-BE49-F238E27FC236}">
                <a16:creationId xmlns:a16="http://schemas.microsoft.com/office/drawing/2014/main" id="{26C47CD3-7845-410E-97A8-9CF0A10D29D8}"/>
              </a:ext>
            </a:extLst>
          </p:cNvPr>
          <p:cNvPicPr>
            <a:picLocks noChangeAspect="1"/>
          </p:cNvPicPr>
          <p:nvPr>
            <p:custDataLst>
              <p:tags r:id="rId2"/>
            </p:custDataLst>
          </p:nvPr>
        </p:nvPicPr>
        <p:blipFill>
          <a:blip r:embed="rId4"/>
          <a:stretch>
            <a:fillRect/>
          </a:stretch>
        </p:blipFill>
        <p:spPr>
          <a:xfrm>
            <a:off x="750769" y="1554092"/>
            <a:ext cx="6277851" cy="3934374"/>
          </a:xfrm>
          <a:prstGeom prst="rect">
            <a:avLst/>
          </a:prstGeom>
        </p:spPr>
      </p:pic>
    </p:spTree>
    <p:extLst>
      <p:ext uri="{BB962C8B-B14F-4D97-AF65-F5344CB8AC3E}">
        <p14:creationId xmlns:p14="http://schemas.microsoft.com/office/powerpoint/2010/main" val="26463291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CAT</a:t>
            </a:r>
          </a:p>
        </p:txBody>
      </p:sp>
    </p:spTree>
    <p:extLst>
      <p:ext uri="{BB962C8B-B14F-4D97-AF65-F5344CB8AC3E}">
        <p14:creationId xmlns:p14="http://schemas.microsoft.com/office/powerpoint/2010/main" val="29965904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cat</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“cat” </a:t>
            </a:r>
            <a:r>
              <a:rPr lang="en-CA" dirty="0" err="1"/>
              <a:t>est</a:t>
            </a:r>
            <a:r>
              <a:rPr lang="en-CA" dirty="0"/>
              <a:t> </a:t>
            </a:r>
            <a:r>
              <a:rPr lang="en-CA" dirty="0" err="1"/>
              <a:t>une</a:t>
            </a:r>
            <a:r>
              <a:rPr lang="en-CA" dirty="0"/>
              <a:t> instruction qui </a:t>
            </a:r>
            <a:r>
              <a:rPr lang="en-CA" dirty="0" err="1"/>
              <a:t>prend</a:t>
            </a:r>
            <a:r>
              <a:rPr lang="en-CA" dirty="0"/>
              <a:t> </a:t>
            </a:r>
            <a:r>
              <a:rPr lang="en-CA" dirty="0" err="1"/>
              <a:t>en</a:t>
            </a:r>
            <a:r>
              <a:rPr lang="en-CA" dirty="0"/>
              <a:t> </a:t>
            </a:r>
            <a:r>
              <a:rPr lang="en-CA" dirty="0" err="1"/>
              <a:t>paramètre</a:t>
            </a:r>
            <a:r>
              <a:rPr lang="en-CA" dirty="0"/>
              <a:t> le nom d’un </a:t>
            </a:r>
            <a:r>
              <a:rPr lang="en-CA" dirty="0" err="1"/>
              <a:t>fichier</a:t>
            </a:r>
            <a:r>
              <a:rPr lang="en-CA" dirty="0"/>
              <a:t> et </a:t>
            </a:r>
            <a:r>
              <a:rPr lang="en-CA" dirty="0" err="1"/>
              <a:t>affichera</a:t>
            </a:r>
            <a:r>
              <a:rPr lang="en-CA" dirty="0"/>
              <a:t> son </a:t>
            </a:r>
            <a:r>
              <a:rPr lang="en-CA" dirty="0" err="1"/>
              <a:t>contenu</a:t>
            </a:r>
            <a:r>
              <a:rPr lang="en-CA" dirty="0"/>
              <a:t> dans </a:t>
            </a:r>
            <a:r>
              <a:rPr lang="en-CA" dirty="0" err="1"/>
              <a:t>l’interface</a:t>
            </a:r>
            <a:r>
              <a:rPr lang="en-CA" dirty="0"/>
              <a:t> </a:t>
            </a:r>
            <a:r>
              <a:rPr lang="en-CA" dirty="0" err="1"/>
              <a:t>en</a:t>
            </a:r>
            <a:r>
              <a:rPr lang="en-CA" dirty="0"/>
              <a:t> </a:t>
            </a:r>
            <a:r>
              <a:rPr lang="en-CA" dirty="0" err="1"/>
              <a:t>ligne</a:t>
            </a:r>
            <a:r>
              <a:rPr lang="en-CA" dirty="0"/>
              <a:t> de </a:t>
            </a:r>
            <a:r>
              <a:rPr lang="en-CA" dirty="0" err="1"/>
              <a:t>commande</a:t>
            </a:r>
            <a:r>
              <a:rPr lang="en-CA" dirty="0"/>
              <a:t>.</a:t>
            </a:r>
          </a:p>
          <a:p>
            <a:r>
              <a:rPr lang="en-CA" dirty="0" err="1"/>
              <a:t>Imaginons</a:t>
            </a:r>
            <a:r>
              <a:rPr lang="en-CA" dirty="0"/>
              <a:t> que </a:t>
            </a:r>
            <a:r>
              <a:rPr lang="en-CA" dirty="0" err="1"/>
              <a:t>j’exécute</a:t>
            </a:r>
            <a:r>
              <a:rPr lang="en-CA" dirty="0"/>
              <a:t> la </a:t>
            </a:r>
            <a:r>
              <a:rPr lang="en-CA" dirty="0" err="1"/>
              <a:t>commande</a:t>
            </a:r>
            <a:r>
              <a:rPr lang="en-CA" dirty="0"/>
              <a:t> sur un </a:t>
            </a:r>
            <a:r>
              <a:rPr lang="en-CA" dirty="0" err="1"/>
              <a:t>fichier</a:t>
            </a:r>
            <a:r>
              <a:rPr lang="en-CA" dirty="0"/>
              <a:t> HTML que </a:t>
            </a:r>
            <a:r>
              <a:rPr lang="en-CA" dirty="0" err="1"/>
              <a:t>j’aurais</a:t>
            </a:r>
            <a:r>
              <a:rPr lang="en-CA" dirty="0"/>
              <a:t> </a:t>
            </a:r>
            <a:r>
              <a:rPr lang="en-CA" dirty="0" err="1"/>
              <a:t>déposé</a:t>
            </a:r>
            <a:r>
              <a:rPr lang="en-CA" dirty="0"/>
              <a:t> sur </a:t>
            </a:r>
            <a:r>
              <a:rPr lang="en-CA" dirty="0" err="1"/>
              <a:t>mon</a:t>
            </a:r>
            <a:r>
              <a:rPr lang="en-CA" dirty="0"/>
              <a:t> </a:t>
            </a:r>
            <a:r>
              <a:rPr lang="en-CA" dirty="0" err="1"/>
              <a:t>serveur</a:t>
            </a:r>
            <a:r>
              <a:rPr lang="en-CA" dirty="0"/>
              <a:t>.</a:t>
            </a:r>
          </a:p>
        </p:txBody>
      </p:sp>
      <p:pic>
        <p:nvPicPr>
          <p:cNvPr id="5" name="Picture 4">
            <a:extLst>
              <a:ext uri="{FF2B5EF4-FFF2-40B4-BE49-F238E27FC236}">
                <a16:creationId xmlns:a16="http://schemas.microsoft.com/office/drawing/2014/main" id="{84D77A1D-F313-4579-9424-6781E27C39D8}"/>
              </a:ext>
            </a:extLst>
          </p:cNvPr>
          <p:cNvPicPr>
            <a:picLocks noChangeAspect="1"/>
          </p:cNvPicPr>
          <p:nvPr>
            <p:custDataLst>
              <p:tags r:id="rId3"/>
            </p:custDataLst>
          </p:nvPr>
        </p:nvPicPr>
        <p:blipFill>
          <a:blip r:embed="rId5"/>
          <a:stretch>
            <a:fillRect/>
          </a:stretch>
        </p:blipFill>
        <p:spPr>
          <a:xfrm>
            <a:off x="1346388" y="3705144"/>
            <a:ext cx="6277851" cy="2400635"/>
          </a:xfrm>
          <a:prstGeom prst="rect">
            <a:avLst/>
          </a:prstGeom>
        </p:spPr>
      </p:pic>
    </p:spTree>
    <p:extLst>
      <p:ext uri="{BB962C8B-B14F-4D97-AF65-F5344CB8AC3E}">
        <p14:creationId xmlns:p14="http://schemas.microsoft.com/office/powerpoint/2010/main" val="3770529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MKDIR</a:t>
            </a:r>
          </a:p>
        </p:txBody>
      </p:sp>
    </p:spTree>
    <p:extLst>
      <p:ext uri="{BB962C8B-B14F-4D97-AF65-F5344CB8AC3E}">
        <p14:creationId xmlns:p14="http://schemas.microsoft.com/office/powerpoint/2010/main" val="8593235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err="1"/>
              <a:t>mkdir</a:t>
            </a:r>
            <a:endParaRPr lang="en-CA" dirty="0"/>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a:t>
            </a:r>
            <a:r>
              <a:rPr lang="en-CA" dirty="0" err="1"/>
              <a:t>mkdir</a:t>
            </a:r>
            <a:r>
              <a:rPr lang="en-CA" dirty="0"/>
              <a:t>” (Make Directory) </a:t>
            </a:r>
            <a:r>
              <a:rPr lang="en-CA" dirty="0" err="1"/>
              <a:t>est</a:t>
            </a:r>
            <a:r>
              <a:rPr lang="en-CA" dirty="0"/>
              <a:t> </a:t>
            </a:r>
            <a:r>
              <a:rPr lang="en-CA" dirty="0" err="1"/>
              <a:t>une</a:t>
            </a:r>
            <a:r>
              <a:rPr lang="en-CA" dirty="0"/>
              <a:t> </a:t>
            </a:r>
            <a:r>
              <a:rPr lang="en-CA" dirty="0" err="1"/>
              <a:t>commande</a:t>
            </a:r>
            <a:r>
              <a:rPr lang="en-CA" dirty="0"/>
              <a:t> </a:t>
            </a:r>
            <a:r>
              <a:rPr lang="en-CA" dirty="0" err="1"/>
              <a:t>permettant</a:t>
            </a:r>
            <a:r>
              <a:rPr lang="en-CA" dirty="0"/>
              <a:t> de </a:t>
            </a:r>
            <a:r>
              <a:rPr lang="en-CA" dirty="0" err="1"/>
              <a:t>créer</a:t>
            </a:r>
            <a:r>
              <a:rPr lang="en-CA" dirty="0"/>
              <a:t> un nouveau </a:t>
            </a:r>
            <a:r>
              <a:rPr lang="en-CA" dirty="0" err="1"/>
              <a:t>répertoire</a:t>
            </a:r>
            <a:r>
              <a:rPr lang="en-CA" dirty="0"/>
              <a:t>.</a:t>
            </a:r>
          </a:p>
        </p:txBody>
      </p:sp>
      <p:pic>
        <p:nvPicPr>
          <p:cNvPr id="5" name="Picture 4">
            <a:extLst>
              <a:ext uri="{FF2B5EF4-FFF2-40B4-BE49-F238E27FC236}">
                <a16:creationId xmlns:a16="http://schemas.microsoft.com/office/drawing/2014/main" id="{1C79240E-92E8-448C-B2E8-365E1F670952}"/>
              </a:ext>
            </a:extLst>
          </p:cNvPr>
          <p:cNvPicPr>
            <a:picLocks noChangeAspect="1"/>
          </p:cNvPicPr>
          <p:nvPr>
            <p:custDataLst>
              <p:tags r:id="rId3"/>
            </p:custDataLst>
          </p:nvPr>
        </p:nvPicPr>
        <p:blipFill>
          <a:blip r:embed="rId5"/>
          <a:stretch>
            <a:fillRect/>
          </a:stretch>
        </p:blipFill>
        <p:spPr>
          <a:xfrm>
            <a:off x="1452657" y="2988446"/>
            <a:ext cx="4286848" cy="1162212"/>
          </a:xfrm>
          <a:prstGeom prst="rect">
            <a:avLst/>
          </a:prstGeom>
        </p:spPr>
      </p:pic>
    </p:spTree>
    <p:extLst>
      <p:ext uri="{BB962C8B-B14F-4D97-AF65-F5344CB8AC3E}">
        <p14:creationId xmlns:p14="http://schemas.microsoft.com/office/powerpoint/2010/main" val="33226414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RM</a:t>
            </a:r>
          </a:p>
        </p:txBody>
      </p:sp>
    </p:spTree>
    <p:extLst>
      <p:ext uri="{BB962C8B-B14F-4D97-AF65-F5344CB8AC3E}">
        <p14:creationId xmlns:p14="http://schemas.microsoft.com/office/powerpoint/2010/main" val="18468149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rm</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“rm” (Remove) </a:t>
            </a:r>
            <a:r>
              <a:rPr lang="en-CA" dirty="0" err="1"/>
              <a:t>est</a:t>
            </a:r>
            <a:r>
              <a:rPr lang="en-CA" dirty="0"/>
              <a:t> </a:t>
            </a:r>
            <a:r>
              <a:rPr lang="en-CA" dirty="0" err="1"/>
              <a:t>une</a:t>
            </a:r>
            <a:r>
              <a:rPr lang="en-CA" dirty="0"/>
              <a:t> </a:t>
            </a:r>
            <a:r>
              <a:rPr lang="en-CA" dirty="0" err="1"/>
              <a:t>commande</a:t>
            </a:r>
            <a:r>
              <a:rPr lang="en-CA" dirty="0"/>
              <a:t> pour </a:t>
            </a:r>
            <a:r>
              <a:rPr lang="en-CA" dirty="0" err="1"/>
              <a:t>supprimer</a:t>
            </a:r>
            <a:r>
              <a:rPr lang="en-CA" dirty="0"/>
              <a:t> un </a:t>
            </a:r>
            <a:r>
              <a:rPr lang="en-CA" dirty="0" err="1"/>
              <a:t>fichier</a:t>
            </a:r>
            <a:r>
              <a:rPr lang="en-CA" dirty="0"/>
              <a:t> </a:t>
            </a:r>
            <a:r>
              <a:rPr lang="en-CA" dirty="0" err="1"/>
              <a:t>ou</a:t>
            </a:r>
            <a:r>
              <a:rPr lang="en-CA" dirty="0"/>
              <a:t> un </a:t>
            </a:r>
            <a:r>
              <a:rPr lang="en-CA" dirty="0" err="1"/>
              <a:t>répertoire</a:t>
            </a:r>
            <a:r>
              <a:rPr lang="en-CA" dirty="0"/>
              <a:t>.</a:t>
            </a:r>
          </a:p>
          <a:p>
            <a:endParaRPr lang="en-CA" dirty="0"/>
          </a:p>
          <a:p>
            <a:r>
              <a:rPr lang="en-CA" dirty="0" err="1"/>
              <a:t>Prenons</a:t>
            </a:r>
            <a:r>
              <a:rPr lang="en-CA" dirty="0"/>
              <a:t> </a:t>
            </a:r>
            <a:r>
              <a:rPr lang="en-CA" dirty="0" err="1"/>
              <a:t>ce</a:t>
            </a:r>
            <a:r>
              <a:rPr lang="en-CA" dirty="0"/>
              <a:t> </a:t>
            </a:r>
            <a:r>
              <a:rPr lang="en-CA" dirty="0" err="1"/>
              <a:t>répertoire</a:t>
            </a:r>
            <a:r>
              <a:rPr lang="en-CA" dirty="0"/>
              <a:t>:(rm –r)</a:t>
            </a:r>
          </a:p>
          <a:p>
            <a:endParaRPr lang="en-CA" dirty="0"/>
          </a:p>
          <a:p>
            <a:endParaRPr lang="en-CA" dirty="0"/>
          </a:p>
          <a:p>
            <a:endParaRPr lang="en-CA" dirty="0"/>
          </a:p>
          <a:p>
            <a:endParaRPr lang="en-CA" dirty="0"/>
          </a:p>
          <a:p>
            <a:endParaRPr lang="en-CA" dirty="0"/>
          </a:p>
          <a:p>
            <a:r>
              <a:rPr lang="en-CA" dirty="0"/>
              <a:t>On </a:t>
            </a:r>
            <a:r>
              <a:rPr lang="en-CA" dirty="0" err="1"/>
              <a:t>voit</a:t>
            </a:r>
            <a:r>
              <a:rPr lang="en-CA" dirty="0"/>
              <a:t> un </a:t>
            </a:r>
            <a:r>
              <a:rPr lang="en-CA" dirty="0" err="1"/>
              <a:t>fichier</a:t>
            </a:r>
            <a:r>
              <a:rPr lang="en-CA" dirty="0"/>
              <a:t> et deux </a:t>
            </a:r>
            <a:r>
              <a:rPr lang="en-CA" dirty="0" err="1"/>
              <a:t>répertoires</a:t>
            </a:r>
            <a:r>
              <a:rPr lang="en-CA" dirty="0"/>
              <a:t> (</a:t>
            </a:r>
            <a:r>
              <a:rPr lang="en-CA" dirty="0" err="1"/>
              <a:t>en</a:t>
            </a:r>
            <a:r>
              <a:rPr lang="en-CA" dirty="0"/>
              <a:t> bleu).</a:t>
            </a:r>
          </a:p>
        </p:txBody>
      </p:sp>
      <p:pic>
        <p:nvPicPr>
          <p:cNvPr id="5" name="Picture 4">
            <a:extLst>
              <a:ext uri="{FF2B5EF4-FFF2-40B4-BE49-F238E27FC236}">
                <a16:creationId xmlns:a16="http://schemas.microsoft.com/office/drawing/2014/main" id="{6DE8666A-BD22-4F20-AC2F-B62F543E2C9E}"/>
              </a:ext>
            </a:extLst>
          </p:cNvPr>
          <p:cNvPicPr>
            <a:picLocks noChangeAspect="1"/>
          </p:cNvPicPr>
          <p:nvPr>
            <p:custDataLst>
              <p:tags r:id="rId3"/>
            </p:custDataLst>
          </p:nvPr>
        </p:nvPicPr>
        <p:blipFill>
          <a:blip r:embed="rId5"/>
          <a:stretch>
            <a:fillRect/>
          </a:stretch>
        </p:blipFill>
        <p:spPr>
          <a:xfrm>
            <a:off x="1260497" y="3722769"/>
            <a:ext cx="4906060" cy="1543265"/>
          </a:xfrm>
          <a:prstGeom prst="rect">
            <a:avLst/>
          </a:prstGeom>
        </p:spPr>
      </p:pic>
    </p:spTree>
    <p:extLst>
      <p:ext uri="{BB962C8B-B14F-4D97-AF65-F5344CB8AC3E}">
        <p14:creationId xmlns:p14="http://schemas.microsoft.com/office/powerpoint/2010/main" val="4152802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Plan de cours</a:t>
            </a:r>
          </a:p>
        </p:txBody>
      </p:sp>
      <p:sp>
        <p:nvSpPr>
          <p:cNvPr id="3" name="Espace réservé du contenu 2"/>
          <p:cNvSpPr>
            <a:spLocks noGrp="1"/>
          </p:cNvSpPr>
          <p:nvPr>
            <p:ph idx="1"/>
            <p:custDataLst>
              <p:tags r:id="rId2"/>
            </p:custDataLst>
          </p:nvPr>
        </p:nvSpPr>
        <p:spPr>
          <a:xfrm>
            <a:off x="826718" y="1478071"/>
            <a:ext cx="9908087" cy="5198301"/>
          </a:xfrm>
        </p:spPr>
        <p:txBody>
          <a:bodyPr>
            <a:normAutofit/>
          </a:bodyPr>
          <a:lstStyle/>
          <a:p>
            <a:r>
              <a:rPr lang="fr-CA" dirty="0"/>
              <a:t>Dans le cours d’aujourd’hui, nous couvrirons donc</a:t>
            </a:r>
          </a:p>
          <a:p>
            <a:pPr lvl="1"/>
            <a:r>
              <a:rPr lang="fr-CA" dirty="0"/>
              <a:t>Concept d’infrastructure</a:t>
            </a:r>
          </a:p>
          <a:p>
            <a:pPr lvl="1"/>
            <a:r>
              <a:rPr lang="fr-CA" dirty="0"/>
              <a:t>Introduction à Linux</a:t>
            </a:r>
          </a:p>
          <a:p>
            <a:pPr lvl="1"/>
            <a:r>
              <a:rPr lang="fr-CA" dirty="0"/>
              <a:t>Déploiement d’un serveur</a:t>
            </a:r>
          </a:p>
          <a:p>
            <a:pPr lvl="1"/>
            <a:r>
              <a:rPr lang="fr-CA" dirty="0"/>
              <a:t>Commandes Linux de base</a:t>
            </a:r>
          </a:p>
          <a:p>
            <a:pPr lvl="1"/>
            <a:r>
              <a:rPr lang="fr-CA" dirty="0"/>
              <a:t>Conclusion</a:t>
            </a:r>
          </a:p>
        </p:txBody>
      </p:sp>
    </p:spTree>
    <p:extLst>
      <p:ext uri="{BB962C8B-B14F-4D97-AF65-F5344CB8AC3E}">
        <p14:creationId xmlns:p14="http://schemas.microsoft.com/office/powerpoint/2010/main" val="26993236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rm</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Je </a:t>
            </a:r>
            <a:r>
              <a:rPr lang="en-CA" dirty="0" err="1"/>
              <a:t>peux</a:t>
            </a:r>
            <a:r>
              <a:rPr lang="en-CA" dirty="0"/>
              <a:t> </a:t>
            </a:r>
            <a:r>
              <a:rPr lang="en-CA" dirty="0" err="1"/>
              <a:t>supprimer</a:t>
            </a:r>
            <a:r>
              <a:rPr lang="en-CA" dirty="0"/>
              <a:t> le </a:t>
            </a:r>
            <a:r>
              <a:rPr lang="en-CA" dirty="0" err="1"/>
              <a:t>fichier</a:t>
            </a:r>
            <a:r>
              <a:rPr lang="en-CA" dirty="0"/>
              <a:t> “fichierDemo.txt” avec </a:t>
            </a:r>
            <a:r>
              <a:rPr lang="en-CA" dirty="0" err="1"/>
              <a:t>l’instruction</a:t>
            </a:r>
            <a:r>
              <a:rPr lang="en-CA" dirty="0"/>
              <a:t>:</a:t>
            </a:r>
          </a:p>
          <a:p>
            <a:pPr lvl="1"/>
            <a:r>
              <a:rPr lang="en-CA" dirty="0"/>
              <a:t>rm fichierDemo.txt</a:t>
            </a:r>
          </a:p>
        </p:txBody>
      </p:sp>
      <p:pic>
        <p:nvPicPr>
          <p:cNvPr id="6" name="Picture 5">
            <a:extLst>
              <a:ext uri="{FF2B5EF4-FFF2-40B4-BE49-F238E27FC236}">
                <a16:creationId xmlns:a16="http://schemas.microsoft.com/office/drawing/2014/main" id="{023F3A3D-A9D6-45BF-BA34-10D729905CB9}"/>
              </a:ext>
            </a:extLst>
          </p:cNvPr>
          <p:cNvPicPr>
            <a:picLocks noChangeAspect="1"/>
          </p:cNvPicPr>
          <p:nvPr>
            <p:custDataLst>
              <p:tags r:id="rId3"/>
            </p:custDataLst>
          </p:nvPr>
        </p:nvPicPr>
        <p:blipFill>
          <a:blip r:embed="rId5"/>
          <a:stretch>
            <a:fillRect/>
          </a:stretch>
        </p:blipFill>
        <p:spPr>
          <a:xfrm>
            <a:off x="1266151" y="3132914"/>
            <a:ext cx="4829849" cy="2219635"/>
          </a:xfrm>
          <a:prstGeom prst="rect">
            <a:avLst/>
          </a:prstGeom>
        </p:spPr>
      </p:pic>
    </p:spTree>
    <p:extLst>
      <p:ext uri="{BB962C8B-B14F-4D97-AF65-F5344CB8AC3E}">
        <p14:creationId xmlns:p14="http://schemas.microsoft.com/office/powerpoint/2010/main" val="3006000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rm</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Pour effacer un </a:t>
            </a:r>
            <a:r>
              <a:rPr lang="en-CA" dirty="0" err="1"/>
              <a:t>répertoire</a:t>
            </a:r>
            <a:r>
              <a:rPr lang="en-CA" dirty="0"/>
              <a:t>, il faut faire </a:t>
            </a:r>
            <a:r>
              <a:rPr lang="en-CA" dirty="0" err="1"/>
              <a:t>comprendre</a:t>
            </a:r>
            <a:r>
              <a:rPr lang="en-CA" dirty="0"/>
              <a:t> à Linux que </a:t>
            </a:r>
            <a:r>
              <a:rPr lang="en-CA" dirty="0" err="1"/>
              <a:t>l’on</a:t>
            </a:r>
            <a:r>
              <a:rPr lang="en-CA" dirty="0"/>
              <a:t> </a:t>
            </a:r>
            <a:r>
              <a:rPr lang="en-CA" dirty="0" err="1"/>
              <a:t>souhaite</a:t>
            </a:r>
            <a:r>
              <a:rPr lang="en-CA" dirty="0"/>
              <a:t> </a:t>
            </a:r>
            <a:r>
              <a:rPr lang="en-CA" dirty="0" err="1"/>
              <a:t>supprimer</a:t>
            </a:r>
            <a:r>
              <a:rPr lang="en-CA" dirty="0"/>
              <a:t> le </a:t>
            </a:r>
            <a:r>
              <a:rPr lang="en-CA" dirty="0" err="1"/>
              <a:t>répertoire</a:t>
            </a:r>
            <a:r>
              <a:rPr lang="en-CA" dirty="0"/>
              <a:t> et </a:t>
            </a:r>
            <a:r>
              <a:rPr lang="en-CA" dirty="0" err="1"/>
              <a:t>ce</a:t>
            </a:r>
            <a:r>
              <a:rPr lang="en-CA" dirty="0"/>
              <a:t> qui </a:t>
            </a:r>
            <a:r>
              <a:rPr lang="en-CA" dirty="0" err="1"/>
              <a:t>s’y</a:t>
            </a:r>
            <a:r>
              <a:rPr lang="en-CA" dirty="0"/>
              <a:t> </a:t>
            </a:r>
            <a:r>
              <a:rPr lang="en-CA" dirty="0" err="1"/>
              <a:t>trouve</a:t>
            </a:r>
            <a:r>
              <a:rPr lang="en-CA" dirty="0"/>
              <a:t>.</a:t>
            </a:r>
          </a:p>
          <a:p>
            <a:r>
              <a:rPr lang="en-CA" dirty="0"/>
              <a:t>Si on ne le fait pas, </a:t>
            </a:r>
            <a:r>
              <a:rPr lang="en-CA" dirty="0" err="1"/>
              <a:t>l’opération</a:t>
            </a:r>
            <a:r>
              <a:rPr lang="en-CA" dirty="0"/>
              <a:t> sera </a:t>
            </a:r>
            <a:r>
              <a:rPr lang="en-CA" dirty="0" err="1"/>
              <a:t>refusée</a:t>
            </a:r>
            <a:r>
              <a:rPr lang="en-CA" dirty="0"/>
              <a:t>.</a:t>
            </a:r>
          </a:p>
          <a:p>
            <a:endParaRPr lang="en-CA" dirty="0"/>
          </a:p>
          <a:p>
            <a:r>
              <a:rPr lang="en-CA" dirty="0"/>
              <a:t>Pour se faire, on </a:t>
            </a:r>
            <a:r>
              <a:rPr lang="en-CA" dirty="0" err="1"/>
              <a:t>utilisera</a:t>
            </a:r>
            <a:r>
              <a:rPr lang="en-CA" dirty="0"/>
              <a:t> </a:t>
            </a:r>
            <a:r>
              <a:rPr lang="en-CA" dirty="0" err="1"/>
              <a:t>l’interrupteur</a:t>
            </a:r>
            <a:r>
              <a:rPr lang="en-CA" dirty="0"/>
              <a:t> “-r” (</a:t>
            </a:r>
            <a:r>
              <a:rPr lang="en-CA" dirty="0" err="1"/>
              <a:t>Recursif</a:t>
            </a:r>
            <a:r>
              <a:rPr lang="en-CA" dirty="0"/>
              <a:t>)</a:t>
            </a:r>
          </a:p>
        </p:txBody>
      </p:sp>
      <p:pic>
        <p:nvPicPr>
          <p:cNvPr id="5" name="Picture 4">
            <a:extLst>
              <a:ext uri="{FF2B5EF4-FFF2-40B4-BE49-F238E27FC236}">
                <a16:creationId xmlns:a16="http://schemas.microsoft.com/office/drawing/2014/main" id="{BA3B1071-A716-4075-B21B-622BB9780741}"/>
              </a:ext>
            </a:extLst>
          </p:cNvPr>
          <p:cNvPicPr>
            <a:picLocks noChangeAspect="1"/>
          </p:cNvPicPr>
          <p:nvPr>
            <p:custDataLst>
              <p:tags r:id="rId3"/>
            </p:custDataLst>
          </p:nvPr>
        </p:nvPicPr>
        <p:blipFill>
          <a:blip r:embed="rId5"/>
          <a:stretch>
            <a:fillRect/>
          </a:stretch>
        </p:blipFill>
        <p:spPr>
          <a:xfrm>
            <a:off x="1364304" y="4219002"/>
            <a:ext cx="6258798" cy="1943371"/>
          </a:xfrm>
          <a:prstGeom prst="rect">
            <a:avLst/>
          </a:prstGeom>
        </p:spPr>
      </p:pic>
    </p:spTree>
    <p:extLst>
      <p:ext uri="{BB962C8B-B14F-4D97-AF65-F5344CB8AC3E}">
        <p14:creationId xmlns:p14="http://schemas.microsoft.com/office/powerpoint/2010/main" val="4184157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MV</a:t>
            </a:r>
          </a:p>
        </p:txBody>
      </p:sp>
    </p:spTree>
    <p:extLst>
      <p:ext uri="{BB962C8B-B14F-4D97-AF65-F5344CB8AC3E}">
        <p14:creationId xmlns:p14="http://schemas.microsoft.com/office/powerpoint/2010/main" val="742862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mv</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Finalement</a:t>
            </a:r>
            <a:r>
              <a:rPr lang="en-CA" dirty="0"/>
              <a:t>, la </a:t>
            </a:r>
            <a:r>
              <a:rPr lang="en-CA" dirty="0" err="1"/>
              <a:t>commande</a:t>
            </a:r>
            <a:r>
              <a:rPr lang="en-CA" dirty="0"/>
              <a:t> “mv” (Move) </a:t>
            </a:r>
            <a:r>
              <a:rPr lang="en-CA" dirty="0" err="1"/>
              <a:t>permet</a:t>
            </a:r>
            <a:r>
              <a:rPr lang="en-CA" dirty="0"/>
              <a:t> de </a:t>
            </a:r>
            <a:r>
              <a:rPr lang="en-CA" dirty="0" err="1"/>
              <a:t>déplacer</a:t>
            </a:r>
            <a:r>
              <a:rPr lang="en-CA" dirty="0"/>
              <a:t> et de </a:t>
            </a:r>
            <a:r>
              <a:rPr lang="en-CA" dirty="0" err="1"/>
              <a:t>renommer</a:t>
            </a:r>
            <a:r>
              <a:rPr lang="en-CA" dirty="0"/>
              <a:t> un </a:t>
            </a:r>
            <a:r>
              <a:rPr lang="en-CA" dirty="0" err="1"/>
              <a:t>fichier</a:t>
            </a:r>
            <a:r>
              <a:rPr lang="en-CA" dirty="0"/>
              <a:t>.</a:t>
            </a:r>
          </a:p>
          <a:p>
            <a:r>
              <a:rPr lang="en-CA" dirty="0"/>
              <a:t>La </a:t>
            </a:r>
            <a:r>
              <a:rPr lang="en-CA" dirty="0" err="1"/>
              <a:t>syntaxe</a:t>
            </a:r>
            <a:r>
              <a:rPr lang="en-CA" dirty="0"/>
              <a:t> </a:t>
            </a:r>
            <a:r>
              <a:rPr lang="en-CA" dirty="0" err="1"/>
              <a:t>est</a:t>
            </a:r>
            <a:r>
              <a:rPr lang="en-CA" dirty="0"/>
              <a:t> la </a:t>
            </a:r>
            <a:r>
              <a:rPr lang="en-CA" dirty="0" err="1"/>
              <a:t>suivante</a:t>
            </a:r>
            <a:r>
              <a:rPr lang="en-CA" dirty="0"/>
              <a:t>:</a:t>
            </a:r>
          </a:p>
          <a:p>
            <a:pPr lvl="1"/>
            <a:r>
              <a:rPr lang="en-CA" dirty="0"/>
              <a:t>mv &lt;chemin de </a:t>
            </a:r>
            <a:r>
              <a:rPr lang="en-CA" dirty="0" err="1"/>
              <a:t>départ</a:t>
            </a:r>
            <a:r>
              <a:rPr lang="en-CA" dirty="0"/>
              <a:t>&gt; &lt;chemin </a:t>
            </a:r>
            <a:r>
              <a:rPr lang="en-CA" dirty="0" err="1"/>
              <a:t>d’arrive</a:t>
            </a:r>
            <a:r>
              <a:rPr lang="en-CA" dirty="0"/>
              <a:t>&gt;</a:t>
            </a:r>
          </a:p>
          <a:p>
            <a:pPr lvl="1"/>
            <a:endParaRPr lang="en-CA" dirty="0"/>
          </a:p>
        </p:txBody>
      </p:sp>
    </p:spTree>
    <p:extLst>
      <p:ext uri="{BB962C8B-B14F-4D97-AF65-F5344CB8AC3E}">
        <p14:creationId xmlns:p14="http://schemas.microsoft.com/office/powerpoint/2010/main" val="6473218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mv</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que </a:t>
            </a:r>
            <a:r>
              <a:rPr lang="en-CA" dirty="0" err="1"/>
              <a:t>j’ai</a:t>
            </a:r>
            <a:r>
              <a:rPr lang="en-CA" dirty="0"/>
              <a:t> un </a:t>
            </a:r>
            <a:r>
              <a:rPr lang="en-CA" dirty="0" err="1"/>
              <a:t>fichier</a:t>
            </a:r>
            <a:r>
              <a:rPr lang="en-CA" dirty="0"/>
              <a:t> “demo.txt” et un </a:t>
            </a:r>
            <a:r>
              <a:rPr lang="en-CA" dirty="0" err="1"/>
              <a:t>répertoire</a:t>
            </a:r>
            <a:r>
              <a:rPr lang="en-CA" dirty="0"/>
              <a:t> “</a:t>
            </a:r>
            <a:r>
              <a:rPr lang="en-CA" dirty="0" err="1"/>
              <a:t>contenu</a:t>
            </a:r>
            <a:r>
              <a:rPr lang="en-CA" dirty="0"/>
              <a:t>”</a:t>
            </a:r>
          </a:p>
          <a:p>
            <a:endParaRPr lang="en-CA" dirty="0"/>
          </a:p>
          <a:p>
            <a:r>
              <a:rPr lang="en-CA" dirty="0"/>
              <a:t>Comment </a:t>
            </a:r>
            <a:r>
              <a:rPr lang="en-CA" dirty="0" err="1"/>
              <a:t>est-ce</a:t>
            </a:r>
            <a:r>
              <a:rPr lang="en-CA" dirty="0"/>
              <a:t> que je </a:t>
            </a:r>
            <a:r>
              <a:rPr lang="en-CA" dirty="0" err="1"/>
              <a:t>peux</a:t>
            </a:r>
            <a:r>
              <a:rPr lang="en-CA" dirty="0"/>
              <a:t>:</a:t>
            </a:r>
          </a:p>
          <a:p>
            <a:pPr lvl="1"/>
            <a:r>
              <a:rPr lang="en-CA" dirty="0"/>
              <a:t>A)</a:t>
            </a:r>
            <a:r>
              <a:rPr lang="en-CA" dirty="0" err="1"/>
              <a:t>Renommer</a:t>
            </a:r>
            <a:r>
              <a:rPr lang="en-CA" dirty="0"/>
              <a:t> le </a:t>
            </a:r>
            <a:r>
              <a:rPr lang="en-CA" dirty="0" err="1"/>
              <a:t>fichier</a:t>
            </a:r>
            <a:r>
              <a:rPr lang="en-CA" dirty="0"/>
              <a:t> pour “nouveauNom.txt”</a:t>
            </a:r>
          </a:p>
          <a:p>
            <a:pPr lvl="1"/>
            <a:endParaRPr lang="en-CA" dirty="0"/>
          </a:p>
          <a:p>
            <a:pPr lvl="1"/>
            <a:r>
              <a:rPr lang="en-CA" dirty="0"/>
              <a:t>B)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a:t>
            </a:r>
          </a:p>
          <a:p>
            <a:pPr lvl="1"/>
            <a:endParaRPr lang="en-CA" dirty="0"/>
          </a:p>
          <a:p>
            <a:pPr lvl="1"/>
            <a:r>
              <a:rPr lang="en-CA" dirty="0"/>
              <a:t>C)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 et changer son nom pour “nouveauNom.txt”</a:t>
            </a:r>
          </a:p>
          <a:p>
            <a:pPr lvl="1"/>
            <a:endParaRPr lang="en-CA" dirty="0"/>
          </a:p>
          <a:p>
            <a:pPr lvl="1"/>
            <a:endParaRPr lang="en-CA" dirty="0"/>
          </a:p>
          <a:p>
            <a:pPr lvl="1"/>
            <a:endParaRPr lang="en-CA" dirty="0"/>
          </a:p>
        </p:txBody>
      </p:sp>
    </p:spTree>
    <p:extLst>
      <p:ext uri="{BB962C8B-B14F-4D97-AF65-F5344CB8AC3E}">
        <p14:creationId xmlns:p14="http://schemas.microsoft.com/office/powerpoint/2010/main" val="35768037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mv</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que </a:t>
            </a:r>
            <a:r>
              <a:rPr lang="en-CA" dirty="0" err="1"/>
              <a:t>j’ai</a:t>
            </a:r>
            <a:r>
              <a:rPr lang="en-CA" dirty="0"/>
              <a:t> un </a:t>
            </a:r>
            <a:r>
              <a:rPr lang="en-CA" dirty="0" err="1"/>
              <a:t>fichier</a:t>
            </a:r>
            <a:r>
              <a:rPr lang="en-CA" dirty="0"/>
              <a:t> “demo.txt” et un </a:t>
            </a:r>
            <a:r>
              <a:rPr lang="en-CA" dirty="0" err="1"/>
              <a:t>répertoire</a:t>
            </a:r>
            <a:r>
              <a:rPr lang="en-CA" dirty="0"/>
              <a:t> “</a:t>
            </a:r>
            <a:r>
              <a:rPr lang="en-CA" dirty="0" err="1"/>
              <a:t>contenu</a:t>
            </a:r>
            <a:r>
              <a:rPr lang="en-CA" dirty="0"/>
              <a:t>”</a:t>
            </a:r>
          </a:p>
          <a:p>
            <a:endParaRPr lang="en-CA" dirty="0"/>
          </a:p>
          <a:p>
            <a:r>
              <a:rPr lang="en-CA" dirty="0"/>
              <a:t>Comment </a:t>
            </a:r>
            <a:r>
              <a:rPr lang="en-CA" dirty="0" err="1"/>
              <a:t>est-ce</a:t>
            </a:r>
            <a:r>
              <a:rPr lang="en-CA" dirty="0"/>
              <a:t> que je </a:t>
            </a:r>
            <a:r>
              <a:rPr lang="en-CA" dirty="0" err="1"/>
              <a:t>peux</a:t>
            </a:r>
            <a:r>
              <a:rPr lang="en-CA" dirty="0"/>
              <a:t>:</a:t>
            </a:r>
          </a:p>
          <a:p>
            <a:pPr lvl="1"/>
            <a:r>
              <a:rPr lang="en-CA" dirty="0"/>
              <a:t>A)</a:t>
            </a:r>
            <a:r>
              <a:rPr lang="en-CA" dirty="0" err="1"/>
              <a:t>Renommer</a:t>
            </a:r>
            <a:r>
              <a:rPr lang="en-CA" dirty="0"/>
              <a:t> le </a:t>
            </a:r>
            <a:r>
              <a:rPr lang="en-CA" dirty="0" err="1"/>
              <a:t>fichier</a:t>
            </a:r>
            <a:r>
              <a:rPr lang="en-CA" dirty="0"/>
              <a:t> pour “nouveauNom.txt”</a:t>
            </a:r>
          </a:p>
          <a:p>
            <a:pPr lvl="1"/>
            <a:endParaRPr lang="en-CA" dirty="0"/>
          </a:p>
          <a:p>
            <a:pPr lvl="1"/>
            <a:r>
              <a:rPr lang="en-CA" dirty="0"/>
              <a:t>B)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a:t>
            </a:r>
          </a:p>
          <a:p>
            <a:pPr lvl="1"/>
            <a:endParaRPr lang="en-CA" dirty="0"/>
          </a:p>
          <a:p>
            <a:pPr lvl="1"/>
            <a:r>
              <a:rPr lang="en-CA" dirty="0"/>
              <a:t>C)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 et changer son nom pour “nouveauNom.txt”</a:t>
            </a:r>
          </a:p>
          <a:p>
            <a:pPr lvl="1"/>
            <a:endParaRPr lang="en-CA" dirty="0"/>
          </a:p>
          <a:p>
            <a:pPr lvl="1"/>
            <a:endParaRPr lang="en-CA" dirty="0"/>
          </a:p>
          <a:p>
            <a:pPr lvl="1"/>
            <a:endParaRPr lang="en-CA" dirty="0"/>
          </a:p>
        </p:txBody>
      </p:sp>
      <p:pic>
        <p:nvPicPr>
          <p:cNvPr id="7" name="Picture 6">
            <a:extLst>
              <a:ext uri="{FF2B5EF4-FFF2-40B4-BE49-F238E27FC236}">
                <a16:creationId xmlns:a16="http://schemas.microsoft.com/office/drawing/2014/main" id="{AC08DEB4-D1FE-4E33-9CB1-6D84B67C1FD3}"/>
              </a:ext>
            </a:extLst>
          </p:cNvPr>
          <p:cNvPicPr>
            <a:picLocks noChangeAspect="1"/>
          </p:cNvPicPr>
          <p:nvPr>
            <p:custDataLst>
              <p:tags r:id="rId3"/>
            </p:custDataLst>
          </p:nvPr>
        </p:nvPicPr>
        <p:blipFill>
          <a:blip r:embed="rId7"/>
          <a:stretch>
            <a:fillRect/>
          </a:stretch>
        </p:blipFill>
        <p:spPr>
          <a:xfrm>
            <a:off x="2027871" y="3779705"/>
            <a:ext cx="4277322" cy="238158"/>
          </a:xfrm>
          <a:prstGeom prst="rect">
            <a:avLst/>
          </a:prstGeom>
        </p:spPr>
      </p:pic>
      <p:pic>
        <p:nvPicPr>
          <p:cNvPr id="9" name="Picture 8">
            <a:extLst>
              <a:ext uri="{FF2B5EF4-FFF2-40B4-BE49-F238E27FC236}">
                <a16:creationId xmlns:a16="http://schemas.microsoft.com/office/drawing/2014/main" id="{F5260A6A-1737-4E70-AE81-F7168AA0B5CB}"/>
              </a:ext>
            </a:extLst>
          </p:cNvPr>
          <p:cNvPicPr>
            <a:picLocks noChangeAspect="1"/>
          </p:cNvPicPr>
          <p:nvPr>
            <p:custDataLst>
              <p:tags r:id="rId4"/>
            </p:custDataLst>
          </p:nvPr>
        </p:nvPicPr>
        <p:blipFill>
          <a:blip r:embed="rId8"/>
          <a:stretch>
            <a:fillRect/>
          </a:stretch>
        </p:blipFill>
        <p:spPr>
          <a:xfrm>
            <a:off x="2027871" y="4619741"/>
            <a:ext cx="4429743" cy="219106"/>
          </a:xfrm>
          <a:prstGeom prst="rect">
            <a:avLst/>
          </a:prstGeom>
        </p:spPr>
      </p:pic>
      <p:pic>
        <p:nvPicPr>
          <p:cNvPr id="11" name="Picture 10">
            <a:extLst>
              <a:ext uri="{FF2B5EF4-FFF2-40B4-BE49-F238E27FC236}">
                <a16:creationId xmlns:a16="http://schemas.microsoft.com/office/drawing/2014/main" id="{C20C2F0B-2119-465B-829A-DF30BF94DFCE}"/>
              </a:ext>
            </a:extLst>
          </p:cNvPr>
          <p:cNvPicPr>
            <a:picLocks noChangeAspect="1"/>
          </p:cNvPicPr>
          <p:nvPr>
            <p:custDataLst>
              <p:tags r:id="rId5"/>
            </p:custDataLst>
          </p:nvPr>
        </p:nvPicPr>
        <p:blipFill>
          <a:blip r:embed="rId9"/>
          <a:stretch>
            <a:fillRect/>
          </a:stretch>
        </p:blipFill>
        <p:spPr>
          <a:xfrm>
            <a:off x="2027871" y="5744650"/>
            <a:ext cx="4820323" cy="209579"/>
          </a:xfrm>
          <a:prstGeom prst="rect">
            <a:avLst/>
          </a:prstGeom>
        </p:spPr>
      </p:pic>
    </p:spTree>
    <p:extLst>
      <p:ext uri="{BB962C8B-B14F-4D97-AF65-F5344CB8AC3E}">
        <p14:creationId xmlns:p14="http://schemas.microsoft.com/office/powerpoint/2010/main" val="22956030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VI</a:t>
            </a:r>
          </a:p>
        </p:txBody>
      </p:sp>
    </p:spTree>
    <p:extLst>
      <p:ext uri="{BB962C8B-B14F-4D97-AF65-F5344CB8AC3E}">
        <p14:creationId xmlns:p14="http://schemas.microsoft.com/office/powerpoint/2010/main" val="2475743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7FDA3-F048-6E0A-E3E8-58B8F1FDFE56}"/>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7574976C-9C7A-AD52-BD24-F03A45E76106}"/>
              </a:ext>
            </a:extLst>
          </p:cNvPr>
          <p:cNvSpPr>
            <a:spLocks noGrp="1"/>
          </p:cNvSpPr>
          <p:nvPr>
            <p:ph idx="1"/>
            <p:custDataLst>
              <p:tags r:id="rId2"/>
            </p:custDataLst>
          </p:nvPr>
        </p:nvSpPr>
        <p:spPr/>
        <p:txBody>
          <a:bodyPr/>
          <a:lstStyle/>
          <a:p>
            <a:r>
              <a:rPr lang="en-US" dirty="0"/>
              <a:t>VI </a:t>
            </a:r>
            <a:r>
              <a:rPr lang="en-US" dirty="0" err="1"/>
              <a:t>n’est</a:t>
            </a:r>
            <a:r>
              <a:rPr lang="en-US" dirty="0"/>
              <a:t> pas </a:t>
            </a:r>
            <a:r>
              <a:rPr lang="en-US" dirty="0" err="1"/>
              <a:t>une</a:t>
            </a:r>
            <a:r>
              <a:rPr lang="en-US" dirty="0"/>
              <a:t> </a:t>
            </a:r>
            <a:r>
              <a:rPr lang="en-US" dirty="0" err="1"/>
              <a:t>commande</a:t>
            </a:r>
            <a:r>
              <a:rPr lang="en-US" dirty="0"/>
              <a:t> à </a:t>
            </a:r>
            <a:r>
              <a:rPr lang="en-US" dirty="0" err="1"/>
              <a:t>proprement</a:t>
            </a:r>
            <a:r>
              <a:rPr lang="en-US" dirty="0"/>
              <a:t> </a:t>
            </a:r>
            <a:r>
              <a:rPr lang="en-US" dirty="0" err="1"/>
              <a:t>parler</a:t>
            </a:r>
            <a:r>
              <a:rPr lang="en-US" dirty="0"/>
              <a:t>, </a:t>
            </a:r>
            <a:r>
              <a:rPr lang="en-US" dirty="0" err="1"/>
              <a:t>mais</a:t>
            </a:r>
            <a:r>
              <a:rPr lang="en-US" dirty="0"/>
              <a:t> </a:t>
            </a:r>
            <a:r>
              <a:rPr lang="en-US" dirty="0" err="1"/>
              <a:t>plutôt</a:t>
            </a:r>
            <a:r>
              <a:rPr lang="en-US" dirty="0"/>
              <a:t> </a:t>
            </a:r>
            <a:r>
              <a:rPr lang="en-US" dirty="0" err="1"/>
              <a:t>une</a:t>
            </a:r>
            <a:r>
              <a:rPr lang="en-US" dirty="0"/>
              <a:t> application de </a:t>
            </a:r>
            <a:r>
              <a:rPr lang="en-US" dirty="0" err="1"/>
              <a:t>traitement</a:t>
            </a:r>
            <a:r>
              <a:rPr lang="en-US" dirty="0"/>
              <a:t> de </a:t>
            </a:r>
            <a:r>
              <a:rPr lang="en-US" dirty="0" err="1"/>
              <a:t>texte</a:t>
            </a:r>
            <a:r>
              <a:rPr lang="en-US" dirty="0"/>
              <a:t>.</a:t>
            </a:r>
          </a:p>
          <a:p>
            <a:r>
              <a:rPr lang="en-US" dirty="0" err="1"/>
              <a:t>Cette</a:t>
            </a:r>
            <a:r>
              <a:rPr lang="en-US" dirty="0"/>
              <a:t> </a:t>
            </a:r>
            <a:r>
              <a:rPr lang="en-US" dirty="0" err="1"/>
              <a:t>dernière</a:t>
            </a:r>
            <a:r>
              <a:rPr lang="en-US" dirty="0"/>
              <a:t> nous </a:t>
            </a:r>
            <a:r>
              <a:rPr lang="en-US" dirty="0" err="1"/>
              <a:t>permettra</a:t>
            </a:r>
            <a:r>
              <a:rPr lang="en-US" dirty="0"/>
              <a:t> de </a:t>
            </a:r>
            <a:r>
              <a:rPr lang="en-US" dirty="0" err="1"/>
              <a:t>créer</a:t>
            </a:r>
            <a:r>
              <a:rPr lang="en-US" dirty="0"/>
              <a:t> et modifier des </a:t>
            </a:r>
            <a:r>
              <a:rPr lang="en-US" dirty="0" err="1"/>
              <a:t>fichiers</a:t>
            </a:r>
            <a:r>
              <a:rPr lang="en-US" dirty="0"/>
              <a:t> sur </a:t>
            </a:r>
            <a:r>
              <a:rPr lang="en-US" dirty="0" err="1"/>
              <a:t>notre</a:t>
            </a:r>
            <a:r>
              <a:rPr lang="en-US" dirty="0"/>
              <a:t> </a:t>
            </a:r>
            <a:r>
              <a:rPr lang="en-US" dirty="0" err="1"/>
              <a:t>serveur</a:t>
            </a:r>
            <a:r>
              <a:rPr lang="en-US" dirty="0"/>
              <a:t>.</a:t>
            </a:r>
          </a:p>
          <a:p>
            <a:r>
              <a:rPr lang="en-US" dirty="0" err="1"/>
              <a:t>Notez</a:t>
            </a:r>
            <a:r>
              <a:rPr lang="en-US" dirty="0"/>
              <a:t> </a:t>
            </a:r>
            <a:r>
              <a:rPr lang="en-US" dirty="0" err="1"/>
              <a:t>qu’il</a:t>
            </a:r>
            <a:r>
              <a:rPr lang="en-US" dirty="0"/>
              <a:t> </a:t>
            </a:r>
            <a:r>
              <a:rPr lang="en-US" dirty="0" err="1"/>
              <a:t>existe</a:t>
            </a:r>
            <a:r>
              <a:rPr lang="en-US" dirty="0"/>
              <a:t> </a:t>
            </a:r>
            <a:r>
              <a:rPr lang="en-US" dirty="0" err="1"/>
              <a:t>plusieurs</a:t>
            </a:r>
            <a:r>
              <a:rPr lang="en-US" dirty="0"/>
              <a:t> </a:t>
            </a:r>
            <a:r>
              <a:rPr lang="en-US" dirty="0" err="1"/>
              <a:t>autres</a:t>
            </a:r>
            <a:r>
              <a:rPr lang="en-US" dirty="0"/>
              <a:t> applications </a:t>
            </a:r>
            <a:r>
              <a:rPr lang="en-US" dirty="0" err="1"/>
              <a:t>similaires</a:t>
            </a:r>
            <a:r>
              <a:rPr lang="en-US" dirty="0"/>
              <a:t> </a:t>
            </a:r>
            <a:r>
              <a:rPr lang="en-US" dirty="0" err="1"/>
              <a:t>telles</a:t>
            </a:r>
            <a:r>
              <a:rPr lang="en-US" dirty="0"/>
              <a:t> que VIM, NANO, etc.</a:t>
            </a:r>
          </a:p>
          <a:p>
            <a:endParaRPr lang="en-US" dirty="0"/>
          </a:p>
          <a:p>
            <a:r>
              <a:rPr lang="en-CA" dirty="0" err="1"/>
              <a:t>Voyons</a:t>
            </a:r>
            <a:r>
              <a:rPr lang="en-CA" dirty="0"/>
              <a:t> comment </a:t>
            </a:r>
            <a:r>
              <a:rPr lang="en-CA" dirty="0" err="1"/>
              <a:t>l’utiliser</a:t>
            </a:r>
            <a:r>
              <a:rPr lang="en-CA" dirty="0"/>
              <a:t>…</a:t>
            </a:r>
          </a:p>
        </p:txBody>
      </p:sp>
    </p:spTree>
    <p:extLst>
      <p:ext uri="{BB962C8B-B14F-4D97-AF65-F5344CB8AC3E}">
        <p14:creationId xmlns:p14="http://schemas.microsoft.com/office/powerpoint/2010/main" val="41333360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7FDA3-F048-6E0A-E3E8-58B8F1FDFE56}"/>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7574976C-9C7A-AD52-BD24-F03A45E76106}"/>
              </a:ext>
            </a:extLst>
          </p:cNvPr>
          <p:cNvSpPr>
            <a:spLocks noGrp="1"/>
          </p:cNvSpPr>
          <p:nvPr>
            <p:ph idx="1"/>
            <p:custDataLst>
              <p:tags r:id="rId2"/>
            </p:custDataLst>
          </p:nvPr>
        </p:nvSpPr>
        <p:spPr/>
        <p:txBody>
          <a:bodyPr/>
          <a:lstStyle/>
          <a:p>
            <a:r>
              <a:rPr lang="en-US" dirty="0"/>
              <a:t>Pour </a:t>
            </a:r>
            <a:r>
              <a:rPr lang="en-US" dirty="0" err="1"/>
              <a:t>utiliser</a:t>
            </a:r>
            <a:r>
              <a:rPr lang="en-US" dirty="0"/>
              <a:t> VI, on </a:t>
            </a:r>
            <a:r>
              <a:rPr lang="en-US" dirty="0" err="1"/>
              <a:t>peut</a:t>
            </a:r>
            <a:r>
              <a:rPr lang="en-US" dirty="0"/>
              <a:t> </a:t>
            </a:r>
            <a:r>
              <a:rPr lang="en-US" dirty="0" err="1"/>
              <a:t>utiliser</a:t>
            </a:r>
            <a:r>
              <a:rPr lang="en-US" dirty="0"/>
              <a:t> la </a:t>
            </a:r>
            <a:r>
              <a:rPr lang="en-US" dirty="0" err="1"/>
              <a:t>syntaxe</a:t>
            </a:r>
            <a:r>
              <a:rPr lang="en-US" dirty="0"/>
              <a:t> </a:t>
            </a:r>
            <a:r>
              <a:rPr lang="en-US" dirty="0" err="1"/>
              <a:t>suivante</a:t>
            </a:r>
            <a:r>
              <a:rPr lang="en-US" dirty="0"/>
              <a:t>:</a:t>
            </a:r>
          </a:p>
          <a:p>
            <a:pPr marL="0" indent="0">
              <a:buNone/>
            </a:pPr>
            <a:r>
              <a:rPr lang="en-US" dirty="0"/>
              <a:t>	vi &lt;</a:t>
            </a:r>
            <a:r>
              <a:rPr lang="en-US" dirty="0">
                <a:solidFill>
                  <a:srgbClr val="FFC000"/>
                </a:solidFill>
              </a:rPr>
              <a:t>nom de </a:t>
            </a:r>
            <a:r>
              <a:rPr lang="en-US" dirty="0" err="1">
                <a:solidFill>
                  <a:srgbClr val="FFC000"/>
                </a:solidFill>
              </a:rPr>
              <a:t>fichier</a:t>
            </a:r>
            <a:r>
              <a:rPr lang="en-US" dirty="0">
                <a:solidFill>
                  <a:srgbClr val="FFC000"/>
                </a:solidFill>
              </a:rPr>
              <a:t> </a:t>
            </a:r>
            <a:r>
              <a:rPr lang="en-US" dirty="0" err="1">
                <a:solidFill>
                  <a:srgbClr val="FFC000"/>
                </a:solidFill>
              </a:rPr>
              <a:t>texte</a:t>
            </a:r>
            <a:r>
              <a:rPr lang="en-US" dirty="0"/>
              <a:t>&gt;</a:t>
            </a:r>
          </a:p>
          <a:p>
            <a:pPr marL="0" indent="0">
              <a:buNone/>
            </a:pPr>
            <a:endParaRPr lang="en-US" dirty="0"/>
          </a:p>
          <a:p>
            <a:r>
              <a:rPr lang="en-US" dirty="0"/>
              <a:t>Si le </a:t>
            </a:r>
            <a:r>
              <a:rPr lang="en-US" dirty="0" err="1"/>
              <a:t>fichier</a:t>
            </a:r>
            <a:r>
              <a:rPr lang="en-US" dirty="0"/>
              <a:t> </a:t>
            </a:r>
            <a:r>
              <a:rPr lang="en-US" dirty="0" err="1"/>
              <a:t>n’existe</a:t>
            </a:r>
            <a:r>
              <a:rPr lang="en-US" dirty="0"/>
              <a:t> pas, un </a:t>
            </a:r>
            <a:r>
              <a:rPr lang="en-US" dirty="0" err="1"/>
              <a:t>fichier</a:t>
            </a:r>
            <a:r>
              <a:rPr lang="en-US" dirty="0"/>
              <a:t> sera </a:t>
            </a:r>
            <a:r>
              <a:rPr lang="en-US" dirty="0" err="1"/>
              <a:t>créé</a:t>
            </a:r>
            <a:r>
              <a:rPr lang="en-US" dirty="0"/>
              <a:t>.</a:t>
            </a:r>
          </a:p>
          <a:p>
            <a:r>
              <a:rPr lang="en-US" dirty="0"/>
              <a:t>Si le </a:t>
            </a:r>
            <a:r>
              <a:rPr lang="en-US" dirty="0" err="1"/>
              <a:t>fichier</a:t>
            </a:r>
            <a:r>
              <a:rPr lang="en-US" dirty="0"/>
              <a:t> </a:t>
            </a:r>
            <a:r>
              <a:rPr lang="en-US" dirty="0" err="1"/>
              <a:t>existe</a:t>
            </a:r>
            <a:r>
              <a:rPr lang="en-US" dirty="0"/>
              <a:t>, VI </a:t>
            </a:r>
            <a:r>
              <a:rPr lang="en-US" dirty="0" err="1"/>
              <a:t>ouvrira</a:t>
            </a:r>
            <a:r>
              <a:rPr lang="en-US" dirty="0"/>
              <a:t> le </a:t>
            </a:r>
            <a:r>
              <a:rPr lang="en-US" dirty="0" err="1"/>
              <a:t>fichier</a:t>
            </a:r>
            <a:r>
              <a:rPr lang="en-US" dirty="0"/>
              <a:t>.</a:t>
            </a:r>
          </a:p>
          <a:p>
            <a:endParaRPr lang="en-US" dirty="0"/>
          </a:p>
          <a:p>
            <a:r>
              <a:rPr lang="en-US" dirty="0"/>
              <a:t>Dans </a:t>
            </a:r>
            <a:r>
              <a:rPr lang="en-US" dirty="0" err="1"/>
              <a:t>notre</a:t>
            </a:r>
            <a:r>
              <a:rPr lang="en-US" dirty="0"/>
              <a:t> </a:t>
            </a:r>
            <a:r>
              <a:rPr lang="en-US" dirty="0" err="1"/>
              <a:t>exemple</a:t>
            </a:r>
            <a:r>
              <a:rPr lang="en-US" dirty="0"/>
              <a:t>, nous </a:t>
            </a:r>
            <a:r>
              <a:rPr lang="en-US" dirty="0" err="1"/>
              <a:t>allons</a:t>
            </a:r>
            <a:r>
              <a:rPr lang="en-US" dirty="0"/>
              <a:t> </a:t>
            </a:r>
            <a:r>
              <a:rPr lang="en-US" dirty="0" err="1"/>
              <a:t>créer</a:t>
            </a:r>
            <a:r>
              <a:rPr lang="en-US" dirty="0"/>
              <a:t> un </a:t>
            </a:r>
            <a:r>
              <a:rPr lang="en-US" dirty="0" err="1"/>
              <a:t>fichier</a:t>
            </a:r>
            <a:r>
              <a:rPr lang="en-US" dirty="0"/>
              <a:t> vide:</a:t>
            </a:r>
            <a:endParaRPr lang="en-CA" dirty="0"/>
          </a:p>
        </p:txBody>
      </p:sp>
      <p:pic>
        <p:nvPicPr>
          <p:cNvPr id="5" name="Picture 4">
            <a:extLst>
              <a:ext uri="{FF2B5EF4-FFF2-40B4-BE49-F238E27FC236}">
                <a16:creationId xmlns:a16="http://schemas.microsoft.com/office/drawing/2014/main" id="{0EBE9413-8F2F-A426-3FD2-3355CC606A85}"/>
              </a:ext>
            </a:extLst>
          </p:cNvPr>
          <p:cNvPicPr>
            <a:picLocks noChangeAspect="1"/>
          </p:cNvPicPr>
          <p:nvPr>
            <p:custDataLst>
              <p:tags r:id="rId3"/>
            </p:custDataLst>
          </p:nvPr>
        </p:nvPicPr>
        <p:blipFill>
          <a:blip r:embed="rId5"/>
          <a:stretch>
            <a:fillRect/>
          </a:stretch>
        </p:blipFill>
        <p:spPr>
          <a:xfrm>
            <a:off x="1458373" y="5110119"/>
            <a:ext cx="6305550" cy="647700"/>
          </a:xfrm>
          <a:prstGeom prst="rect">
            <a:avLst/>
          </a:prstGeom>
        </p:spPr>
      </p:pic>
    </p:spTree>
    <p:extLst>
      <p:ext uri="{BB962C8B-B14F-4D97-AF65-F5344CB8AC3E}">
        <p14:creationId xmlns:p14="http://schemas.microsoft.com/office/powerpoint/2010/main" val="2512114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3E6E6-388E-1FED-6FD6-BA10588E029F}"/>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F4584FBB-9D62-D25B-8885-98C3687DB649}"/>
              </a:ext>
            </a:extLst>
          </p:cNvPr>
          <p:cNvSpPr>
            <a:spLocks noGrp="1"/>
          </p:cNvSpPr>
          <p:nvPr>
            <p:ph idx="1"/>
            <p:custDataLst>
              <p:tags r:id="rId2"/>
            </p:custDataLst>
          </p:nvPr>
        </p:nvSpPr>
        <p:spPr/>
        <p:txBody>
          <a:bodyPr/>
          <a:lstStyle/>
          <a:p>
            <a:r>
              <a:rPr lang="en-US" dirty="0" err="1"/>
              <a:t>Lorsqu’un</a:t>
            </a:r>
            <a:r>
              <a:rPr lang="en-US" dirty="0"/>
              <a:t> </a:t>
            </a:r>
            <a:r>
              <a:rPr lang="en-US" dirty="0" err="1"/>
              <a:t>fichier</a:t>
            </a:r>
            <a:r>
              <a:rPr lang="en-US" dirty="0"/>
              <a:t> </a:t>
            </a:r>
            <a:r>
              <a:rPr lang="en-US" dirty="0" err="1"/>
              <a:t>est</a:t>
            </a:r>
            <a:r>
              <a:rPr lang="en-US" dirty="0"/>
              <a:t> </a:t>
            </a:r>
            <a:r>
              <a:rPr lang="en-US" dirty="0" err="1"/>
              <a:t>ouvert</a:t>
            </a:r>
            <a:r>
              <a:rPr lang="en-US" dirty="0"/>
              <a:t>, </a:t>
            </a:r>
            <a:r>
              <a:rPr lang="en-US" dirty="0" err="1"/>
              <a:t>vous</a:t>
            </a:r>
            <a:r>
              <a:rPr lang="en-US" dirty="0"/>
              <a:t> </a:t>
            </a:r>
            <a:r>
              <a:rPr lang="en-US" dirty="0" err="1"/>
              <a:t>verrez</a:t>
            </a:r>
            <a:r>
              <a:rPr lang="en-US" dirty="0"/>
              <a:t> </a:t>
            </a:r>
            <a:r>
              <a:rPr lang="en-US" dirty="0" err="1"/>
              <a:t>l’interface</a:t>
            </a:r>
            <a:r>
              <a:rPr lang="en-US" dirty="0"/>
              <a:t> de VI</a:t>
            </a:r>
            <a:endParaRPr lang="en-CA" dirty="0"/>
          </a:p>
        </p:txBody>
      </p:sp>
      <p:pic>
        <p:nvPicPr>
          <p:cNvPr id="5" name="Picture 4">
            <a:extLst>
              <a:ext uri="{FF2B5EF4-FFF2-40B4-BE49-F238E27FC236}">
                <a16:creationId xmlns:a16="http://schemas.microsoft.com/office/drawing/2014/main" id="{2C474766-3E3E-D91E-DEB6-49A6DE4630FD}"/>
              </a:ext>
            </a:extLst>
          </p:cNvPr>
          <p:cNvPicPr>
            <a:picLocks noChangeAspect="1"/>
          </p:cNvPicPr>
          <p:nvPr>
            <p:custDataLst>
              <p:tags r:id="rId3"/>
            </p:custDataLst>
          </p:nvPr>
        </p:nvPicPr>
        <p:blipFill>
          <a:blip r:embed="rId5"/>
          <a:stretch>
            <a:fillRect/>
          </a:stretch>
        </p:blipFill>
        <p:spPr>
          <a:xfrm>
            <a:off x="1585345" y="2568298"/>
            <a:ext cx="6286500" cy="3952875"/>
          </a:xfrm>
          <a:prstGeom prst="rect">
            <a:avLst/>
          </a:prstGeom>
        </p:spPr>
      </p:pic>
    </p:spTree>
    <p:extLst>
      <p:ext uri="{BB962C8B-B14F-4D97-AF65-F5344CB8AC3E}">
        <p14:creationId xmlns:p14="http://schemas.microsoft.com/office/powerpoint/2010/main" val="4044882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728735"/>
            <a:ext cx="9404723" cy="1400530"/>
          </a:xfrm>
        </p:spPr>
        <p:txBody>
          <a:bodyPr/>
          <a:lstStyle/>
          <a:p>
            <a:r>
              <a:rPr lang="fr-CA" dirty="0"/>
              <a:t>Concepts d’infrastructure</a:t>
            </a:r>
          </a:p>
        </p:txBody>
      </p:sp>
    </p:spTree>
    <p:extLst>
      <p:ext uri="{BB962C8B-B14F-4D97-AF65-F5344CB8AC3E}">
        <p14:creationId xmlns:p14="http://schemas.microsoft.com/office/powerpoint/2010/main" val="22910283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B0464-7B58-19BB-EB74-3B45D410A674}"/>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AF5AB61F-B10D-0A70-8E0E-B743A8D0657D}"/>
              </a:ext>
            </a:extLst>
          </p:cNvPr>
          <p:cNvSpPr>
            <a:spLocks noGrp="1"/>
          </p:cNvSpPr>
          <p:nvPr>
            <p:ph idx="1"/>
            <p:custDataLst>
              <p:tags r:id="rId2"/>
            </p:custDataLst>
          </p:nvPr>
        </p:nvSpPr>
        <p:spPr/>
        <p:txBody>
          <a:bodyPr/>
          <a:lstStyle/>
          <a:p>
            <a:r>
              <a:rPr lang="en-US" dirty="0" err="1"/>
              <a:t>Notez</a:t>
            </a:r>
            <a:r>
              <a:rPr lang="en-US" dirty="0"/>
              <a:t> que VI à deux modes: “</a:t>
            </a:r>
            <a:r>
              <a:rPr lang="en-US" dirty="0" err="1"/>
              <a:t>Commande</a:t>
            </a:r>
            <a:r>
              <a:rPr lang="en-US" dirty="0"/>
              <a:t>” et le mode “Insertion”</a:t>
            </a:r>
          </a:p>
          <a:p>
            <a:r>
              <a:rPr lang="en-US" dirty="0"/>
              <a:t>Le mode “</a:t>
            </a:r>
            <a:r>
              <a:rPr lang="en-US" dirty="0" err="1"/>
              <a:t>Commande</a:t>
            </a:r>
            <a:r>
              <a:rPr lang="en-US" dirty="0"/>
              <a:t>” </a:t>
            </a:r>
            <a:r>
              <a:rPr lang="en-US" dirty="0" err="1"/>
              <a:t>permet</a:t>
            </a:r>
            <a:r>
              <a:rPr lang="en-US" dirty="0"/>
              <a:t> </a:t>
            </a:r>
            <a:r>
              <a:rPr lang="en-US" dirty="0" err="1"/>
              <a:t>d’effectuer</a:t>
            </a:r>
            <a:r>
              <a:rPr lang="en-US" dirty="0"/>
              <a:t> un certain </a:t>
            </a:r>
            <a:r>
              <a:rPr lang="en-US" dirty="0" err="1"/>
              <a:t>nombre</a:t>
            </a:r>
            <a:r>
              <a:rPr lang="en-US" dirty="0"/>
              <a:t> </a:t>
            </a:r>
            <a:r>
              <a:rPr lang="en-US" dirty="0" err="1"/>
              <a:t>d’opération</a:t>
            </a:r>
            <a:r>
              <a:rPr lang="en-US" dirty="0"/>
              <a:t> </a:t>
            </a:r>
            <a:r>
              <a:rPr lang="en-US" dirty="0" err="1"/>
              <a:t>comme</a:t>
            </a:r>
            <a:r>
              <a:rPr lang="en-US" dirty="0"/>
              <a:t> </a:t>
            </a:r>
            <a:r>
              <a:rPr lang="en-US" dirty="0" err="1"/>
              <a:t>sauvegardé</a:t>
            </a:r>
            <a:r>
              <a:rPr lang="en-US" dirty="0"/>
              <a:t>, quitter, etc.</a:t>
            </a:r>
          </a:p>
          <a:p>
            <a:r>
              <a:rPr lang="en-US" dirty="0"/>
              <a:t>Le mode “Insertion” </a:t>
            </a:r>
            <a:r>
              <a:rPr lang="en-US" dirty="0" err="1"/>
              <a:t>permet</a:t>
            </a:r>
            <a:r>
              <a:rPr lang="en-US" dirty="0"/>
              <a:t> de modifier le </a:t>
            </a:r>
            <a:r>
              <a:rPr lang="en-US" dirty="0" err="1"/>
              <a:t>texte</a:t>
            </a:r>
            <a:r>
              <a:rPr lang="en-US" dirty="0"/>
              <a:t> du </a:t>
            </a:r>
            <a:r>
              <a:rPr lang="en-US" dirty="0" err="1"/>
              <a:t>fichier</a:t>
            </a:r>
            <a:r>
              <a:rPr lang="en-US" dirty="0"/>
              <a:t>.</a:t>
            </a:r>
          </a:p>
          <a:p>
            <a:endParaRPr lang="en-US" dirty="0"/>
          </a:p>
          <a:p>
            <a:r>
              <a:rPr lang="en-US" dirty="0"/>
              <a:t>Pour passer du mode “</a:t>
            </a:r>
            <a:r>
              <a:rPr lang="en-US" dirty="0" err="1"/>
              <a:t>Commande</a:t>
            </a:r>
            <a:r>
              <a:rPr lang="en-US" dirty="0"/>
              <a:t>” au mode “Insertion”, on doit </a:t>
            </a:r>
            <a:r>
              <a:rPr lang="en-US" dirty="0" err="1"/>
              <a:t>appuyer</a:t>
            </a:r>
            <a:r>
              <a:rPr lang="en-US" dirty="0"/>
              <a:t> sur la </a:t>
            </a:r>
            <a:r>
              <a:rPr lang="en-US" dirty="0" err="1"/>
              <a:t>lettre</a:t>
            </a:r>
            <a:r>
              <a:rPr lang="en-US" dirty="0"/>
              <a:t> “</a:t>
            </a:r>
            <a:r>
              <a:rPr lang="en-US" dirty="0" err="1"/>
              <a:t>i</a:t>
            </a:r>
            <a:r>
              <a:rPr lang="en-US" dirty="0"/>
              <a:t>”.</a:t>
            </a:r>
          </a:p>
          <a:p>
            <a:r>
              <a:rPr lang="en-US" dirty="0"/>
              <a:t>Pour passer du mode “Insertion” au mode “</a:t>
            </a:r>
            <a:r>
              <a:rPr lang="en-US" dirty="0" err="1"/>
              <a:t>Commande</a:t>
            </a:r>
            <a:r>
              <a:rPr lang="en-US" dirty="0"/>
              <a:t>”, on doit </a:t>
            </a:r>
            <a:r>
              <a:rPr lang="en-US" dirty="0" err="1"/>
              <a:t>appuyer</a:t>
            </a:r>
            <a:r>
              <a:rPr lang="en-US" dirty="0"/>
              <a:t> sur la </a:t>
            </a:r>
            <a:r>
              <a:rPr lang="en-US" dirty="0" err="1"/>
              <a:t>touche</a:t>
            </a:r>
            <a:r>
              <a:rPr lang="en-US" dirty="0"/>
              <a:t> “</a:t>
            </a:r>
            <a:r>
              <a:rPr lang="en-US" dirty="0" err="1"/>
              <a:t>Echaper</a:t>
            </a:r>
            <a:r>
              <a:rPr lang="en-US" dirty="0"/>
              <a:t>”</a:t>
            </a:r>
            <a:endParaRPr lang="en-CA" dirty="0"/>
          </a:p>
        </p:txBody>
      </p:sp>
    </p:spTree>
    <p:extLst>
      <p:ext uri="{BB962C8B-B14F-4D97-AF65-F5344CB8AC3E}">
        <p14:creationId xmlns:p14="http://schemas.microsoft.com/office/powerpoint/2010/main" val="35871469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9862-5B5E-2BED-4ACF-6794173D8B3C}"/>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AD965C0E-8F44-AE43-7A8A-4C2ACB8DFCEB}"/>
              </a:ext>
            </a:extLst>
          </p:cNvPr>
          <p:cNvSpPr>
            <a:spLocks noGrp="1"/>
          </p:cNvSpPr>
          <p:nvPr>
            <p:ph idx="1"/>
            <p:custDataLst>
              <p:tags r:id="rId2"/>
            </p:custDataLst>
          </p:nvPr>
        </p:nvSpPr>
        <p:spPr/>
        <p:txBody>
          <a:bodyPr/>
          <a:lstStyle/>
          <a:p>
            <a:r>
              <a:rPr lang="en-US" dirty="0"/>
              <a:t>VI commence </a:t>
            </a:r>
            <a:r>
              <a:rPr lang="en-US" dirty="0" err="1"/>
              <a:t>initialement</a:t>
            </a:r>
            <a:r>
              <a:rPr lang="en-US" dirty="0"/>
              <a:t> </a:t>
            </a:r>
            <a:r>
              <a:rPr lang="en-US" dirty="0" err="1"/>
              <a:t>en</a:t>
            </a:r>
            <a:r>
              <a:rPr lang="en-US" dirty="0"/>
              <a:t> mode “</a:t>
            </a:r>
            <a:r>
              <a:rPr lang="en-US" dirty="0" err="1"/>
              <a:t>Commande</a:t>
            </a:r>
            <a:r>
              <a:rPr lang="en-US" dirty="0"/>
              <a:t>”.</a:t>
            </a:r>
          </a:p>
          <a:p>
            <a:r>
              <a:rPr lang="en-US" dirty="0"/>
              <a:t>On </a:t>
            </a:r>
            <a:r>
              <a:rPr lang="en-US" dirty="0" err="1"/>
              <a:t>peut</a:t>
            </a:r>
            <a:r>
              <a:rPr lang="en-US" dirty="0"/>
              <a:t> doit </a:t>
            </a:r>
            <a:r>
              <a:rPr lang="en-US" dirty="0" err="1"/>
              <a:t>appuyer</a:t>
            </a:r>
            <a:r>
              <a:rPr lang="en-US" dirty="0"/>
              <a:t> sur “</a:t>
            </a:r>
            <a:r>
              <a:rPr lang="en-US" dirty="0" err="1"/>
              <a:t>i</a:t>
            </a:r>
            <a:r>
              <a:rPr lang="en-US" dirty="0"/>
              <a:t>” pour commencer à </a:t>
            </a:r>
            <a:r>
              <a:rPr lang="en-US" dirty="0" err="1"/>
              <a:t>écrire</a:t>
            </a:r>
            <a:r>
              <a:rPr lang="en-US" dirty="0"/>
              <a:t>.</a:t>
            </a:r>
          </a:p>
          <a:p>
            <a:r>
              <a:rPr lang="en-US" dirty="0" err="1"/>
              <a:t>Notez</a:t>
            </a:r>
            <a:r>
              <a:rPr lang="en-US" dirty="0"/>
              <a:t> que les petites </a:t>
            </a:r>
            <a:r>
              <a:rPr lang="en-US" dirty="0" err="1"/>
              <a:t>lignes</a:t>
            </a:r>
            <a:r>
              <a:rPr lang="en-US" dirty="0"/>
              <a:t> </a:t>
            </a:r>
            <a:r>
              <a:rPr lang="en-US" dirty="0" err="1"/>
              <a:t>bleues</a:t>
            </a:r>
            <a:r>
              <a:rPr lang="en-US" dirty="0"/>
              <a:t> sur le </a:t>
            </a:r>
            <a:r>
              <a:rPr lang="en-US" dirty="0" err="1"/>
              <a:t>côté</a:t>
            </a:r>
            <a:r>
              <a:rPr lang="en-US" dirty="0"/>
              <a:t> gauche </a:t>
            </a:r>
            <a:r>
              <a:rPr lang="en-US" dirty="0" err="1"/>
              <a:t>représentent</a:t>
            </a:r>
            <a:r>
              <a:rPr lang="en-US" dirty="0"/>
              <a:t> des </a:t>
            </a:r>
            <a:r>
              <a:rPr lang="en-US" dirty="0" err="1"/>
              <a:t>lignes</a:t>
            </a:r>
            <a:r>
              <a:rPr lang="en-US" dirty="0"/>
              <a:t> qui </a:t>
            </a:r>
            <a:r>
              <a:rPr lang="en-US" dirty="0" err="1"/>
              <a:t>n’existent</a:t>
            </a:r>
            <a:r>
              <a:rPr lang="en-US" dirty="0"/>
              <a:t> pas dans </a:t>
            </a:r>
            <a:r>
              <a:rPr lang="en-US" dirty="0" err="1"/>
              <a:t>votre</a:t>
            </a:r>
            <a:r>
              <a:rPr lang="en-US" dirty="0"/>
              <a:t> </a:t>
            </a:r>
            <a:r>
              <a:rPr lang="en-US" dirty="0" err="1"/>
              <a:t>fichier</a:t>
            </a:r>
            <a:r>
              <a:rPr lang="en-US" dirty="0"/>
              <a:t> (</a:t>
            </a:r>
            <a:r>
              <a:rPr lang="en-US" dirty="0" err="1"/>
              <a:t>vous</a:t>
            </a:r>
            <a:r>
              <a:rPr lang="en-US" dirty="0"/>
              <a:t> </a:t>
            </a:r>
            <a:r>
              <a:rPr lang="en-US" dirty="0" err="1"/>
              <a:t>devez</a:t>
            </a:r>
            <a:r>
              <a:rPr lang="en-US" dirty="0"/>
              <a:t> </a:t>
            </a:r>
            <a:r>
              <a:rPr lang="en-US" dirty="0" err="1"/>
              <a:t>appuyer</a:t>
            </a:r>
            <a:r>
              <a:rPr lang="en-US" dirty="0"/>
              <a:t> sur “Entrez” pour les </a:t>
            </a:r>
            <a:r>
              <a:rPr lang="en-US" dirty="0" err="1"/>
              <a:t>créer</a:t>
            </a:r>
            <a:r>
              <a:rPr lang="en-US" dirty="0"/>
              <a:t>)</a:t>
            </a:r>
            <a:endParaRPr lang="en-CA" dirty="0"/>
          </a:p>
        </p:txBody>
      </p:sp>
      <p:pic>
        <p:nvPicPr>
          <p:cNvPr id="5" name="Picture 4">
            <a:extLst>
              <a:ext uri="{FF2B5EF4-FFF2-40B4-BE49-F238E27FC236}">
                <a16:creationId xmlns:a16="http://schemas.microsoft.com/office/drawing/2014/main" id="{04F8F04B-FACB-51A2-3F38-3945BC21F3A2}"/>
              </a:ext>
            </a:extLst>
          </p:cNvPr>
          <p:cNvPicPr>
            <a:picLocks noChangeAspect="1"/>
          </p:cNvPicPr>
          <p:nvPr>
            <p:custDataLst>
              <p:tags r:id="rId3"/>
            </p:custDataLst>
          </p:nvPr>
        </p:nvPicPr>
        <p:blipFill>
          <a:blip r:embed="rId5"/>
          <a:stretch>
            <a:fillRect/>
          </a:stretch>
        </p:blipFill>
        <p:spPr>
          <a:xfrm>
            <a:off x="1602122" y="3996124"/>
            <a:ext cx="4412784" cy="2794763"/>
          </a:xfrm>
          <a:prstGeom prst="rect">
            <a:avLst/>
          </a:prstGeom>
        </p:spPr>
      </p:pic>
    </p:spTree>
    <p:extLst>
      <p:ext uri="{BB962C8B-B14F-4D97-AF65-F5344CB8AC3E}">
        <p14:creationId xmlns:p14="http://schemas.microsoft.com/office/powerpoint/2010/main" val="34431751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5BCB-3367-D65D-E29C-1A6F2D3F8EB7}"/>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29E47F3C-0C5B-EFCC-F8D8-74A53DB9B03B}"/>
              </a:ext>
            </a:extLst>
          </p:cNvPr>
          <p:cNvSpPr>
            <a:spLocks noGrp="1"/>
          </p:cNvSpPr>
          <p:nvPr>
            <p:ph idx="1"/>
            <p:custDataLst>
              <p:tags r:id="rId2"/>
            </p:custDataLst>
          </p:nvPr>
        </p:nvSpPr>
        <p:spPr/>
        <p:txBody>
          <a:bodyPr/>
          <a:lstStyle/>
          <a:p>
            <a:r>
              <a:rPr lang="en-US" dirty="0" err="1"/>
              <a:t>Lorsqu’on</a:t>
            </a:r>
            <a:r>
              <a:rPr lang="en-US" dirty="0"/>
              <a:t> a </a:t>
            </a:r>
            <a:r>
              <a:rPr lang="en-US" dirty="0" err="1"/>
              <a:t>terminé</a:t>
            </a:r>
            <a:r>
              <a:rPr lang="en-US" dirty="0"/>
              <a:t> </a:t>
            </a:r>
            <a:r>
              <a:rPr lang="en-US" dirty="0" err="1"/>
              <a:t>nos</a:t>
            </a:r>
            <a:r>
              <a:rPr lang="en-US" dirty="0"/>
              <a:t> </a:t>
            </a:r>
            <a:r>
              <a:rPr lang="en-US" dirty="0" err="1"/>
              <a:t>changements</a:t>
            </a:r>
            <a:r>
              <a:rPr lang="en-US" dirty="0"/>
              <a:t>, on doit </a:t>
            </a:r>
            <a:r>
              <a:rPr lang="en-US" dirty="0" err="1"/>
              <a:t>retourner</a:t>
            </a:r>
            <a:r>
              <a:rPr lang="en-US" dirty="0"/>
              <a:t> </a:t>
            </a:r>
            <a:r>
              <a:rPr lang="en-US" dirty="0" err="1"/>
              <a:t>en</a:t>
            </a:r>
            <a:r>
              <a:rPr lang="en-US" dirty="0"/>
              <a:t> mode </a:t>
            </a:r>
            <a:r>
              <a:rPr lang="en-US" dirty="0" err="1"/>
              <a:t>commande</a:t>
            </a:r>
            <a:r>
              <a:rPr lang="en-US" dirty="0"/>
              <a:t> pour faire la </a:t>
            </a:r>
            <a:r>
              <a:rPr lang="en-US" dirty="0" err="1"/>
              <a:t>sauvegarde</a:t>
            </a:r>
            <a:r>
              <a:rPr lang="en-US" dirty="0"/>
              <a:t> et/</a:t>
            </a:r>
            <a:r>
              <a:rPr lang="en-US" dirty="0" err="1"/>
              <a:t>ou</a:t>
            </a:r>
            <a:r>
              <a:rPr lang="en-US" dirty="0"/>
              <a:t> quitter</a:t>
            </a:r>
          </a:p>
          <a:p>
            <a:r>
              <a:rPr lang="en-US" dirty="0"/>
              <a:t>On </a:t>
            </a:r>
            <a:r>
              <a:rPr lang="en-US" dirty="0" err="1"/>
              <a:t>appuie</a:t>
            </a:r>
            <a:r>
              <a:rPr lang="en-US" dirty="0"/>
              <a:t> </a:t>
            </a:r>
            <a:r>
              <a:rPr lang="en-US" dirty="0" err="1"/>
              <a:t>donc</a:t>
            </a:r>
            <a:r>
              <a:rPr lang="en-US" dirty="0"/>
              <a:t> sur la </a:t>
            </a:r>
            <a:r>
              <a:rPr lang="en-US" dirty="0" err="1"/>
              <a:t>touche</a:t>
            </a:r>
            <a:r>
              <a:rPr lang="en-US" dirty="0"/>
              <a:t> “</a:t>
            </a:r>
            <a:r>
              <a:rPr lang="en-US" dirty="0" err="1"/>
              <a:t>Échapper</a:t>
            </a:r>
            <a:r>
              <a:rPr lang="en-US" dirty="0"/>
              <a:t>”</a:t>
            </a:r>
          </a:p>
          <a:p>
            <a:r>
              <a:rPr lang="en-US" dirty="0"/>
              <a:t>Vous </a:t>
            </a:r>
            <a:r>
              <a:rPr lang="en-US" dirty="0" err="1"/>
              <a:t>pouvez</a:t>
            </a:r>
            <a:r>
              <a:rPr lang="en-US" dirty="0"/>
              <a:t> entrez les </a:t>
            </a:r>
            <a:r>
              <a:rPr lang="en-US" dirty="0" err="1"/>
              <a:t>commandes</a:t>
            </a:r>
            <a:r>
              <a:rPr lang="en-US" dirty="0"/>
              <a:t> </a:t>
            </a:r>
            <a:r>
              <a:rPr lang="en-US" dirty="0" err="1"/>
              <a:t>suivantes</a:t>
            </a:r>
            <a:r>
              <a:rPr lang="en-US" dirty="0"/>
              <a:t> et </a:t>
            </a:r>
            <a:r>
              <a:rPr lang="en-US" dirty="0" err="1"/>
              <a:t>appuyer</a:t>
            </a:r>
            <a:r>
              <a:rPr lang="en-US" dirty="0"/>
              <a:t> sur “</a:t>
            </a:r>
            <a:r>
              <a:rPr lang="en-US" dirty="0" err="1"/>
              <a:t>Entrer</a:t>
            </a:r>
            <a:r>
              <a:rPr lang="en-US" dirty="0"/>
              <a:t>” pour </a:t>
            </a:r>
            <a:r>
              <a:rPr lang="en-US" dirty="0" err="1"/>
              <a:t>exécuter</a:t>
            </a:r>
            <a:r>
              <a:rPr lang="en-US" dirty="0"/>
              <a:t> </a:t>
            </a:r>
            <a:r>
              <a:rPr lang="en-US" dirty="0" err="1"/>
              <a:t>une</a:t>
            </a:r>
            <a:r>
              <a:rPr lang="en-US" dirty="0"/>
              <a:t> </a:t>
            </a:r>
            <a:r>
              <a:rPr lang="en-US" dirty="0" err="1"/>
              <a:t>commande</a:t>
            </a:r>
            <a:r>
              <a:rPr lang="en-US" dirty="0"/>
              <a:t> dans VI</a:t>
            </a:r>
          </a:p>
          <a:p>
            <a:pPr lvl="1"/>
            <a:r>
              <a:rPr lang="en-US" dirty="0"/>
              <a:t>:w	: </a:t>
            </a:r>
            <a:r>
              <a:rPr lang="en-US" dirty="0" err="1"/>
              <a:t>Sauvegarde</a:t>
            </a:r>
            <a:r>
              <a:rPr lang="en-US" dirty="0"/>
              <a:t> le nouveau </a:t>
            </a:r>
            <a:r>
              <a:rPr lang="en-US" dirty="0" err="1"/>
              <a:t>contenu</a:t>
            </a:r>
            <a:r>
              <a:rPr lang="en-US" dirty="0"/>
              <a:t> (Write)</a:t>
            </a:r>
          </a:p>
          <a:p>
            <a:pPr lvl="1"/>
            <a:r>
              <a:rPr lang="en-US" dirty="0"/>
              <a:t>:</a:t>
            </a:r>
            <a:r>
              <a:rPr lang="en-US" dirty="0" err="1"/>
              <a:t>wq</a:t>
            </a:r>
            <a:r>
              <a:rPr lang="en-US" dirty="0"/>
              <a:t>	: </a:t>
            </a:r>
            <a:r>
              <a:rPr lang="en-US" dirty="0" err="1"/>
              <a:t>Sauvegarde</a:t>
            </a:r>
            <a:r>
              <a:rPr lang="en-US" dirty="0"/>
              <a:t> le </a:t>
            </a:r>
            <a:r>
              <a:rPr lang="en-US" dirty="0" err="1"/>
              <a:t>contenu</a:t>
            </a:r>
            <a:r>
              <a:rPr lang="en-US" dirty="0"/>
              <a:t> et </a:t>
            </a:r>
            <a:r>
              <a:rPr lang="en-US" dirty="0" err="1"/>
              <a:t>quitte</a:t>
            </a:r>
            <a:r>
              <a:rPr lang="en-US" dirty="0"/>
              <a:t> (Write and quit)</a:t>
            </a:r>
          </a:p>
          <a:p>
            <a:pPr lvl="1"/>
            <a:r>
              <a:rPr lang="en-US" dirty="0"/>
              <a:t>:q!	: </a:t>
            </a:r>
            <a:r>
              <a:rPr lang="en-US" dirty="0" err="1"/>
              <a:t>Quitte</a:t>
            </a:r>
            <a:r>
              <a:rPr lang="en-US" dirty="0"/>
              <a:t> VI sans </a:t>
            </a:r>
            <a:r>
              <a:rPr lang="en-US" dirty="0" err="1"/>
              <a:t>sauvegarder</a:t>
            </a:r>
            <a:r>
              <a:rPr lang="en-US" dirty="0"/>
              <a:t> les </a:t>
            </a:r>
            <a:r>
              <a:rPr lang="en-US" dirty="0" err="1"/>
              <a:t>changements</a:t>
            </a:r>
            <a:r>
              <a:rPr lang="en-US" dirty="0"/>
              <a:t> (Quit)</a:t>
            </a:r>
          </a:p>
          <a:p>
            <a:endParaRPr lang="en-CA" dirty="0"/>
          </a:p>
        </p:txBody>
      </p:sp>
    </p:spTree>
    <p:extLst>
      <p:ext uri="{BB962C8B-B14F-4D97-AF65-F5344CB8AC3E}">
        <p14:creationId xmlns:p14="http://schemas.microsoft.com/office/powerpoint/2010/main" val="29600643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8D74-F19A-F3CA-4DDD-E65BB28E6E98}"/>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88B77613-1110-BE61-F569-2F7AD18F0189}"/>
              </a:ext>
            </a:extLst>
          </p:cNvPr>
          <p:cNvSpPr>
            <a:spLocks noGrp="1"/>
          </p:cNvSpPr>
          <p:nvPr>
            <p:ph idx="1"/>
            <p:custDataLst>
              <p:tags r:id="rId2"/>
            </p:custDataLst>
          </p:nvPr>
        </p:nvSpPr>
        <p:spPr/>
        <p:txBody>
          <a:bodyPr/>
          <a:lstStyle/>
          <a:p>
            <a:r>
              <a:rPr lang="en-US" dirty="0" err="1"/>
              <a:t>Supposons</a:t>
            </a:r>
            <a:r>
              <a:rPr lang="en-US" dirty="0"/>
              <a:t> que nous </a:t>
            </a:r>
            <a:r>
              <a:rPr lang="en-US" dirty="0" err="1"/>
              <a:t>avons</a:t>
            </a:r>
            <a:r>
              <a:rPr lang="en-US" dirty="0"/>
              <a:t> </a:t>
            </a:r>
            <a:r>
              <a:rPr lang="en-US" dirty="0" err="1"/>
              <a:t>sauvegardé</a:t>
            </a:r>
            <a:r>
              <a:rPr lang="en-US" dirty="0"/>
              <a:t> </a:t>
            </a:r>
            <a:r>
              <a:rPr lang="en-US" dirty="0" err="1"/>
              <a:t>notre</a:t>
            </a:r>
            <a:r>
              <a:rPr lang="en-US" dirty="0"/>
              <a:t> </a:t>
            </a:r>
            <a:r>
              <a:rPr lang="en-US" dirty="0" err="1"/>
              <a:t>fichier</a:t>
            </a:r>
            <a:r>
              <a:rPr lang="en-US" dirty="0"/>
              <a:t> avec “:</a:t>
            </a:r>
            <a:r>
              <a:rPr lang="en-US" dirty="0" err="1"/>
              <a:t>wq</a:t>
            </a:r>
            <a:r>
              <a:rPr lang="en-US" dirty="0"/>
              <a:t>”</a:t>
            </a:r>
          </a:p>
          <a:p>
            <a:r>
              <a:rPr lang="en-US" dirty="0"/>
              <a:t>Nous </a:t>
            </a:r>
            <a:r>
              <a:rPr lang="en-US" dirty="0" err="1"/>
              <a:t>pouvons</a:t>
            </a:r>
            <a:r>
              <a:rPr lang="en-US" dirty="0"/>
              <a:t> </a:t>
            </a:r>
            <a:r>
              <a:rPr lang="en-US" dirty="0" err="1"/>
              <a:t>donc</a:t>
            </a:r>
            <a:r>
              <a:rPr lang="en-US" dirty="0"/>
              <a:t> </a:t>
            </a:r>
            <a:r>
              <a:rPr lang="en-US" dirty="0" err="1"/>
              <a:t>utiliser</a:t>
            </a:r>
            <a:r>
              <a:rPr lang="en-US" dirty="0"/>
              <a:t> la </a:t>
            </a:r>
            <a:r>
              <a:rPr lang="en-US" dirty="0" err="1"/>
              <a:t>commande</a:t>
            </a:r>
            <a:r>
              <a:rPr lang="en-US" dirty="0"/>
              <a:t> “ls –l” dans Linux pour </a:t>
            </a:r>
            <a:r>
              <a:rPr lang="en-US" dirty="0" err="1"/>
              <a:t>s’assurer</a:t>
            </a:r>
            <a:r>
              <a:rPr lang="en-US" dirty="0"/>
              <a:t> que le </a:t>
            </a:r>
            <a:r>
              <a:rPr lang="en-US" dirty="0" err="1"/>
              <a:t>fichier</a:t>
            </a:r>
            <a:r>
              <a:rPr lang="en-US" dirty="0"/>
              <a:t> </a:t>
            </a:r>
            <a:r>
              <a:rPr lang="en-US" dirty="0" err="1"/>
              <a:t>existe</a:t>
            </a:r>
            <a:endParaRPr lang="en-CA" dirty="0"/>
          </a:p>
        </p:txBody>
      </p:sp>
      <p:pic>
        <p:nvPicPr>
          <p:cNvPr id="5" name="Picture 4">
            <a:extLst>
              <a:ext uri="{FF2B5EF4-FFF2-40B4-BE49-F238E27FC236}">
                <a16:creationId xmlns:a16="http://schemas.microsoft.com/office/drawing/2014/main" id="{68822B78-8122-2803-E1AA-2AC70EA5DE94}"/>
              </a:ext>
            </a:extLst>
          </p:cNvPr>
          <p:cNvPicPr>
            <a:picLocks noChangeAspect="1"/>
          </p:cNvPicPr>
          <p:nvPr>
            <p:custDataLst>
              <p:tags r:id="rId3"/>
            </p:custDataLst>
          </p:nvPr>
        </p:nvPicPr>
        <p:blipFill>
          <a:blip r:embed="rId5"/>
          <a:stretch>
            <a:fillRect/>
          </a:stretch>
        </p:blipFill>
        <p:spPr>
          <a:xfrm>
            <a:off x="1555416" y="3253263"/>
            <a:ext cx="5076362" cy="3194806"/>
          </a:xfrm>
          <a:prstGeom prst="rect">
            <a:avLst/>
          </a:prstGeom>
        </p:spPr>
      </p:pic>
    </p:spTree>
    <p:extLst>
      <p:ext uri="{BB962C8B-B14F-4D97-AF65-F5344CB8AC3E}">
        <p14:creationId xmlns:p14="http://schemas.microsoft.com/office/powerpoint/2010/main" val="37708049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65D0C-60FF-8EAB-EBD0-FA9D0EB0A0D2}"/>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55348EC9-BC29-FE45-C58C-5C96FBDD91D6}"/>
              </a:ext>
            </a:extLst>
          </p:cNvPr>
          <p:cNvSpPr>
            <a:spLocks noGrp="1"/>
          </p:cNvSpPr>
          <p:nvPr>
            <p:ph idx="1"/>
            <p:custDataLst>
              <p:tags r:id="rId2"/>
            </p:custDataLst>
          </p:nvPr>
        </p:nvSpPr>
        <p:spPr/>
        <p:txBody>
          <a:bodyPr/>
          <a:lstStyle/>
          <a:p>
            <a:r>
              <a:rPr lang="en-US" dirty="0"/>
              <a:t>Il </a:t>
            </a:r>
            <a:r>
              <a:rPr lang="en-US" dirty="0" err="1"/>
              <a:t>est</a:t>
            </a:r>
            <a:r>
              <a:rPr lang="en-US" dirty="0"/>
              <a:t> </a:t>
            </a:r>
            <a:r>
              <a:rPr lang="en-US" dirty="0" err="1"/>
              <a:t>également</a:t>
            </a:r>
            <a:r>
              <a:rPr lang="en-US" dirty="0"/>
              <a:t> possible de </a:t>
            </a:r>
            <a:r>
              <a:rPr lang="en-US" dirty="0" err="1"/>
              <a:t>visualiser</a:t>
            </a:r>
            <a:r>
              <a:rPr lang="en-US" dirty="0"/>
              <a:t> le </a:t>
            </a:r>
            <a:r>
              <a:rPr lang="en-US" dirty="0" err="1"/>
              <a:t>contenu</a:t>
            </a:r>
            <a:r>
              <a:rPr lang="en-US" dirty="0"/>
              <a:t> du </a:t>
            </a:r>
            <a:r>
              <a:rPr lang="en-US" dirty="0" err="1"/>
              <a:t>fichier</a:t>
            </a:r>
            <a:r>
              <a:rPr lang="en-US" dirty="0"/>
              <a:t> avec la </a:t>
            </a:r>
            <a:r>
              <a:rPr lang="en-US" dirty="0" err="1"/>
              <a:t>commande</a:t>
            </a:r>
            <a:r>
              <a:rPr lang="en-US" dirty="0"/>
              <a:t> “cat”</a:t>
            </a:r>
            <a:endParaRPr lang="en-CA" dirty="0"/>
          </a:p>
        </p:txBody>
      </p:sp>
      <p:pic>
        <p:nvPicPr>
          <p:cNvPr id="5" name="Picture 4">
            <a:extLst>
              <a:ext uri="{FF2B5EF4-FFF2-40B4-BE49-F238E27FC236}">
                <a16:creationId xmlns:a16="http://schemas.microsoft.com/office/drawing/2014/main" id="{1842C763-5E53-A2DE-5A85-3F9DC055D61F}"/>
              </a:ext>
            </a:extLst>
          </p:cNvPr>
          <p:cNvPicPr>
            <a:picLocks noChangeAspect="1"/>
          </p:cNvPicPr>
          <p:nvPr>
            <p:custDataLst>
              <p:tags r:id="rId3"/>
            </p:custDataLst>
          </p:nvPr>
        </p:nvPicPr>
        <p:blipFill>
          <a:blip r:embed="rId5"/>
          <a:stretch>
            <a:fillRect/>
          </a:stretch>
        </p:blipFill>
        <p:spPr>
          <a:xfrm>
            <a:off x="1441596" y="2913427"/>
            <a:ext cx="6305550" cy="1752600"/>
          </a:xfrm>
          <a:prstGeom prst="rect">
            <a:avLst/>
          </a:prstGeom>
        </p:spPr>
      </p:pic>
    </p:spTree>
    <p:extLst>
      <p:ext uri="{BB962C8B-B14F-4D97-AF65-F5344CB8AC3E}">
        <p14:creationId xmlns:p14="http://schemas.microsoft.com/office/powerpoint/2010/main" val="18129305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66CD-E102-4E2B-9F93-FF3FE09A19D3}"/>
              </a:ext>
            </a:extLst>
          </p:cNvPr>
          <p:cNvSpPr>
            <a:spLocks noGrp="1"/>
          </p:cNvSpPr>
          <p:nvPr>
            <p:ph type="title"/>
            <p:custDataLst>
              <p:tags r:id="rId1"/>
            </p:custDataLst>
          </p:nvPr>
        </p:nvSpPr>
        <p:spPr/>
        <p:txBody>
          <a:bodyPr/>
          <a:lstStyle/>
          <a:p>
            <a:r>
              <a:rPr lang="en-CA" dirty="0"/>
              <a:t>Les </a:t>
            </a:r>
            <a:r>
              <a:rPr lang="en-CA" dirty="0" err="1"/>
              <a:t>commandes</a:t>
            </a:r>
            <a:r>
              <a:rPr lang="en-CA" dirty="0"/>
              <a:t> Linux</a:t>
            </a:r>
          </a:p>
        </p:txBody>
      </p:sp>
      <p:sp>
        <p:nvSpPr>
          <p:cNvPr id="3" name="Content Placeholder 2">
            <a:extLst>
              <a:ext uri="{FF2B5EF4-FFF2-40B4-BE49-F238E27FC236}">
                <a16:creationId xmlns:a16="http://schemas.microsoft.com/office/drawing/2014/main" id="{12D3C00C-0AE3-48EF-A582-B0D8127FFC51}"/>
              </a:ext>
            </a:extLst>
          </p:cNvPr>
          <p:cNvSpPr>
            <a:spLocks noGrp="1"/>
          </p:cNvSpPr>
          <p:nvPr>
            <p:ph idx="1"/>
            <p:custDataLst>
              <p:tags r:id="rId2"/>
            </p:custDataLst>
          </p:nvPr>
        </p:nvSpPr>
        <p:spPr/>
        <p:txBody>
          <a:bodyPr/>
          <a:lstStyle/>
          <a:p>
            <a:r>
              <a:rPr lang="en-CA" dirty="0"/>
              <a:t>Petit </a:t>
            </a:r>
            <a:r>
              <a:rPr lang="en-CA" dirty="0" err="1"/>
              <a:t>truc</a:t>
            </a:r>
            <a:endParaRPr lang="en-CA" dirty="0"/>
          </a:p>
          <a:p>
            <a:pPr lvl="1"/>
            <a:r>
              <a:rPr lang="en-CA" dirty="0"/>
              <a:t>1) Si </a:t>
            </a:r>
            <a:r>
              <a:rPr lang="en-CA" dirty="0" err="1"/>
              <a:t>vous</a:t>
            </a:r>
            <a:r>
              <a:rPr lang="en-CA" dirty="0"/>
              <a:t> </a:t>
            </a:r>
            <a:r>
              <a:rPr lang="en-CA" dirty="0" err="1"/>
              <a:t>êtes</a:t>
            </a:r>
            <a:r>
              <a:rPr lang="en-CA" dirty="0"/>
              <a:t> </a:t>
            </a:r>
            <a:r>
              <a:rPr lang="en-CA" dirty="0" err="1"/>
              <a:t>en</a:t>
            </a:r>
            <a:r>
              <a:rPr lang="en-CA" dirty="0"/>
              <a:t> train </a:t>
            </a:r>
            <a:r>
              <a:rPr lang="en-CA" dirty="0" err="1"/>
              <a:t>d’écrire</a:t>
            </a:r>
            <a:r>
              <a:rPr lang="en-CA" dirty="0"/>
              <a:t> le nom d’un </a:t>
            </a:r>
            <a:r>
              <a:rPr lang="en-CA" dirty="0" err="1"/>
              <a:t>fichier</a:t>
            </a:r>
            <a:r>
              <a:rPr lang="en-CA" dirty="0"/>
              <a:t> </a:t>
            </a:r>
            <a:r>
              <a:rPr lang="en-CA" dirty="0" err="1"/>
              <a:t>ou</a:t>
            </a:r>
            <a:r>
              <a:rPr lang="en-CA" dirty="0"/>
              <a:t> d’un </a:t>
            </a:r>
            <a:r>
              <a:rPr lang="en-CA" dirty="0" err="1"/>
              <a:t>répertoire</a:t>
            </a:r>
            <a:r>
              <a:rPr lang="en-CA" dirty="0"/>
              <a:t>, </a:t>
            </a:r>
            <a:r>
              <a:rPr lang="en-CA" dirty="0" err="1"/>
              <a:t>vous</a:t>
            </a:r>
            <a:r>
              <a:rPr lang="en-CA" dirty="0"/>
              <a:t> </a:t>
            </a:r>
            <a:r>
              <a:rPr lang="en-CA" dirty="0" err="1"/>
              <a:t>pouvez</a:t>
            </a:r>
            <a:r>
              <a:rPr lang="en-CA" dirty="0"/>
              <a:t> </a:t>
            </a:r>
            <a:r>
              <a:rPr lang="en-CA" dirty="0" err="1"/>
              <a:t>appuyer</a:t>
            </a:r>
            <a:r>
              <a:rPr lang="en-CA" dirty="0"/>
              <a:t> sur la </a:t>
            </a:r>
            <a:r>
              <a:rPr lang="en-CA" dirty="0" err="1"/>
              <a:t>touche</a:t>
            </a:r>
            <a:r>
              <a:rPr lang="en-CA" dirty="0"/>
              <a:t> de tabulation (tab) pour </a:t>
            </a:r>
            <a:r>
              <a:rPr lang="en-CA" dirty="0" err="1"/>
              <a:t>compléter</a:t>
            </a:r>
            <a:r>
              <a:rPr lang="en-CA" dirty="0"/>
              <a:t> </a:t>
            </a:r>
            <a:r>
              <a:rPr lang="en-CA" dirty="0" err="1"/>
              <a:t>automatiquement</a:t>
            </a:r>
            <a:r>
              <a:rPr lang="en-CA" dirty="0"/>
              <a:t> le nom</a:t>
            </a:r>
          </a:p>
          <a:p>
            <a:pPr lvl="1"/>
            <a:endParaRPr lang="en-CA" dirty="0"/>
          </a:p>
          <a:p>
            <a:pPr lvl="1"/>
            <a:r>
              <a:rPr lang="en-CA" dirty="0"/>
              <a:t>2) </a:t>
            </a:r>
            <a:r>
              <a:rPr lang="en-CA" dirty="0" err="1"/>
              <a:t>Vous</a:t>
            </a:r>
            <a:r>
              <a:rPr lang="en-CA" dirty="0"/>
              <a:t> </a:t>
            </a:r>
            <a:r>
              <a:rPr lang="en-CA" dirty="0" err="1"/>
              <a:t>pouvez</a:t>
            </a:r>
            <a:r>
              <a:rPr lang="en-CA" dirty="0"/>
              <a:t> </a:t>
            </a:r>
            <a:r>
              <a:rPr lang="en-CA" dirty="0" err="1"/>
              <a:t>réécrire</a:t>
            </a:r>
            <a:r>
              <a:rPr lang="en-CA" dirty="0"/>
              <a:t> </a:t>
            </a:r>
            <a:r>
              <a:rPr lang="en-CA" dirty="0" err="1"/>
              <a:t>automatiquement</a:t>
            </a:r>
            <a:r>
              <a:rPr lang="en-CA" dirty="0"/>
              <a:t> les </a:t>
            </a:r>
            <a:r>
              <a:rPr lang="en-CA" dirty="0" err="1"/>
              <a:t>dernières</a:t>
            </a:r>
            <a:r>
              <a:rPr lang="en-CA" dirty="0"/>
              <a:t> </a:t>
            </a:r>
            <a:r>
              <a:rPr lang="en-CA" dirty="0" err="1"/>
              <a:t>commandes</a:t>
            </a:r>
            <a:r>
              <a:rPr lang="en-CA" dirty="0"/>
              <a:t> que </a:t>
            </a:r>
            <a:r>
              <a:rPr lang="en-CA" dirty="0" err="1"/>
              <a:t>vous</a:t>
            </a:r>
            <a:r>
              <a:rPr lang="en-CA" dirty="0"/>
              <a:t> </a:t>
            </a:r>
            <a:r>
              <a:rPr lang="en-CA" dirty="0" err="1"/>
              <a:t>avez</a:t>
            </a:r>
            <a:r>
              <a:rPr lang="en-CA" dirty="0"/>
              <a:t> </a:t>
            </a:r>
            <a:r>
              <a:rPr lang="en-CA" dirty="0" err="1"/>
              <a:t>tapées</a:t>
            </a:r>
            <a:r>
              <a:rPr lang="en-CA" dirty="0"/>
              <a:t> avec les </a:t>
            </a:r>
            <a:r>
              <a:rPr lang="en-CA" dirty="0" err="1"/>
              <a:t>flèches</a:t>
            </a:r>
            <a:r>
              <a:rPr lang="en-CA" dirty="0"/>
              <a:t> “haut” et “bas” de </a:t>
            </a:r>
            <a:r>
              <a:rPr lang="en-CA" dirty="0" err="1"/>
              <a:t>votre</a:t>
            </a:r>
            <a:r>
              <a:rPr lang="en-CA" dirty="0"/>
              <a:t> clavier</a:t>
            </a:r>
          </a:p>
          <a:p>
            <a:pPr lvl="1"/>
            <a:endParaRPr lang="en-CA" dirty="0"/>
          </a:p>
          <a:p>
            <a:pPr lvl="1"/>
            <a:r>
              <a:rPr lang="en-CA" dirty="0"/>
              <a:t>3) </a:t>
            </a:r>
            <a:r>
              <a:rPr lang="en-CA" dirty="0" err="1"/>
              <a:t>Vous</a:t>
            </a:r>
            <a:r>
              <a:rPr lang="en-CA" dirty="0"/>
              <a:t> </a:t>
            </a:r>
            <a:r>
              <a:rPr lang="en-CA" dirty="0" err="1"/>
              <a:t>pouvez</a:t>
            </a:r>
            <a:r>
              <a:rPr lang="en-CA" dirty="0"/>
              <a:t> faire un “</a:t>
            </a:r>
            <a:r>
              <a:rPr lang="en-CA" dirty="0" err="1"/>
              <a:t>coller</a:t>
            </a:r>
            <a:r>
              <a:rPr lang="en-CA" dirty="0"/>
              <a:t>” dans </a:t>
            </a:r>
            <a:r>
              <a:rPr lang="en-CA" dirty="0" err="1"/>
              <a:t>l’interface</a:t>
            </a:r>
            <a:r>
              <a:rPr lang="en-CA" dirty="0"/>
              <a:t> </a:t>
            </a:r>
            <a:r>
              <a:rPr lang="en-CA" dirty="0" err="1"/>
              <a:t>en</a:t>
            </a:r>
            <a:r>
              <a:rPr lang="en-CA" dirty="0"/>
              <a:t> </a:t>
            </a:r>
            <a:r>
              <a:rPr lang="en-CA" dirty="0" err="1"/>
              <a:t>ligne</a:t>
            </a:r>
            <a:r>
              <a:rPr lang="en-CA" dirty="0"/>
              <a:t> de </a:t>
            </a:r>
            <a:r>
              <a:rPr lang="en-CA" dirty="0" err="1"/>
              <a:t>commande</a:t>
            </a:r>
            <a:r>
              <a:rPr lang="en-CA" dirty="0"/>
              <a:t> avec un </a:t>
            </a:r>
            <a:r>
              <a:rPr lang="en-CA" dirty="0" err="1"/>
              <a:t>clic</a:t>
            </a:r>
            <a:r>
              <a:rPr lang="en-CA" dirty="0"/>
              <a:t> droit de la </a:t>
            </a:r>
            <a:r>
              <a:rPr lang="en-CA" dirty="0" err="1"/>
              <a:t>souris</a:t>
            </a:r>
            <a:r>
              <a:rPr lang="en-CA" dirty="0"/>
              <a:t>.</a:t>
            </a:r>
          </a:p>
        </p:txBody>
      </p:sp>
    </p:spTree>
    <p:extLst>
      <p:ext uri="{BB962C8B-B14F-4D97-AF65-F5344CB8AC3E}">
        <p14:creationId xmlns:p14="http://schemas.microsoft.com/office/powerpoint/2010/main" val="5456764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66CD-E102-4E2B-9F93-FF3FE09A19D3}"/>
              </a:ext>
            </a:extLst>
          </p:cNvPr>
          <p:cNvSpPr>
            <a:spLocks noGrp="1"/>
          </p:cNvSpPr>
          <p:nvPr>
            <p:ph type="title"/>
            <p:custDataLst>
              <p:tags r:id="rId1"/>
            </p:custDataLst>
          </p:nvPr>
        </p:nvSpPr>
        <p:spPr/>
        <p:txBody>
          <a:bodyPr/>
          <a:lstStyle/>
          <a:p>
            <a:r>
              <a:rPr lang="en-CA"/>
              <a:t>Commandes de base</a:t>
            </a:r>
            <a:endParaRPr lang="en-CA" dirty="0"/>
          </a:p>
        </p:txBody>
      </p:sp>
      <p:sp>
        <p:nvSpPr>
          <p:cNvPr id="3" name="Content Placeholder 2">
            <a:extLst>
              <a:ext uri="{FF2B5EF4-FFF2-40B4-BE49-F238E27FC236}">
                <a16:creationId xmlns:a16="http://schemas.microsoft.com/office/drawing/2014/main" id="{12D3C00C-0AE3-48EF-A582-B0D8127FFC51}"/>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termine</a:t>
            </a:r>
            <a:r>
              <a:rPr lang="en-US" dirty="0"/>
              <a:t> </a:t>
            </a:r>
            <a:r>
              <a:rPr lang="fr-FR" dirty="0"/>
              <a:t>notre cours sur l'exploration de commandes de bases de Linux</a:t>
            </a:r>
            <a:endParaRPr lang="en-US" dirty="0"/>
          </a:p>
          <a:p>
            <a:endParaRPr lang="en-US" dirty="0"/>
          </a:p>
          <a:p>
            <a:r>
              <a:rPr lang="en-US" dirty="0"/>
              <a:t>Au prochain </a:t>
            </a:r>
            <a:r>
              <a:rPr lang="en-US" dirty="0" err="1"/>
              <a:t>cours</a:t>
            </a:r>
            <a:r>
              <a:rPr lang="en-US" dirty="0"/>
              <a:t>, nous </a:t>
            </a:r>
            <a:r>
              <a:rPr lang="en-US" dirty="0" err="1"/>
              <a:t>verrons</a:t>
            </a:r>
            <a:r>
              <a:rPr lang="en-US" dirty="0"/>
              <a:t> </a:t>
            </a:r>
            <a:r>
              <a:rPr lang="fr-FR" dirty="0"/>
              <a:t>des commandes supplémentaires qui nous permettront de préparer notre serveur afin qu'il puisse publier les applications web que nous développerons au cours de la session.</a:t>
            </a:r>
            <a:endParaRPr lang="en-CA" dirty="0"/>
          </a:p>
        </p:txBody>
      </p:sp>
    </p:spTree>
    <p:extLst>
      <p:ext uri="{BB962C8B-B14F-4D97-AF65-F5344CB8AC3E}">
        <p14:creationId xmlns:p14="http://schemas.microsoft.com/office/powerpoint/2010/main" val="32400624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dirty="0"/>
              <a:t>Il est possible de déployer des serveurs dans des infrastructures infonuagiques.</a:t>
            </a:r>
          </a:p>
          <a:p>
            <a:pPr lvl="1"/>
            <a:r>
              <a:rPr lang="fr-CA" dirty="0"/>
              <a:t>Ces dernières nous permettront de déployer nos applications sur Internet.</a:t>
            </a:r>
          </a:p>
          <a:p>
            <a:pPr lvl="1"/>
            <a:r>
              <a:rPr lang="fr-CA" dirty="0"/>
              <a:t>Linux offre un large éventail de commandes permettant d’administrer son environnement.</a:t>
            </a:r>
          </a:p>
          <a:p>
            <a:pPr lvl="1"/>
            <a:endParaRPr lang="fr-CA" dirty="0"/>
          </a:p>
        </p:txBody>
      </p:sp>
    </p:spTree>
    <p:extLst>
      <p:ext uri="{BB962C8B-B14F-4D97-AF65-F5344CB8AC3E}">
        <p14:creationId xmlns:p14="http://schemas.microsoft.com/office/powerpoint/2010/main" val="9269875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Rôle</a:t>
            </a:r>
          </a:p>
        </p:txBody>
      </p:sp>
      <p:sp>
        <p:nvSpPr>
          <p:cNvPr id="3" name="Espace réservé du contenu 2"/>
          <p:cNvSpPr>
            <a:spLocks noGrp="1"/>
          </p:cNvSpPr>
          <p:nvPr>
            <p:ph idx="1"/>
            <p:custDataLst>
              <p:tags r:id="rId2"/>
            </p:custDataLst>
          </p:nvPr>
        </p:nvSpPr>
        <p:spPr/>
        <p:txBody>
          <a:bodyPr>
            <a:normAutofit/>
          </a:bodyPr>
          <a:lstStyle/>
          <a:p>
            <a:r>
              <a:rPr lang="fr-CA" dirty="0"/>
              <a:t>L’infrastructure représente l’équipement disponible pour rendre votre application disponible aux utilisateurs finaux.</a:t>
            </a:r>
          </a:p>
          <a:p>
            <a:r>
              <a:rPr lang="fr-CA" dirty="0"/>
              <a:t>Cette dernière peut être composée de:</a:t>
            </a:r>
          </a:p>
          <a:p>
            <a:pPr lvl="1"/>
            <a:r>
              <a:rPr lang="fr-CA" dirty="0"/>
              <a:t>Serveur</a:t>
            </a:r>
          </a:p>
          <a:p>
            <a:pPr lvl="1"/>
            <a:r>
              <a:rPr lang="fr-CA" dirty="0"/>
              <a:t>Équipement Réseau</a:t>
            </a:r>
          </a:p>
          <a:p>
            <a:pPr lvl="1"/>
            <a:r>
              <a:rPr lang="fr-CA" dirty="0"/>
              <a:t>Pare-feu</a:t>
            </a:r>
          </a:p>
          <a:p>
            <a:pPr lvl="1"/>
            <a:r>
              <a:rPr lang="fr-CA" dirty="0"/>
              <a:t>etc.</a:t>
            </a:r>
          </a:p>
          <a:p>
            <a:pPr lvl="1"/>
            <a:endParaRPr lang="fr-CA" dirty="0"/>
          </a:p>
          <a:p>
            <a:r>
              <a:rPr lang="fr-CA" dirty="0"/>
              <a:t>Les choix d’infrastructure peuvent avoir un impact considérable le cout, la sécurité et la capacité de mise à l'échelle de votre application.</a:t>
            </a:r>
          </a:p>
        </p:txBody>
      </p:sp>
    </p:spTree>
    <p:extLst>
      <p:ext uri="{BB962C8B-B14F-4D97-AF65-F5344CB8AC3E}">
        <p14:creationId xmlns:p14="http://schemas.microsoft.com/office/powerpoint/2010/main" val="27205979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nous continuerons à explorer les configurations des environnements infonuagiques sous Linux afin de sécuriser le système d’exploitation lui-même et ses configurations réseau.</a:t>
            </a:r>
          </a:p>
        </p:txBody>
      </p:sp>
    </p:spTree>
    <p:extLst>
      <p:ext uri="{BB962C8B-B14F-4D97-AF65-F5344CB8AC3E}">
        <p14:creationId xmlns:p14="http://schemas.microsoft.com/office/powerpoint/2010/main" val="34861414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Références</a:t>
            </a:r>
          </a:p>
        </p:txBody>
      </p:sp>
      <p:sp>
        <p:nvSpPr>
          <p:cNvPr id="3" name="Espace réservé du contenu 2"/>
          <p:cNvSpPr>
            <a:spLocks noGrp="1"/>
          </p:cNvSpPr>
          <p:nvPr>
            <p:ph idx="1"/>
            <p:custDataLst>
              <p:tags r:id="rId2"/>
            </p:custDataLst>
          </p:nvPr>
        </p:nvSpPr>
        <p:spPr/>
        <p:txBody>
          <a:bodyPr/>
          <a:lstStyle/>
          <a:p>
            <a:r>
              <a:rPr lang="fr-CA" dirty="0">
                <a:hlinkClick r:id="rId4"/>
              </a:rPr>
              <a:t>www.digitalocean.com</a:t>
            </a:r>
            <a:endParaRPr lang="fr-CA" dirty="0"/>
          </a:p>
          <a:p>
            <a:r>
              <a:rPr lang="fr-CA" dirty="0">
                <a:hlinkClick r:id="rId5"/>
              </a:rPr>
              <a:t>https://www.hostinger.com/tutorials/linux-commands</a:t>
            </a:r>
            <a:endParaRPr lang="fr-CA" dirty="0"/>
          </a:p>
          <a:p>
            <a:endParaRPr lang="fr-CA" dirty="0"/>
          </a:p>
          <a:p>
            <a:endParaRPr lang="fr-CA" dirty="0"/>
          </a:p>
        </p:txBody>
      </p:sp>
    </p:spTree>
    <p:extLst>
      <p:ext uri="{BB962C8B-B14F-4D97-AF65-F5344CB8AC3E}">
        <p14:creationId xmlns:p14="http://schemas.microsoft.com/office/powerpoint/2010/main" val="4230353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Service d’infrastructure</a:t>
            </a:r>
          </a:p>
        </p:txBody>
      </p:sp>
      <p:sp>
        <p:nvSpPr>
          <p:cNvPr id="3" name="Espace réservé du contenu 2"/>
          <p:cNvSpPr>
            <a:spLocks noGrp="1"/>
          </p:cNvSpPr>
          <p:nvPr>
            <p:ph idx="1"/>
            <p:custDataLst>
              <p:tags r:id="rId2"/>
            </p:custDataLst>
          </p:nvPr>
        </p:nvSpPr>
        <p:spPr/>
        <p:txBody>
          <a:bodyPr>
            <a:normAutofit/>
          </a:bodyPr>
          <a:lstStyle/>
          <a:p>
            <a:r>
              <a:rPr lang="fr-CA" dirty="0"/>
              <a:t>L'infrastructure peut être typiquement </a:t>
            </a:r>
            <a:r>
              <a:rPr lang="fr-CA" dirty="0" err="1"/>
              <a:t>install</a:t>
            </a:r>
            <a:r>
              <a:rPr lang="en-CA" dirty="0" err="1"/>
              <a:t>ée</a:t>
            </a:r>
            <a:r>
              <a:rPr lang="en-CA" dirty="0"/>
              <a:t> sur les </a:t>
            </a:r>
            <a:r>
              <a:rPr lang="en-CA" dirty="0" err="1"/>
              <a:t>lieux</a:t>
            </a:r>
            <a:r>
              <a:rPr lang="en-CA" dirty="0"/>
              <a:t> de </a:t>
            </a:r>
            <a:r>
              <a:rPr lang="en-CA" dirty="0" err="1"/>
              <a:t>votre</a:t>
            </a:r>
            <a:r>
              <a:rPr lang="en-CA" dirty="0"/>
              <a:t> organisation. </a:t>
            </a:r>
            <a:r>
              <a:rPr lang="en-CA" dirty="0" err="1"/>
              <a:t>C'est</a:t>
            </a:r>
            <a:r>
              <a:rPr lang="en-CA" dirty="0"/>
              <a:t> </a:t>
            </a:r>
            <a:r>
              <a:rPr lang="en-CA" dirty="0" err="1"/>
              <a:t>ce</a:t>
            </a:r>
            <a:r>
              <a:rPr lang="en-CA" dirty="0"/>
              <a:t> </a:t>
            </a:r>
            <a:r>
              <a:rPr lang="en-CA" dirty="0" err="1"/>
              <a:t>qu'on</a:t>
            </a:r>
            <a:r>
              <a:rPr lang="en-CA" dirty="0"/>
              <a:t> </a:t>
            </a:r>
            <a:r>
              <a:rPr lang="en-CA" dirty="0" err="1"/>
              <a:t>appelle</a:t>
            </a:r>
            <a:r>
              <a:rPr lang="en-CA" dirty="0"/>
              <a:t> </a:t>
            </a:r>
            <a:r>
              <a:rPr lang="en-CA" dirty="0" err="1"/>
              <a:t>l'approche</a:t>
            </a:r>
            <a:r>
              <a:rPr lang="en-CA" dirty="0"/>
              <a:t> "</a:t>
            </a:r>
            <a:r>
              <a:rPr lang="en-CA" dirty="0" err="1"/>
              <a:t>traditionnelle</a:t>
            </a:r>
            <a:r>
              <a:rPr lang="en-CA" dirty="0"/>
              <a:t>" (</a:t>
            </a:r>
            <a:r>
              <a:rPr lang="en-CA" dirty="0" err="1"/>
              <a:t>ou</a:t>
            </a:r>
            <a:r>
              <a:rPr lang="en-CA" dirty="0"/>
              <a:t> "On Premise").</a:t>
            </a:r>
          </a:p>
          <a:p>
            <a:r>
              <a:rPr lang="fr-CA" dirty="0"/>
              <a:t>Depuis plusieurs, l'approche infonuagique (Cloud) s'est accaparé une part grandissante de marché et est devenue un outil indéniable pour le succès du produit.</a:t>
            </a:r>
          </a:p>
          <a:p>
            <a:r>
              <a:rPr lang="fr-CA" dirty="0"/>
              <a:t>Plusieurs entreprises offrent des services d’infrastructure (Amazon web services, Digital </a:t>
            </a:r>
            <a:r>
              <a:rPr lang="fr-CA" dirty="0" err="1"/>
              <a:t>Ocean</a:t>
            </a:r>
            <a:r>
              <a:rPr lang="fr-CA" dirty="0"/>
              <a:t>, </a:t>
            </a:r>
            <a:r>
              <a:rPr lang="fr-CA" dirty="0" err="1"/>
              <a:t>Linode</a:t>
            </a:r>
            <a:r>
              <a:rPr lang="fr-CA" dirty="0"/>
              <a:t>, </a:t>
            </a:r>
            <a:r>
              <a:rPr lang="fr-CA" dirty="0" err="1"/>
              <a:t>Heroku</a:t>
            </a:r>
            <a:r>
              <a:rPr lang="fr-CA" dirty="0"/>
              <a:t>, etc.)</a:t>
            </a:r>
          </a:p>
        </p:txBody>
      </p:sp>
    </p:spTree>
    <p:extLst>
      <p:ext uri="{BB962C8B-B14F-4D97-AF65-F5344CB8AC3E}">
        <p14:creationId xmlns:p14="http://schemas.microsoft.com/office/powerpoint/2010/main" val="12679165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4"/>
</p:tagLst>
</file>

<file path=ppt/tags/tag133.xml><?xml version="1.0" encoding="utf-8"?>
<p:tagLst xmlns:a="http://schemas.openxmlformats.org/drawingml/2006/main" xmlns:r="http://schemas.openxmlformats.org/officeDocument/2006/relationships" xmlns:p="http://schemas.openxmlformats.org/presentationml/2006/main">
  <p:tag name="NUM" val="5"/>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7962</TotalTime>
  <Words>2825</Words>
  <Application>Microsoft Office PowerPoint</Application>
  <PresentationFormat>Widescreen</PresentationFormat>
  <Paragraphs>378</Paragraphs>
  <Slides>82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82</vt:i4>
      </vt:variant>
    </vt:vector>
  </HeadingPairs>
  <TitlesOfParts>
    <vt:vector size="86" baseType="lpstr">
      <vt:lpstr>Century Gothic</vt:lpstr>
      <vt:lpstr>Wingdings</vt:lpstr>
      <vt:lpstr>Wingdings 3</vt:lpstr>
      <vt:lpstr>Ion</vt:lpstr>
      <vt:lpstr>Gestion d’environnement infonuagique Linux</vt:lpstr>
      <vt:lpstr>Rappel du dernier cours</vt:lpstr>
      <vt:lpstr>Rappel du dernier cours</vt:lpstr>
      <vt:lpstr>Gestion d’environnement infonuagique</vt:lpstr>
      <vt:lpstr>Gestion d’environnement infonuagique</vt:lpstr>
      <vt:lpstr>Plan de cours</vt:lpstr>
      <vt:lpstr>Concepts d’infrastructure</vt:lpstr>
      <vt:lpstr>Rôle</vt:lpstr>
      <vt:lpstr>Service d’infrastructure</vt:lpstr>
      <vt:lpstr>Service d’infrastructure</vt:lpstr>
      <vt:lpstr>Avantages et inconvénients (par rapport à l’approche traditionnelle)</vt:lpstr>
      <vt:lpstr>Types principaux de service</vt:lpstr>
      <vt:lpstr>Pile (Stack) de développement</vt:lpstr>
      <vt:lpstr>Infrastructure as a service (IaaS)</vt:lpstr>
      <vt:lpstr>Platform as a service (PaaS)</vt:lpstr>
      <vt:lpstr>Software as a service</vt:lpstr>
      <vt:lpstr>Pile (Stack) de développement</vt:lpstr>
      <vt:lpstr>Concepts d’infrastructure</vt:lpstr>
      <vt:lpstr>Introduction à Linux</vt:lpstr>
      <vt:lpstr>Introduction à Linux</vt:lpstr>
      <vt:lpstr>Introduction à Linux</vt:lpstr>
      <vt:lpstr>Déploiement d’un serveur</vt:lpstr>
      <vt:lpstr>Déploiement du serveur</vt:lpstr>
      <vt:lpstr>Déploiement du serveur</vt:lpstr>
      <vt:lpstr>Déploiement du serveur</vt:lpstr>
      <vt:lpstr>Utilisation de Putty</vt:lpstr>
      <vt:lpstr>Utilisation de Putty</vt:lpstr>
      <vt:lpstr>Utilisation de Putty</vt:lpstr>
      <vt:lpstr>Utilisation de Putty</vt:lpstr>
      <vt:lpstr>Utilisation de Putty</vt:lpstr>
      <vt:lpstr>Utilisation de Putty</vt:lpstr>
      <vt:lpstr>Commande Linux</vt:lpstr>
      <vt:lpstr>Les commandes Linux</vt:lpstr>
      <vt:lpstr>Commandes de bases</vt:lpstr>
      <vt:lpstr>PWD</vt:lpstr>
      <vt:lpstr>pwd</vt:lpstr>
      <vt:lpstr>CLEAR</vt:lpstr>
      <vt:lpstr>clear</vt:lpstr>
      <vt:lpstr>CD</vt:lpstr>
      <vt:lpstr>cd</vt:lpstr>
      <vt:lpstr>cd (suite)</vt:lpstr>
      <vt:lpstr>cd (suite)</vt:lpstr>
      <vt:lpstr>cd (suite)</vt:lpstr>
      <vt:lpstr>cd (suite)</vt:lpstr>
      <vt:lpstr>cd (suite)</vt:lpstr>
      <vt:lpstr>cd (suite)</vt:lpstr>
      <vt:lpstr>cd (suite)</vt:lpstr>
      <vt:lpstr>cd (suite)</vt:lpstr>
      <vt:lpstr>cd (suite)</vt:lpstr>
      <vt:lpstr>LS</vt:lpstr>
      <vt:lpstr>ls</vt:lpstr>
      <vt:lpstr>ls</vt:lpstr>
      <vt:lpstr>ls</vt:lpstr>
      <vt:lpstr>CAT</vt:lpstr>
      <vt:lpstr>cat</vt:lpstr>
      <vt:lpstr>MKDIR</vt:lpstr>
      <vt:lpstr>mkdir</vt:lpstr>
      <vt:lpstr>RM</vt:lpstr>
      <vt:lpstr>rm</vt:lpstr>
      <vt:lpstr>rm</vt:lpstr>
      <vt:lpstr>rm</vt:lpstr>
      <vt:lpstr>MV</vt:lpstr>
      <vt:lpstr>mv</vt:lpstr>
      <vt:lpstr>mv</vt:lpstr>
      <vt:lpstr>mv</vt:lpstr>
      <vt:lpstr>VI</vt:lpstr>
      <vt:lpstr>VI</vt:lpstr>
      <vt:lpstr>VI</vt:lpstr>
      <vt:lpstr>VI</vt:lpstr>
      <vt:lpstr>VI</vt:lpstr>
      <vt:lpstr>VI</vt:lpstr>
      <vt:lpstr>VI</vt:lpstr>
      <vt:lpstr>VI</vt:lpstr>
      <vt:lpstr>VI</vt:lpstr>
      <vt:lpstr>Les commandes Linux</vt:lpstr>
      <vt:lpstr>Commandes de base</vt:lpstr>
      <vt:lpstr>Conclusion</vt:lpstr>
      <vt:lpstr>Conclusion</vt:lpstr>
      <vt:lpstr>Prochain cours</vt:lpstr>
      <vt:lpstr>Prochain cours</vt:lpstr>
      <vt:lpstr>Questions?</vt:lpstr>
      <vt:lpstr>Références</vt:lpstr>
    </vt:vector>
  </TitlesOfParts>
  <Company>Cégep de l'Outaouais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Alexandre Mageau-Pétrin</cp:lastModifiedBy>
  <cp:revision>322</cp:revision>
  <dcterms:created xsi:type="dcterms:W3CDTF">2018-10-09T21:33:05Z</dcterms:created>
  <dcterms:modified xsi:type="dcterms:W3CDTF">2026-07-01T19:27:07Z</dcterms:modified>
</cp:coreProperties>
</file>