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306" r:id="rId3"/>
    <p:sldId id="305" r:id="rId4"/>
    <p:sldId id="340" r:id="rId5"/>
    <p:sldId id="304" r:id="rId6"/>
    <p:sldId id="307" r:id="rId7"/>
    <p:sldId id="366" r:id="rId8"/>
    <p:sldId id="453" r:id="rId9"/>
    <p:sldId id="308" r:id="rId10"/>
    <p:sldId id="364" r:id="rId11"/>
    <p:sldId id="365" r:id="rId12"/>
    <p:sldId id="309" r:id="rId13"/>
    <p:sldId id="310" r:id="rId14"/>
    <p:sldId id="459" r:id="rId15"/>
    <p:sldId id="460" r:id="rId16"/>
    <p:sldId id="502" r:id="rId17"/>
    <p:sldId id="537" r:id="rId18"/>
    <p:sldId id="461" r:id="rId19"/>
    <p:sldId id="462" r:id="rId20"/>
    <p:sldId id="463" r:id="rId21"/>
    <p:sldId id="550" r:id="rId22"/>
    <p:sldId id="551" r:id="rId23"/>
    <p:sldId id="552" r:id="rId24"/>
    <p:sldId id="553" r:id="rId25"/>
    <p:sldId id="474" r:id="rId26"/>
    <p:sldId id="475" r:id="rId27"/>
    <p:sldId id="477" r:id="rId28"/>
    <p:sldId id="478" r:id="rId29"/>
    <p:sldId id="479" r:id="rId30"/>
    <p:sldId id="504" r:id="rId31"/>
    <p:sldId id="464" r:id="rId32"/>
    <p:sldId id="465" r:id="rId33"/>
    <p:sldId id="480" r:id="rId34"/>
    <p:sldId id="511" r:id="rId35"/>
    <p:sldId id="481" r:id="rId36"/>
    <p:sldId id="505" r:id="rId37"/>
    <p:sldId id="512" r:id="rId38"/>
    <p:sldId id="482" r:id="rId39"/>
    <p:sldId id="524" r:id="rId40"/>
    <p:sldId id="513" r:id="rId41"/>
    <p:sldId id="483" r:id="rId42"/>
    <p:sldId id="506" r:id="rId43"/>
    <p:sldId id="515" r:id="rId44"/>
    <p:sldId id="485" r:id="rId45"/>
    <p:sldId id="508" r:id="rId46"/>
    <p:sldId id="509" r:id="rId47"/>
    <p:sldId id="516" r:id="rId48"/>
    <p:sldId id="486" r:id="rId49"/>
    <p:sldId id="510" r:id="rId50"/>
    <p:sldId id="517" r:id="rId51"/>
    <p:sldId id="487" r:id="rId52"/>
    <p:sldId id="523" r:id="rId53"/>
    <p:sldId id="518" r:id="rId54"/>
    <p:sldId id="488" r:id="rId55"/>
    <p:sldId id="521" r:id="rId56"/>
    <p:sldId id="522" r:id="rId57"/>
    <p:sldId id="525" r:id="rId58"/>
    <p:sldId id="520" r:id="rId59"/>
    <p:sldId id="503" r:id="rId60"/>
    <p:sldId id="507" r:id="rId61"/>
    <p:sldId id="472" r:id="rId62"/>
    <p:sldId id="473" r:id="rId63"/>
    <p:sldId id="476" r:id="rId64"/>
    <p:sldId id="500" r:id="rId65"/>
    <p:sldId id="501" r:id="rId66"/>
    <p:sldId id="538" r:id="rId67"/>
    <p:sldId id="539" r:id="rId68"/>
    <p:sldId id="540" r:id="rId69"/>
    <p:sldId id="541" r:id="rId70"/>
    <p:sldId id="542" r:id="rId71"/>
    <p:sldId id="543" r:id="rId72"/>
    <p:sldId id="544" r:id="rId73"/>
    <p:sldId id="545" r:id="rId74"/>
    <p:sldId id="546" r:id="rId75"/>
    <p:sldId id="547" r:id="rId76"/>
    <p:sldId id="549" r:id="rId77"/>
    <p:sldId id="548" r:id="rId78"/>
    <p:sldId id="294" r:id="rId79"/>
    <p:sldId id="298" r:id="rId80"/>
    <p:sldId id="321" r:id="rId81"/>
    <p:sldId id="322" r:id="rId82"/>
    <p:sldId id="295" r:id="rId83"/>
    <p:sldId id="323" r:id="rId8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23990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2026-07-31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31253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82583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52347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31362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888286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752786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44761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970521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4244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18185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897197-4FCB-4C76-BDD3-86A49D7C2A41}" type="datetimeFigureOut">
              <a:rPr lang="fr-CA" smtClean="0"/>
              <a:t>2026-07-31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96543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897197-4FCB-4C76-BDD3-86A49D7C2A41}" type="datetimeFigureOut">
              <a:rPr lang="fr-CA" smtClean="0"/>
              <a:t>2026-07-31</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67470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1524322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293200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2D897197-4FCB-4C76-BDD3-86A49D7C2A41}" type="datetimeFigureOut">
              <a:rPr lang="fr-CA" smtClean="0"/>
              <a:t>2026-07-31</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5842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D897197-4FCB-4C76-BDD3-86A49D7C2A41}" type="datetimeFigureOut">
              <a:rPr lang="fr-CA" smtClean="0"/>
              <a:t>2026-07-31</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F911E1A-882F-4883-8C1C-DF0440F0427E}" type="slidenum">
              <a:rPr lang="fr-CA" smtClean="0"/>
              <a:t>‹#›</a:t>
            </a:fld>
            <a:endParaRPr lang="fr-CA"/>
          </a:p>
        </p:txBody>
      </p:sp>
    </p:spTree>
    <p:extLst>
      <p:ext uri="{BB962C8B-B14F-4D97-AF65-F5344CB8AC3E}">
        <p14:creationId xmlns:p14="http://schemas.microsoft.com/office/powerpoint/2010/main" val="324530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897197-4FCB-4C76-BDD3-86A49D7C2A41}" type="datetimeFigureOut">
              <a:rPr lang="fr-CA" smtClean="0"/>
              <a:t>2026-07-31</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F911E1A-882F-4883-8C1C-DF0440F0427E}" type="slidenum">
              <a:rPr lang="fr-CA" smtClean="0"/>
              <a:t>‹#›</a:t>
            </a:fld>
            <a:endParaRPr lang="fr-CA"/>
          </a:p>
        </p:txBody>
      </p:sp>
    </p:spTree>
    <p:extLst>
      <p:ext uri="{BB962C8B-B14F-4D97-AF65-F5344CB8AC3E}">
        <p14:creationId xmlns:p14="http://schemas.microsoft.com/office/powerpoint/2010/main" val="67354899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hyperlink" Target="http://www.alexandremageau.ca/"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6.jpeg"/><Relationship Id="rId4" Type="http://schemas.openxmlformats.org/officeDocument/2006/relationships/tags" Target="../tags/tag35.xml"/><Relationship Id="rId9"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hyperlink" Target="https://www.alexandrepetrin.ca/"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6.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5.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hyperlink" Target="https://www.imperva.com/learn/application-security/man-in-the-middle-attack-mitm/" TargetMode="External"/><Relationship Id="rId5" Type="http://schemas.openxmlformats.org/officeDocument/2006/relationships/image" Target="../media/image8.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hyperlink" Target="https://www.alexandrepetrin.ca/securisation-des-applications-web/" TargetMode="Externa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5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2.xml"/><Relationship Id="rId7"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hyperlink" Target="https://www.w3schools.com/jquery/jquery_slide.asp" TargetMode="External"/><Relationship Id="rId5" Type="http://schemas.openxmlformats.org/officeDocument/2006/relationships/tags" Target="../tags/tag104.xml"/><Relationship Id="rId10" Type="http://schemas.openxmlformats.org/officeDocument/2006/relationships/hyperlink" Target="https://www.bootstrapcdn.com/" TargetMode="External"/><Relationship Id="rId4" Type="http://schemas.openxmlformats.org/officeDocument/2006/relationships/tags" Target="../tags/tag103.xml"/><Relationship Id="rId9" Type="http://schemas.openxmlformats.org/officeDocument/2006/relationships/image" Target="../media/image10.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hyperlink" Target="https://www.youtube.com/watch?v=fHhNWAKw0bY&amp;t=75s&amp;ab_channel=ConflictInternational" TargetMode="Externa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5.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0.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5.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hyperlink" Target="http://www.monsite.com/" TargetMode="Externa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s>
</file>

<file path=ppt/slides/_rels/slide67.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11.png"/><Relationship Id="rId5" Type="http://schemas.openxmlformats.org/officeDocument/2006/relationships/hyperlink" Target="http://www.godaddy.com/" TargetMode="External"/><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image" Target="../media/image12.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hyperlink" Target="http://www.unsiteincroyable.ca/" TargetMode="External"/><Relationship Id="rId5" Type="http://schemas.openxmlformats.org/officeDocument/2006/relationships/hyperlink" Target="http://www.monsite.com/" TargetMode="External"/><Relationship Id="rId4"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_rels/slide70.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44.xml"/><Relationship Id="rId7" Type="http://schemas.openxmlformats.org/officeDocument/2006/relationships/image" Target="../media/image1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2.xml"/><Relationship Id="rId5" Type="http://schemas.openxmlformats.org/officeDocument/2006/relationships/tags" Target="../tags/tag146.xml"/><Relationship Id="rId4" Type="http://schemas.openxmlformats.org/officeDocument/2006/relationships/tags" Target="../tags/tag145.xml"/><Relationship Id="rId9" Type="http://schemas.openxmlformats.org/officeDocument/2006/relationships/image" Target="../media/image17.png"/></Relationships>
</file>

<file path=ppt/slides/_rels/slide72.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image" Target="../media/image22.pn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21.png"/><Relationship Id="rId5" Type="http://schemas.openxmlformats.org/officeDocument/2006/relationships/slideLayout" Target="../slideLayouts/slideLayout2.xml"/><Relationship Id="rId4" Type="http://schemas.openxmlformats.org/officeDocument/2006/relationships/tags" Target="../tags/tag159.xml"/></Relationships>
</file>

<file path=ppt/slides/_rels/slide7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4.xml"/><Relationship Id="rId1" Type="http://schemas.openxmlformats.org/officeDocument/2006/relationships/tags" Target="../tags/tag163.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5.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7.xml"/><Relationship Id="rId1" Type="http://schemas.openxmlformats.org/officeDocument/2006/relationships/tags" Target="../tags/tag16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8.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0.xml"/><Relationship Id="rId1" Type="http://schemas.openxmlformats.org/officeDocument/2006/relationships/tags" Target="../tags/tag169.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2.xml"/><Relationship Id="rId1" Type="http://schemas.openxmlformats.org/officeDocument/2006/relationships/tags" Target="../tags/tag171.xml"/><Relationship Id="rId4" Type="http://schemas.openxmlformats.org/officeDocument/2006/relationships/image" Target="../media/image24.jpe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www.godaddy.com/" TargetMode="Externa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hyperlink" Target="https://www.digitalocean.com/" TargetMode="External"/><Relationship Id="rId5" Type="http://schemas.openxmlformats.org/officeDocument/2006/relationships/hyperlink" Target="https://owasp.org/" TargetMode="External"/><Relationship Id="rId4" Type="http://schemas.openxmlformats.org/officeDocument/2006/relationships/hyperlink" Target="https://en.wikipedia.org/wiki/OWASP"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A726-E156-4232-9CA0-BC14DEBBE682}"/>
              </a:ext>
            </a:extLst>
          </p:cNvPr>
          <p:cNvSpPr>
            <a:spLocks noGrp="1"/>
          </p:cNvSpPr>
          <p:nvPr>
            <p:ph type="ctrTitle"/>
            <p:custDataLst>
              <p:tags r:id="rId1"/>
            </p:custDataLst>
          </p:nvPr>
        </p:nvSpPr>
        <p:spPr>
          <a:xfrm>
            <a:off x="743193" y="1447799"/>
            <a:ext cx="10705613" cy="3329581"/>
          </a:xfrm>
        </p:spPr>
        <p:txBody>
          <a:bodyPr/>
          <a:lstStyle/>
          <a:p>
            <a:r>
              <a:rPr lang="fr-CA" sz="6600"/>
              <a:t>Sécurisation des applications web</a:t>
            </a:r>
            <a:endParaRPr lang="fr-CA" sz="6600" dirty="0"/>
          </a:p>
        </p:txBody>
      </p:sp>
      <p:sp>
        <p:nvSpPr>
          <p:cNvPr id="3" name="Subtitle 2">
            <a:extLst>
              <a:ext uri="{FF2B5EF4-FFF2-40B4-BE49-F238E27FC236}">
                <a16:creationId xmlns:a16="http://schemas.microsoft.com/office/drawing/2014/main" id="{5E00B417-A8EB-48F2-AA48-5799C83061D3}"/>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398299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err="1"/>
              <a:t>Quelques</a:t>
            </a:r>
            <a:r>
              <a:rPr lang="en-US" dirty="0"/>
              <a:t> </a:t>
            </a:r>
            <a:r>
              <a:rPr lang="en-US" dirty="0" err="1"/>
              <a:t>conseils</a:t>
            </a:r>
            <a:r>
              <a:rPr lang="en-US" dirty="0"/>
              <a:t> </a:t>
            </a:r>
            <a:r>
              <a:rPr lang="en-US" dirty="0" err="1"/>
              <a:t>d’études</a:t>
            </a:r>
            <a:endParaRPr lang="en-US" dirty="0"/>
          </a:p>
        </p:txBody>
      </p:sp>
      <p:sp>
        <p:nvSpPr>
          <p:cNvPr id="3" name="Espace réservé du contenu 2"/>
          <p:cNvSpPr>
            <a:spLocks noGrp="1"/>
          </p:cNvSpPr>
          <p:nvPr>
            <p:ph idx="1"/>
            <p:custDataLst>
              <p:tags r:id="rId2"/>
            </p:custDataLst>
          </p:nvPr>
        </p:nvSpPr>
        <p:spPr/>
        <p:txBody>
          <a:bodyPr/>
          <a:lstStyle/>
          <a:p>
            <a:r>
              <a:rPr lang="en-US" dirty="0"/>
              <a:t>Faire </a:t>
            </a:r>
            <a:r>
              <a:rPr lang="en-US" dirty="0" err="1"/>
              <a:t>une</a:t>
            </a:r>
            <a:r>
              <a:rPr lang="en-US" dirty="0"/>
              <a:t> </a:t>
            </a:r>
            <a:r>
              <a:rPr lang="en-US" dirty="0" err="1"/>
              <a:t>grande</a:t>
            </a:r>
            <a:r>
              <a:rPr lang="en-US" dirty="0"/>
              <a:t> séance de </a:t>
            </a:r>
            <a:r>
              <a:rPr lang="en-US" dirty="0" err="1"/>
              <a:t>révision</a:t>
            </a:r>
            <a:r>
              <a:rPr lang="en-US" dirty="0"/>
              <a:t> </a:t>
            </a:r>
            <a:r>
              <a:rPr lang="en-US" dirty="0" err="1"/>
              <a:t>est</a:t>
            </a:r>
            <a:r>
              <a:rPr lang="en-US" dirty="0"/>
              <a:t> </a:t>
            </a:r>
            <a:r>
              <a:rPr lang="en-US" dirty="0" err="1"/>
              <a:t>moins</a:t>
            </a:r>
            <a:r>
              <a:rPr lang="en-US" dirty="0"/>
              <a:t> </a:t>
            </a:r>
            <a:r>
              <a:rPr lang="en-US" dirty="0" err="1"/>
              <a:t>efficace</a:t>
            </a:r>
            <a:r>
              <a:rPr lang="en-US" dirty="0"/>
              <a:t> que </a:t>
            </a:r>
            <a:r>
              <a:rPr lang="en-US" dirty="0" err="1"/>
              <a:t>plusieurs</a:t>
            </a:r>
            <a:r>
              <a:rPr lang="en-US" dirty="0"/>
              <a:t> petites séances.</a:t>
            </a:r>
          </a:p>
          <a:p>
            <a:r>
              <a:rPr lang="en-US" dirty="0" err="1"/>
              <a:t>Chaque</a:t>
            </a:r>
            <a:r>
              <a:rPr lang="en-US" dirty="0"/>
              <a:t> </a:t>
            </a:r>
            <a:r>
              <a:rPr lang="en-US" dirty="0" err="1"/>
              <a:t>journée</a:t>
            </a:r>
            <a:r>
              <a:rPr lang="en-US" dirty="0"/>
              <a:t> </a:t>
            </a:r>
            <a:r>
              <a:rPr lang="en-US" dirty="0" err="1"/>
              <a:t>où</a:t>
            </a:r>
            <a:r>
              <a:rPr lang="en-US" dirty="0"/>
              <a:t> </a:t>
            </a:r>
            <a:r>
              <a:rPr lang="en-US" dirty="0" err="1"/>
              <a:t>vous</a:t>
            </a:r>
            <a:r>
              <a:rPr lang="en-US" dirty="0"/>
              <a:t> </a:t>
            </a:r>
            <a:r>
              <a:rPr lang="en-US" dirty="0" err="1"/>
              <a:t>avez</a:t>
            </a:r>
            <a:r>
              <a:rPr lang="en-US" dirty="0"/>
              <a:t> </a:t>
            </a:r>
            <a:r>
              <a:rPr lang="en-US" dirty="0" err="1"/>
              <a:t>appris</a:t>
            </a:r>
            <a:r>
              <a:rPr lang="en-US" dirty="0"/>
              <a:t> </a:t>
            </a:r>
            <a:r>
              <a:rPr lang="en-US" dirty="0" err="1"/>
              <a:t>quelque</a:t>
            </a:r>
            <a:r>
              <a:rPr lang="en-US" dirty="0"/>
              <a:t> chose de nouveau </a:t>
            </a:r>
            <a:r>
              <a:rPr lang="en-US" dirty="0" err="1"/>
              <a:t>est</a:t>
            </a:r>
            <a:r>
              <a:rPr lang="en-US" dirty="0"/>
              <a:t> </a:t>
            </a:r>
            <a:r>
              <a:rPr lang="en-US" dirty="0" err="1"/>
              <a:t>une</a:t>
            </a:r>
            <a:r>
              <a:rPr lang="en-US" dirty="0"/>
              <a:t> </a:t>
            </a:r>
            <a:r>
              <a:rPr lang="en-US" dirty="0" err="1"/>
              <a:t>victoire</a:t>
            </a:r>
            <a:endParaRPr lang="en-US" dirty="0"/>
          </a:p>
          <a:p>
            <a:r>
              <a:rPr lang="en-US" dirty="0"/>
              <a:t>Les </a:t>
            </a:r>
            <a:r>
              <a:rPr lang="en-US" dirty="0" err="1"/>
              <a:t>connaissances</a:t>
            </a:r>
            <a:r>
              <a:rPr lang="en-US" dirty="0"/>
              <a:t> </a:t>
            </a:r>
            <a:r>
              <a:rPr lang="en-US" dirty="0" err="1"/>
              <a:t>s’intègrent</a:t>
            </a:r>
            <a:r>
              <a:rPr lang="en-US" dirty="0"/>
              <a:t> au </a:t>
            </a:r>
            <a:r>
              <a:rPr lang="en-US" dirty="0" err="1"/>
              <a:t>cerveau</a:t>
            </a:r>
            <a:r>
              <a:rPr lang="en-US" dirty="0"/>
              <a:t> pendant le </a:t>
            </a:r>
            <a:r>
              <a:rPr lang="en-US" dirty="0" err="1"/>
              <a:t>sommeil</a:t>
            </a:r>
            <a:r>
              <a:rPr lang="en-US" dirty="0"/>
              <a:t>. </a:t>
            </a:r>
            <a:r>
              <a:rPr lang="en-US" dirty="0" err="1"/>
              <a:t>Faites</a:t>
            </a:r>
            <a:r>
              <a:rPr lang="en-US" dirty="0"/>
              <a:t> de </a:t>
            </a:r>
            <a:r>
              <a:rPr lang="en-US" dirty="0" err="1"/>
              <a:t>courtes</a:t>
            </a:r>
            <a:r>
              <a:rPr lang="en-US" dirty="0"/>
              <a:t> séances de </a:t>
            </a:r>
            <a:r>
              <a:rPr lang="en-US" dirty="0" err="1"/>
              <a:t>révision</a:t>
            </a:r>
            <a:r>
              <a:rPr lang="en-US" dirty="0"/>
              <a:t> </a:t>
            </a:r>
            <a:r>
              <a:rPr lang="en-US" dirty="0" err="1"/>
              <a:t>avant</a:t>
            </a:r>
            <a:r>
              <a:rPr lang="en-US" dirty="0"/>
              <a:t> de </a:t>
            </a:r>
            <a:r>
              <a:rPr lang="en-US" dirty="0" err="1"/>
              <a:t>dormir</a:t>
            </a:r>
            <a:r>
              <a:rPr lang="en-US" dirty="0"/>
              <a:t>.</a:t>
            </a:r>
          </a:p>
          <a:p>
            <a:r>
              <a:rPr lang="en-US" dirty="0"/>
              <a:t>Ne </a:t>
            </a:r>
            <a:r>
              <a:rPr lang="en-US" dirty="0" err="1"/>
              <a:t>négligez</a:t>
            </a:r>
            <a:r>
              <a:rPr lang="en-US" dirty="0"/>
              <a:t> pas </a:t>
            </a:r>
            <a:r>
              <a:rPr lang="en-US" dirty="0" err="1"/>
              <a:t>votre</a:t>
            </a:r>
            <a:r>
              <a:rPr lang="en-US" dirty="0"/>
              <a:t> </a:t>
            </a:r>
            <a:r>
              <a:rPr lang="en-US" dirty="0" err="1"/>
              <a:t>sommeil</a:t>
            </a:r>
            <a:r>
              <a:rPr lang="en-US" dirty="0"/>
              <a:t> pour </a:t>
            </a:r>
            <a:r>
              <a:rPr lang="en-US" dirty="0" err="1"/>
              <a:t>étudier</a:t>
            </a:r>
            <a:r>
              <a:rPr lang="en-US" dirty="0"/>
              <a:t> plus </a:t>
            </a:r>
            <a:r>
              <a:rPr lang="en-US" dirty="0" err="1"/>
              <a:t>longtemps</a:t>
            </a:r>
            <a:r>
              <a:rPr lang="en-US" dirty="0"/>
              <a:t>.</a:t>
            </a:r>
          </a:p>
          <a:p>
            <a:r>
              <a:rPr lang="en-US" dirty="0" err="1"/>
              <a:t>Votre</a:t>
            </a:r>
            <a:r>
              <a:rPr lang="en-US" dirty="0"/>
              <a:t> </a:t>
            </a:r>
            <a:r>
              <a:rPr lang="en-US" dirty="0" err="1"/>
              <a:t>enseignant</a:t>
            </a:r>
            <a:r>
              <a:rPr lang="en-US" dirty="0"/>
              <a:t> </a:t>
            </a:r>
            <a:r>
              <a:rPr lang="en-US" dirty="0" err="1"/>
              <a:t>souhaite</a:t>
            </a:r>
            <a:r>
              <a:rPr lang="en-US" dirty="0"/>
              <a:t> </a:t>
            </a:r>
            <a:r>
              <a:rPr lang="en-US" dirty="0" err="1"/>
              <a:t>votre</a:t>
            </a:r>
            <a:r>
              <a:rPr lang="en-US" dirty="0"/>
              <a:t> </a:t>
            </a:r>
            <a:r>
              <a:rPr lang="en-US" dirty="0" err="1"/>
              <a:t>succès</a:t>
            </a:r>
            <a:r>
              <a:rPr lang="en-US" dirty="0"/>
              <a:t>. </a:t>
            </a:r>
            <a:r>
              <a:rPr lang="en-US" dirty="0" err="1"/>
              <a:t>Posez-lui</a:t>
            </a:r>
            <a:r>
              <a:rPr lang="en-US" dirty="0"/>
              <a:t> des questions.</a:t>
            </a:r>
          </a:p>
          <a:p>
            <a:endParaRPr lang="en-US" dirty="0"/>
          </a:p>
        </p:txBody>
      </p:sp>
    </p:spTree>
    <p:extLst>
      <p:ext uri="{BB962C8B-B14F-4D97-AF65-F5344CB8AC3E}">
        <p14:creationId xmlns:p14="http://schemas.microsoft.com/office/powerpoint/2010/main" val="108792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Absence </a:t>
            </a:r>
            <a:r>
              <a:rPr lang="en-US" dirty="0" err="1"/>
              <a:t>ou</a:t>
            </a:r>
            <a:r>
              <a:rPr lang="en-US" dirty="0"/>
              <a:t> retard au </a:t>
            </a:r>
            <a:r>
              <a:rPr lang="en-US" dirty="0" err="1"/>
              <a:t>cours</a:t>
            </a:r>
            <a:endParaRPr lang="en-US" dirty="0"/>
          </a:p>
        </p:txBody>
      </p:sp>
      <p:sp>
        <p:nvSpPr>
          <p:cNvPr id="3" name="Espace réservé du contenu 2"/>
          <p:cNvSpPr>
            <a:spLocks noGrp="1"/>
          </p:cNvSpPr>
          <p:nvPr>
            <p:ph idx="1"/>
            <p:custDataLst>
              <p:tags r:id="rId2"/>
            </p:custDataLst>
          </p:nvPr>
        </p:nvSpPr>
        <p:spPr/>
        <p:txBody>
          <a:bodyPr/>
          <a:lstStyle/>
          <a:p>
            <a:r>
              <a:rPr lang="en-US" dirty="0"/>
              <a:t>Retard</a:t>
            </a:r>
          </a:p>
          <a:p>
            <a:pPr lvl="1"/>
            <a:r>
              <a:rPr lang="en-US" dirty="0"/>
              <a:t>Essayer d’être </a:t>
            </a:r>
            <a:r>
              <a:rPr lang="en-US" dirty="0" err="1"/>
              <a:t>discret</a:t>
            </a:r>
            <a:r>
              <a:rPr lang="en-US" dirty="0"/>
              <a:t> </a:t>
            </a:r>
            <a:r>
              <a:rPr lang="en-US" dirty="0" err="1"/>
              <a:t>en</a:t>
            </a:r>
            <a:r>
              <a:rPr lang="en-US" dirty="0"/>
              <a:t> entrant </a:t>
            </a:r>
            <a:r>
              <a:rPr lang="en-US" dirty="0" err="1"/>
              <a:t>dans</a:t>
            </a:r>
            <a:r>
              <a:rPr lang="en-US" dirty="0"/>
              <a:t> la </a:t>
            </a:r>
            <a:r>
              <a:rPr lang="en-US" dirty="0" err="1"/>
              <a:t>classe</a:t>
            </a:r>
            <a:endParaRPr lang="en-US" dirty="0"/>
          </a:p>
          <a:p>
            <a:pPr lvl="1"/>
            <a:r>
              <a:rPr lang="en-US" dirty="0"/>
              <a:t>Si le retard </a:t>
            </a:r>
            <a:r>
              <a:rPr lang="en-US" dirty="0" err="1"/>
              <a:t>est</a:t>
            </a:r>
            <a:r>
              <a:rPr lang="en-US" dirty="0"/>
              <a:t> </a:t>
            </a:r>
            <a:r>
              <a:rPr lang="en-US" dirty="0" err="1"/>
              <a:t>prévu</a:t>
            </a:r>
            <a:r>
              <a:rPr lang="en-US" dirty="0"/>
              <a:t>, essayer de me </a:t>
            </a:r>
            <a:r>
              <a:rPr lang="en-US" dirty="0" err="1"/>
              <a:t>prévenir</a:t>
            </a:r>
            <a:r>
              <a:rPr lang="en-US" dirty="0"/>
              <a:t> par </a:t>
            </a:r>
            <a:r>
              <a:rPr lang="en-US" dirty="0" err="1"/>
              <a:t>courriel</a:t>
            </a:r>
            <a:r>
              <a:rPr lang="en-US" dirty="0"/>
              <a:t> </a:t>
            </a:r>
            <a:r>
              <a:rPr lang="en-US" dirty="0" err="1"/>
              <a:t>d’avance</a:t>
            </a:r>
            <a:endParaRPr lang="en-US" dirty="0"/>
          </a:p>
          <a:p>
            <a:r>
              <a:rPr lang="en-US" dirty="0"/>
              <a:t>Absence</a:t>
            </a:r>
          </a:p>
          <a:p>
            <a:pPr lvl="1"/>
            <a:r>
              <a:rPr lang="en-US" dirty="0"/>
              <a:t>Si </a:t>
            </a:r>
            <a:r>
              <a:rPr lang="en-US" dirty="0" err="1"/>
              <a:t>vous</a:t>
            </a:r>
            <a:r>
              <a:rPr lang="en-US" dirty="0"/>
              <a:t> </a:t>
            </a:r>
            <a:r>
              <a:rPr lang="en-US" dirty="0" err="1"/>
              <a:t>êtes</a:t>
            </a:r>
            <a:r>
              <a:rPr lang="en-US" dirty="0"/>
              <a:t> absent, je </a:t>
            </a:r>
            <a:r>
              <a:rPr lang="en-US" dirty="0" err="1"/>
              <a:t>vous</a:t>
            </a:r>
            <a:r>
              <a:rPr lang="en-US" dirty="0"/>
              <a:t> encourage à bien </a:t>
            </a:r>
            <a:r>
              <a:rPr lang="en-US" dirty="0" err="1"/>
              <a:t>étudier</a:t>
            </a:r>
            <a:r>
              <a:rPr lang="en-US" dirty="0"/>
              <a:t> les notes et me </a:t>
            </a:r>
            <a:r>
              <a:rPr lang="en-US" dirty="0" err="1"/>
              <a:t>contacter</a:t>
            </a:r>
            <a:r>
              <a:rPr lang="en-US" dirty="0"/>
              <a:t> </a:t>
            </a:r>
            <a:r>
              <a:rPr lang="en-US" dirty="0" err="1"/>
              <a:t>si</a:t>
            </a:r>
            <a:r>
              <a:rPr lang="en-US" dirty="0"/>
              <a:t> </a:t>
            </a:r>
            <a:r>
              <a:rPr lang="en-US" dirty="0" err="1"/>
              <a:t>vous</a:t>
            </a:r>
            <a:r>
              <a:rPr lang="en-US" dirty="0"/>
              <a:t> </a:t>
            </a:r>
            <a:r>
              <a:rPr lang="en-US" dirty="0" err="1"/>
              <a:t>avez</a:t>
            </a:r>
            <a:r>
              <a:rPr lang="en-US" dirty="0"/>
              <a:t> des questions.</a:t>
            </a:r>
          </a:p>
          <a:p>
            <a:pPr lvl="1"/>
            <a:r>
              <a:rPr lang="en-US" dirty="0"/>
              <a:t>Si </a:t>
            </a:r>
            <a:r>
              <a:rPr lang="en-US" dirty="0" err="1"/>
              <a:t>vous</a:t>
            </a:r>
            <a:r>
              <a:rPr lang="en-US" dirty="0"/>
              <a:t> </a:t>
            </a:r>
            <a:r>
              <a:rPr lang="en-US" dirty="0" err="1"/>
              <a:t>êtes</a:t>
            </a:r>
            <a:r>
              <a:rPr lang="en-US" dirty="0"/>
              <a:t> absent à un </a:t>
            </a:r>
            <a:r>
              <a:rPr lang="en-US" dirty="0" err="1"/>
              <a:t>examen</a:t>
            </a:r>
            <a:r>
              <a:rPr lang="en-US" dirty="0"/>
              <a:t>, </a:t>
            </a:r>
            <a:r>
              <a:rPr lang="en-US" dirty="0" err="1"/>
              <a:t>prévenez-moi</a:t>
            </a:r>
            <a:r>
              <a:rPr lang="en-US" dirty="0"/>
              <a:t> le plus </a:t>
            </a:r>
            <a:r>
              <a:rPr lang="en-US" dirty="0" err="1"/>
              <a:t>d’avance</a:t>
            </a:r>
            <a:r>
              <a:rPr lang="en-US" dirty="0"/>
              <a:t> que possible. Un billet </a:t>
            </a:r>
            <a:r>
              <a:rPr lang="en-US" dirty="0" err="1"/>
              <a:t>médical</a:t>
            </a:r>
            <a:r>
              <a:rPr lang="en-US" dirty="0"/>
              <a:t> </a:t>
            </a:r>
            <a:r>
              <a:rPr lang="en-US" dirty="0" err="1"/>
              <a:t>pourrait</a:t>
            </a:r>
            <a:r>
              <a:rPr lang="en-US" dirty="0"/>
              <a:t> </a:t>
            </a:r>
            <a:r>
              <a:rPr lang="en-US" dirty="0" err="1"/>
              <a:t>être</a:t>
            </a:r>
            <a:r>
              <a:rPr lang="en-US" dirty="0"/>
              <a:t> </a:t>
            </a:r>
            <a:r>
              <a:rPr lang="en-US" dirty="0" err="1"/>
              <a:t>exigé</a:t>
            </a:r>
            <a:r>
              <a:rPr lang="en-US" dirty="0"/>
              <a:t>.</a:t>
            </a:r>
          </a:p>
        </p:txBody>
      </p:sp>
    </p:spTree>
    <p:extLst>
      <p:ext uri="{BB962C8B-B14F-4D97-AF65-F5344CB8AC3E}">
        <p14:creationId xmlns:p14="http://schemas.microsoft.com/office/powerpoint/2010/main" val="296097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9087-8689-4329-A595-24CEDF95E2EC}"/>
              </a:ext>
            </a:extLst>
          </p:cNvPr>
          <p:cNvSpPr>
            <a:spLocks noGrp="1"/>
          </p:cNvSpPr>
          <p:nvPr>
            <p:ph type="title"/>
            <p:custDataLst>
              <p:tags r:id="rId1"/>
            </p:custDataLst>
          </p:nvPr>
        </p:nvSpPr>
        <p:spPr/>
        <p:txBody>
          <a:bodyPr/>
          <a:lstStyle/>
          <a:p>
            <a:r>
              <a:rPr lang="en-CA" dirty="0" err="1"/>
              <a:t>Ressources</a:t>
            </a:r>
            <a:endParaRPr lang="en-CA" dirty="0"/>
          </a:p>
        </p:txBody>
      </p:sp>
      <p:sp>
        <p:nvSpPr>
          <p:cNvPr id="3" name="Content Placeholder 2">
            <a:extLst>
              <a:ext uri="{FF2B5EF4-FFF2-40B4-BE49-F238E27FC236}">
                <a16:creationId xmlns:a16="http://schemas.microsoft.com/office/drawing/2014/main" id="{F6815347-FBFB-488D-ABB3-DFB6226B038F}"/>
              </a:ext>
            </a:extLst>
          </p:cNvPr>
          <p:cNvSpPr>
            <a:spLocks noGrp="1"/>
          </p:cNvSpPr>
          <p:nvPr>
            <p:ph idx="1"/>
            <p:custDataLst>
              <p:tags r:id="rId2"/>
            </p:custDataLst>
          </p:nvPr>
        </p:nvSpPr>
        <p:spPr/>
        <p:txBody>
          <a:bodyPr/>
          <a:lstStyle/>
          <a:p>
            <a:r>
              <a:rPr lang="en-CA" dirty="0"/>
              <a:t>Site du </a:t>
            </a:r>
            <a:r>
              <a:rPr lang="en-CA" dirty="0" err="1"/>
              <a:t>cours</a:t>
            </a:r>
            <a:r>
              <a:rPr lang="en-CA" dirty="0"/>
              <a:t> (</a:t>
            </a:r>
            <a:r>
              <a:rPr lang="en-CA" dirty="0">
                <a:hlinkClick r:id="rId4"/>
              </a:rPr>
              <a:t>www.alexandremageau.ca</a:t>
            </a:r>
            <a:r>
              <a:rPr lang="en-CA" dirty="0"/>
              <a:t>)</a:t>
            </a:r>
          </a:p>
          <a:p>
            <a:pPr lvl="1"/>
            <a:r>
              <a:rPr lang="en-CA" dirty="0"/>
              <a:t>Diapositives </a:t>
            </a:r>
          </a:p>
          <a:p>
            <a:pPr lvl="1"/>
            <a:r>
              <a:rPr lang="en-CA" dirty="0"/>
              <a:t>Site de </a:t>
            </a:r>
            <a:r>
              <a:rPr lang="en-CA" dirty="0" err="1"/>
              <a:t>références</a:t>
            </a:r>
            <a:r>
              <a:rPr lang="en-CA" dirty="0"/>
              <a:t> (à la fin des </a:t>
            </a:r>
            <a:r>
              <a:rPr lang="en-CA" dirty="0" err="1"/>
              <a:t>diapositives</a:t>
            </a:r>
            <a:r>
              <a:rPr lang="en-CA" dirty="0"/>
              <a:t>)</a:t>
            </a:r>
          </a:p>
          <a:p>
            <a:pPr lvl="1"/>
            <a:r>
              <a:rPr lang="en-CA" dirty="0" err="1"/>
              <a:t>Exercices</a:t>
            </a:r>
            <a:endParaRPr lang="en-CA" dirty="0"/>
          </a:p>
          <a:p>
            <a:r>
              <a:rPr lang="en-CA" dirty="0"/>
              <a:t>Internet</a:t>
            </a:r>
          </a:p>
          <a:p>
            <a:pPr lvl="1"/>
            <a:r>
              <a:rPr lang="en-CA" dirty="0"/>
              <a:t>Des sites de </a:t>
            </a:r>
            <a:r>
              <a:rPr lang="en-CA" dirty="0" err="1"/>
              <a:t>références</a:t>
            </a:r>
            <a:r>
              <a:rPr lang="en-CA" dirty="0"/>
              <a:t> </a:t>
            </a:r>
            <a:r>
              <a:rPr lang="en-CA" dirty="0" err="1"/>
              <a:t>sont</a:t>
            </a:r>
            <a:r>
              <a:rPr lang="en-CA" dirty="0"/>
              <a:t> </a:t>
            </a:r>
            <a:r>
              <a:rPr lang="en-CA" dirty="0" err="1"/>
              <a:t>fournis</a:t>
            </a:r>
            <a:r>
              <a:rPr lang="en-CA" dirty="0"/>
              <a:t> à la fin des diapositives</a:t>
            </a:r>
          </a:p>
        </p:txBody>
      </p:sp>
    </p:spTree>
    <p:extLst>
      <p:ext uri="{BB962C8B-B14F-4D97-AF65-F5344CB8AC3E}">
        <p14:creationId xmlns:p14="http://schemas.microsoft.com/office/powerpoint/2010/main" val="266076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762-A00A-435B-8CE5-367549064051}"/>
              </a:ext>
            </a:extLst>
          </p:cNvPr>
          <p:cNvSpPr>
            <a:spLocks noGrp="1"/>
          </p:cNvSpPr>
          <p:nvPr>
            <p:ph type="title"/>
            <p:custDataLst>
              <p:tags r:id="rId1"/>
            </p:custDataLst>
          </p:nvPr>
        </p:nvSpPr>
        <p:spPr/>
        <p:txBody>
          <a:bodyPr/>
          <a:lstStyle/>
          <a:p>
            <a:r>
              <a:rPr lang="en-CA" dirty="0"/>
              <a:t>Frais à </a:t>
            </a:r>
            <a:r>
              <a:rPr lang="en-CA" dirty="0" err="1"/>
              <a:t>prévoir</a:t>
            </a:r>
            <a:endParaRPr lang="en-CA" dirty="0"/>
          </a:p>
        </p:txBody>
      </p:sp>
      <p:graphicFrame>
        <p:nvGraphicFramePr>
          <p:cNvPr id="6" name="Table 6">
            <a:extLst>
              <a:ext uri="{FF2B5EF4-FFF2-40B4-BE49-F238E27FC236}">
                <a16:creationId xmlns:a16="http://schemas.microsoft.com/office/drawing/2014/main" id="{DE3E8B03-F2A4-41DF-9123-B5B7EDFE2687}"/>
              </a:ext>
            </a:extLst>
          </p:cNvPr>
          <p:cNvGraphicFramePr>
            <a:graphicFrameLocks noGrp="1"/>
          </p:cNvGraphicFramePr>
          <p:nvPr>
            <p:custDataLst>
              <p:tags r:id="rId2"/>
            </p:custDataLst>
            <p:extLst>
              <p:ext uri="{D42A27DB-BD31-4B8C-83A1-F6EECF244321}">
                <p14:modId xmlns:p14="http://schemas.microsoft.com/office/powerpoint/2010/main" val="544991011"/>
              </p:ext>
            </p:extLst>
          </p:nvPr>
        </p:nvGraphicFramePr>
        <p:xfrm>
          <a:off x="833515" y="1853248"/>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798045997"/>
                    </a:ext>
                  </a:extLst>
                </a:gridCol>
                <a:gridCol w="4064000">
                  <a:extLst>
                    <a:ext uri="{9D8B030D-6E8A-4147-A177-3AD203B41FA5}">
                      <a16:colId xmlns:a16="http://schemas.microsoft.com/office/drawing/2014/main" val="3043203248"/>
                    </a:ext>
                  </a:extLst>
                </a:gridCol>
              </a:tblGrid>
              <a:tr h="370840">
                <a:tc>
                  <a:txBody>
                    <a:bodyPr/>
                    <a:lstStyle/>
                    <a:p>
                      <a:r>
                        <a:rPr lang="en-US" dirty="0"/>
                        <a:t>Element</a:t>
                      </a:r>
                      <a:endParaRPr lang="en-CA" dirty="0"/>
                    </a:p>
                  </a:txBody>
                  <a:tcPr/>
                </a:tc>
                <a:tc>
                  <a:txBody>
                    <a:bodyPr/>
                    <a:lstStyle/>
                    <a:p>
                      <a:r>
                        <a:rPr lang="en-US" dirty="0"/>
                        <a:t>Frais</a:t>
                      </a:r>
                      <a:endParaRPr lang="en-CA" dirty="0"/>
                    </a:p>
                  </a:txBody>
                  <a:tcPr/>
                </a:tc>
                <a:extLst>
                  <a:ext uri="{0D108BD9-81ED-4DB2-BD59-A6C34878D82A}">
                    <a16:rowId xmlns:a16="http://schemas.microsoft.com/office/drawing/2014/main" val="3913190813"/>
                  </a:ext>
                </a:extLst>
              </a:tr>
              <a:tr h="370840">
                <a:tc>
                  <a:txBody>
                    <a:bodyPr/>
                    <a:lstStyle/>
                    <a:p>
                      <a:r>
                        <a:rPr lang="en-US" dirty="0" err="1"/>
                        <a:t>Plateforme</a:t>
                      </a:r>
                      <a:r>
                        <a:rPr lang="en-US" dirty="0"/>
                        <a:t> </a:t>
                      </a:r>
                      <a:r>
                        <a:rPr lang="en-US" dirty="0" err="1"/>
                        <a:t>infonuagique</a:t>
                      </a:r>
                      <a:endParaRPr lang="en-CA" dirty="0"/>
                    </a:p>
                  </a:txBody>
                  <a:tcPr/>
                </a:tc>
                <a:tc>
                  <a:txBody>
                    <a:bodyPr/>
                    <a:lstStyle/>
                    <a:p>
                      <a:r>
                        <a:rPr lang="en-US" dirty="0"/>
                        <a:t>5$ (maximum)</a:t>
                      </a:r>
                      <a:endParaRPr lang="en-CA" dirty="0"/>
                    </a:p>
                  </a:txBody>
                  <a:tcPr/>
                </a:tc>
                <a:extLst>
                  <a:ext uri="{0D108BD9-81ED-4DB2-BD59-A6C34878D82A}">
                    <a16:rowId xmlns:a16="http://schemas.microsoft.com/office/drawing/2014/main" val="4111973229"/>
                  </a:ext>
                </a:extLst>
              </a:tr>
              <a:tr h="370840">
                <a:tc>
                  <a:txBody>
                    <a:bodyPr/>
                    <a:lstStyle/>
                    <a:p>
                      <a:r>
                        <a:rPr lang="en-US" dirty="0"/>
                        <a:t>Nom </a:t>
                      </a:r>
                      <a:r>
                        <a:rPr lang="en-US"/>
                        <a:t>de domaine</a:t>
                      </a:r>
                      <a:endParaRPr lang="en-CA" dirty="0"/>
                    </a:p>
                  </a:txBody>
                  <a:tcPr/>
                </a:tc>
                <a:tc>
                  <a:txBody>
                    <a:bodyPr/>
                    <a:lstStyle/>
                    <a:p>
                      <a:r>
                        <a:rPr lang="en-US" dirty="0"/>
                        <a:t>15$ (environ)</a:t>
                      </a:r>
                      <a:endParaRPr lang="en-CA" dirty="0"/>
                    </a:p>
                  </a:txBody>
                  <a:tcPr/>
                </a:tc>
                <a:extLst>
                  <a:ext uri="{0D108BD9-81ED-4DB2-BD59-A6C34878D82A}">
                    <a16:rowId xmlns:a16="http://schemas.microsoft.com/office/drawing/2014/main" val="3269462876"/>
                  </a:ext>
                </a:extLst>
              </a:tr>
            </a:tbl>
          </a:graphicData>
        </a:graphic>
      </p:graphicFrame>
    </p:spTree>
    <p:extLst>
      <p:ext uri="{BB962C8B-B14F-4D97-AF65-F5344CB8AC3E}">
        <p14:creationId xmlns:p14="http://schemas.microsoft.com/office/powerpoint/2010/main" val="1105114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a:t>Introduction à la sécurité des applications web</a:t>
            </a:r>
            <a:endParaRPr lang="fr-CA" dirty="0"/>
          </a:p>
        </p:txBody>
      </p:sp>
    </p:spTree>
    <p:extLst>
      <p:ext uri="{BB962C8B-B14F-4D97-AF65-F5344CB8AC3E}">
        <p14:creationId xmlns:p14="http://schemas.microsoft.com/office/powerpoint/2010/main" val="2725969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3500-34F0-4504-B458-3816DD143119}"/>
              </a:ext>
            </a:extLst>
          </p:cNvPr>
          <p:cNvSpPr>
            <a:spLocks noGrp="1"/>
          </p:cNvSpPr>
          <p:nvPr>
            <p:ph type="title"/>
            <p:custDataLst>
              <p:tags r:id="rId1"/>
            </p:custDataLst>
          </p:nvPr>
        </p:nvSpPr>
        <p:spPr/>
        <p:txBody>
          <a:bodyPr/>
          <a:lstStyle/>
          <a:p>
            <a:r>
              <a:rPr lang="en-US"/>
              <a:t>Sécurité des applications web</a:t>
            </a:r>
            <a:endParaRPr lang="en-CA"/>
          </a:p>
        </p:txBody>
      </p:sp>
      <p:sp>
        <p:nvSpPr>
          <p:cNvPr id="3" name="Content Placeholder 2">
            <a:extLst>
              <a:ext uri="{FF2B5EF4-FFF2-40B4-BE49-F238E27FC236}">
                <a16:creationId xmlns:a16="http://schemas.microsoft.com/office/drawing/2014/main" id="{82E6F441-67B3-4BD5-B4EE-092368504D97}"/>
              </a:ext>
            </a:extLst>
          </p:cNvPr>
          <p:cNvSpPr>
            <a:spLocks noGrp="1"/>
          </p:cNvSpPr>
          <p:nvPr>
            <p:ph idx="1"/>
            <p:custDataLst>
              <p:tags r:id="rId2"/>
            </p:custDataLst>
          </p:nvPr>
        </p:nvSpPr>
        <p:spPr>
          <a:xfrm>
            <a:off x="1103312" y="2052918"/>
            <a:ext cx="9771834" cy="4195481"/>
          </a:xfrm>
        </p:spPr>
        <p:txBody>
          <a:bodyPr/>
          <a:lstStyle/>
          <a:p>
            <a:r>
              <a:rPr lang="en-US"/>
              <a:t>Les applications web, étant exposées à l’Internet, sont facilement sujettes à des tentatives d’attaques.</a:t>
            </a:r>
          </a:p>
          <a:p>
            <a:endParaRPr lang="en-US"/>
          </a:p>
          <a:p>
            <a:r>
              <a:rPr lang="en-US"/>
              <a:t>Les motivations ses pirates sont diverses:</a:t>
            </a:r>
          </a:p>
          <a:p>
            <a:pPr lvl="1"/>
            <a:r>
              <a:rPr lang="en-US"/>
              <a:t>Défis personnels</a:t>
            </a:r>
          </a:p>
          <a:p>
            <a:pPr lvl="1"/>
            <a:r>
              <a:rPr lang="en-US"/>
              <a:t>Motifs politiques (Anticapitalisme, végétarisme, etc.)</a:t>
            </a:r>
          </a:p>
          <a:p>
            <a:pPr lvl="1"/>
            <a:r>
              <a:rPr lang="en-US"/>
              <a:t>Motifs financiers (Revente d’information, rançon, espionnage industriel, etc.)</a:t>
            </a:r>
          </a:p>
          <a:p>
            <a:pPr lvl="1"/>
            <a:r>
              <a:rPr lang="en-US"/>
              <a:t>Etc.</a:t>
            </a:r>
          </a:p>
          <a:p>
            <a:endParaRPr lang="en-US"/>
          </a:p>
          <a:p>
            <a:endParaRPr lang="en-US"/>
          </a:p>
          <a:p>
            <a:endParaRPr lang="en-US"/>
          </a:p>
        </p:txBody>
      </p:sp>
    </p:spTree>
    <p:extLst>
      <p:ext uri="{BB962C8B-B14F-4D97-AF65-F5344CB8AC3E}">
        <p14:creationId xmlns:p14="http://schemas.microsoft.com/office/powerpoint/2010/main" val="2094322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3500-34F0-4504-B458-3816DD143119}"/>
              </a:ext>
            </a:extLst>
          </p:cNvPr>
          <p:cNvSpPr>
            <a:spLocks noGrp="1"/>
          </p:cNvSpPr>
          <p:nvPr>
            <p:ph type="title"/>
            <p:custDataLst>
              <p:tags r:id="rId1"/>
            </p:custDataLst>
          </p:nvPr>
        </p:nvSpPr>
        <p:spPr/>
        <p:txBody>
          <a:bodyPr/>
          <a:lstStyle/>
          <a:p>
            <a:r>
              <a:rPr lang="en-US"/>
              <a:t>Sécurité des applications web</a:t>
            </a:r>
            <a:endParaRPr lang="en-CA"/>
          </a:p>
        </p:txBody>
      </p:sp>
      <p:sp>
        <p:nvSpPr>
          <p:cNvPr id="3" name="Content Placeholder 2">
            <a:extLst>
              <a:ext uri="{FF2B5EF4-FFF2-40B4-BE49-F238E27FC236}">
                <a16:creationId xmlns:a16="http://schemas.microsoft.com/office/drawing/2014/main" id="{82E6F441-67B3-4BD5-B4EE-092368504D97}"/>
              </a:ext>
            </a:extLst>
          </p:cNvPr>
          <p:cNvSpPr>
            <a:spLocks noGrp="1"/>
          </p:cNvSpPr>
          <p:nvPr>
            <p:ph idx="1"/>
            <p:custDataLst>
              <p:tags r:id="rId2"/>
            </p:custDataLst>
          </p:nvPr>
        </p:nvSpPr>
        <p:spPr/>
        <p:txBody>
          <a:bodyPr/>
          <a:lstStyle/>
          <a:p>
            <a:r>
              <a:rPr lang="en-US"/>
              <a:t>L’objectif du premier cours sera de vous sensibiliser aux enjeux de sécurité, ainsi que préparer votre environnement de travail afin de pouvoir faire les exercices au cours de la session.</a:t>
            </a:r>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59888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9">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3500-34F0-4504-B458-3816DD143119}"/>
              </a:ext>
            </a:extLst>
          </p:cNvPr>
          <p:cNvSpPr>
            <a:spLocks noGrp="1"/>
          </p:cNvSpPr>
          <p:nvPr>
            <p:ph type="title"/>
            <p:custDataLst>
              <p:tags r:id="rId1"/>
            </p:custDataLst>
          </p:nvPr>
        </p:nvSpPr>
        <p:spPr>
          <a:xfrm>
            <a:off x="648930" y="629266"/>
            <a:ext cx="5616217" cy="1622321"/>
          </a:xfrm>
        </p:spPr>
        <p:txBody>
          <a:bodyPr>
            <a:normAutofit/>
          </a:bodyPr>
          <a:lstStyle/>
          <a:p>
            <a:r>
              <a:rPr lang="en-US" b="1">
                <a:solidFill>
                  <a:srgbClr val="FFC000"/>
                </a:solidFill>
              </a:rPr>
              <a:t>Avertissement!</a:t>
            </a:r>
            <a:endParaRPr lang="en-CA" b="1">
              <a:solidFill>
                <a:srgbClr val="FFC000"/>
              </a:solidFill>
            </a:endParaRPr>
          </a:p>
        </p:txBody>
      </p:sp>
      <p:sp>
        <p:nvSpPr>
          <p:cNvPr id="3" name="Content Placeholder 2">
            <a:extLst>
              <a:ext uri="{FF2B5EF4-FFF2-40B4-BE49-F238E27FC236}">
                <a16:creationId xmlns:a16="http://schemas.microsoft.com/office/drawing/2014/main" id="{82E6F441-67B3-4BD5-B4EE-092368504D97}"/>
              </a:ext>
            </a:extLst>
          </p:cNvPr>
          <p:cNvSpPr>
            <a:spLocks noGrp="1"/>
          </p:cNvSpPr>
          <p:nvPr>
            <p:ph idx="1"/>
            <p:custDataLst>
              <p:tags r:id="rId2"/>
            </p:custDataLst>
          </p:nvPr>
        </p:nvSpPr>
        <p:spPr>
          <a:xfrm>
            <a:off x="555625" y="2316668"/>
            <a:ext cx="5616216" cy="3785419"/>
          </a:xfrm>
        </p:spPr>
        <p:txBody>
          <a:bodyPr>
            <a:normAutofit/>
          </a:bodyPr>
          <a:lstStyle/>
          <a:p>
            <a:r>
              <a:rPr lang="en-US" b="1">
                <a:solidFill>
                  <a:srgbClr val="FFC000"/>
                </a:solidFill>
              </a:rPr>
              <a:t>Le piratage est une activité illégale sauf dans certains contextes spécifiques. Vous seul serez responsable si vous utilisez les techniques vues en classe ailleurs que dans le cadre du cours.</a:t>
            </a:r>
          </a:p>
        </p:txBody>
      </p:sp>
      <p:sp>
        <p:nvSpPr>
          <p:cNvPr id="73" name="Freeform 31">
            <a:extLst>
              <a:ext uri="{FF2B5EF4-FFF2-40B4-BE49-F238E27FC236}">
                <a16:creationId xmlns:a16="http://schemas.microsoft.com/office/drawing/2014/main" id="{1F7E4252-2F8C-4EA5-8B25-80F4D86EE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75" name="Rectangle 74">
            <a:extLst>
              <a:ext uri="{FF2B5EF4-FFF2-40B4-BE49-F238E27FC236}">
                <a16:creationId xmlns:a16="http://schemas.microsoft.com/office/drawing/2014/main" id="{1AE682A4-5C0C-437A-88CB-93903D449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7554139" y="0"/>
            <a:ext cx="463828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5">
            <a:extLst>
              <a:ext uri="{FF2B5EF4-FFF2-40B4-BE49-F238E27FC236}">
                <a16:creationId xmlns:a16="http://schemas.microsoft.com/office/drawing/2014/main" id="{BCB0AB8E-3445-441A-B43E-CED27841E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5"/>
            </p:custDataLst>
            <p:extLst>
              <p:ext uri="{386F3935-93C4-4BCD-93E2-E3B085C9AB24}">
                <p16:designElem xmlns:p16="http://schemas.microsoft.com/office/powerpoint/2015/main" val="1"/>
              </p:ext>
            </p:extLst>
          </p:nvPr>
        </p:nvSpPr>
        <p:spPr bwMode="gray">
          <a:xfrm rot="16200000">
            <a:off x="3906400"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3076" name="Picture 4" descr="General Warning Sign | VKF Renzel">
            <a:extLst>
              <a:ext uri="{FF2B5EF4-FFF2-40B4-BE49-F238E27FC236}">
                <a16:creationId xmlns:a16="http://schemas.microsoft.com/office/drawing/2014/main" id="{C2D73531-D532-4BDB-B21A-D2209ECFE6F8}"/>
              </a:ext>
            </a:extLst>
          </p:cNvPr>
          <p:cNvPicPr>
            <a:picLocks noChangeAspect="1" noChangeArrowheads="1"/>
          </p:cNvPicPr>
          <p:nvPr>
            <p:custDataLst>
              <p:tags r:id="rId6"/>
            </p:custDataLst>
          </p:nvPr>
        </p:nvPicPr>
        <p:blipFill>
          <a:blip r:embed="rId10">
            <a:extLst>
              <a:ext uri="{28A0092B-C50C-407E-A947-70E740481C1C}">
                <a14:useLocalDpi xmlns:a14="http://schemas.microsoft.com/office/drawing/2010/main" val="0"/>
              </a:ext>
            </a:extLst>
          </a:blip>
          <a:stretch>
            <a:fillRect/>
          </a:stretch>
        </p:blipFill>
        <p:spPr bwMode="auto">
          <a:xfrm>
            <a:off x="7470436" y="1317197"/>
            <a:ext cx="3980139" cy="3980139"/>
          </a:xfrm>
          <a:prstGeom prst="rect">
            <a:avLst/>
          </a:prstGeom>
          <a:noFill/>
          <a:effectLst/>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60202AA6-BAFE-417F-904D-4F7027D36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7"/>
            </p:custDataLst>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16110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3500-34F0-4504-B458-3816DD143119}"/>
              </a:ext>
            </a:extLst>
          </p:cNvPr>
          <p:cNvSpPr>
            <a:spLocks noGrp="1"/>
          </p:cNvSpPr>
          <p:nvPr>
            <p:ph type="title"/>
            <p:custDataLst>
              <p:tags r:id="rId1"/>
            </p:custDataLst>
          </p:nvPr>
        </p:nvSpPr>
        <p:spPr/>
        <p:txBody>
          <a:bodyPr/>
          <a:lstStyle/>
          <a:p>
            <a:r>
              <a:rPr lang="en-US"/>
              <a:t>Sécurité des applications web</a:t>
            </a:r>
            <a:endParaRPr lang="en-CA"/>
          </a:p>
        </p:txBody>
      </p:sp>
      <p:sp>
        <p:nvSpPr>
          <p:cNvPr id="3" name="Content Placeholder 2">
            <a:extLst>
              <a:ext uri="{FF2B5EF4-FFF2-40B4-BE49-F238E27FC236}">
                <a16:creationId xmlns:a16="http://schemas.microsoft.com/office/drawing/2014/main" id="{82E6F441-67B3-4BD5-B4EE-092368504D97}"/>
              </a:ext>
            </a:extLst>
          </p:cNvPr>
          <p:cNvSpPr>
            <a:spLocks noGrp="1"/>
          </p:cNvSpPr>
          <p:nvPr>
            <p:ph idx="1"/>
            <p:custDataLst>
              <p:tags r:id="rId2"/>
            </p:custDataLst>
          </p:nvPr>
        </p:nvSpPr>
        <p:spPr>
          <a:xfrm>
            <a:off x="1103312" y="2052918"/>
            <a:ext cx="9469993" cy="4195481"/>
          </a:xfrm>
        </p:spPr>
        <p:txBody>
          <a:bodyPr/>
          <a:lstStyle/>
          <a:p>
            <a:r>
              <a:rPr lang="en-US"/>
              <a:t>Dans le cours d’aujourd’hui, nous couvrirons :</a:t>
            </a:r>
          </a:p>
          <a:p>
            <a:pPr lvl="1"/>
            <a:r>
              <a:rPr lang="en-CA"/>
              <a:t>Pourquoi la sécurité?</a:t>
            </a:r>
          </a:p>
          <a:p>
            <a:pPr lvl="1"/>
            <a:r>
              <a:rPr lang="en-CA"/>
              <a:t>Les principes de sécurité (CIA)</a:t>
            </a:r>
          </a:p>
          <a:p>
            <a:pPr lvl="1"/>
            <a:r>
              <a:rPr lang="en-CA"/>
              <a:t>Les types d’attaques fréquentes</a:t>
            </a:r>
          </a:p>
          <a:p>
            <a:pPr lvl="1"/>
            <a:r>
              <a:rPr lang="en-CA"/>
              <a:t>La configuration de l’environnement de travail</a:t>
            </a:r>
          </a:p>
          <a:p>
            <a:pPr lvl="1"/>
            <a:r>
              <a:rPr lang="en-CA"/>
              <a:t>Conclusion</a:t>
            </a:r>
          </a:p>
        </p:txBody>
      </p:sp>
    </p:spTree>
    <p:extLst>
      <p:ext uri="{BB962C8B-B14F-4D97-AF65-F5344CB8AC3E}">
        <p14:creationId xmlns:p14="http://schemas.microsoft.com/office/powerpoint/2010/main" val="1647597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Pourquoi la sécurité</a:t>
            </a:r>
            <a:endParaRPr lang="fr-CA" dirty="0"/>
          </a:p>
        </p:txBody>
      </p:sp>
    </p:spTree>
    <p:extLst>
      <p:ext uri="{BB962C8B-B14F-4D97-AF65-F5344CB8AC3E}">
        <p14:creationId xmlns:p14="http://schemas.microsoft.com/office/powerpoint/2010/main" val="1441755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A57D-3BBD-4C4F-84FB-042CE861448C}"/>
              </a:ext>
            </a:extLst>
          </p:cNvPr>
          <p:cNvSpPr>
            <a:spLocks noGrp="1"/>
          </p:cNvSpPr>
          <p:nvPr>
            <p:ph type="title"/>
            <p:custDataLst>
              <p:tags r:id="rId1"/>
            </p:custDataLst>
          </p:nvPr>
        </p:nvSpPr>
        <p:spPr/>
        <p:txBody>
          <a:bodyPr/>
          <a:lstStyle/>
          <a:p>
            <a:r>
              <a:rPr lang="en-CA" dirty="0"/>
              <a:t>Information de contact</a:t>
            </a:r>
          </a:p>
        </p:txBody>
      </p:sp>
      <p:sp>
        <p:nvSpPr>
          <p:cNvPr id="3" name="Content Placeholder 2">
            <a:extLst>
              <a:ext uri="{FF2B5EF4-FFF2-40B4-BE49-F238E27FC236}">
                <a16:creationId xmlns:a16="http://schemas.microsoft.com/office/drawing/2014/main" id="{342FF0DB-47C0-48A6-A38C-9065ED129BA1}"/>
              </a:ext>
            </a:extLst>
          </p:cNvPr>
          <p:cNvSpPr>
            <a:spLocks noGrp="1"/>
          </p:cNvSpPr>
          <p:nvPr>
            <p:ph idx="1"/>
            <p:custDataLst>
              <p:tags r:id="rId2"/>
            </p:custDataLst>
          </p:nvPr>
        </p:nvSpPr>
        <p:spPr/>
        <p:txBody>
          <a:bodyPr/>
          <a:lstStyle/>
          <a:p>
            <a:r>
              <a:rPr lang="en-CA" dirty="0"/>
              <a:t>ALEXANDRE MAGEAU-PETRIN</a:t>
            </a:r>
          </a:p>
          <a:p>
            <a:r>
              <a:rPr lang="en-CA" dirty="0"/>
              <a:t>Courriel: MIO</a:t>
            </a:r>
          </a:p>
          <a:p>
            <a:r>
              <a:rPr lang="en-CA" dirty="0"/>
              <a:t>Site Internet: </a:t>
            </a:r>
            <a:r>
              <a:rPr lang="en-CA" dirty="0">
                <a:hlinkClick r:id="rId4"/>
              </a:rPr>
              <a:t>https://www.alexandrepetrin.ca/</a:t>
            </a:r>
            <a:r>
              <a:rPr lang="en-CA" dirty="0"/>
              <a:t> </a:t>
            </a:r>
          </a:p>
          <a:p>
            <a:endParaRPr lang="en-CA" dirty="0"/>
          </a:p>
          <a:p>
            <a:endParaRPr lang="en-CA" dirty="0"/>
          </a:p>
        </p:txBody>
      </p:sp>
    </p:spTree>
    <p:extLst>
      <p:ext uri="{BB962C8B-B14F-4D97-AF65-F5344CB8AC3E}">
        <p14:creationId xmlns:p14="http://schemas.microsoft.com/office/powerpoint/2010/main" val="1279210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Pourquoi la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Aujourd’hui, de plus en plus d’informations sensibles sont migrées vers des technologies web</a:t>
            </a:r>
          </a:p>
          <a:p>
            <a:pPr lvl="1"/>
            <a:r>
              <a:rPr lang="en-US"/>
              <a:t>Vos comptes bancaires</a:t>
            </a:r>
          </a:p>
          <a:p>
            <a:pPr lvl="1"/>
            <a:r>
              <a:rPr lang="en-US"/>
              <a:t>Vos déclarations d’impôt</a:t>
            </a:r>
          </a:p>
          <a:p>
            <a:pPr lvl="1"/>
            <a:r>
              <a:rPr lang="en-US"/>
              <a:t>Vos réseaux sociaux</a:t>
            </a:r>
          </a:p>
          <a:p>
            <a:pPr lvl="1"/>
            <a:r>
              <a:rPr lang="en-US"/>
              <a:t>Les commerces (en ligne)</a:t>
            </a:r>
          </a:p>
          <a:p>
            <a:pPr lvl="1"/>
            <a:r>
              <a:rPr lang="en-US"/>
              <a:t>Les dossiers médicaux</a:t>
            </a:r>
          </a:p>
          <a:p>
            <a:pPr lvl="1"/>
            <a:r>
              <a:rPr lang="en-US"/>
              <a:t>Les informations confidentielles des gouvernements</a:t>
            </a:r>
          </a:p>
          <a:p>
            <a:pPr lvl="1"/>
            <a:r>
              <a:rPr lang="en-US"/>
              <a:t>Les informations confidentielles des entreprises</a:t>
            </a:r>
          </a:p>
          <a:p>
            <a:pPr lvl="1"/>
            <a:r>
              <a:rPr lang="en-US"/>
              <a:t>Etc.</a:t>
            </a:r>
          </a:p>
          <a:p>
            <a:endParaRPr lang="en-CA"/>
          </a:p>
        </p:txBody>
      </p:sp>
    </p:spTree>
    <p:extLst>
      <p:ext uri="{BB962C8B-B14F-4D97-AF65-F5344CB8AC3E}">
        <p14:creationId xmlns:p14="http://schemas.microsoft.com/office/powerpoint/2010/main" val="2791509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Pourquoi la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Ce n’est pas un secret, les motivations des pirates pour déjouer votre système sont nombreuses:</a:t>
            </a:r>
          </a:p>
          <a:p>
            <a:pPr lvl="1"/>
            <a:r>
              <a:rPr lang="en-US"/>
              <a:t>Dépouiller votre compte bancaire</a:t>
            </a:r>
          </a:p>
          <a:p>
            <a:pPr lvl="1"/>
            <a:r>
              <a:rPr lang="en-US"/>
              <a:t>Usurper votre identité pour contracter un prêt</a:t>
            </a:r>
          </a:p>
          <a:p>
            <a:pPr lvl="1"/>
            <a:r>
              <a:rPr lang="en-US"/>
              <a:t>Nuire à la réputation d’une compagnie ou d’un individu</a:t>
            </a:r>
          </a:p>
          <a:p>
            <a:pPr lvl="1"/>
            <a:r>
              <a:rPr lang="en-US"/>
              <a:t>Défis personnels</a:t>
            </a:r>
          </a:p>
          <a:p>
            <a:pPr lvl="1"/>
            <a:r>
              <a:rPr lang="en-US"/>
              <a:t>Positions politiques</a:t>
            </a:r>
          </a:p>
          <a:p>
            <a:pPr lvl="1"/>
            <a:r>
              <a:rPr lang="en-US"/>
              <a:t>Extorsion (avec information compromettante)</a:t>
            </a:r>
          </a:p>
          <a:p>
            <a:pPr lvl="1"/>
            <a:r>
              <a:rPr lang="en-US"/>
              <a:t>Prise d’otage des systèmes pour rançon (ransomware)</a:t>
            </a:r>
          </a:p>
          <a:p>
            <a:pPr lvl="1"/>
            <a:r>
              <a:rPr lang="en-US"/>
              <a:t>Etc.</a:t>
            </a:r>
          </a:p>
          <a:p>
            <a:endParaRPr lang="en-CA"/>
          </a:p>
        </p:txBody>
      </p:sp>
    </p:spTree>
    <p:extLst>
      <p:ext uri="{BB962C8B-B14F-4D97-AF65-F5344CB8AC3E}">
        <p14:creationId xmlns:p14="http://schemas.microsoft.com/office/powerpoint/2010/main" val="3371009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Pourquoi la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Ne pas mettre en place de bonne pratique de sécurité peut avoir un impact majeur sur:</a:t>
            </a:r>
          </a:p>
          <a:p>
            <a:pPr lvl="1"/>
            <a:r>
              <a:rPr lang="en-US"/>
              <a:t>La réputation de vos clients ou de votre organisation (Ex. Vol de données chez Desjardins)</a:t>
            </a:r>
          </a:p>
          <a:p>
            <a:pPr lvl="1"/>
            <a:r>
              <a:rPr lang="en-US"/>
              <a:t>Une source de stresse importante pour les victimes (Ex. Vol d’identité)</a:t>
            </a:r>
          </a:p>
          <a:p>
            <a:pPr lvl="1"/>
            <a:r>
              <a:rPr lang="en-US"/>
              <a:t>Des pertes financières majeures (Ex. Sony et le vol des numéros de carte de crédit de ses clients)</a:t>
            </a:r>
          </a:p>
          <a:p>
            <a:pPr lvl="1"/>
            <a:r>
              <a:rPr lang="en-US"/>
              <a:t>Etc.</a:t>
            </a:r>
          </a:p>
          <a:p>
            <a:endParaRPr lang="en-CA"/>
          </a:p>
        </p:txBody>
      </p:sp>
    </p:spTree>
    <p:extLst>
      <p:ext uri="{BB962C8B-B14F-4D97-AF65-F5344CB8AC3E}">
        <p14:creationId xmlns:p14="http://schemas.microsoft.com/office/powerpoint/2010/main" val="4256936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Pourquoi la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Est-ce important si votre information n’a pas d’information sensible?</a:t>
            </a:r>
          </a:p>
          <a:p>
            <a:pPr lvl="1"/>
            <a:r>
              <a:rPr lang="en-US"/>
              <a:t>Oui</a:t>
            </a:r>
          </a:p>
          <a:p>
            <a:pPr lvl="1"/>
            <a:endParaRPr lang="en-US"/>
          </a:p>
          <a:p>
            <a:r>
              <a:rPr lang="en-US"/>
              <a:t>Comme nous le verrons, même un site web banal (Ex. Forum de discussion) peut servir de tremplin à de nombreux types d’attaques plus graves:</a:t>
            </a:r>
          </a:p>
          <a:p>
            <a:pPr lvl="1"/>
            <a:r>
              <a:rPr lang="en-US"/>
              <a:t>Cross-site scripting</a:t>
            </a:r>
          </a:p>
          <a:p>
            <a:pPr lvl="1"/>
            <a:r>
              <a:rPr lang="en-US"/>
              <a:t>Analyse de fréquence de mot de passe</a:t>
            </a:r>
          </a:p>
          <a:p>
            <a:pPr lvl="1"/>
            <a:r>
              <a:rPr lang="en-US"/>
              <a:t>Spamming</a:t>
            </a:r>
          </a:p>
          <a:p>
            <a:pPr lvl="1"/>
            <a:r>
              <a:rPr lang="en-US"/>
              <a:t>Etc.</a:t>
            </a:r>
          </a:p>
          <a:p>
            <a:endParaRPr lang="en-CA"/>
          </a:p>
        </p:txBody>
      </p:sp>
    </p:spTree>
    <p:extLst>
      <p:ext uri="{BB962C8B-B14F-4D97-AF65-F5344CB8AC3E}">
        <p14:creationId xmlns:p14="http://schemas.microsoft.com/office/powerpoint/2010/main" val="10301355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Pourquoi la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Il est important de comprendre que la sécurité est un effort global dont la responsabilité incombe à chaque développeur.</a:t>
            </a:r>
          </a:p>
          <a:p>
            <a:endParaRPr lang="en-US"/>
          </a:p>
          <a:p>
            <a:r>
              <a:rPr lang="en-US"/>
              <a:t>Tout au long de la session, nous couvrirons de nombreuse facette de la sécurité et comment vous pouvez prendre de meilleures décisions dans le développement de vos systèmes.</a:t>
            </a:r>
          </a:p>
          <a:p>
            <a:endParaRPr lang="en-CA"/>
          </a:p>
          <a:p>
            <a:r>
              <a:rPr lang="en-CA"/>
              <a:t>Commençons par voir les principes de sécurité</a:t>
            </a:r>
          </a:p>
        </p:txBody>
      </p:sp>
    </p:spTree>
    <p:extLst>
      <p:ext uri="{BB962C8B-B14F-4D97-AF65-F5344CB8AC3E}">
        <p14:creationId xmlns:p14="http://schemas.microsoft.com/office/powerpoint/2010/main" val="3804833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Principe de sécurité</a:t>
            </a:r>
            <a:endParaRPr lang="fr-CA" dirty="0"/>
          </a:p>
        </p:txBody>
      </p:sp>
    </p:spTree>
    <p:extLst>
      <p:ext uri="{BB962C8B-B14F-4D97-AF65-F5344CB8AC3E}">
        <p14:creationId xmlns:p14="http://schemas.microsoft.com/office/powerpoint/2010/main" val="2762384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Principe de sécurité</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normAutofit/>
          </a:bodyPr>
          <a:lstStyle/>
          <a:p>
            <a:r>
              <a:rPr lang="en-US"/>
              <a:t>Pour qu’une application soit considérée sécuritaire, celle-ci doit garantir trois éléments de sécurité:</a:t>
            </a:r>
          </a:p>
          <a:p>
            <a:pPr lvl="1"/>
            <a:r>
              <a:rPr lang="en-US"/>
              <a:t>Confidentialité (</a:t>
            </a:r>
            <a:r>
              <a:rPr lang="en-US" u="sng"/>
              <a:t>C</a:t>
            </a:r>
            <a:r>
              <a:rPr lang="en-US"/>
              <a:t>onfidentiality)</a:t>
            </a:r>
          </a:p>
          <a:p>
            <a:pPr lvl="1"/>
            <a:r>
              <a:rPr lang="en-US"/>
              <a:t>Intégrité (</a:t>
            </a:r>
            <a:r>
              <a:rPr lang="en-US" u="sng"/>
              <a:t>I</a:t>
            </a:r>
            <a:r>
              <a:rPr lang="en-US"/>
              <a:t>ntegrity)</a:t>
            </a:r>
          </a:p>
          <a:p>
            <a:pPr lvl="1"/>
            <a:r>
              <a:rPr lang="en-US"/>
              <a:t>Disponibilité (</a:t>
            </a:r>
            <a:r>
              <a:rPr lang="en-US" u="sng"/>
              <a:t>A</a:t>
            </a:r>
            <a:r>
              <a:rPr lang="en-US"/>
              <a:t>vailabilty)</a:t>
            </a:r>
          </a:p>
          <a:p>
            <a:pPr lvl="1"/>
            <a:endParaRPr lang="en-US"/>
          </a:p>
          <a:p>
            <a:r>
              <a:rPr lang="en-US"/>
              <a:t>C’est ce qu’on appelle les principes CIA.</a:t>
            </a:r>
          </a:p>
          <a:p>
            <a:r>
              <a:rPr lang="en-US"/>
              <a:t>Il est important de comprendre que toute forme d’attaque tentera de compromettre un ou plusieurs de ces principes.</a:t>
            </a:r>
          </a:p>
          <a:p>
            <a:r>
              <a:rPr lang="en-US"/>
              <a:t>Prenons le temps de voir le rôle de chacun d’entre eux.</a:t>
            </a:r>
          </a:p>
          <a:p>
            <a:endParaRPr lang="en-CA"/>
          </a:p>
        </p:txBody>
      </p:sp>
    </p:spTree>
    <p:extLst>
      <p:ext uri="{BB962C8B-B14F-4D97-AF65-F5344CB8AC3E}">
        <p14:creationId xmlns:p14="http://schemas.microsoft.com/office/powerpoint/2010/main" val="638076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DC2F-F309-44A9-8DB7-1915E49BD5F0}"/>
              </a:ext>
            </a:extLst>
          </p:cNvPr>
          <p:cNvSpPr>
            <a:spLocks noGrp="1"/>
          </p:cNvSpPr>
          <p:nvPr>
            <p:ph type="title"/>
            <p:custDataLst>
              <p:tags r:id="rId1"/>
            </p:custDataLst>
          </p:nvPr>
        </p:nvSpPr>
        <p:spPr/>
        <p:txBody>
          <a:bodyPr/>
          <a:lstStyle/>
          <a:p>
            <a:r>
              <a:rPr lang="en-US"/>
              <a:t>Confidentialité</a:t>
            </a:r>
            <a:endParaRPr lang="en-CA"/>
          </a:p>
        </p:txBody>
      </p:sp>
      <p:sp>
        <p:nvSpPr>
          <p:cNvPr id="3" name="Content Placeholder 2">
            <a:extLst>
              <a:ext uri="{FF2B5EF4-FFF2-40B4-BE49-F238E27FC236}">
                <a16:creationId xmlns:a16="http://schemas.microsoft.com/office/drawing/2014/main" id="{38F2EE6A-8AA5-48BF-857A-107393D8548A}"/>
              </a:ext>
            </a:extLst>
          </p:cNvPr>
          <p:cNvSpPr>
            <a:spLocks noGrp="1"/>
          </p:cNvSpPr>
          <p:nvPr>
            <p:ph idx="1"/>
            <p:custDataLst>
              <p:tags r:id="rId2"/>
            </p:custDataLst>
          </p:nvPr>
        </p:nvSpPr>
        <p:spPr/>
        <p:txBody>
          <a:bodyPr/>
          <a:lstStyle/>
          <a:p>
            <a:r>
              <a:rPr lang="en-US"/>
              <a:t>La confidentialité signifie que l’information qui se trouvent dans notre système ne doit pouvoir être accédé que par les individus prévus par le propriétaire du système.</a:t>
            </a:r>
          </a:p>
          <a:p>
            <a:endParaRPr lang="en-US"/>
          </a:p>
          <a:p>
            <a:endParaRPr lang="en-US"/>
          </a:p>
          <a:p>
            <a:r>
              <a:rPr lang="en-US"/>
              <a:t>Exemple:</a:t>
            </a:r>
          </a:p>
          <a:p>
            <a:pPr lvl="1"/>
            <a:r>
              <a:rPr lang="en-US"/>
              <a:t>Un pirate tente d’accéder à votre compte bancaire</a:t>
            </a:r>
          </a:p>
          <a:p>
            <a:pPr lvl="1"/>
            <a:r>
              <a:rPr lang="en-US"/>
              <a:t>Un pirate tente d’obtenir des informations dans les systèmes de l’Agence du revenue du Canada</a:t>
            </a:r>
          </a:p>
          <a:p>
            <a:pPr lvl="1"/>
            <a:r>
              <a:rPr lang="en-US"/>
              <a:t>Etc.</a:t>
            </a:r>
            <a:endParaRPr lang="en-CA"/>
          </a:p>
        </p:txBody>
      </p:sp>
    </p:spTree>
    <p:extLst>
      <p:ext uri="{BB962C8B-B14F-4D97-AF65-F5344CB8AC3E}">
        <p14:creationId xmlns:p14="http://schemas.microsoft.com/office/powerpoint/2010/main" val="3313186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90AE-0423-429F-B7A0-19F999760BE0}"/>
              </a:ext>
            </a:extLst>
          </p:cNvPr>
          <p:cNvSpPr>
            <a:spLocks noGrp="1"/>
          </p:cNvSpPr>
          <p:nvPr>
            <p:ph type="title"/>
            <p:custDataLst>
              <p:tags r:id="rId1"/>
            </p:custDataLst>
          </p:nvPr>
        </p:nvSpPr>
        <p:spPr/>
        <p:txBody>
          <a:bodyPr/>
          <a:lstStyle/>
          <a:p>
            <a:r>
              <a:rPr lang="en-US"/>
              <a:t>Intégrité</a:t>
            </a:r>
            <a:endParaRPr lang="en-CA"/>
          </a:p>
        </p:txBody>
      </p:sp>
      <p:sp>
        <p:nvSpPr>
          <p:cNvPr id="3" name="Content Placeholder 2">
            <a:extLst>
              <a:ext uri="{FF2B5EF4-FFF2-40B4-BE49-F238E27FC236}">
                <a16:creationId xmlns:a16="http://schemas.microsoft.com/office/drawing/2014/main" id="{E480565F-B1F7-4911-BCF1-847F3DFE9D66}"/>
              </a:ext>
            </a:extLst>
          </p:cNvPr>
          <p:cNvSpPr>
            <a:spLocks noGrp="1"/>
          </p:cNvSpPr>
          <p:nvPr>
            <p:ph idx="1"/>
            <p:custDataLst>
              <p:tags r:id="rId2"/>
            </p:custDataLst>
          </p:nvPr>
        </p:nvSpPr>
        <p:spPr/>
        <p:txBody>
          <a:bodyPr/>
          <a:lstStyle/>
          <a:p>
            <a:r>
              <a:rPr lang="en-US"/>
              <a:t>Le deuxième principe concerne l’intégrité des données, c’est-à-dire la capacité d’un pirate d’altérer des données qu’il ne devrait pas être autorisé à faire.</a:t>
            </a:r>
          </a:p>
          <a:p>
            <a:endParaRPr lang="en-US"/>
          </a:p>
          <a:p>
            <a:r>
              <a:rPr lang="en-US"/>
              <a:t>Par exemple:</a:t>
            </a:r>
          </a:p>
          <a:p>
            <a:pPr lvl="1"/>
            <a:r>
              <a:rPr lang="en-CA"/>
              <a:t>Un pirate arrive à modifier son compte pour d’ajouter des accès administrateur</a:t>
            </a:r>
          </a:p>
          <a:p>
            <a:pPr lvl="1"/>
            <a:r>
              <a:rPr lang="en-CA"/>
              <a:t>Un utilisateur d’un forum arrive à modifier votre message sans être un administrateur</a:t>
            </a:r>
          </a:p>
          <a:p>
            <a:pPr lvl="1"/>
            <a:r>
              <a:rPr lang="en-CA"/>
              <a:t>Un pirate tente d’injecter du code dans votre application pour des raisons malicieuses.</a:t>
            </a:r>
          </a:p>
        </p:txBody>
      </p:sp>
    </p:spTree>
    <p:extLst>
      <p:ext uri="{BB962C8B-B14F-4D97-AF65-F5344CB8AC3E}">
        <p14:creationId xmlns:p14="http://schemas.microsoft.com/office/powerpoint/2010/main" val="2123661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E9F8B-0982-44C6-9FA1-745D6616C88E}"/>
              </a:ext>
            </a:extLst>
          </p:cNvPr>
          <p:cNvSpPr>
            <a:spLocks noGrp="1"/>
          </p:cNvSpPr>
          <p:nvPr>
            <p:ph type="title"/>
            <p:custDataLst>
              <p:tags r:id="rId1"/>
            </p:custDataLst>
          </p:nvPr>
        </p:nvSpPr>
        <p:spPr/>
        <p:txBody>
          <a:bodyPr/>
          <a:lstStyle/>
          <a:p>
            <a:r>
              <a:rPr lang="en-US"/>
              <a:t>Disponibilité</a:t>
            </a:r>
            <a:endParaRPr lang="en-CA"/>
          </a:p>
        </p:txBody>
      </p:sp>
      <p:sp>
        <p:nvSpPr>
          <p:cNvPr id="3" name="Content Placeholder 2">
            <a:extLst>
              <a:ext uri="{FF2B5EF4-FFF2-40B4-BE49-F238E27FC236}">
                <a16:creationId xmlns:a16="http://schemas.microsoft.com/office/drawing/2014/main" id="{D9FE01F3-CC4C-4738-913E-54FEC5FF84F3}"/>
              </a:ext>
            </a:extLst>
          </p:cNvPr>
          <p:cNvSpPr>
            <a:spLocks noGrp="1"/>
          </p:cNvSpPr>
          <p:nvPr>
            <p:ph idx="1"/>
            <p:custDataLst>
              <p:tags r:id="rId2"/>
            </p:custDataLst>
          </p:nvPr>
        </p:nvSpPr>
        <p:spPr/>
        <p:txBody>
          <a:bodyPr/>
          <a:lstStyle/>
          <a:p>
            <a:r>
              <a:rPr lang="en-US"/>
              <a:t>Le principe de disponibilité signifie que le système doit rester disponible pour les utilisateurs lors des périodes prévues. C’est-à-dire qu’un pirate ne peut pas rendre votre système inutilisable par les utilisateurs.</a:t>
            </a:r>
          </a:p>
          <a:p>
            <a:endParaRPr lang="en-US"/>
          </a:p>
          <a:p>
            <a:r>
              <a:rPr lang="en-US"/>
              <a:t>Par exemple:</a:t>
            </a:r>
          </a:p>
          <a:p>
            <a:pPr lvl="1"/>
            <a:r>
              <a:rPr lang="en-US"/>
              <a:t>Un pirate rend votre site inutilisable en le “noyant” de requête bidon (DDOS)</a:t>
            </a:r>
          </a:p>
          <a:p>
            <a:pPr lvl="1"/>
            <a:r>
              <a:rPr lang="en-US"/>
              <a:t>Un pirate rend votre application inutilisable en “noyant” volontairement le module d’authentication avec de faux mots de passe (les comptes sont verrouillés après 3 tentatives manquées et les utilisateurs ne peuvent plus les utiliser).</a:t>
            </a:r>
          </a:p>
        </p:txBody>
      </p:sp>
    </p:spTree>
    <p:extLst>
      <p:ext uri="{BB962C8B-B14F-4D97-AF65-F5344CB8AC3E}">
        <p14:creationId xmlns:p14="http://schemas.microsoft.com/office/powerpoint/2010/main" val="677197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Objectif du cours</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dirty="0"/>
              <a:t>L'objectif du cours est d'amener l'étudiant </a:t>
            </a:r>
            <a:r>
              <a:rPr lang="fr-CA"/>
              <a:t>à prendre conscience des risques de sécurité liés aux applications qu’ils ou elles développent et d’implémenter de bonnes stratégies afin d’en mitiger les risques.</a:t>
            </a:r>
            <a:endParaRPr lang="fr-CA" dirty="0"/>
          </a:p>
          <a:p>
            <a:endParaRPr lang="fr-CA" dirty="0"/>
          </a:p>
        </p:txBody>
      </p:sp>
    </p:spTree>
    <p:extLst>
      <p:ext uri="{BB962C8B-B14F-4D97-AF65-F5344CB8AC3E}">
        <p14:creationId xmlns:p14="http://schemas.microsoft.com/office/powerpoint/2010/main" val="1199089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A0EE0-D872-445B-84FE-3A83A1327B17}"/>
              </a:ext>
            </a:extLst>
          </p:cNvPr>
          <p:cNvSpPr>
            <a:spLocks noGrp="1"/>
          </p:cNvSpPr>
          <p:nvPr>
            <p:ph type="title"/>
            <p:custDataLst>
              <p:tags r:id="rId1"/>
            </p:custDataLst>
          </p:nvPr>
        </p:nvSpPr>
        <p:spPr/>
        <p:txBody>
          <a:bodyPr/>
          <a:lstStyle/>
          <a:p>
            <a:r>
              <a:rPr lang="en-US"/>
              <a:t>Principe de sécurité</a:t>
            </a:r>
            <a:endParaRPr lang="en-CA"/>
          </a:p>
        </p:txBody>
      </p:sp>
      <p:sp>
        <p:nvSpPr>
          <p:cNvPr id="3" name="Content Placeholder 2">
            <a:extLst>
              <a:ext uri="{FF2B5EF4-FFF2-40B4-BE49-F238E27FC236}">
                <a16:creationId xmlns:a16="http://schemas.microsoft.com/office/drawing/2014/main" id="{565410BB-FF6B-446E-918D-76836A27D58B}"/>
              </a:ext>
            </a:extLst>
          </p:cNvPr>
          <p:cNvSpPr>
            <a:spLocks noGrp="1"/>
          </p:cNvSpPr>
          <p:nvPr>
            <p:ph idx="1"/>
            <p:custDataLst>
              <p:tags r:id="rId2"/>
            </p:custDataLst>
          </p:nvPr>
        </p:nvSpPr>
        <p:spPr/>
        <p:txBody>
          <a:bodyPr>
            <a:normAutofit lnSpcReduction="10000"/>
          </a:bodyPr>
          <a:lstStyle/>
          <a:p>
            <a:r>
              <a:rPr lang="en-US"/>
              <a:t>Voici donc qui met fin à la présentation des principes CIA.</a:t>
            </a:r>
          </a:p>
          <a:p>
            <a:endParaRPr lang="en-US"/>
          </a:p>
          <a:p>
            <a:r>
              <a:rPr lang="en-US"/>
              <a:t>Garder toutefois en tête que votre système doit également être conçu pour être protégé contre les erreurs accidentelles.</a:t>
            </a:r>
          </a:p>
          <a:p>
            <a:r>
              <a:rPr lang="en-US"/>
              <a:t>Par exemple, une information qui ne doit pas pouvoir être modifiée par un utilisateur devrait toujours être en “lecture seule”.</a:t>
            </a:r>
          </a:p>
          <a:p>
            <a:r>
              <a:rPr lang="en-US"/>
              <a:t>Il ne faut pas assumer que les utilisateurs ne vont pas accidentellement faire des erreurs.</a:t>
            </a:r>
          </a:p>
          <a:p>
            <a:endParaRPr lang="en-US"/>
          </a:p>
          <a:p>
            <a:r>
              <a:rPr lang="en-US"/>
              <a:t>Prenons maintenant le temps de voir le genre d’attaques qui peuvent compromettre les principes CIA.</a:t>
            </a:r>
            <a:endParaRPr lang="en-CA"/>
          </a:p>
        </p:txBody>
      </p:sp>
    </p:spTree>
    <p:extLst>
      <p:ext uri="{BB962C8B-B14F-4D97-AF65-F5344CB8AC3E}">
        <p14:creationId xmlns:p14="http://schemas.microsoft.com/office/powerpoint/2010/main" val="436991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types d’attaques courantes</a:t>
            </a:r>
            <a:endParaRPr lang="fr-CA" dirty="0"/>
          </a:p>
        </p:txBody>
      </p:sp>
    </p:spTree>
    <p:extLst>
      <p:ext uri="{BB962C8B-B14F-4D97-AF65-F5344CB8AC3E}">
        <p14:creationId xmlns:p14="http://schemas.microsoft.com/office/powerpoint/2010/main" val="2159719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Les types d’attaques courantes</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lstStyle/>
          <a:p>
            <a:r>
              <a:rPr lang="en-US"/>
              <a:t>Chaque année, des rapports sont produits concernant les types d’attaques les plus communes effectuées dans le domaine des applications web.</a:t>
            </a:r>
          </a:p>
          <a:p>
            <a:r>
              <a:rPr lang="en-US"/>
              <a:t>Un des organismes dominant dans ce domaine est la fondation OWASP (Open Web Application Security Project) (www.owasp.org)</a:t>
            </a:r>
          </a:p>
          <a:p>
            <a:endParaRPr lang="en-US"/>
          </a:p>
          <a:p>
            <a:r>
              <a:rPr lang="en-CA"/>
              <a:t>Ces informations permettent de mieux comprendre les vulnérabilités par les pirates afin de prioriser les efforts de sécurisation sur ces dernières.</a:t>
            </a:r>
          </a:p>
          <a:p>
            <a:endParaRPr lang="en-CA"/>
          </a:p>
        </p:txBody>
      </p:sp>
    </p:spTree>
    <p:extLst>
      <p:ext uri="{BB962C8B-B14F-4D97-AF65-F5344CB8AC3E}">
        <p14:creationId xmlns:p14="http://schemas.microsoft.com/office/powerpoint/2010/main" val="2419916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25D0C-4A39-4B6F-B4F0-81B45DB62279}"/>
              </a:ext>
            </a:extLst>
          </p:cNvPr>
          <p:cNvSpPr>
            <a:spLocks noGrp="1"/>
          </p:cNvSpPr>
          <p:nvPr>
            <p:ph type="title"/>
            <p:custDataLst>
              <p:tags r:id="rId1"/>
            </p:custDataLst>
          </p:nvPr>
        </p:nvSpPr>
        <p:spPr/>
        <p:txBody>
          <a:bodyPr/>
          <a:lstStyle/>
          <a:p>
            <a:r>
              <a:rPr lang="en-US"/>
              <a:t>Les types d’attaques courantes</a:t>
            </a:r>
            <a:endParaRPr lang="en-CA"/>
          </a:p>
        </p:txBody>
      </p:sp>
      <p:sp>
        <p:nvSpPr>
          <p:cNvPr id="3" name="Content Placeholder 2">
            <a:extLst>
              <a:ext uri="{FF2B5EF4-FFF2-40B4-BE49-F238E27FC236}">
                <a16:creationId xmlns:a16="http://schemas.microsoft.com/office/drawing/2014/main" id="{C5E54683-D608-417F-AE44-2CB7EFF6481A}"/>
              </a:ext>
            </a:extLst>
          </p:cNvPr>
          <p:cNvSpPr>
            <a:spLocks noGrp="1"/>
          </p:cNvSpPr>
          <p:nvPr>
            <p:ph idx="1"/>
            <p:custDataLst>
              <p:tags r:id="rId2"/>
            </p:custDataLst>
          </p:nvPr>
        </p:nvSpPr>
        <p:spPr/>
        <p:txBody>
          <a:bodyPr>
            <a:normAutofit/>
          </a:bodyPr>
          <a:lstStyle/>
          <a:p>
            <a:r>
              <a:rPr lang="en-US"/>
              <a:t>Dans cette section, nous couvrirons donc les types d’attaques suivants:</a:t>
            </a:r>
          </a:p>
          <a:p>
            <a:pPr lvl="1"/>
            <a:r>
              <a:rPr lang="en-CA"/>
              <a:t>Les DDOS</a:t>
            </a:r>
          </a:p>
          <a:p>
            <a:pPr lvl="1"/>
            <a:r>
              <a:rPr lang="en-CA"/>
              <a:t>Les injections SQL</a:t>
            </a:r>
          </a:p>
          <a:p>
            <a:pPr lvl="1"/>
            <a:r>
              <a:rPr lang="en-CA"/>
              <a:t>Le Cross-site scripting (XSS)</a:t>
            </a:r>
          </a:p>
          <a:p>
            <a:pPr lvl="1"/>
            <a:r>
              <a:rPr lang="en-CA"/>
              <a:t>Les attaques de type “Man-in-the-middle”</a:t>
            </a:r>
          </a:p>
          <a:p>
            <a:pPr lvl="1"/>
            <a:r>
              <a:rPr lang="en-CA"/>
              <a:t>Les “brute force”</a:t>
            </a:r>
          </a:p>
          <a:p>
            <a:pPr lvl="1"/>
            <a:r>
              <a:rPr lang="en-CA"/>
              <a:t>Les librairies de tiers parti</a:t>
            </a:r>
          </a:p>
          <a:p>
            <a:pPr lvl="1"/>
            <a:r>
              <a:rPr lang="en-CA"/>
              <a:t>L’Hameçonnage</a:t>
            </a:r>
          </a:p>
          <a:p>
            <a:pPr lvl="1"/>
            <a:r>
              <a:rPr lang="en-CA"/>
              <a:t>Les “Ransomware”</a:t>
            </a:r>
          </a:p>
        </p:txBody>
      </p:sp>
    </p:spTree>
    <p:extLst>
      <p:ext uri="{BB962C8B-B14F-4D97-AF65-F5344CB8AC3E}">
        <p14:creationId xmlns:p14="http://schemas.microsoft.com/office/powerpoint/2010/main" val="2144914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DDOS</a:t>
            </a:r>
            <a:endParaRPr lang="fr-CA" dirty="0"/>
          </a:p>
        </p:txBody>
      </p:sp>
    </p:spTree>
    <p:extLst>
      <p:ext uri="{BB962C8B-B14F-4D97-AF65-F5344CB8AC3E}">
        <p14:creationId xmlns:p14="http://schemas.microsoft.com/office/powerpoint/2010/main" val="1687804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81AC1-C99F-4871-9B42-E6FFB8A79E83}"/>
              </a:ext>
            </a:extLst>
          </p:cNvPr>
          <p:cNvSpPr>
            <a:spLocks noGrp="1"/>
          </p:cNvSpPr>
          <p:nvPr>
            <p:ph type="title"/>
            <p:custDataLst>
              <p:tags r:id="rId1"/>
            </p:custDataLst>
          </p:nvPr>
        </p:nvSpPr>
        <p:spPr/>
        <p:txBody>
          <a:bodyPr/>
          <a:lstStyle/>
          <a:p>
            <a:r>
              <a:rPr lang="en-US"/>
              <a:t>Les DDOS</a:t>
            </a:r>
            <a:endParaRPr lang="en-CA"/>
          </a:p>
        </p:txBody>
      </p:sp>
      <p:sp>
        <p:nvSpPr>
          <p:cNvPr id="3" name="Content Placeholder 2">
            <a:extLst>
              <a:ext uri="{FF2B5EF4-FFF2-40B4-BE49-F238E27FC236}">
                <a16:creationId xmlns:a16="http://schemas.microsoft.com/office/drawing/2014/main" id="{666175F4-80CC-4D88-9E13-36A3001C16EA}"/>
              </a:ext>
            </a:extLst>
          </p:cNvPr>
          <p:cNvSpPr>
            <a:spLocks noGrp="1"/>
          </p:cNvSpPr>
          <p:nvPr>
            <p:ph idx="1"/>
            <p:custDataLst>
              <p:tags r:id="rId2"/>
            </p:custDataLst>
          </p:nvPr>
        </p:nvSpPr>
        <p:spPr/>
        <p:txBody>
          <a:bodyPr/>
          <a:lstStyle/>
          <a:p>
            <a:r>
              <a:rPr lang="en-US"/>
              <a:t>DDOS signifie “Distributed denial of service” (Attaque par déni de service distribué).</a:t>
            </a:r>
          </a:p>
          <a:p>
            <a:r>
              <a:rPr lang="en-US"/>
              <a:t>Il s’agit d’un type d’attaques ou un serveur est inondé de requête afin qu’il ne soit plus capable de traiter les requêtes légitimes.</a:t>
            </a:r>
          </a:p>
          <a:p>
            <a:r>
              <a:rPr lang="en-US"/>
              <a:t>Ce genre d’attaque ne cause généralement pas de dommage permanent au système, mais le rend inutilisable pour ses utilisateurs.</a:t>
            </a:r>
          </a:p>
          <a:p>
            <a:r>
              <a:rPr lang="en-US"/>
              <a:t>Ce genre d’attaque est typiquement fait par un réseau d’ordinateur infecté (Appellé “botnet”) que le pirate peut contrôler à distance.</a:t>
            </a:r>
          </a:p>
          <a:p>
            <a:r>
              <a:rPr lang="en-US"/>
              <a:t>Des réseaux de botnet peuvent être loués sur le marché noir.</a:t>
            </a:r>
            <a:endParaRPr lang="en-CA"/>
          </a:p>
        </p:txBody>
      </p:sp>
    </p:spTree>
    <p:extLst>
      <p:ext uri="{BB962C8B-B14F-4D97-AF65-F5344CB8AC3E}">
        <p14:creationId xmlns:p14="http://schemas.microsoft.com/office/powerpoint/2010/main" val="1230284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81AC1-C99F-4871-9B42-E6FFB8A79E83}"/>
              </a:ext>
            </a:extLst>
          </p:cNvPr>
          <p:cNvSpPr>
            <a:spLocks noGrp="1"/>
          </p:cNvSpPr>
          <p:nvPr>
            <p:ph type="title"/>
            <p:custDataLst>
              <p:tags r:id="rId1"/>
            </p:custDataLst>
          </p:nvPr>
        </p:nvSpPr>
        <p:spPr/>
        <p:txBody>
          <a:bodyPr/>
          <a:lstStyle/>
          <a:p>
            <a:r>
              <a:rPr lang="en-US"/>
              <a:t>Les DDOS</a:t>
            </a:r>
            <a:endParaRPr lang="en-CA"/>
          </a:p>
        </p:txBody>
      </p:sp>
      <p:pic>
        <p:nvPicPr>
          <p:cNvPr id="1028" name="Picture 4" descr="What is a DDoS Attack and How to Prevent One in 2021">
            <a:extLst>
              <a:ext uri="{FF2B5EF4-FFF2-40B4-BE49-F238E27FC236}">
                <a16:creationId xmlns:a16="http://schemas.microsoft.com/office/drawing/2014/main" id="{AE7E1D7A-60D3-4260-BFD3-23FFB34CA147}"/>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948649" y="1242732"/>
            <a:ext cx="7620000" cy="51625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C1C35C8-5A31-4462-B787-948A89055198}"/>
              </a:ext>
            </a:extLst>
          </p:cNvPr>
          <p:cNvSpPr txBox="1"/>
          <p:nvPr>
            <p:custDataLst>
              <p:tags r:id="rId3"/>
            </p:custDataLst>
          </p:nvPr>
        </p:nvSpPr>
        <p:spPr>
          <a:xfrm>
            <a:off x="778970" y="6488668"/>
            <a:ext cx="10483960" cy="369332"/>
          </a:xfrm>
          <a:prstGeom prst="rect">
            <a:avLst/>
          </a:prstGeom>
          <a:noFill/>
        </p:spPr>
        <p:txBody>
          <a:bodyPr wrap="none" rtlCol="0">
            <a:spAutoFit/>
          </a:bodyPr>
          <a:lstStyle/>
          <a:p>
            <a:r>
              <a:rPr lang="en-CA"/>
              <a:t>https://www.safetydetectives.com/blog/what-is-a-ddos-attack-and-how-to-prevent-one-in/</a:t>
            </a:r>
          </a:p>
        </p:txBody>
      </p:sp>
    </p:spTree>
    <p:extLst>
      <p:ext uri="{BB962C8B-B14F-4D97-AF65-F5344CB8AC3E}">
        <p14:creationId xmlns:p14="http://schemas.microsoft.com/office/powerpoint/2010/main" val="596282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injections SQL</a:t>
            </a:r>
            <a:endParaRPr lang="fr-CA" dirty="0"/>
          </a:p>
        </p:txBody>
      </p:sp>
    </p:spTree>
    <p:extLst>
      <p:ext uri="{BB962C8B-B14F-4D97-AF65-F5344CB8AC3E}">
        <p14:creationId xmlns:p14="http://schemas.microsoft.com/office/powerpoint/2010/main" val="2793629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361BF-E8FE-44E1-95C4-5C12ABE761E9}"/>
              </a:ext>
            </a:extLst>
          </p:cNvPr>
          <p:cNvSpPr>
            <a:spLocks noGrp="1"/>
          </p:cNvSpPr>
          <p:nvPr>
            <p:ph type="title"/>
            <p:custDataLst>
              <p:tags r:id="rId1"/>
            </p:custDataLst>
          </p:nvPr>
        </p:nvSpPr>
        <p:spPr/>
        <p:txBody>
          <a:bodyPr/>
          <a:lstStyle/>
          <a:p>
            <a:r>
              <a:rPr lang="en-US"/>
              <a:t>Les injections SQL</a:t>
            </a:r>
            <a:endParaRPr lang="en-CA"/>
          </a:p>
        </p:txBody>
      </p:sp>
      <p:sp>
        <p:nvSpPr>
          <p:cNvPr id="3" name="Content Placeholder 2">
            <a:extLst>
              <a:ext uri="{FF2B5EF4-FFF2-40B4-BE49-F238E27FC236}">
                <a16:creationId xmlns:a16="http://schemas.microsoft.com/office/drawing/2014/main" id="{1B46E535-1FDC-4F79-9B52-7EC6D57EEB09}"/>
              </a:ext>
            </a:extLst>
          </p:cNvPr>
          <p:cNvSpPr>
            <a:spLocks noGrp="1"/>
          </p:cNvSpPr>
          <p:nvPr>
            <p:ph idx="1"/>
            <p:custDataLst>
              <p:tags r:id="rId2"/>
            </p:custDataLst>
          </p:nvPr>
        </p:nvSpPr>
        <p:spPr/>
        <p:txBody>
          <a:bodyPr/>
          <a:lstStyle/>
          <a:p>
            <a:r>
              <a:rPr lang="en-US"/>
              <a:t>Une injection SQL se produit lorsqu’un utilisateur d’une application à la possibilité d’écrire du code SQL qui sera exécuté sur la base de données plutôt que de se limiter aux requêtes déjà prévues par l’application.</a:t>
            </a:r>
          </a:p>
          <a:p>
            <a:r>
              <a:rPr lang="en-US"/>
              <a:t>Cette vulnérabilité donne un immense champ d’action au pirate:</a:t>
            </a:r>
          </a:p>
          <a:p>
            <a:pPr lvl="1"/>
            <a:r>
              <a:rPr lang="en-US"/>
              <a:t>Supprimer la base de données</a:t>
            </a:r>
          </a:p>
          <a:p>
            <a:pPr lvl="1"/>
            <a:r>
              <a:rPr lang="en-US"/>
              <a:t>Supprimer ou modifier les données</a:t>
            </a:r>
          </a:p>
          <a:p>
            <a:pPr lvl="1"/>
            <a:r>
              <a:rPr lang="en-US"/>
              <a:t>Lire des données sensibles</a:t>
            </a:r>
          </a:p>
          <a:p>
            <a:pPr lvl="1"/>
            <a:r>
              <a:rPr lang="en-US"/>
              <a:t>Etc.</a:t>
            </a:r>
            <a:endParaRPr lang="en-CA"/>
          </a:p>
        </p:txBody>
      </p:sp>
    </p:spTree>
    <p:extLst>
      <p:ext uri="{BB962C8B-B14F-4D97-AF65-F5344CB8AC3E}">
        <p14:creationId xmlns:p14="http://schemas.microsoft.com/office/powerpoint/2010/main" val="24722797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361BF-E8FE-44E1-95C4-5C12ABE761E9}"/>
              </a:ext>
            </a:extLst>
          </p:cNvPr>
          <p:cNvSpPr>
            <a:spLocks noGrp="1"/>
          </p:cNvSpPr>
          <p:nvPr>
            <p:ph type="title"/>
            <p:custDataLst>
              <p:tags r:id="rId1"/>
            </p:custDataLst>
          </p:nvPr>
        </p:nvSpPr>
        <p:spPr/>
        <p:txBody>
          <a:bodyPr/>
          <a:lstStyle/>
          <a:p>
            <a:r>
              <a:rPr lang="en-US"/>
              <a:t>Les injections SQL</a:t>
            </a:r>
            <a:endParaRPr lang="en-CA"/>
          </a:p>
        </p:txBody>
      </p:sp>
      <p:sp>
        <p:nvSpPr>
          <p:cNvPr id="3" name="Content Placeholder 2">
            <a:extLst>
              <a:ext uri="{FF2B5EF4-FFF2-40B4-BE49-F238E27FC236}">
                <a16:creationId xmlns:a16="http://schemas.microsoft.com/office/drawing/2014/main" id="{1B46E535-1FDC-4F79-9B52-7EC6D57EEB09}"/>
              </a:ext>
            </a:extLst>
          </p:cNvPr>
          <p:cNvSpPr>
            <a:spLocks noGrp="1"/>
          </p:cNvSpPr>
          <p:nvPr>
            <p:ph idx="1"/>
            <p:custDataLst>
              <p:tags r:id="rId2"/>
            </p:custDataLst>
          </p:nvPr>
        </p:nvSpPr>
        <p:spPr/>
        <p:txBody>
          <a:bodyPr>
            <a:normAutofit lnSpcReduction="10000"/>
          </a:bodyPr>
          <a:lstStyle/>
          <a:p>
            <a:r>
              <a:rPr lang="en-US"/>
              <a:t>Une application a un risque d’injection SQL lorsqu’un utilisateur a le contrôle sur de l’information qui sera ajouté dans une requête SQL sans avoir été traité correctement.</a:t>
            </a:r>
          </a:p>
          <a:p>
            <a:endParaRPr lang="en-US"/>
          </a:p>
          <a:p>
            <a:r>
              <a:rPr lang="en-US"/>
              <a:t>L’information peut venir de plusieurs endroits:</a:t>
            </a:r>
          </a:p>
          <a:p>
            <a:pPr lvl="1"/>
            <a:r>
              <a:rPr lang="en-US"/>
              <a:t>Un champ de formulaire</a:t>
            </a:r>
          </a:p>
          <a:p>
            <a:pPr lvl="1"/>
            <a:r>
              <a:rPr lang="en-US"/>
              <a:t>Un paramètre dans l’URL</a:t>
            </a:r>
          </a:p>
          <a:p>
            <a:pPr lvl="1"/>
            <a:r>
              <a:rPr lang="en-CA"/>
              <a:t>La valeur dans un cookie</a:t>
            </a:r>
          </a:p>
          <a:p>
            <a:pPr lvl="1"/>
            <a:endParaRPr lang="en-CA"/>
          </a:p>
          <a:p>
            <a:r>
              <a:rPr lang="en-CA"/>
              <a:t>Nous verrons plus tard dans la session comment exploiter des applications vulnérables aux injections SQL et comment les protéger.</a:t>
            </a:r>
          </a:p>
        </p:txBody>
      </p:sp>
    </p:spTree>
    <p:extLst>
      <p:ext uri="{BB962C8B-B14F-4D97-AF65-F5344CB8AC3E}">
        <p14:creationId xmlns:p14="http://schemas.microsoft.com/office/powerpoint/2010/main" val="1773625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Pourquoi ce cours important?</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a:t>L’objectif du cours est d’initier l’étudiant aux éléments de sécurité d’une application web.</a:t>
            </a:r>
          </a:p>
          <a:p>
            <a:r>
              <a:rPr lang="fr-CA"/>
              <a:t>Il vise à développer une bonne compréhension des vulnérabilités potentielles afin de mettre en place de solide mécanisme de protection.</a:t>
            </a:r>
            <a:endParaRPr lang="fr-CA" dirty="0"/>
          </a:p>
        </p:txBody>
      </p:sp>
    </p:spTree>
    <p:extLst>
      <p:ext uri="{BB962C8B-B14F-4D97-AF65-F5344CB8AC3E}">
        <p14:creationId xmlns:p14="http://schemas.microsoft.com/office/powerpoint/2010/main" val="6844557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 Cross-site scripting (XSS)</a:t>
            </a:r>
            <a:endParaRPr lang="fr-CA" dirty="0"/>
          </a:p>
        </p:txBody>
      </p:sp>
    </p:spTree>
    <p:extLst>
      <p:ext uri="{BB962C8B-B14F-4D97-AF65-F5344CB8AC3E}">
        <p14:creationId xmlns:p14="http://schemas.microsoft.com/office/powerpoint/2010/main" val="3595179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2A85-2BB9-4BEA-9BFF-FE14ED47C87F}"/>
              </a:ext>
            </a:extLst>
          </p:cNvPr>
          <p:cNvSpPr>
            <a:spLocks noGrp="1"/>
          </p:cNvSpPr>
          <p:nvPr>
            <p:ph type="title"/>
            <p:custDataLst>
              <p:tags r:id="rId1"/>
            </p:custDataLst>
          </p:nvPr>
        </p:nvSpPr>
        <p:spPr/>
        <p:txBody>
          <a:bodyPr/>
          <a:lstStyle/>
          <a:p>
            <a:r>
              <a:rPr lang="en-US"/>
              <a:t>Le XSS</a:t>
            </a:r>
            <a:endParaRPr lang="en-CA"/>
          </a:p>
        </p:txBody>
      </p:sp>
      <p:sp>
        <p:nvSpPr>
          <p:cNvPr id="3" name="Content Placeholder 2">
            <a:extLst>
              <a:ext uri="{FF2B5EF4-FFF2-40B4-BE49-F238E27FC236}">
                <a16:creationId xmlns:a16="http://schemas.microsoft.com/office/drawing/2014/main" id="{9081D7B7-8EAB-429A-99ED-D857ED88759B}"/>
              </a:ext>
            </a:extLst>
          </p:cNvPr>
          <p:cNvSpPr>
            <a:spLocks noGrp="1"/>
          </p:cNvSpPr>
          <p:nvPr>
            <p:ph idx="1"/>
            <p:custDataLst>
              <p:tags r:id="rId2"/>
            </p:custDataLst>
          </p:nvPr>
        </p:nvSpPr>
        <p:spPr/>
        <p:txBody>
          <a:bodyPr/>
          <a:lstStyle/>
          <a:p>
            <a:r>
              <a:rPr lang="en-US"/>
              <a:t>Le Cross-site scripting (XSS) est un type d’attaque qui permet à un attaquant d’injecter du code JavaScript dans un site web.</a:t>
            </a:r>
          </a:p>
          <a:p>
            <a:r>
              <a:rPr lang="en-US"/>
              <a:t>Ce code JavaScript sera donc exécuté dans le fureteur des autres visiteurs et pourra ainsi compromettre la sécurité de l’utilisateur.</a:t>
            </a:r>
          </a:p>
          <a:p>
            <a:r>
              <a:rPr lang="en-US"/>
              <a:t>L’objectif du pirate est typiquement de:</a:t>
            </a:r>
          </a:p>
          <a:p>
            <a:pPr lvl="1"/>
            <a:r>
              <a:rPr lang="en-US"/>
              <a:t>Récupérer des informations sensibles de la page et l’envoyer sur un serveur qu’il contrôle</a:t>
            </a:r>
          </a:p>
          <a:p>
            <a:pPr lvl="1"/>
            <a:r>
              <a:rPr lang="en-US"/>
              <a:t>Modifier un lien sur le site pour rediriger l’utilisateur vers une copie du site qui récupèrera des informations sensibles</a:t>
            </a:r>
          </a:p>
          <a:p>
            <a:pPr lvl="1"/>
            <a:r>
              <a:rPr lang="en-CA"/>
              <a:t>Automatiser des actions faites au nom de l’utilisateur en manipulant le DOM (Ex. Soumettre une demande de virement bancaire)</a:t>
            </a:r>
          </a:p>
        </p:txBody>
      </p:sp>
    </p:spTree>
    <p:extLst>
      <p:ext uri="{BB962C8B-B14F-4D97-AF65-F5344CB8AC3E}">
        <p14:creationId xmlns:p14="http://schemas.microsoft.com/office/powerpoint/2010/main" val="1632999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2A85-2BB9-4BEA-9BFF-FE14ED47C87F}"/>
              </a:ext>
            </a:extLst>
          </p:cNvPr>
          <p:cNvSpPr>
            <a:spLocks noGrp="1"/>
          </p:cNvSpPr>
          <p:nvPr>
            <p:ph type="title"/>
            <p:custDataLst>
              <p:tags r:id="rId1"/>
            </p:custDataLst>
          </p:nvPr>
        </p:nvSpPr>
        <p:spPr/>
        <p:txBody>
          <a:bodyPr/>
          <a:lstStyle/>
          <a:p>
            <a:r>
              <a:rPr lang="en-US"/>
              <a:t>Le XSS</a:t>
            </a:r>
            <a:endParaRPr lang="en-CA"/>
          </a:p>
        </p:txBody>
      </p:sp>
      <p:sp>
        <p:nvSpPr>
          <p:cNvPr id="3" name="Content Placeholder 2">
            <a:extLst>
              <a:ext uri="{FF2B5EF4-FFF2-40B4-BE49-F238E27FC236}">
                <a16:creationId xmlns:a16="http://schemas.microsoft.com/office/drawing/2014/main" id="{9081D7B7-8EAB-429A-99ED-D857ED88759B}"/>
              </a:ext>
            </a:extLst>
          </p:cNvPr>
          <p:cNvSpPr>
            <a:spLocks noGrp="1"/>
          </p:cNvSpPr>
          <p:nvPr>
            <p:ph idx="1"/>
            <p:custDataLst>
              <p:tags r:id="rId2"/>
            </p:custDataLst>
          </p:nvPr>
        </p:nvSpPr>
        <p:spPr/>
        <p:txBody>
          <a:bodyPr/>
          <a:lstStyle/>
          <a:p>
            <a:r>
              <a:rPr lang="en-US"/>
              <a:t>Les sites les plus vulnérables au XSS sont ceux qui permettent aux utilisateurs de contribuer au contenu du site.</a:t>
            </a:r>
          </a:p>
          <a:p>
            <a:r>
              <a:rPr lang="en-US"/>
              <a:t>Par exemple:</a:t>
            </a:r>
          </a:p>
          <a:p>
            <a:pPr lvl="1"/>
            <a:r>
              <a:rPr lang="en-CA"/>
              <a:t>Un média social</a:t>
            </a:r>
          </a:p>
          <a:p>
            <a:pPr lvl="1"/>
            <a:r>
              <a:rPr lang="en-CA"/>
              <a:t>Un forum</a:t>
            </a:r>
          </a:p>
          <a:p>
            <a:pPr lvl="1"/>
            <a:r>
              <a:rPr lang="en-CA"/>
              <a:t>Un site de commerce en ligne (si on peut laisser des évaluations)</a:t>
            </a:r>
          </a:p>
          <a:p>
            <a:pPr lvl="1"/>
            <a:r>
              <a:rPr lang="en-CA"/>
              <a:t>Etc.</a:t>
            </a:r>
          </a:p>
        </p:txBody>
      </p:sp>
    </p:spTree>
    <p:extLst>
      <p:ext uri="{BB962C8B-B14F-4D97-AF65-F5344CB8AC3E}">
        <p14:creationId xmlns:p14="http://schemas.microsoft.com/office/powerpoint/2010/main" val="4221371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attaques de type « Man-in-the-middle »</a:t>
            </a:r>
            <a:endParaRPr lang="fr-CA" dirty="0"/>
          </a:p>
        </p:txBody>
      </p:sp>
    </p:spTree>
    <p:extLst>
      <p:ext uri="{BB962C8B-B14F-4D97-AF65-F5344CB8AC3E}">
        <p14:creationId xmlns:p14="http://schemas.microsoft.com/office/powerpoint/2010/main" val="38536119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5AE4-932B-4D34-8F85-F50A31A1B098}"/>
              </a:ext>
            </a:extLst>
          </p:cNvPr>
          <p:cNvSpPr>
            <a:spLocks noGrp="1"/>
          </p:cNvSpPr>
          <p:nvPr>
            <p:ph type="title"/>
            <p:custDataLst>
              <p:tags r:id="rId1"/>
            </p:custDataLst>
          </p:nvPr>
        </p:nvSpPr>
        <p:spPr/>
        <p:txBody>
          <a:bodyPr/>
          <a:lstStyle/>
          <a:p>
            <a:r>
              <a:rPr lang="en-US"/>
              <a:t>Man-in-the-middle</a:t>
            </a:r>
            <a:endParaRPr lang="en-CA"/>
          </a:p>
        </p:txBody>
      </p:sp>
      <p:sp>
        <p:nvSpPr>
          <p:cNvPr id="3" name="Content Placeholder 2">
            <a:extLst>
              <a:ext uri="{FF2B5EF4-FFF2-40B4-BE49-F238E27FC236}">
                <a16:creationId xmlns:a16="http://schemas.microsoft.com/office/drawing/2014/main" id="{34E7700C-C963-4598-8F27-87B6118B1BB2}"/>
              </a:ext>
            </a:extLst>
          </p:cNvPr>
          <p:cNvSpPr>
            <a:spLocks noGrp="1"/>
          </p:cNvSpPr>
          <p:nvPr>
            <p:ph idx="1"/>
            <p:custDataLst>
              <p:tags r:id="rId2"/>
            </p:custDataLst>
          </p:nvPr>
        </p:nvSpPr>
        <p:spPr/>
        <p:txBody>
          <a:bodyPr/>
          <a:lstStyle/>
          <a:p>
            <a:r>
              <a:rPr lang="en-US"/>
              <a:t>Une attaque de type “Man-in-the-middle” (Homme du milieu), ou MITM, est une tactique effectuée typiquement du réseau.</a:t>
            </a:r>
          </a:p>
          <a:p>
            <a:r>
              <a:rPr lang="en-US"/>
              <a:t>Elle vise à s’insérer au milieu de la communication entre un utilisateur et un système (comme un site web).</a:t>
            </a:r>
          </a:p>
          <a:p>
            <a:endParaRPr lang="en-US"/>
          </a:p>
          <a:p>
            <a:r>
              <a:rPr lang="en-US"/>
              <a:t>Une telle attaque à typiquement un des deux objectifs suivants:</a:t>
            </a:r>
          </a:p>
          <a:p>
            <a:pPr lvl="1"/>
            <a:r>
              <a:rPr lang="en-US"/>
              <a:t>Espionner la communication entre les deux partis</a:t>
            </a:r>
          </a:p>
          <a:p>
            <a:pPr lvl="1"/>
            <a:r>
              <a:rPr lang="en-US"/>
              <a:t>Altérer la communication entre les deux partis</a:t>
            </a:r>
          </a:p>
          <a:p>
            <a:endParaRPr lang="en-US"/>
          </a:p>
          <a:p>
            <a:endParaRPr lang="en-CA"/>
          </a:p>
        </p:txBody>
      </p:sp>
    </p:spTree>
    <p:extLst>
      <p:ext uri="{BB962C8B-B14F-4D97-AF65-F5344CB8AC3E}">
        <p14:creationId xmlns:p14="http://schemas.microsoft.com/office/powerpoint/2010/main" val="953354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5AE4-932B-4D34-8F85-F50A31A1B098}"/>
              </a:ext>
            </a:extLst>
          </p:cNvPr>
          <p:cNvSpPr>
            <a:spLocks noGrp="1"/>
          </p:cNvSpPr>
          <p:nvPr>
            <p:ph type="title"/>
            <p:custDataLst>
              <p:tags r:id="rId1"/>
            </p:custDataLst>
          </p:nvPr>
        </p:nvSpPr>
        <p:spPr/>
        <p:txBody>
          <a:bodyPr/>
          <a:lstStyle/>
          <a:p>
            <a:r>
              <a:rPr lang="en-US"/>
              <a:t>Man-in-the-middle</a:t>
            </a:r>
            <a:endParaRPr lang="en-CA"/>
          </a:p>
        </p:txBody>
      </p:sp>
      <p:pic>
        <p:nvPicPr>
          <p:cNvPr id="2050" name="Picture 2" descr="What is MITM (Man in the Middle) Attack | Imperva">
            <a:extLst>
              <a:ext uri="{FF2B5EF4-FFF2-40B4-BE49-F238E27FC236}">
                <a16:creationId xmlns:a16="http://schemas.microsoft.com/office/drawing/2014/main" id="{EC0A5DFD-1CBA-4729-B877-32478BDF56D8}"/>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623526" y="2040305"/>
            <a:ext cx="7932187" cy="37092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B3D52AB-F127-453F-A264-FD2748F4AAD0}"/>
              </a:ext>
            </a:extLst>
          </p:cNvPr>
          <p:cNvSpPr txBox="1"/>
          <p:nvPr>
            <p:custDataLst>
              <p:tags r:id="rId3"/>
            </p:custDataLst>
          </p:nvPr>
        </p:nvSpPr>
        <p:spPr>
          <a:xfrm>
            <a:off x="1170613" y="6220616"/>
            <a:ext cx="9850774" cy="369332"/>
          </a:xfrm>
          <a:prstGeom prst="rect">
            <a:avLst/>
          </a:prstGeom>
          <a:noFill/>
        </p:spPr>
        <p:txBody>
          <a:bodyPr wrap="none" rtlCol="0">
            <a:spAutoFit/>
          </a:bodyPr>
          <a:lstStyle/>
          <a:p>
            <a:r>
              <a:rPr lang="en-CA">
                <a:hlinkClick r:id="rId6"/>
              </a:rPr>
              <a:t>https://www.imperva.com/learn/application-security/man-in-the-middle-attack-mitm/</a:t>
            </a:r>
            <a:r>
              <a:rPr lang="en-CA"/>
              <a:t> </a:t>
            </a:r>
          </a:p>
        </p:txBody>
      </p:sp>
    </p:spTree>
    <p:extLst>
      <p:ext uri="{BB962C8B-B14F-4D97-AF65-F5344CB8AC3E}">
        <p14:creationId xmlns:p14="http://schemas.microsoft.com/office/powerpoint/2010/main" val="19268407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5AE4-932B-4D34-8F85-F50A31A1B098}"/>
              </a:ext>
            </a:extLst>
          </p:cNvPr>
          <p:cNvSpPr>
            <a:spLocks noGrp="1"/>
          </p:cNvSpPr>
          <p:nvPr>
            <p:ph type="title"/>
            <p:custDataLst>
              <p:tags r:id="rId1"/>
            </p:custDataLst>
          </p:nvPr>
        </p:nvSpPr>
        <p:spPr/>
        <p:txBody>
          <a:bodyPr/>
          <a:lstStyle/>
          <a:p>
            <a:r>
              <a:rPr lang="en-US"/>
              <a:t>Man-in-the-middle</a:t>
            </a:r>
            <a:endParaRPr lang="en-CA"/>
          </a:p>
        </p:txBody>
      </p:sp>
      <p:sp>
        <p:nvSpPr>
          <p:cNvPr id="3" name="Content Placeholder 2">
            <a:extLst>
              <a:ext uri="{FF2B5EF4-FFF2-40B4-BE49-F238E27FC236}">
                <a16:creationId xmlns:a16="http://schemas.microsoft.com/office/drawing/2014/main" id="{34E7700C-C963-4598-8F27-87B6118B1BB2}"/>
              </a:ext>
            </a:extLst>
          </p:cNvPr>
          <p:cNvSpPr>
            <a:spLocks noGrp="1"/>
          </p:cNvSpPr>
          <p:nvPr>
            <p:ph idx="1"/>
            <p:custDataLst>
              <p:tags r:id="rId2"/>
            </p:custDataLst>
          </p:nvPr>
        </p:nvSpPr>
        <p:spPr/>
        <p:txBody>
          <a:bodyPr>
            <a:normAutofit/>
          </a:bodyPr>
          <a:lstStyle/>
          <a:p>
            <a:r>
              <a:rPr lang="en-US"/>
              <a:t>Pour effectuer une attaque de type “Man-in-the-middle, un pirate doit être en mesure de rediriger vers lui les messages émis par l’utilisateur et le serveur.</a:t>
            </a:r>
          </a:p>
          <a:p>
            <a:r>
              <a:rPr lang="en-US"/>
              <a:t>Il pourra ainsi modifier le contenu avant de le faire suivre au destinataire.</a:t>
            </a:r>
          </a:p>
          <a:p>
            <a:pPr lvl="1"/>
            <a:endParaRPr lang="en-US"/>
          </a:p>
          <a:p>
            <a:r>
              <a:rPr lang="en-US"/>
              <a:t>Notez que crypter la communication ne protège pas contre une attaque de type “Man-in-the-middle”. L’attaquant peut très bien être celui qui fournira l’algorithme d’encryption à l’utilisateur qui ne se doutera de rien.</a:t>
            </a:r>
            <a:endParaRPr lang="en-CA"/>
          </a:p>
        </p:txBody>
      </p:sp>
    </p:spTree>
    <p:extLst>
      <p:ext uri="{BB962C8B-B14F-4D97-AF65-F5344CB8AC3E}">
        <p14:creationId xmlns:p14="http://schemas.microsoft.com/office/powerpoint/2010/main" val="1173809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types « Brute force »</a:t>
            </a:r>
            <a:endParaRPr lang="fr-CA" dirty="0"/>
          </a:p>
        </p:txBody>
      </p:sp>
    </p:spTree>
    <p:extLst>
      <p:ext uri="{BB962C8B-B14F-4D97-AF65-F5344CB8AC3E}">
        <p14:creationId xmlns:p14="http://schemas.microsoft.com/office/powerpoint/2010/main" val="4256874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81CAF-D20B-431E-8854-2DFD75DD19B6}"/>
              </a:ext>
            </a:extLst>
          </p:cNvPr>
          <p:cNvSpPr>
            <a:spLocks noGrp="1"/>
          </p:cNvSpPr>
          <p:nvPr>
            <p:ph type="title"/>
            <p:custDataLst>
              <p:tags r:id="rId1"/>
            </p:custDataLst>
          </p:nvPr>
        </p:nvSpPr>
        <p:spPr/>
        <p:txBody>
          <a:bodyPr/>
          <a:lstStyle/>
          <a:p>
            <a:r>
              <a:rPr lang="en-US"/>
              <a:t>Brute force</a:t>
            </a:r>
            <a:endParaRPr lang="en-CA"/>
          </a:p>
        </p:txBody>
      </p:sp>
      <p:sp>
        <p:nvSpPr>
          <p:cNvPr id="3" name="Content Placeholder 2">
            <a:extLst>
              <a:ext uri="{FF2B5EF4-FFF2-40B4-BE49-F238E27FC236}">
                <a16:creationId xmlns:a16="http://schemas.microsoft.com/office/drawing/2014/main" id="{FB327977-2854-4F55-A73B-F9681F4846E6}"/>
              </a:ext>
            </a:extLst>
          </p:cNvPr>
          <p:cNvSpPr>
            <a:spLocks noGrp="1"/>
          </p:cNvSpPr>
          <p:nvPr>
            <p:ph idx="1"/>
            <p:custDataLst>
              <p:tags r:id="rId2"/>
            </p:custDataLst>
          </p:nvPr>
        </p:nvSpPr>
        <p:spPr/>
        <p:txBody>
          <a:bodyPr>
            <a:normAutofit/>
          </a:bodyPr>
          <a:lstStyle/>
          <a:p>
            <a:r>
              <a:rPr lang="en-US"/>
              <a:t>Les attaques de type “Brute force” visent à découvrir des mots de passe en tendant successivement de se connecter à un compte en tentant toutes les combinaisons possibles.</a:t>
            </a:r>
          </a:p>
          <a:p>
            <a:r>
              <a:rPr lang="en-US"/>
              <a:t>Le nombre de combinaison à tester se nomme l’</a:t>
            </a:r>
            <a:r>
              <a:rPr lang="en-US" u="sng"/>
              <a:t>entropie</a:t>
            </a:r>
            <a:r>
              <a:rPr lang="en-US"/>
              <a:t> et est influencé par plusieurs facteurs:</a:t>
            </a:r>
          </a:p>
          <a:p>
            <a:pPr lvl="1"/>
            <a:r>
              <a:rPr lang="en-US"/>
              <a:t>Le type de caractère nécessaire (minuscule, majuscule, chiffre, caractère spécial, etc.</a:t>
            </a:r>
          </a:p>
          <a:p>
            <a:pPr lvl="1"/>
            <a:r>
              <a:rPr lang="en-US"/>
              <a:t>La longueur minimale du mot de passe</a:t>
            </a:r>
          </a:p>
          <a:p>
            <a:endParaRPr lang="en-US"/>
          </a:p>
          <a:p>
            <a:r>
              <a:rPr lang="en-US"/>
              <a:t>Nous verrons plus tard dans la session comment créer une politique de mot de passe</a:t>
            </a:r>
          </a:p>
          <a:p>
            <a:endParaRPr lang="en-US"/>
          </a:p>
          <a:p>
            <a:endParaRPr lang="en-US"/>
          </a:p>
          <a:p>
            <a:endParaRPr lang="en-CA"/>
          </a:p>
        </p:txBody>
      </p:sp>
    </p:spTree>
    <p:extLst>
      <p:ext uri="{BB962C8B-B14F-4D97-AF65-F5344CB8AC3E}">
        <p14:creationId xmlns:p14="http://schemas.microsoft.com/office/powerpoint/2010/main" val="16839310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81CAF-D20B-431E-8854-2DFD75DD19B6}"/>
              </a:ext>
            </a:extLst>
          </p:cNvPr>
          <p:cNvSpPr>
            <a:spLocks noGrp="1"/>
          </p:cNvSpPr>
          <p:nvPr>
            <p:ph type="title"/>
            <p:custDataLst>
              <p:tags r:id="rId1"/>
            </p:custDataLst>
          </p:nvPr>
        </p:nvSpPr>
        <p:spPr/>
        <p:txBody>
          <a:bodyPr/>
          <a:lstStyle/>
          <a:p>
            <a:r>
              <a:rPr lang="en-US"/>
              <a:t>Brute force</a:t>
            </a:r>
            <a:endParaRPr lang="en-CA"/>
          </a:p>
        </p:txBody>
      </p:sp>
      <p:sp>
        <p:nvSpPr>
          <p:cNvPr id="3" name="Content Placeholder 2">
            <a:extLst>
              <a:ext uri="{FF2B5EF4-FFF2-40B4-BE49-F238E27FC236}">
                <a16:creationId xmlns:a16="http://schemas.microsoft.com/office/drawing/2014/main" id="{FB327977-2854-4F55-A73B-F9681F4846E6}"/>
              </a:ext>
            </a:extLst>
          </p:cNvPr>
          <p:cNvSpPr>
            <a:spLocks noGrp="1"/>
          </p:cNvSpPr>
          <p:nvPr>
            <p:ph idx="1"/>
            <p:custDataLst>
              <p:tags r:id="rId2"/>
            </p:custDataLst>
          </p:nvPr>
        </p:nvSpPr>
        <p:spPr/>
        <p:txBody>
          <a:bodyPr/>
          <a:lstStyle/>
          <a:p>
            <a:r>
              <a:rPr lang="en-US"/>
              <a:t>Toutefois, notez que les attaques de type “Brute force” ne sont pas les seules méthodes pour découvrir des mots de passe.</a:t>
            </a:r>
          </a:p>
          <a:p>
            <a:endParaRPr lang="en-US"/>
          </a:p>
          <a:p>
            <a:r>
              <a:rPr lang="en-US"/>
              <a:t>Il existe d’autres techniques telles que:</a:t>
            </a:r>
          </a:p>
          <a:p>
            <a:pPr lvl="1"/>
            <a:r>
              <a:rPr lang="en-US"/>
              <a:t>L’attaque par dictionnaire</a:t>
            </a:r>
          </a:p>
          <a:p>
            <a:pPr lvl="1"/>
            <a:r>
              <a:rPr lang="en-US"/>
              <a:t>Les tables arc-en-ciel (Rainbow tables)</a:t>
            </a:r>
          </a:p>
          <a:p>
            <a:pPr lvl="1"/>
            <a:endParaRPr lang="en-US"/>
          </a:p>
          <a:p>
            <a:r>
              <a:rPr lang="en-US"/>
              <a:t>Nous en parlerons plus tard dans la session.</a:t>
            </a:r>
          </a:p>
          <a:p>
            <a:pPr lvl="1"/>
            <a:endParaRPr lang="en-US"/>
          </a:p>
          <a:p>
            <a:endParaRPr lang="en-US"/>
          </a:p>
          <a:p>
            <a:endParaRPr lang="en-US"/>
          </a:p>
          <a:p>
            <a:endParaRPr lang="en-CA"/>
          </a:p>
        </p:txBody>
      </p:sp>
    </p:spTree>
    <p:extLst>
      <p:ext uri="{BB962C8B-B14F-4D97-AF65-F5344CB8AC3E}">
        <p14:creationId xmlns:p14="http://schemas.microsoft.com/office/powerpoint/2010/main" val="2803978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53B8-E141-4809-9C36-E7C51CB9ECFE}"/>
              </a:ext>
            </a:extLst>
          </p:cNvPr>
          <p:cNvSpPr>
            <a:spLocks noGrp="1"/>
          </p:cNvSpPr>
          <p:nvPr>
            <p:ph type="title"/>
            <p:custDataLst>
              <p:tags r:id="rId1"/>
            </p:custDataLst>
          </p:nvPr>
        </p:nvSpPr>
        <p:spPr/>
        <p:txBody>
          <a:bodyPr/>
          <a:lstStyle/>
          <a:p>
            <a:r>
              <a:rPr lang="fr-CA" dirty="0"/>
              <a:t>Calendrier du cours</a:t>
            </a:r>
          </a:p>
        </p:txBody>
      </p:sp>
      <p:sp>
        <p:nvSpPr>
          <p:cNvPr id="3" name="TextBox 2">
            <a:extLst>
              <a:ext uri="{FF2B5EF4-FFF2-40B4-BE49-F238E27FC236}">
                <a16:creationId xmlns:a16="http://schemas.microsoft.com/office/drawing/2014/main" id="{8ADE9D09-67CD-4D2F-AEE8-E862232A2A08}"/>
              </a:ext>
            </a:extLst>
          </p:cNvPr>
          <p:cNvSpPr txBox="1"/>
          <p:nvPr>
            <p:custDataLst>
              <p:tags r:id="rId2"/>
            </p:custDataLst>
          </p:nvPr>
        </p:nvSpPr>
        <p:spPr>
          <a:xfrm>
            <a:off x="896645" y="2166151"/>
            <a:ext cx="7810151" cy="369332"/>
          </a:xfrm>
          <a:prstGeom prst="rect">
            <a:avLst/>
          </a:prstGeom>
          <a:noFill/>
        </p:spPr>
        <p:txBody>
          <a:bodyPr wrap="none" rtlCol="0">
            <a:spAutoFit/>
          </a:bodyPr>
          <a:lstStyle/>
          <a:p>
            <a:r>
              <a:rPr lang="fr-CA">
                <a:hlinkClick r:id="rId4"/>
              </a:rPr>
              <a:t>https://www.alexandrepetrin.ca/securisation-des-applications-web/</a:t>
            </a:r>
            <a:r>
              <a:rPr lang="fr-CA"/>
              <a:t> </a:t>
            </a:r>
            <a:endParaRPr lang="fr-CA" dirty="0"/>
          </a:p>
        </p:txBody>
      </p:sp>
    </p:spTree>
    <p:extLst>
      <p:ext uri="{BB962C8B-B14F-4D97-AF65-F5344CB8AC3E}">
        <p14:creationId xmlns:p14="http://schemas.microsoft.com/office/powerpoint/2010/main" val="502980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librairies de tiers parti</a:t>
            </a:r>
            <a:endParaRPr lang="fr-CA" dirty="0"/>
          </a:p>
        </p:txBody>
      </p:sp>
    </p:spTree>
    <p:extLst>
      <p:ext uri="{BB962C8B-B14F-4D97-AF65-F5344CB8AC3E}">
        <p14:creationId xmlns:p14="http://schemas.microsoft.com/office/powerpoint/2010/main" val="1570065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ED8B7-473F-49CD-8DFC-1E9C942C27A3}"/>
              </a:ext>
            </a:extLst>
          </p:cNvPr>
          <p:cNvSpPr>
            <a:spLocks noGrp="1"/>
          </p:cNvSpPr>
          <p:nvPr>
            <p:ph type="title"/>
            <p:custDataLst>
              <p:tags r:id="rId1"/>
            </p:custDataLst>
          </p:nvPr>
        </p:nvSpPr>
        <p:spPr/>
        <p:txBody>
          <a:bodyPr/>
          <a:lstStyle/>
          <a:p>
            <a:r>
              <a:rPr lang="en-US"/>
              <a:t>Librairie de tiers parti</a:t>
            </a:r>
            <a:endParaRPr lang="en-CA"/>
          </a:p>
        </p:txBody>
      </p:sp>
      <p:sp>
        <p:nvSpPr>
          <p:cNvPr id="3" name="Content Placeholder 2">
            <a:extLst>
              <a:ext uri="{FF2B5EF4-FFF2-40B4-BE49-F238E27FC236}">
                <a16:creationId xmlns:a16="http://schemas.microsoft.com/office/drawing/2014/main" id="{F34D357E-5158-44D5-8649-071B65D38C3A}"/>
              </a:ext>
            </a:extLst>
          </p:cNvPr>
          <p:cNvSpPr>
            <a:spLocks noGrp="1"/>
          </p:cNvSpPr>
          <p:nvPr>
            <p:ph idx="1"/>
            <p:custDataLst>
              <p:tags r:id="rId2"/>
            </p:custDataLst>
          </p:nvPr>
        </p:nvSpPr>
        <p:spPr/>
        <p:txBody>
          <a:bodyPr/>
          <a:lstStyle/>
          <a:p>
            <a:r>
              <a:rPr lang="en-US"/>
              <a:t>Une méthode connue d’introduire des vulnérabilités dans les applications est d’offrir gratuitement sur Internet des librairies pour les programmeurs.</a:t>
            </a:r>
          </a:p>
          <a:p>
            <a:r>
              <a:rPr lang="en-US"/>
              <a:t>Qui ne veut pas s’épargner des heures de travail?</a:t>
            </a:r>
          </a:p>
          <a:p>
            <a:endParaRPr lang="en-US"/>
          </a:p>
          <a:p>
            <a:r>
              <a:rPr lang="en-US"/>
              <a:t>Le problème est que ces librairies peuvent contenir du code malicieux servant de porte d’entrée dans votre application.</a:t>
            </a:r>
            <a:endParaRPr lang="en-CA"/>
          </a:p>
        </p:txBody>
      </p:sp>
    </p:spTree>
    <p:extLst>
      <p:ext uri="{BB962C8B-B14F-4D97-AF65-F5344CB8AC3E}">
        <p14:creationId xmlns:p14="http://schemas.microsoft.com/office/powerpoint/2010/main" val="35307085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ED8B7-473F-49CD-8DFC-1E9C942C27A3}"/>
              </a:ext>
            </a:extLst>
          </p:cNvPr>
          <p:cNvSpPr>
            <a:spLocks noGrp="1"/>
          </p:cNvSpPr>
          <p:nvPr>
            <p:ph type="title"/>
            <p:custDataLst>
              <p:tags r:id="rId1"/>
            </p:custDataLst>
          </p:nvPr>
        </p:nvSpPr>
        <p:spPr/>
        <p:txBody>
          <a:bodyPr/>
          <a:lstStyle/>
          <a:p>
            <a:r>
              <a:rPr lang="en-US"/>
              <a:t>Librairie de tiers parti</a:t>
            </a:r>
            <a:endParaRPr lang="en-CA"/>
          </a:p>
        </p:txBody>
      </p:sp>
      <p:sp>
        <p:nvSpPr>
          <p:cNvPr id="3" name="Content Placeholder 2">
            <a:extLst>
              <a:ext uri="{FF2B5EF4-FFF2-40B4-BE49-F238E27FC236}">
                <a16:creationId xmlns:a16="http://schemas.microsoft.com/office/drawing/2014/main" id="{F34D357E-5158-44D5-8649-071B65D38C3A}"/>
              </a:ext>
            </a:extLst>
          </p:cNvPr>
          <p:cNvSpPr>
            <a:spLocks noGrp="1"/>
          </p:cNvSpPr>
          <p:nvPr>
            <p:ph idx="1"/>
            <p:custDataLst>
              <p:tags r:id="rId2"/>
            </p:custDataLst>
          </p:nvPr>
        </p:nvSpPr>
        <p:spPr/>
        <p:txBody>
          <a:bodyPr/>
          <a:lstStyle/>
          <a:p>
            <a:r>
              <a:rPr lang="en-US"/>
              <a:t>Comment s’en protéger?</a:t>
            </a:r>
          </a:p>
          <a:p>
            <a:pPr lvl="1"/>
            <a:r>
              <a:rPr lang="en-US"/>
              <a:t>1) N’utilisez uniquement que les librairies d’organisme de confiance</a:t>
            </a:r>
          </a:p>
          <a:p>
            <a:pPr lvl="1"/>
            <a:endParaRPr lang="en-US"/>
          </a:p>
          <a:p>
            <a:pPr lvl="1"/>
            <a:r>
              <a:rPr lang="en-US"/>
              <a:t>2) Lorsque c’est possible, utiliser les serveurs CDN des compagnies qui offrent de tels services. Par exemple: </a:t>
            </a:r>
            <a:endParaRPr lang="en-CA"/>
          </a:p>
        </p:txBody>
      </p:sp>
      <p:pic>
        <p:nvPicPr>
          <p:cNvPr id="5" name="Picture 4" descr="Logo&#10;&#10;Description automatically generated with medium confidence">
            <a:extLst>
              <a:ext uri="{FF2B5EF4-FFF2-40B4-BE49-F238E27FC236}">
                <a16:creationId xmlns:a16="http://schemas.microsoft.com/office/drawing/2014/main" id="{1E5BE592-26B7-4E5D-803F-D35BED24B58A}"/>
              </a:ext>
            </a:extLst>
          </p:cNvPr>
          <p:cNvPicPr>
            <a:picLocks noChangeAspect="1"/>
          </p:cNvPicPr>
          <p:nvPr>
            <p:custDataLst>
              <p:tags r:id="rId3"/>
            </p:custDataLst>
          </p:nvPr>
        </p:nvPicPr>
        <p:blipFill>
          <a:blip r:embed="rId8"/>
          <a:stretch>
            <a:fillRect/>
          </a:stretch>
        </p:blipFill>
        <p:spPr>
          <a:xfrm>
            <a:off x="386963" y="4246036"/>
            <a:ext cx="5839640" cy="56205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BAC339B7-9978-4460-BD06-DEA6CB9A02CA}"/>
              </a:ext>
            </a:extLst>
          </p:cNvPr>
          <p:cNvPicPr>
            <a:picLocks noChangeAspect="1"/>
          </p:cNvPicPr>
          <p:nvPr>
            <p:custDataLst>
              <p:tags r:id="rId4"/>
            </p:custDataLst>
          </p:nvPr>
        </p:nvPicPr>
        <p:blipFill>
          <a:blip r:embed="rId9"/>
          <a:stretch>
            <a:fillRect/>
          </a:stretch>
        </p:blipFill>
        <p:spPr>
          <a:xfrm>
            <a:off x="386963" y="5361508"/>
            <a:ext cx="4772691" cy="533474"/>
          </a:xfrm>
          <a:prstGeom prst="rect">
            <a:avLst/>
          </a:prstGeom>
        </p:spPr>
      </p:pic>
      <p:sp>
        <p:nvSpPr>
          <p:cNvPr id="8" name="TextBox 7">
            <a:extLst>
              <a:ext uri="{FF2B5EF4-FFF2-40B4-BE49-F238E27FC236}">
                <a16:creationId xmlns:a16="http://schemas.microsoft.com/office/drawing/2014/main" id="{F1611608-66A5-4476-A69B-A473D879B4FA}"/>
              </a:ext>
            </a:extLst>
          </p:cNvPr>
          <p:cNvSpPr txBox="1"/>
          <p:nvPr>
            <p:custDataLst>
              <p:tags r:id="rId5"/>
            </p:custDataLst>
          </p:nvPr>
        </p:nvSpPr>
        <p:spPr>
          <a:xfrm>
            <a:off x="6226603" y="5443579"/>
            <a:ext cx="3919663" cy="369332"/>
          </a:xfrm>
          <a:prstGeom prst="rect">
            <a:avLst/>
          </a:prstGeom>
          <a:noFill/>
        </p:spPr>
        <p:txBody>
          <a:bodyPr wrap="none" rtlCol="0">
            <a:spAutoFit/>
          </a:bodyPr>
          <a:lstStyle/>
          <a:p>
            <a:r>
              <a:rPr lang="en-CA">
                <a:hlinkClick r:id="rId10"/>
              </a:rPr>
              <a:t>https://www.bootstrapcdn.com/</a:t>
            </a:r>
            <a:r>
              <a:rPr lang="en-CA"/>
              <a:t> </a:t>
            </a:r>
          </a:p>
        </p:txBody>
      </p:sp>
      <p:sp>
        <p:nvSpPr>
          <p:cNvPr id="9" name="TextBox 8">
            <a:extLst>
              <a:ext uri="{FF2B5EF4-FFF2-40B4-BE49-F238E27FC236}">
                <a16:creationId xmlns:a16="http://schemas.microsoft.com/office/drawing/2014/main" id="{797BA78D-CA61-4458-A3AB-F129515D76A7}"/>
              </a:ext>
            </a:extLst>
          </p:cNvPr>
          <p:cNvSpPr txBox="1"/>
          <p:nvPr>
            <p:custDataLst>
              <p:tags r:id="rId6"/>
            </p:custDataLst>
          </p:nvPr>
        </p:nvSpPr>
        <p:spPr>
          <a:xfrm>
            <a:off x="6226603" y="4338343"/>
            <a:ext cx="6072496" cy="369332"/>
          </a:xfrm>
          <a:prstGeom prst="rect">
            <a:avLst/>
          </a:prstGeom>
          <a:noFill/>
        </p:spPr>
        <p:txBody>
          <a:bodyPr wrap="none" rtlCol="0">
            <a:spAutoFit/>
          </a:bodyPr>
          <a:lstStyle/>
          <a:p>
            <a:r>
              <a:rPr lang="en-CA">
                <a:hlinkClick r:id="rId11"/>
              </a:rPr>
              <a:t>https://www.w3schools.com/jquery/jquery_slide.asp</a:t>
            </a:r>
            <a:r>
              <a:rPr lang="en-CA"/>
              <a:t> </a:t>
            </a:r>
          </a:p>
        </p:txBody>
      </p:sp>
    </p:spTree>
    <p:extLst>
      <p:ext uri="{BB962C8B-B14F-4D97-AF65-F5344CB8AC3E}">
        <p14:creationId xmlns:p14="http://schemas.microsoft.com/office/powerpoint/2010/main" val="4040493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L’Hameçonnage</a:t>
            </a:r>
            <a:endParaRPr lang="fr-CA" dirty="0"/>
          </a:p>
        </p:txBody>
      </p:sp>
    </p:spTree>
    <p:extLst>
      <p:ext uri="{BB962C8B-B14F-4D97-AF65-F5344CB8AC3E}">
        <p14:creationId xmlns:p14="http://schemas.microsoft.com/office/powerpoint/2010/main" val="1175153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6A39F-A3D4-42B3-AF64-1EEB421F2598}"/>
              </a:ext>
            </a:extLst>
          </p:cNvPr>
          <p:cNvSpPr>
            <a:spLocks noGrp="1"/>
          </p:cNvSpPr>
          <p:nvPr>
            <p:ph type="title"/>
            <p:custDataLst>
              <p:tags r:id="rId1"/>
            </p:custDataLst>
          </p:nvPr>
        </p:nvSpPr>
        <p:spPr/>
        <p:txBody>
          <a:bodyPr/>
          <a:lstStyle/>
          <a:p>
            <a:r>
              <a:rPr lang="en-US"/>
              <a:t>L’Hameçonnage</a:t>
            </a:r>
            <a:endParaRPr lang="en-CA"/>
          </a:p>
        </p:txBody>
      </p:sp>
      <p:sp>
        <p:nvSpPr>
          <p:cNvPr id="3" name="Content Placeholder 2">
            <a:extLst>
              <a:ext uri="{FF2B5EF4-FFF2-40B4-BE49-F238E27FC236}">
                <a16:creationId xmlns:a16="http://schemas.microsoft.com/office/drawing/2014/main" id="{09FDD673-49BF-4CFB-853B-1F8DE508F4C3}"/>
              </a:ext>
            </a:extLst>
          </p:cNvPr>
          <p:cNvSpPr>
            <a:spLocks noGrp="1"/>
          </p:cNvSpPr>
          <p:nvPr>
            <p:ph idx="1"/>
            <p:custDataLst>
              <p:tags r:id="rId2"/>
            </p:custDataLst>
          </p:nvPr>
        </p:nvSpPr>
        <p:spPr/>
        <p:txBody>
          <a:bodyPr>
            <a:normAutofit lnSpcReduction="10000"/>
          </a:bodyPr>
          <a:lstStyle/>
          <a:p>
            <a:r>
              <a:rPr lang="en-US"/>
              <a:t>L’Hameçonnage est une attaque très simple.</a:t>
            </a:r>
          </a:p>
          <a:p>
            <a:r>
              <a:rPr lang="en-US"/>
              <a:t>L’attaquant contact des cibles potentielles par courriels, par texte ou par téléphone en se faisant passer pour une compagnie ou un organisme de confiance (Ex. Un client, une compagnie, Agence du Revenu du Canada, etc.)</a:t>
            </a:r>
          </a:p>
          <a:p>
            <a:r>
              <a:rPr lang="en-US"/>
              <a:t>Il indique généralement à l’utilisateur qu’il soit se connecter à son compte en utilisant un lien fourni dans le message pour effectuer une opération telle que:</a:t>
            </a:r>
          </a:p>
          <a:p>
            <a:pPr lvl="1"/>
            <a:r>
              <a:rPr lang="en-US"/>
              <a:t>Voir un message laissé à son attention</a:t>
            </a:r>
          </a:p>
          <a:p>
            <a:pPr lvl="1"/>
            <a:r>
              <a:rPr lang="en-US"/>
              <a:t>Valider une “transaction douteuse” faite sur son compte</a:t>
            </a:r>
          </a:p>
          <a:p>
            <a:pPr lvl="1"/>
            <a:r>
              <a:rPr lang="en-US"/>
              <a:t>Mettre à jour ses informations personnelles</a:t>
            </a:r>
          </a:p>
          <a:p>
            <a:pPr lvl="1"/>
            <a:r>
              <a:rPr lang="en-US"/>
              <a:t>Etc.</a:t>
            </a:r>
            <a:endParaRPr lang="en-CA"/>
          </a:p>
        </p:txBody>
      </p:sp>
    </p:spTree>
    <p:extLst>
      <p:ext uri="{BB962C8B-B14F-4D97-AF65-F5344CB8AC3E}">
        <p14:creationId xmlns:p14="http://schemas.microsoft.com/office/powerpoint/2010/main" val="22280950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6A39F-A3D4-42B3-AF64-1EEB421F2598}"/>
              </a:ext>
            </a:extLst>
          </p:cNvPr>
          <p:cNvSpPr>
            <a:spLocks noGrp="1"/>
          </p:cNvSpPr>
          <p:nvPr>
            <p:ph type="title"/>
            <p:custDataLst>
              <p:tags r:id="rId1"/>
            </p:custDataLst>
          </p:nvPr>
        </p:nvSpPr>
        <p:spPr/>
        <p:txBody>
          <a:bodyPr/>
          <a:lstStyle/>
          <a:p>
            <a:r>
              <a:rPr lang="en-US"/>
              <a:t>L’Hameçonnage</a:t>
            </a:r>
            <a:endParaRPr lang="en-CA"/>
          </a:p>
        </p:txBody>
      </p:sp>
      <p:sp>
        <p:nvSpPr>
          <p:cNvPr id="3" name="Content Placeholder 2">
            <a:extLst>
              <a:ext uri="{FF2B5EF4-FFF2-40B4-BE49-F238E27FC236}">
                <a16:creationId xmlns:a16="http://schemas.microsoft.com/office/drawing/2014/main" id="{09FDD673-49BF-4CFB-853B-1F8DE508F4C3}"/>
              </a:ext>
            </a:extLst>
          </p:cNvPr>
          <p:cNvSpPr>
            <a:spLocks noGrp="1"/>
          </p:cNvSpPr>
          <p:nvPr>
            <p:ph idx="1"/>
            <p:custDataLst>
              <p:tags r:id="rId2"/>
            </p:custDataLst>
          </p:nvPr>
        </p:nvSpPr>
        <p:spPr/>
        <p:txBody>
          <a:bodyPr/>
          <a:lstStyle/>
          <a:p>
            <a:r>
              <a:rPr lang="en-US"/>
              <a:t>En réalité, le lien fourni dans le courriel amènera l’utilisateur à une copie du site réel.</a:t>
            </a:r>
          </a:p>
          <a:p>
            <a:r>
              <a:rPr lang="en-CA"/>
              <a:t>Il demandera les informations et les transmettra au pirate une fois ces dernières saisies par l’utilisateur.</a:t>
            </a:r>
          </a:p>
          <a:p>
            <a:r>
              <a:rPr lang="en-CA"/>
              <a:t>Les informations ciblées par le pirate sont typiquement:</a:t>
            </a:r>
          </a:p>
          <a:p>
            <a:pPr lvl="1"/>
            <a:r>
              <a:rPr lang="en-CA"/>
              <a:t>Les code utilisateur et mot de passe</a:t>
            </a:r>
          </a:p>
          <a:p>
            <a:pPr lvl="1"/>
            <a:r>
              <a:rPr lang="en-CA"/>
              <a:t>Les informations bancaires ou de carte de crédit</a:t>
            </a:r>
          </a:p>
          <a:p>
            <a:pPr lvl="1"/>
            <a:r>
              <a:rPr lang="en-CA"/>
              <a:t>Autres informations sensibles (Ex. Numéro d’assurance sociale)</a:t>
            </a:r>
          </a:p>
          <a:p>
            <a:endParaRPr lang="en-CA"/>
          </a:p>
        </p:txBody>
      </p:sp>
    </p:spTree>
    <p:extLst>
      <p:ext uri="{BB962C8B-B14F-4D97-AF65-F5344CB8AC3E}">
        <p14:creationId xmlns:p14="http://schemas.microsoft.com/office/powerpoint/2010/main" val="3349667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6A39F-A3D4-42B3-AF64-1EEB421F2598}"/>
              </a:ext>
            </a:extLst>
          </p:cNvPr>
          <p:cNvSpPr>
            <a:spLocks noGrp="1"/>
          </p:cNvSpPr>
          <p:nvPr>
            <p:ph type="title"/>
            <p:custDataLst>
              <p:tags r:id="rId1"/>
            </p:custDataLst>
          </p:nvPr>
        </p:nvSpPr>
        <p:spPr/>
        <p:txBody>
          <a:bodyPr/>
          <a:lstStyle/>
          <a:p>
            <a:r>
              <a:rPr lang="en-US"/>
              <a:t>L’Hameçonnage</a:t>
            </a:r>
            <a:endParaRPr lang="en-CA"/>
          </a:p>
        </p:txBody>
      </p:sp>
      <p:sp>
        <p:nvSpPr>
          <p:cNvPr id="3" name="Content Placeholder 2">
            <a:extLst>
              <a:ext uri="{FF2B5EF4-FFF2-40B4-BE49-F238E27FC236}">
                <a16:creationId xmlns:a16="http://schemas.microsoft.com/office/drawing/2014/main" id="{09FDD673-49BF-4CFB-853B-1F8DE508F4C3}"/>
              </a:ext>
            </a:extLst>
          </p:cNvPr>
          <p:cNvSpPr>
            <a:spLocks noGrp="1"/>
          </p:cNvSpPr>
          <p:nvPr>
            <p:ph idx="1"/>
            <p:custDataLst>
              <p:tags r:id="rId2"/>
            </p:custDataLst>
          </p:nvPr>
        </p:nvSpPr>
        <p:spPr/>
        <p:txBody>
          <a:bodyPr/>
          <a:lstStyle/>
          <a:p>
            <a:r>
              <a:rPr lang="en-US"/>
              <a:t>Ce type d’attaque est difficile à prévenir, car exploite une vulnérabilité éternelle: L’erreur humaine</a:t>
            </a:r>
          </a:p>
          <a:p>
            <a:endParaRPr lang="en-US"/>
          </a:p>
          <a:p>
            <a:r>
              <a:rPr lang="en-US"/>
              <a:t>Pour cette raison, les compagnies investissent régulièrement dans des programmes de sensibilisation aux tentatives d’hameçonnage.</a:t>
            </a:r>
            <a:endParaRPr lang="en-CA"/>
          </a:p>
          <a:p>
            <a:endParaRPr lang="en-CA"/>
          </a:p>
        </p:txBody>
      </p:sp>
    </p:spTree>
    <p:extLst>
      <p:ext uri="{BB962C8B-B14F-4D97-AF65-F5344CB8AC3E}">
        <p14:creationId xmlns:p14="http://schemas.microsoft.com/office/powerpoint/2010/main" val="40203495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6A39F-A3D4-42B3-AF64-1EEB421F2598}"/>
              </a:ext>
            </a:extLst>
          </p:cNvPr>
          <p:cNvSpPr>
            <a:spLocks noGrp="1"/>
          </p:cNvSpPr>
          <p:nvPr>
            <p:ph type="title"/>
            <p:custDataLst>
              <p:tags r:id="rId1"/>
            </p:custDataLst>
          </p:nvPr>
        </p:nvSpPr>
        <p:spPr/>
        <p:txBody>
          <a:bodyPr/>
          <a:lstStyle/>
          <a:p>
            <a:r>
              <a:rPr lang="en-US"/>
              <a:t>L’Hameçonnage</a:t>
            </a:r>
            <a:endParaRPr lang="en-CA"/>
          </a:p>
        </p:txBody>
      </p:sp>
      <p:sp>
        <p:nvSpPr>
          <p:cNvPr id="3" name="Content Placeholder 2">
            <a:extLst>
              <a:ext uri="{FF2B5EF4-FFF2-40B4-BE49-F238E27FC236}">
                <a16:creationId xmlns:a16="http://schemas.microsoft.com/office/drawing/2014/main" id="{09FDD673-49BF-4CFB-853B-1F8DE508F4C3}"/>
              </a:ext>
            </a:extLst>
          </p:cNvPr>
          <p:cNvSpPr>
            <a:spLocks noGrp="1"/>
          </p:cNvSpPr>
          <p:nvPr>
            <p:ph idx="1"/>
            <p:custDataLst>
              <p:tags r:id="rId2"/>
            </p:custDataLst>
          </p:nvPr>
        </p:nvSpPr>
        <p:spPr/>
        <p:txBody>
          <a:bodyPr/>
          <a:lstStyle/>
          <a:p>
            <a:r>
              <a:rPr lang="en-US"/>
              <a:t>Prenons le temps de voir un exemple:</a:t>
            </a:r>
          </a:p>
          <a:p>
            <a:pPr marL="0" indent="0">
              <a:buNone/>
            </a:pPr>
            <a:r>
              <a:rPr lang="en-US">
                <a:hlinkClick r:id="rId4"/>
              </a:rPr>
              <a:t>https://www.youtube.com/watch?v=fHhNWAKw0bY&amp;t=75s&amp;ab_channel=ConflictInternational</a:t>
            </a:r>
            <a:endParaRPr lang="en-US"/>
          </a:p>
          <a:p>
            <a:pPr marL="0" indent="0">
              <a:buNone/>
            </a:pPr>
            <a:endParaRPr lang="en-US"/>
          </a:p>
        </p:txBody>
      </p:sp>
    </p:spTree>
    <p:extLst>
      <p:ext uri="{BB962C8B-B14F-4D97-AF65-F5344CB8AC3E}">
        <p14:creationId xmlns:p14="http://schemas.microsoft.com/office/powerpoint/2010/main" val="33487454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Les Randomware</a:t>
            </a:r>
            <a:endParaRPr lang="fr-CA" dirty="0"/>
          </a:p>
        </p:txBody>
      </p:sp>
    </p:spTree>
    <p:extLst>
      <p:ext uri="{BB962C8B-B14F-4D97-AF65-F5344CB8AC3E}">
        <p14:creationId xmlns:p14="http://schemas.microsoft.com/office/powerpoint/2010/main" val="17988278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6A39F-A3D4-42B3-AF64-1EEB421F2598}"/>
              </a:ext>
            </a:extLst>
          </p:cNvPr>
          <p:cNvSpPr>
            <a:spLocks noGrp="1"/>
          </p:cNvSpPr>
          <p:nvPr>
            <p:ph type="title"/>
            <p:custDataLst>
              <p:tags r:id="rId1"/>
            </p:custDataLst>
          </p:nvPr>
        </p:nvSpPr>
        <p:spPr/>
        <p:txBody>
          <a:bodyPr/>
          <a:lstStyle/>
          <a:p>
            <a:r>
              <a:rPr lang="en-US"/>
              <a:t>Les ransomware</a:t>
            </a:r>
            <a:endParaRPr lang="en-CA"/>
          </a:p>
        </p:txBody>
      </p:sp>
      <p:sp>
        <p:nvSpPr>
          <p:cNvPr id="3" name="Content Placeholder 2">
            <a:extLst>
              <a:ext uri="{FF2B5EF4-FFF2-40B4-BE49-F238E27FC236}">
                <a16:creationId xmlns:a16="http://schemas.microsoft.com/office/drawing/2014/main" id="{09FDD673-49BF-4CFB-853B-1F8DE508F4C3}"/>
              </a:ext>
            </a:extLst>
          </p:cNvPr>
          <p:cNvSpPr>
            <a:spLocks noGrp="1"/>
          </p:cNvSpPr>
          <p:nvPr>
            <p:ph idx="1"/>
            <p:custDataLst>
              <p:tags r:id="rId2"/>
            </p:custDataLst>
          </p:nvPr>
        </p:nvSpPr>
        <p:spPr/>
        <p:txBody>
          <a:bodyPr/>
          <a:lstStyle/>
          <a:p>
            <a:r>
              <a:rPr lang="en-US"/>
              <a:t>Un “randomware” (Rancongiciel) est un logiciel malveillant qui crypte les données de l’utilisateur pour les rendre inaccessibles.</a:t>
            </a:r>
          </a:p>
          <a:p>
            <a:r>
              <a:rPr lang="en-US"/>
              <a:t>Il peut parfois s’agir d’un répertoire spécifique de l’ordinateur et du disque en entier.</a:t>
            </a:r>
          </a:p>
          <a:p>
            <a:r>
              <a:rPr lang="en-US"/>
              <a:t>La victime doit donc payer une rançon pour obtenir la clé de décryption ou procéder à la réinstallation de l’ordinateur (et perdre ses données s’elle n’avait pas de copie de sauvegarde)</a:t>
            </a:r>
          </a:p>
          <a:p>
            <a:r>
              <a:rPr lang="en-US"/>
              <a:t>Le principal danger est la vitesse de propagation d’un ransomware sur le réseau.</a:t>
            </a:r>
          </a:p>
          <a:p>
            <a:r>
              <a:rPr lang="en-US"/>
              <a:t>Ils peuvent complètement paralyser des organismes critiques comme des hôpitaux ou pousser une compagnie à la faillite.</a:t>
            </a:r>
            <a:endParaRPr lang="en-CA"/>
          </a:p>
        </p:txBody>
      </p:sp>
    </p:spTree>
    <p:extLst>
      <p:ext uri="{BB962C8B-B14F-4D97-AF65-F5344CB8AC3E}">
        <p14:creationId xmlns:p14="http://schemas.microsoft.com/office/powerpoint/2010/main" val="319592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endParaRPr lang="en-CA" dirty="0"/>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3 </a:t>
            </a:r>
            <a:r>
              <a:rPr lang="en-CA" dirty="0" err="1">
                <a:solidFill>
                  <a:schemeClr val="tx1">
                    <a:lumMod val="95000"/>
                  </a:schemeClr>
                </a:solidFill>
              </a:rPr>
              <a:t>évaluations</a:t>
            </a:r>
            <a:endParaRPr lang="en-CA" dirty="0">
              <a:solidFill>
                <a:schemeClr val="tx1">
                  <a:lumMod val="95000"/>
                </a:schemeClr>
              </a:solidFill>
            </a:endParaRPr>
          </a:p>
          <a:p>
            <a:pPr lvl="1"/>
            <a:r>
              <a:rPr lang="en-CA" dirty="0">
                <a:solidFill>
                  <a:schemeClr val="tx1">
                    <a:lumMod val="95000"/>
                  </a:schemeClr>
                </a:solidFill>
              </a:rPr>
              <a:t>Examen 1 (Cours 6)	: 25%</a:t>
            </a:r>
          </a:p>
          <a:p>
            <a:pPr lvl="1"/>
            <a:r>
              <a:rPr lang="en-CA" dirty="0" err="1">
                <a:solidFill>
                  <a:schemeClr val="tx1">
                    <a:lumMod val="95000"/>
                  </a:schemeClr>
                </a:solidFill>
              </a:rPr>
              <a:t>Projet</a:t>
            </a:r>
            <a:r>
              <a:rPr lang="en-CA" dirty="0">
                <a:solidFill>
                  <a:schemeClr val="tx1">
                    <a:lumMod val="95000"/>
                  </a:schemeClr>
                </a:solidFill>
              </a:rPr>
              <a:t> (Cours 11) 		: 15%</a:t>
            </a:r>
          </a:p>
          <a:p>
            <a:pPr lvl="1"/>
            <a:r>
              <a:rPr lang="en-CA" dirty="0">
                <a:solidFill>
                  <a:schemeClr val="tx1">
                    <a:lumMod val="95000"/>
                  </a:schemeClr>
                </a:solidFill>
              </a:rPr>
              <a:t>Examen final (Cours 13): 60%</a:t>
            </a:r>
          </a:p>
          <a:p>
            <a:pPr lvl="1"/>
            <a:endParaRPr lang="en-CA" dirty="0">
              <a:solidFill>
                <a:schemeClr val="tx1">
                  <a:lumMod val="95000"/>
                </a:schemeClr>
              </a:solidFill>
            </a:endParaRPr>
          </a:p>
          <a:p>
            <a:r>
              <a:rPr lang="en-CA" dirty="0">
                <a:solidFill>
                  <a:schemeClr val="tx1">
                    <a:lumMod val="95000"/>
                  </a:schemeClr>
                </a:solidFill>
              </a:rPr>
              <a:t>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réutiliseront</a:t>
            </a:r>
            <a:r>
              <a:rPr lang="en-CA" dirty="0">
                <a:solidFill>
                  <a:schemeClr val="tx1">
                    <a:lumMod val="95000"/>
                  </a:schemeClr>
                </a:solidFill>
              </a:rPr>
              <a:t> le </a:t>
            </a:r>
            <a:r>
              <a:rPr lang="en-CA" dirty="0" err="1">
                <a:solidFill>
                  <a:schemeClr val="tx1">
                    <a:lumMod val="95000"/>
                  </a:schemeClr>
                </a:solidFill>
              </a:rPr>
              <a:t>même</a:t>
            </a:r>
            <a:r>
              <a:rPr lang="en-CA" dirty="0">
                <a:solidFill>
                  <a:schemeClr val="tx1">
                    <a:lumMod val="95000"/>
                  </a:schemeClr>
                </a:solidFill>
              </a:rPr>
              <a:t> </a:t>
            </a:r>
            <a:r>
              <a:rPr lang="en-CA" dirty="0" err="1">
                <a:solidFill>
                  <a:schemeClr val="tx1">
                    <a:lumMod val="95000"/>
                  </a:schemeClr>
                </a:solidFill>
              </a:rPr>
              <a:t>modèle</a:t>
            </a:r>
            <a:r>
              <a:rPr lang="en-CA" dirty="0">
                <a:solidFill>
                  <a:schemeClr val="tx1">
                    <a:lumMod val="95000"/>
                  </a:schemeClr>
                </a:solidFill>
              </a:rPr>
              <a:t> que les </a:t>
            </a:r>
            <a:r>
              <a:rPr lang="en-CA" dirty="0" err="1">
                <a:solidFill>
                  <a:schemeClr val="tx1">
                    <a:lumMod val="95000"/>
                  </a:schemeClr>
                </a:solidFill>
              </a:rPr>
              <a:t>exercices</a:t>
            </a:r>
            <a:r>
              <a:rPr lang="en-CA" dirty="0">
                <a:solidFill>
                  <a:schemeClr val="tx1">
                    <a:lumMod val="95000"/>
                  </a:schemeClr>
                </a:solidFill>
              </a:rPr>
              <a:t>.</a:t>
            </a:r>
          </a:p>
          <a:p>
            <a:pPr marL="0" indent="0">
              <a:buNone/>
            </a:pPr>
            <a:endParaRPr lang="en-CA" dirty="0">
              <a:solidFill>
                <a:schemeClr val="tx1">
                  <a:lumMod val="95000"/>
                </a:schemeClr>
              </a:solidFill>
            </a:endParaRPr>
          </a:p>
          <a:p>
            <a:r>
              <a:rPr lang="en-CA" dirty="0">
                <a:solidFill>
                  <a:schemeClr val="tx1">
                    <a:lumMod val="95000"/>
                  </a:schemeClr>
                </a:solidFill>
              </a:rPr>
              <a:t>Tout le </a:t>
            </a:r>
            <a:r>
              <a:rPr lang="en-CA" dirty="0" err="1">
                <a:solidFill>
                  <a:schemeClr val="tx1">
                    <a:lumMod val="95000"/>
                  </a:schemeClr>
                </a:solidFill>
              </a:rPr>
              <a:t>contenu</a:t>
            </a:r>
            <a:r>
              <a:rPr lang="en-CA" dirty="0">
                <a:solidFill>
                  <a:schemeClr val="tx1">
                    <a:lumMod val="95000"/>
                  </a:schemeClr>
                </a:solidFill>
              </a:rPr>
              <a:t> de </a:t>
            </a:r>
            <a:r>
              <a:rPr lang="en-CA" dirty="0" err="1">
                <a:solidFill>
                  <a:schemeClr val="tx1">
                    <a:lumMod val="95000"/>
                  </a:schemeClr>
                </a:solidFill>
              </a:rPr>
              <a:t>l'examen</a:t>
            </a:r>
            <a:r>
              <a:rPr lang="en-CA" dirty="0">
                <a:solidFill>
                  <a:schemeClr val="tx1">
                    <a:lumMod val="95000"/>
                  </a:schemeClr>
                </a:solidFill>
              </a:rPr>
              <a:t> se </a:t>
            </a:r>
            <a:r>
              <a:rPr lang="en-CA" dirty="0" err="1">
                <a:solidFill>
                  <a:schemeClr val="tx1">
                    <a:lumMod val="95000"/>
                  </a:schemeClr>
                </a:solidFill>
              </a:rPr>
              <a:t>trouve</a:t>
            </a:r>
            <a:r>
              <a:rPr lang="en-CA" dirty="0">
                <a:solidFill>
                  <a:schemeClr val="tx1">
                    <a:lumMod val="95000"/>
                  </a:schemeClr>
                </a:solidFill>
              </a:rPr>
              <a:t> dans les notes et les </a:t>
            </a:r>
            <a:r>
              <a:rPr lang="en-CA" dirty="0" err="1">
                <a:solidFill>
                  <a:schemeClr val="tx1">
                    <a:lumMod val="95000"/>
                  </a:schemeClr>
                </a:solidFill>
              </a:rPr>
              <a:t>exercices</a:t>
            </a:r>
            <a:r>
              <a:rPr lang="en-CA" dirty="0">
                <a:solidFill>
                  <a:schemeClr val="tx1">
                    <a:lumMod val="95000"/>
                  </a:schemeClr>
                </a:solidFill>
              </a:rPr>
              <a:t>.</a:t>
            </a:r>
          </a:p>
        </p:txBody>
      </p:sp>
    </p:spTree>
    <p:extLst>
      <p:ext uri="{BB962C8B-B14F-4D97-AF65-F5344CB8AC3E}">
        <p14:creationId xmlns:p14="http://schemas.microsoft.com/office/powerpoint/2010/main" val="2868558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745BE-948B-444B-BFFB-4296D2C7E34A}"/>
              </a:ext>
            </a:extLst>
          </p:cNvPr>
          <p:cNvSpPr>
            <a:spLocks noGrp="1"/>
          </p:cNvSpPr>
          <p:nvPr>
            <p:ph type="title"/>
            <p:custDataLst>
              <p:tags r:id="rId1"/>
            </p:custDataLst>
          </p:nvPr>
        </p:nvSpPr>
        <p:spPr/>
        <p:txBody>
          <a:bodyPr/>
          <a:lstStyle/>
          <a:p>
            <a:r>
              <a:rPr lang="en-US"/>
              <a:t>Les types d’attaques courantes</a:t>
            </a:r>
            <a:endParaRPr lang="en-CA"/>
          </a:p>
        </p:txBody>
      </p:sp>
      <p:sp>
        <p:nvSpPr>
          <p:cNvPr id="3" name="Content Placeholder 2">
            <a:extLst>
              <a:ext uri="{FF2B5EF4-FFF2-40B4-BE49-F238E27FC236}">
                <a16:creationId xmlns:a16="http://schemas.microsoft.com/office/drawing/2014/main" id="{F9AA0A6A-DA36-43A1-A95C-616BB85663B6}"/>
              </a:ext>
            </a:extLst>
          </p:cNvPr>
          <p:cNvSpPr>
            <a:spLocks noGrp="1"/>
          </p:cNvSpPr>
          <p:nvPr>
            <p:ph idx="1"/>
            <p:custDataLst>
              <p:tags r:id="rId2"/>
            </p:custDataLst>
          </p:nvPr>
        </p:nvSpPr>
        <p:spPr/>
        <p:txBody>
          <a:bodyPr/>
          <a:lstStyle/>
          <a:p>
            <a:r>
              <a:rPr lang="en-US"/>
              <a:t>Voici donc qui termine notre aperçu sur les types d’attaques les plus fréquentes.</a:t>
            </a:r>
          </a:p>
          <a:p>
            <a:r>
              <a:rPr lang="en-US"/>
              <a:t>Nous verrons la plupart d’entre elles en détail au cours de la session ainsi que les mécanismes de protection à mettre en place.</a:t>
            </a:r>
          </a:p>
          <a:p>
            <a:endParaRPr lang="en-US"/>
          </a:p>
          <a:p>
            <a:r>
              <a:rPr lang="en-US"/>
              <a:t>Dans la prochaine section, nous pourrons procéder à la configuration de votre environnement de travail.</a:t>
            </a:r>
            <a:endParaRPr lang="en-CA"/>
          </a:p>
        </p:txBody>
      </p:sp>
    </p:spTree>
    <p:extLst>
      <p:ext uri="{BB962C8B-B14F-4D97-AF65-F5344CB8AC3E}">
        <p14:creationId xmlns:p14="http://schemas.microsoft.com/office/powerpoint/2010/main" val="26176035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La configuration de l’environnement de travail</a:t>
            </a:r>
            <a:endParaRPr lang="fr-CA" dirty="0"/>
          </a:p>
        </p:txBody>
      </p:sp>
    </p:spTree>
    <p:extLst>
      <p:ext uri="{BB962C8B-B14F-4D97-AF65-F5344CB8AC3E}">
        <p14:creationId xmlns:p14="http://schemas.microsoft.com/office/powerpoint/2010/main" val="924997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852-E02A-45A1-9DF8-F22B772C09B3}"/>
              </a:ext>
            </a:extLst>
          </p:cNvPr>
          <p:cNvSpPr>
            <a:spLocks noGrp="1"/>
          </p:cNvSpPr>
          <p:nvPr>
            <p:ph type="title"/>
            <p:custDataLst>
              <p:tags r:id="rId1"/>
            </p:custDataLst>
          </p:nvPr>
        </p:nvSpPr>
        <p:spPr/>
        <p:txBody>
          <a:bodyPr/>
          <a:lstStyle/>
          <a:p>
            <a:r>
              <a:rPr lang="en-US"/>
              <a:t>La configuration d’un environnement de travail</a:t>
            </a:r>
            <a:endParaRPr lang="en-CA"/>
          </a:p>
        </p:txBody>
      </p:sp>
      <p:sp>
        <p:nvSpPr>
          <p:cNvPr id="3" name="Content Placeholder 2">
            <a:extLst>
              <a:ext uri="{FF2B5EF4-FFF2-40B4-BE49-F238E27FC236}">
                <a16:creationId xmlns:a16="http://schemas.microsoft.com/office/drawing/2014/main" id="{5F350B9B-04F0-469D-A7D2-52EF9D838431}"/>
              </a:ext>
            </a:extLst>
          </p:cNvPr>
          <p:cNvSpPr>
            <a:spLocks noGrp="1"/>
          </p:cNvSpPr>
          <p:nvPr>
            <p:ph idx="1"/>
            <p:custDataLst>
              <p:tags r:id="rId2"/>
            </p:custDataLst>
          </p:nvPr>
        </p:nvSpPr>
        <p:spPr/>
        <p:txBody>
          <a:bodyPr/>
          <a:lstStyle/>
          <a:p>
            <a:r>
              <a:rPr lang="en-US"/>
              <a:t>Le cours inclura des exercices de sécurisation de système d’exploitation, de configuration d’infrastructure infonuagique, de sécurisation de code d’application serveur, ainsi que de création de scripts de tâche automatisée.</a:t>
            </a:r>
          </a:p>
          <a:p>
            <a:endParaRPr lang="en-US"/>
          </a:p>
          <a:p>
            <a:r>
              <a:rPr lang="en-US"/>
              <a:t>Vous devrez donc configure un certain nombre d’éléments de votre poste de travail.</a:t>
            </a:r>
          </a:p>
          <a:p>
            <a:r>
              <a:rPr lang="en-US"/>
              <a:t>Prenons le temps de voir la liste</a:t>
            </a:r>
          </a:p>
        </p:txBody>
      </p:sp>
    </p:spTree>
    <p:extLst>
      <p:ext uri="{BB962C8B-B14F-4D97-AF65-F5344CB8AC3E}">
        <p14:creationId xmlns:p14="http://schemas.microsoft.com/office/powerpoint/2010/main" val="6154466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F2B1-A71D-4BFD-B343-F886D961B1C7}"/>
              </a:ext>
            </a:extLst>
          </p:cNvPr>
          <p:cNvSpPr>
            <a:spLocks noGrp="1"/>
          </p:cNvSpPr>
          <p:nvPr>
            <p:ph type="title"/>
            <p:custDataLst>
              <p:tags r:id="rId1"/>
            </p:custDataLst>
          </p:nvPr>
        </p:nvSpPr>
        <p:spPr/>
        <p:txBody>
          <a:bodyPr/>
          <a:lstStyle/>
          <a:p>
            <a:r>
              <a:rPr lang="en-US"/>
              <a:t>La configuration d’un environnement de travail</a:t>
            </a:r>
            <a:endParaRPr lang="en-CA"/>
          </a:p>
        </p:txBody>
      </p:sp>
      <p:sp>
        <p:nvSpPr>
          <p:cNvPr id="3" name="Content Placeholder 2">
            <a:extLst>
              <a:ext uri="{FF2B5EF4-FFF2-40B4-BE49-F238E27FC236}">
                <a16:creationId xmlns:a16="http://schemas.microsoft.com/office/drawing/2014/main" id="{EF156F96-6EEF-4D59-A7F1-A246413487CA}"/>
              </a:ext>
            </a:extLst>
          </p:cNvPr>
          <p:cNvSpPr>
            <a:spLocks noGrp="1"/>
          </p:cNvSpPr>
          <p:nvPr>
            <p:ph idx="1"/>
            <p:custDataLst>
              <p:tags r:id="rId2"/>
            </p:custDataLst>
          </p:nvPr>
        </p:nvSpPr>
        <p:spPr/>
        <p:txBody>
          <a:bodyPr>
            <a:normAutofit/>
          </a:bodyPr>
          <a:lstStyle/>
          <a:p>
            <a:r>
              <a:rPr lang="en-US" dirty="0"/>
              <a:t>Pour le </a:t>
            </a:r>
            <a:r>
              <a:rPr lang="en-US" dirty="0" err="1"/>
              <a:t>cours</a:t>
            </a:r>
            <a:r>
              <a:rPr lang="en-US" dirty="0"/>
              <a:t>, </a:t>
            </a:r>
            <a:r>
              <a:rPr lang="en-US" dirty="0" err="1"/>
              <a:t>vous</a:t>
            </a:r>
            <a:r>
              <a:rPr lang="en-US" dirty="0"/>
              <a:t> </a:t>
            </a:r>
            <a:r>
              <a:rPr lang="en-US" dirty="0" err="1"/>
              <a:t>aurez</a:t>
            </a:r>
            <a:r>
              <a:rPr lang="en-US" dirty="0"/>
              <a:t> </a:t>
            </a:r>
            <a:r>
              <a:rPr lang="en-US" dirty="0" err="1"/>
              <a:t>besoin</a:t>
            </a:r>
            <a:r>
              <a:rPr lang="en-US" dirty="0"/>
              <a:t> de:</a:t>
            </a:r>
          </a:p>
          <a:p>
            <a:pPr lvl="1"/>
            <a:r>
              <a:rPr lang="en-US" dirty="0"/>
              <a:t>XAMPP </a:t>
            </a:r>
            <a:r>
              <a:rPr lang="en-US" dirty="0" err="1"/>
              <a:t>ou</a:t>
            </a:r>
            <a:r>
              <a:rPr lang="en-US" dirty="0"/>
              <a:t> WAMP</a:t>
            </a:r>
          </a:p>
          <a:p>
            <a:pPr lvl="1"/>
            <a:r>
              <a:rPr lang="en-US" dirty="0"/>
              <a:t>Un </a:t>
            </a:r>
            <a:r>
              <a:rPr lang="en-US" dirty="0" err="1"/>
              <a:t>éditeur</a:t>
            </a:r>
            <a:r>
              <a:rPr lang="en-US" dirty="0"/>
              <a:t> de </a:t>
            </a:r>
            <a:r>
              <a:rPr lang="en-US" dirty="0" err="1"/>
              <a:t>texte</a:t>
            </a:r>
            <a:endParaRPr lang="en-US" dirty="0"/>
          </a:p>
          <a:p>
            <a:pPr lvl="1"/>
            <a:r>
              <a:rPr lang="en-US" dirty="0"/>
              <a:t>Putty et WinSCP</a:t>
            </a:r>
          </a:p>
          <a:p>
            <a:pPr lvl="1"/>
            <a:r>
              <a:rPr lang="en-US" dirty="0"/>
              <a:t>Un </a:t>
            </a:r>
            <a:r>
              <a:rPr lang="en-US" dirty="0" err="1"/>
              <a:t>compte</a:t>
            </a:r>
            <a:r>
              <a:rPr lang="en-US" dirty="0"/>
              <a:t> Digital Ocean</a:t>
            </a:r>
          </a:p>
          <a:p>
            <a:pPr lvl="1"/>
            <a:r>
              <a:rPr lang="en-US" dirty="0"/>
              <a:t>Un nom de </a:t>
            </a:r>
            <a:r>
              <a:rPr lang="en-US" dirty="0" err="1"/>
              <a:t>domaine</a:t>
            </a:r>
            <a:r>
              <a:rPr lang="en-US" dirty="0"/>
              <a:t> sur GoDaddy</a:t>
            </a:r>
          </a:p>
          <a:p>
            <a:pPr lvl="1"/>
            <a:endParaRPr lang="en-US" dirty="0"/>
          </a:p>
          <a:p>
            <a:r>
              <a:rPr lang="en-CA" dirty="0"/>
              <a:t>Vous </a:t>
            </a:r>
            <a:r>
              <a:rPr lang="en-CA" dirty="0" err="1"/>
              <a:t>devriez</a:t>
            </a:r>
            <a:r>
              <a:rPr lang="en-CA" dirty="0"/>
              <a:t> déjà </a:t>
            </a:r>
            <a:r>
              <a:rPr lang="en-CA" dirty="0" err="1"/>
              <a:t>avoir</a:t>
            </a:r>
            <a:r>
              <a:rPr lang="en-CA" dirty="0"/>
              <a:t> le tout sur </a:t>
            </a:r>
            <a:r>
              <a:rPr lang="en-CA" dirty="0" err="1"/>
              <a:t>votre</a:t>
            </a:r>
            <a:r>
              <a:rPr lang="en-CA" dirty="0"/>
              <a:t> </a:t>
            </a:r>
            <a:r>
              <a:rPr lang="en-CA" dirty="0" err="1"/>
              <a:t>ordinateur</a:t>
            </a:r>
            <a:r>
              <a:rPr lang="en-CA" dirty="0"/>
              <a:t>, à </a:t>
            </a:r>
            <a:r>
              <a:rPr lang="en-CA" dirty="0" err="1"/>
              <a:t>l’exception</a:t>
            </a:r>
            <a:r>
              <a:rPr lang="en-CA" dirty="0"/>
              <a:t> du nom de </a:t>
            </a:r>
            <a:r>
              <a:rPr lang="en-CA" dirty="0" err="1"/>
              <a:t>domaine</a:t>
            </a:r>
            <a:r>
              <a:rPr lang="en-CA" dirty="0"/>
              <a:t>.</a:t>
            </a:r>
          </a:p>
          <a:p>
            <a:r>
              <a:rPr lang="en-CA" dirty="0" err="1"/>
              <a:t>Prenons</a:t>
            </a:r>
            <a:r>
              <a:rPr lang="en-CA" dirty="0"/>
              <a:t> le temps de </a:t>
            </a:r>
            <a:r>
              <a:rPr lang="en-CA" dirty="0" err="1"/>
              <a:t>voir</a:t>
            </a:r>
            <a:r>
              <a:rPr lang="en-CA" dirty="0"/>
              <a:t> comment </a:t>
            </a:r>
            <a:r>
              <a:rPr lang="en-CA" dirty="0" err="1"/>
              <a:t>procéder</a:t>
            </a:r>
            <a:r>
              <a:rPr lang="en-CA" dirty="0"/>
              <a:t>.</a:t>
            </a:r>
          </a:p>
        </p:txBody>
      </p:sp>
    </p:spTree>
    <p:extLst>
      <p:ext uri="{BB962C8B-B14F-4D97-AF65-F5344CB8AC3E}">
        <p14:creationId xmlns:p14="http://schemas.microsoft.com/office/powerpoint/2010/main" val="4248431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L’achat de nom de domaine sur Godaddy</a:t>
            </a:r>
            <a:endParaRPr lang="fr-CA" dirty="0"/>
          </a:p>
        </p:txBody>
      </p:sp>
    </p:spTree>
    <p:extLst>
      <p:ext uri="{BB962C8B-B14F-4D97-AF65-F5344CB8AC3E}">
        <p14:creationId xmlns:p14="http://schemas.microsoft.com/office/powerpoint/2010/main" val="40470500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30A91-DE18-4911-A28D-0AD6C8F5DAA3}"/>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F7151D7C-1509-4B8A-83E4-A6861F81E6C8}"/>
              </a:ext>
            </a:extLst>
          </p:cNvPr>
          <p:cNvSpPr>
            <a:spLocks noGrp="1"/>
          </p:cNvSpPr>
          <p:nvPr>
            <p:ph idx="1"/>
            <p:custDataLst>
              <p:tags r:id="rId2"/>
            </p:custDataLst>
          </p:nvPr>
        </p:nvSpPr>
        <p:spPr/>
        <p:txBody>
          <a:bodyPr/>
          <a:lstStyle/>
          <a:p>
            <a:r>
              <a:rPr lang="en-US"/>
              <a:t>Pour déployer des applications, configure des certificats SSL, et activent certaines fonctionnalités de protection sur les applications, il sera nécessaire d’avoir un nom de domaine.</a:t>
            </a:r>
          </a:p>
          <a:p>
            <a:endParaRPr lang="en-US"/>
          </a:p>
          <a:p>
            <a:r>
              <a:rPr lang="en-US"/>
              <a:t>Un nom de domaine est un nom tel que </a:t>
            </a:r>
            <a:r>
              <a:rPr lang="en-US">
                <a:hlinkClick r:id="rId4"/>
              </a:rPr>
              <a:t>www.monsite.com</a:t>
            </a:r>
            <a:r>
              <a:rPr lang="en-US"/>
              <a:t>.</a:t>
            </a:r>
          </a:p>
          <a:p>
            <a:r>
              <a:rPr lang="en-US"/>
              <a:t>Ce dernier remplace l’adresse IP de votre serveur web pour rendre qu’il soit plus facile aux utilisateurs de se rappeler de votre site.</a:t>
            </a:r>
          </a:p>
          <a:p>
            <a:endParaRPr lang="en-US"/>
          </a:p>
          <a:p>
            <a:r>
              <a:rPr lang="en-US"/>
              <a:t>Ce dernier doit être loué auprès d’un organisme appelé “Registrar”.</a:t>
            </a:r>
          </a:p>
          <a:p>
            <a:r>
              <a:rPr lang="en-US"/>
              <a:t>Pour le cours, nous utiliserons GoDaddy.</a:t>
            </a:r>
            <a:endParaRPr lang="en-CA"/>
          </a:p>
        </p:txBody>
      </p:sp>
    </p:spTree>
    <p:extLst>
      <p:ext uri="{BB962C8B-B14F-4D97-AF65-F5344CB8AC3E}">
        <p14:creationId xmlns:p14="http://schemas.microsoft.com/office/powerpoint/2010/main" val="12883484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30A91-DE18-4911-A28D-0AD6C8F5DAA3}"/>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F7151D7C-1509-4B8A-83E4-A6861F81E6C8}"/>
              </a:ext>
            </a:extLst>
          </p:cNvPr>
          <p:cNvSpPr>
            <a:spLocks noGrp="1"/>
          </p:cNvSpPr>
          <p:nvPr>
            <p:ph idx="1"/>
            <p:custDataLst>
              <p:tags r:id="rId2"/>
            </p:custDataLst>
          </p:nvPr>
        </p:nvSpPr>
        <p:spPr/>
        <p:txBody>
          <a:bodyPr/>
          <a:lstStyle/>
          <a:p>
            <a:r>
              <a:rPr lang="en-US"/>
              <a:t>Avertissement</a:t>
            </a:r>
          </a:p>
          <a:p>
            <a:endParaRPr lang="en-US"/>
          </a:p>
          <a:p>
            <a:r>
              <a:rPr lang="en-US"/>
              <a:t>Il est permis d’utiliser un autre registrar si vous le souhaitez, mais votre enseignant pourrait ne pas être en mesure de vous aider en cas de problème.</a:t>
            </a:r>
          </a:p>
          <a:p>
            <a:endParaRPr lang="en-US"/>
          </a:p>
          <a:p>
            <a:r>
              <a:rPr lang="en-US"/>
              <a:t>Aussi, assurez-vous que votre fournisseur vous permet minimalement d’effectuer les actions suivantes:</a:t>
            </a:r>
          </a:p>
          <a:p>
            <a:pPr lvl="1"/>
            <a:r>
              <a:rPr lang="en-US"/>
              <a:t>Modifier l’adresse IP de destination (Propriété “@”)</a:t>
            </a:r>
          </a:p>
          <a:p>
            <a:pPr lvl="1"/>
            <a:r>
              <a:rPr lang="en-US"/>
              <a:t>Modifier les “Name servers” de votre nom de domaine.</a:t>
            </a:r>
            <a:endParaRPr lang="en-CA"/>
          </a:p>
        </p:txBody>
      </p:sp>
    </p:spTree>
    <p:extLst>
      <p:ext uri="{BB962C8B-B14F-4D97-AF65-F5344CB8AC3E}">
        <p14:creationId xmlns:p14="http://schemas.microsoft.com/office/powerpoint/2010/main" val="36901037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30A91-DE18-4911-A28D-0AD6C8F5DAA3}"/>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F7151D7C-1509-4B8A-83E4-A6861F81E6C8}"/>
              </a:ext>
            </a:extLst>
          </p:cNvPr>
          <p:cNvSpPr>
            <a:spLocks noGrp="1"/>
          </p:cNvSpPr>
          <p:nvPr>
            <p:ph idx="1"/>
            <p:custDataLst>
              <p:tags r:id="rId2"/>
            </p:custDataLst>
          </p:nvPr>
        </p:nvSpPr>
        <p:spPr/>
        <p:txBody>
          <a:bodyPr/>
          <a:lstStyle/>
          <a:p>
            <a:r>
              <a:rPr lang="en-US"/>
              <a:t>Pour acheter un nom de domaine, rendez-vous sur </a:t>
            </a:r>
            <a:r>
              <a:rPr lang="en-US">
                <a:hlinkClick r:id="rId5"/>
              </a:rPr>
              <a:t>www.godaddy.com</a:t>
            </a:r>
            <a:endParaRPr lang="en-US"/>
          </a:p>
        </p:txBody>
      </p:sp>
      <p:pic>
        <p:nvPicPr>
          <p:cNvPr id="5" name="Picture 4" descr="A screenshot of a computer&#10;&#10;Description automatically generated with medium confidence">
            <a:extLst>
              <a:ext uri="{FF2B5EF4-FFF2-40B4-BE49-F238E27FC236}">
                <a16:creationId xmlns:a16="http://schemas.microsoft.com/office/drawing/2014/main" id="{DD0DFD30-8CB7-49CB-B146-AF6273F5F317}"/>
              </a:ext>
            </a:extLst>
          </p:cNvPr>
          <p:cNvPicPr>
            <a:picLocks noChangeAspect="1"/>
          </p:cNvPicPr>
          <p:nvPr>
            <p:custDataLst>
              <p:tags r:id="rId3"/>
            </p:custDataLst>
          </p:nvPr>
        </p:nvPicPr>
        <p:blipFill>
          <a:blip r:embed="rId6"/>
          <a:stretch>
            <a:fillRect/>
          </a:stretch>
        </p:blipFill>
        <p:spPr>
          <a:xfrm>
            <a:off x="1896630" y="2911151"/>
            <a:ext cx="7490749" cy="3750906"/>
          </a:xfrm>
          <a:prstGeom prst="rect">
            <a:avLst/>
          </a:prstGeom>
        </p:spPr>
      </p:pic>
    </p:spTree>
    <p:extLst>
      <p:ext uri="{BB962C8B-B14F-4D97-AF65-F5344CB8AC3E}">
        <p14:creationId xmlns:p14="http://schemas.microsoft.com/office/powerpoint/2010/main" val="9139873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44D66-6C31-4F28-A488-B5DAB2BC3BEA}"/>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4B8F3163-58E0-4F3A-A104-A047093E655C}"/>
              </a:ext>
            </a:extLst>
          </p:cNvPr>
          <p:cNvSpPr>
            <a:spLocks noGrp="1"/>
          </p:cNvSpPr>
          <p:nvPr>
            <p:ph idx="1"/>
            <p:custDataLst>
              <p:tags r:id="rId2"/>
            </p:custDataLst>
          </p:nvPr>
        </p:nvSpPr>
        <p:spPr/>
        <p:txBody>
          <a:bodyPr/>
          <a:lstStyle/>
          <a:p>
            <a:r>
              <a:rPr lang="en-US"/>
              <a:t>Utiliser la barre de recherche pour trouver un nom de domaine (Ex. </a:t>
            </a:r>
            <a:r>
              <a:rPr lang="en-US">
                <a:hlinkClick r:id="rId5"/>
              </a:rPr>
              <a:t>www.monsite.com</a:t>
            </a:r>
            <a:r>
              <a:rPr lang="en-US"/>
              <a:t>, </a:t>
            </a:r>
            <a:r>
              <a:rPr lang="en-US">
                <a:hlinkClick r:id="rId6"/>
              </a:rPr>
              <a:t>www.unsiteincroyable.ca</a:t>
            </a:r>
            <a:r>
              <a:rPr lang="en-US"/>
              <a:t>, etc.</a:t>
            </a:r>
          </a:p>
          <a:p>
            <a:r>
              <a:rPr lang="en-US"/>
              <a:t>Assurez-vous de ne pas prendre un nom qui termine par une extension limité à un pays particulier (ex. “.ru” pour la Russie, “.fr” pour la France, etc.)</a:t>
            </a:r>
          </a:p>
          <a:p>
            <a:r>
              <a:rPr lang="en-US"/>
              <a:t>Vous pouvez utiliser par exemple:</a:t>
            </a:r>
          </a:p>
          <a:p>
            <a:pPr lvl="1"/>
            <a:r>
              <a:rPr lang="en-US"/>
              <a:t>.ca</a:t>
            </a:r>
          </a:p>
          <a:p>
            <a:pPr lvl="1"/>
            <a:r>
              <a:rPr lang="en-US"/>
              <a:t>.com</a:t>
            </a:r>
          </a:p>
          <a:p>
            <a:pPr lvl="1"/>
            <a:r>
              <a:rPr lang="en-US"/>
              <a:t>.org</a:t>
            </a:r>
          </a:p>
          <a:p>
            <a:pPr lvl="1"/>
            <a:r>
              <a:rPr lang="en-US"/>
              <a:t>Etc.</a:t>
            </a:r>
            <a:endParaRPr lang="en-CA"/>
          </a:p>
        </p:txBody>
      </p:sp>
      <p:pic>
        <p:nvPicPr>
          <p:cNvPr id="5" name="Picture 4">
            <a:extLst>
              <a:ext uri="{FF2B5EF4-FFF2-40B4-BE49-F238E27FC236}">
                <a16:creationId xmlns:a16="http://schemas.microsoft.com/office/drawing/2014/main" id="{0374034F-286E-49B2-B239-33133F1FE90D}"/>
              </a:ext>
            </a:extLst>
          </p:cNvPr>
          <p:cNvPicPr>
            <a:picLocks noChangeAspect="1"/>
          </p:cNvPicPr>
          <p:nvPr>
            <p:custDataLst>
              <p:tags r:id="rId3"/>
            </p:custDataLst>
          </p:nvPr>
        </p:nvPicPr>
        <p:blipFill>
          <a:blip r:embed="rId7"/>
          <a:stretch>
            <a:fillRect/>
          </a:stretch>
        </p:blipFill>
        <p:spPr>
          <a:xfrm>
            <a:off x="941031" y="5938686"/>
            <a:ext cx="10931371" cy="768744"/>
          </a:xfrm>
          <a:prstGeom prst="rect">
            <a:avLst/>
          </a:prstGeom>
        </p:spPr>
      </p:pic>
    </p:spTree>
    <p:extLst>
      <p:ext uri="{BB962C8B-B14F-4D97-AF65-F5344CB8AC3E}">
        <p14:creationId xmlns:p14="http://schemas.microsoft.com/office/powerpoint/2010/main" val="11380538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797AF-6F72-4ED5-8935-6678F33CB69F}"/>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B4A256B3-0E13-417D-9661-1950C0DEC02F}"/>
              </a:ext>
            </a:extLst>
          </p:cNvPr>
          <p:cNvSpPr>
            <a:spLocks noGrp="1"/>
          </p:cNvSpPr>
          <p:nvPr>
            <p:ph idx="1"/>
            <p:custDataLst>
              <p:tags r:id="rId2"/>
            </p:custDataLst>
          </p:nvPr>
        </p:nvSpPr>
        <p:spPr/>
        <p:txBody>
          <a:bodyPr/>
          <a:lstStyle/>
          <a:p>
            <a:r>
              <a:rPr lang="en-US"/>
              <a:t>Si le nom de domaine est disponible, ajoutez-le à votre panier.</a:t>
            </a:r>
            <a:endParaRPr lang="en-CA"/>
          </a:p>
        </p:txBody>
      </p:sp>
      <p:pic>
        <p:nvPicPr>
          <p:cNvPr id="5" name="Picture 4" descr="Graphical user interface, application&#10;&#10;Description automatically generated">
            <a:extLst>
              <a:ext uri="{FF2B5EF4-FFF2-40B4-BE49-F238E27FC236}">
                <a16:creationId xmlns:a16="http://schemas.microsoft.com/office/drawing/2014/main" id="{0FECC1D9-1515-4209-8401-DC11EAD08561}"/>
              </a:ext>
            </a:extLst>
          </p:cNvPr>
          <p:cNvPicPr>
            <a:picLocks noChangeAspect="1"/>
          </p:cNvPicPr>
          <p:nvPr>
            <p:custDataLst>
              <p:tags r:id="rId3"/>
            </p:custDataLst>
          </p:nvPr>
        </p:nvPicPr>
        <p:blipFill>
          <a:blip r:embed="rId5"/>
          <a:stretch>
            <a:fillRect/>
          </a:stretch>
        </p:blipFill>
        <p:spPr>
          <a:xfrm>
            <a:off x="1246619" y="2599969"/>
            <a:ext cx="9077325" cy="3848100"/>
          </a:xfrm>
          <a:prstGeom prst="rect">
            <a:avLst/>
          </a:prstGeom>
        </p:spPr>
      </p:pic>
    </p:spTree>
    <p:extLst>
      <p:ext uri="{BB962C8B-B14F-4D97-AF65-F5344CB8AC3E}">
        <p14:creationId xmlns:p14="http://schemas.microsoft.com/office/powerpoint/2010/main" val="197842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Durant 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droit à</a:t>
            </a:r>
          </a:p>
          <a:p>
            <a:pPr lvl="1"/>
            <a:r>
              <a:rPr lang="en-CA" dirty="0">
                <a:solidFill>
                  <a:schemeClr val="tx1">
                    <a:lumMod val="95000"/>
                  </a:schemeClr>
                </a:solidFill>
              </a:rPr>
              <a:t>Les notes de </a:t>
            </a:r>
            <a:r>
              <a:rPr lang="en-CA" dirty="0" err="1">
                <a:solidFill>
                  <a:schemeClr val="tx1">
                    <a:lumMod val="95000"/>
                  </a:schemeClr>
                </a:solidFill>
              </a:rPr>
              <a:t>cours</a:t>
            </a:r>
            <a:endParaRPr lang="en-CA" dirty="0">
              <a:solidFill>
                <a:schemeClr val="tx1">
                  <a:lumMod val="95000"/>
                </a:schemeClr>
              </a:solidFill>
            </a:endParaRPr>
          </a:p>
          <a:p>
            <a:pPr lvl="1"/>
            <a:r>
              <a:rPr lang="en-CA" dirty="0">
                <a:solidFill>
                  <a:schemeClr val="tx1">
                    <a:lumMod val="95000"/>
                  </a:schemeClr>
                </a:solidFill>
              </a:rPr>
              <a:t>Les </a:t>
            </a:r>
            <a:r>
              <a:rPr lang="en-CA" dirty="0" err="1">
                <a:solidFill>
                  <a:schemeClr val="tx1">
                    <a:lumMod val="95000"/>
                  </a:schemeClr>
                </a:solidFill>
              </a:rPr>
              <a:t>exercices</a:t>
            </a:r>
            <a:r>
              <a:rPr lang="en-CA" dirty="0">
                <a:solidFill>
                  <a:schemeClr val="tx1">
                    <a:lumMod val="95000"/>
                  </a:schemeClr>
                </a:solidFill>
              </a:rPr>
              <a:t> et </a:t>
            </a:r>
            <a:r>
              <a:rPr lang="en-CA" dirty="0" err="1">
                <a:solidFill>
                  <a:schemeClr val="tx1">
                    <a:lumMod val="95000"/>
                  </a:schemeClr>
                </a:solidFill>
              </a:rPr>
              <a:t>leurs</a:t>
            </a:r>
            <a:r>
              <a:rPr lang="en-CA" dirty="0">
                <a:solidFill>
                  <a:schemeClr val="tx1">
                    <a:lumMod val="95000"/>
                  </a:schemeClr>
                </a:solidFill>
              </a:rPr>
              <a:t> </a:t>
            </a:r>
            <a:r>
              <a:rPr lang="en-CA" dirty="0" err="1">
                <a:solidFill>
                  <a:schemeClr val="tx1">
                    <a:lumMod val="95000"/>
                  </a:schemeClr>
                </a:solidFill>
              </a:rPr>
              <a:t>corrigés</a:t>
            </a:r>
            <a:endParaRPr lang="en-CA" dirty="0">
              <a:solidFill>
                <a:schemeClr val="tx1">
                  <a:lumMod val="95000"/>
                </a:schemeClr>
              </a:solidFill>
            </a:endParaRPr>
          </a:p>
          <a:p>
            <a:pPr lvl="1"/>
            <a:r>
              <a:rPr lang="en-CA" dirty="0" err="1">
                <a:solidFill>
                  <a:schemeClr val="tx1">
                    <a:lumMod val="95000"/>
                  </a:schemeClr>
                </a:solidFill>
              </a:rPr>
              <a:t>L’Internet</a:t>
            </a:r>
            <a:r>
              <a:rPr lang="en-CA" dirty="0">
                <a:solidFill>
                  <a:schemeClr val="tx1">
                    <a:lumMod val="95000"/>
                  </a:schemeClr>
                </a:solidFill>
              </a:rPr>
              <a:t> </a:t>
            </a:r>
            <a:r>
              <a:rPr lang="en-CA" dirty="0" err="1">
                <a:solidFill>
                  <a:schemeClr val="tx1">
                    <a:lumMod val="95000"/>
                  </a:schemeClr>
                </a:solidFill>
              </a:rPr>
              <a:t>ou</a:t>
            </a:r>
            <a:r>
              <a:rPr lang="en-CA" dirty="0">
                <a:solidFill>
                  <a:schemeClr val="tx1">
                    <a:lumMod val="95000"/>
                  </a:schemeClr>
                </a:solidFill>
              </a:rPr>
              <a:t> </a:t>
            </a:r>
            <a:r>
              <a:rPr lang="en-CA" dirty="0" err="1">
                <a:solidFill>
                  <a:schemeClr val="tx1">
                    <a:lumMod val="95000"/>
                  </a:schemeClr>
                </a:solidFill>
              </a:rPr>
              <a:t>toute</a:t>
            </a:r>
            <a:r>
              <a:rPr lang="en-CA" dirty="0">
                <a:solidFill>
                  <a:schemeClr val="tx1">
                    <a:lumMod val="95000"/>
                  </a:schemeClr>
                </a:solidFill>
              </a:rPr>
              <a:t> </a:t>
            </a:r>
            <a:r>
              <a:rPr lang="en-CA" dirty="0" err="1">
                <a:solidFill>
                  <a:schemeClr val="tx1">
                    <a:lumMod val="95000"/>
                  </a:schemeClr>
                </a:solidFill>
              </a:rPr>
              <a:t>autre</a:t>
            </a:r>
            <a:r>
              <a:rPr lang="en-CA" dirty="0">
                <a:solidFill>
                  <a:schemeClr val="tx1">
                    <a:lumMod val="95000"/>
                  </a:schemeClr>
                </a:solidFill>
              </a:rPr>
              <a:t> documentation (Livre, documentation </a:t>
            </a:r>
            <a:r>
              <a:rPr lang="en-CA" dirty="0" err="1">
                <a:solidFill>
                  <a:schemeClr val="tx1">
                    <a:lumMod val="95000"/>
                  </a:schemeClr>
                </a:solidFill>
              </a:rPr>
              <a:t>officielle</a:t>
            </a:r>
            <a:r>
              <a:rPr lang="en-CA" dirty="0">
                <a:solidFill>
                  <a:schemeClr val="tx1">
                    <a:lumMod val="95000"/>
                  </a:schemeClr>
                </a:solidFill>
              </a:rPr>
              <a:t>, etc.)</a:t>
            </a:r>
          </a:p>
          <a:p>
            <a:pPr lvl="1"/>
            <a:endParaRPr lang="en-CA" dirty="0">
              <a:solidFill>
                <a:schemeClr val="tx1">
                  <a:lumMod val="95000"/>
                </a:schemeClr>
              </a:solidFill>
            </a:endParaRPr>
          </a:p>
          <a:p>
            <a:r>
              <a:rPr lang="en-CA" dirty="0" err="1">
                <a:solidFill>
                  <a:schemeClr val="tx1">
                    <a:lumMod val="95000"/>
                  </a:schemeClr>
                </a:solidFill>
              </a:rPr>
              <a:t>Normalement</a:t>
            </a:r>
            <a:r>
              <a:rPr lang="en-CA" dirty="0">
                <a:solidFill>
                  <a:schemeClr val="tx1">
                    <a:lumMod val="95000"/>
                  </a:schemeClr>
                </a:solidFill>
              </a:rPr>
              <a:t>, les notes de </a:t>
            </a:r>
            <a:r>
              <a:rPr lang="en-CA" dirty="0" err="1">
                <a:solidFill>
                  <a:schemeClr val="tx1">
                    <a:lumMod val="95000"/>
                  </a:schemeClr>
                </a:solidFill>
              </a:rPr>
              <a:t>cours</a:t>
            </a:r>
            <a:r>
              <a:rPr lang="en-CA" dirty="0">
                <a:solidFill>
                  <a:schemeClr val="tx1">
                    <a:lumMod val="95000"/>
                  </a:schemeClr>
                </a:solidFill>
              </a:rPr>
              <a:t> et </a:t>
            </a:r>
            <a:r>
              <a:rPr lang="en-CA" dirty="0" err="1">
                <a:solidFill>
                  <a:schemeClr val="tx1">
                    <a:lumMod val="95000"/>
                  </a:schemeClr>
                </a:solidFill>
              </a:rPr>
              <a:t>vos</a:t>
            </a:r>
            <a:r>
              <a:rPr lang="en-CA" dirty="0">
                <a:solidFill>
                  <a:schemeClr val="tx1">
                    <a:lumMod val="95000"/>
                  </a:schemeClr>
                </a:solidFill>
              </a:rPr>
              <a:t> </a:t>
            </a:r>
            <a:r>
              <a:rPr lang="en-CA" dirty="0" err="1">
                <a:solidFill>
                  <a:schemeClr val="tx1">
                    <a:lumMod val="95000"/>
                  </a:schemeClr>
                </a:solidFill>
              </a:rPr>
              <a:t>exercices</a:t>
            </a:r>
            <a:r>
              <a:rPr lang="en-CA" dirty="0">
                <a:solidFill>
                  <a:schemeClr val="tx1">
                    <a:lumMod val="95000"/>
                  </a:schemeClr>
                </a:solidFill>
              </a:rPr>
              <a:t> </a:t>
            </a:r>
            <a:r>
              <a:rPr lang="en-CA" dirty="0" err="1">
                <a:solidFill>
                  <a:schemeClr val="tx1">
                    <a:lumMod val="95000"/>
                  </a:schemeClr>
                </a:solidFill>
              </a:rPr>
              <a:t>sont</a:t>
            </a:r>
            <a:r>
              <a:rPr lang="en-CA" dirty="0">
                <a:solidFill>
                  <a:schemeClr val="tx1">
                    <a:lumMod val="95000"/>
                  </a:schemeClr>
                </a:solidFill>
              </a:rPr>
              <a:t> les </a:t>
            </a:r>
            <a:r>
              <a:rPr lang="en-CA" dirty="0" err="1">
                <a:solidFill>
                  <a:schemeClr val="tx1">
                    <a:lumMod val="95000"/>
                  </a:schemeClr>
                </a:solidFill>
              </a:rPr>
              <a:t>seules</a:t>
            </a:r>
            <a:r>
              <a:rPr lang="en-CA" dirty="0">
                <a:solidFill>
                  <a:schemeClr val="tx1">
                    <a:lumMod val="95000"/>
                  </a:schemeClr>
                </a:solidFill>
              </a:rPr>
              <a:t> choses </a:t>
            </a:r>
            <a:r>
              <a:rPr lang="en-CA" dirty="0" err="1">
                <a:solidFill>
                  <a:schemeClr val="tx1">
                    <a:lumMod val="95000"/>
                  </a:schemeClr>
                </a:solidFill>
              </a:rPr>
              <a:t>auxquelles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aurez</a:t>
            </a:r>
            <a:r>
              <a:rPr lang="en-CA" dirty="0">
                <a:solidFill>
                  <a:schemeClr val="tx1">
                    <a:lumMod val="95000"/>
                  </a:schemeClr>
                </a:solidFill>
              </a:rPr>
              <a:t> </a:t>
            </a:r>
            <a:r>
              <a:rPr lang="en-CA" dirty="0" err="1">
                <a:solidFill>
                  <a:schemeClr val="tx1">
                    <a:lumMod val="95000"/>
                  </a:schemeClr>
                </a:solidFill>
              </a:rPr>
              <a:t>besoin</a:t>
            </a:r>
            <a:r>
              <a:rPr lang="en-CA" dirty="0">
                <a:solidFill>
                  <a:schemeClr val="tx1">
                    <a:lumMod val="95000"/>
                  </a:schemeClr>
                </a:solidFill>
              </a:rPr>
              <a:t> pour </a:t>
            </a:r>
            <a:r>
              <a:rPr lang="en-CA" dirty="0" err="1">
                <a:solidFill>
                  <a:schemeClr val="tx1">
                    <a:lumMod val="95000"/>
                  </a:schemeClr>
                </a:solidFill>
              </a:rPr>
              <a:t>réussir</a:t>
            </a:r>
            <a:r>
              <a:rPr lang="en-CA" dirty="0">
                <a:solidFill>
                  <a:schemeClr val="tx1">
                    <a:lumMod val="95000"/>
                  </a:schemeClr>
                </a:solidFill>
              </a:rPr>
              <a:t> les </a:t>
            </a:r>
            <a:r>
              <a:rPr lang="en-CA" dirty="0" err="1">
                <a:solidFill>
                  <a:schemeClr val="tx1">
                    <a:lumMod val="95000"/>
                  </a:schemeClr>
                </a:solidFill>
              </a:rPr>
              <a:t>examens</a:t>
            </a:r>
            <a:r>
              <a:rPr lang="en-CA" dirty="0">
                <a:solidFill>
                  <a:schemeClr val="tx1">
                    <a:lumMod val="95000"/>
                  </a:schemeClr>
                </a:solidFill>
              </a:rPr>
              <a:t>.</a:t>
            </a:r>
          </a:p>
          <a:p>
            <a:pPr lvl="1"/>
            <a:endParaRPr lang="en-CA" dirty="0">
              <a:solidFill>
                <a:schemeClr val="tx1">
                  <a:lumMod val="95000"/>
                </a:schemeClr>
              </a:solidFill>
            </a:endParaRPr>
          </a:p>
          <a:p>
            <a:pPr lvl="1"/>
            <a:endParaRPr lang="en-CA" dirty="0">
              <a:solidFill>
                <a:schemeClr val="tx1">
                  <a:lumMod val="95000"/>
                </a:schemeClr>
              </a:solidFill>
            </a:endParaRPr>
          </a:p>
        </p:txBody>
      </p:sp>
    </p:spTree>
    <p:extLst>
      <p:ext uri="{BB962C8B-B14F-4D97-AF65-F5344CB8AC3E}">
        <p14:creationId xmlns:p14="http://schemas.microsoft.com/office/powerpoint/2010/main" val="3331524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7AAE1-5359-4830-AF06-6C691BEEF8A2}"/>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E0027A17-71BF-48D5-8669-961E1976A345}"/>
              </a:ext>
            </a:extLst>
          </p:cNvPr>
          <p:cNvSpPr>
            <a:spLocks noGrp="1"/>
          </p:cNvSpPr>
          <p:nvPr>
            <p:ph idx="1"/>
            <p:custDataLst>
              <p:tags r:id="rId2"/>
            </p:custDataLst>
          </p:nvPr>
        </p:nvSpPr>
        <p:spPr/>
        <p:txBody>
          <a:bodyPr/>
          <a:lstStyle/>
          <a:p>
            <a:r>
              <a:rPr lang="en-US"/>
              <a:t>Cliquez sur “Continue to Cart”</a:t>
            </a:r>
            <a:endParaRPr lang="en-CA"/>
          </a:p>
        </p:txBody>
      </p:sp>
      <p:pic>
        <p:nvPicPr>
          <p:cNvPr id="5" name="Picture 4" descr="Graphical user interface&#10;&#10;Description automatically generated">
            <a:extLst>
              <a:ext uri="{FF2B5EF4-FFF2-40B4-BE49-F238E27FC236}">
                <a16:creationId xmlns:a16="http://schemas.microsoft.com/office/drawing/2014/main" id="{D3D1F96A-096A-479F-AF03-982D7A0BEF19}"/>
              </a:ext>
            </a:extLst>
          </p:cNvPr>
          <p:cNvPicPr>
            <a:picLocks noChangeAspect="1"/>
          </p:cNvPicPr>
          <p:nvPr>
            <p:custDataLst>
              <p:tags r:id="rId3"/>
            </p:custDataLst>
          </p:nvPr>
        </p:nvPicPr>
        <p:blipFill>
          <a:blip r:embed="rId5"/>
          <a:stretch>
            <a:fillRect/>
          </a:stretch>
        </p:blipFill>
        <p:spPr>
          <a:xfrm>
            <a:off x="1816651" y="2805025"/>
            <a:ext cx="2486372" cy="1247949"/>
          </a:xfrm>
          <a:prstGeom prst="rect">
            <a:avLst/>
          </a:prstGeom>
        </p:spPr>
      </p:pic>
    </p:spTree>
    <p:extLst>
      <p:ext uri="{BB962C8B-B14F-4D97-AF65-F5344CB8AC3E}">
        <p14:creationId xmlns:p14="http://schemas.microsoft.com/office/powerpoint/2010/main" val="7744284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52A18-3B1F-46E3-B6F9-77966E170E68}"/>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BC034EC3-7400-456B-B3CC-58652487A916}"/>
              </a:ext>
            </a:extLst>
          </p:cNvPr>
          <p:cNvSpPr>
            <a:spLocks noGrp="1"/>
          </p:cNvSpPr>
          <p:nvPr>
            <p:ph idx="1"/>
            <p:custDataLst>
              <p:tags r:id="rId2"/>
            </p:custDataLst>
          </p:nvPr>
        </p:nvSpPr>
        <p:spPr/>
        <p:txBody>
          <a:bodyPr/>
          <a:lstStyle/>
          <a:p>
            <a:r>
              <a:rPr lang="en-US"/>
              <a:t>Assurez-vous de désactiver tous les produits complémentaires offerts</a:t>
            </a:r>
            <a:endParaRPr lang="en-CA"/>
          </a:p>
        </p:txBody>
      </p:sp>
      <p:pic>
        <p:nvPicPr>
          <p:cNvPr id="7" name="Picture 6" descr="Text&#10;&#10;Description automatically generated with medium confidence">
            <a:extLst>
              <a:ext uri="{FF2B5EF4-FFF2-40B4-BE49-F238E27FC236}">
                <a16:creationId xmlns:a16="http://schemas.microsoft.com/office/drawing/2014/main" id="{FA6800A1-60DA-4224-B55A-890F70B0BA31}"/>
              </a:ext>
            </a:extLst>
          </p:cNvPr>
          <p:cNvPicPr>
            <a:picLocks noChangeAspect="1"/>
          </p:cNvPicPr>
          <p:nvPr>
            <p:custDataLst>
              <p:tags r:id="rId3"/>
            </p:custDataLst>
          </p:nvPr>
        </p:nvPicPr>
        <p:blipFill>
          <a:blip r:embed="rId7"/>
          <a:stretch>
            <a:fillRect/>
          </a:stretch>
        </p:blipFill>
        <p:spPr>
          <a:xfrm>
            <a:off x="1345502" y="2533531"/>
            <a:ext cx="3360070" cy="1066262"/>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51F6764D-31BB-4532-B71C-E7EF3E54E816}"/>
              </a:ext>
            </a:extLst>
          </p:cNvPr>
          <p:cNvPicPr>
            <a:picLocks noChangeAspect="1"/>
          </p:cNvPicPr>
          <p:nvPr>
            <p:custDataLst>
              <p:tags r:id="rId4"/>
            </p:custDataLst>
          </p:nvPr>
        </p:nvPicPr>
        <p:blipFill>
          <a:blip r:embed="rId8"/>
          <a:stretch>
            <a:fillRect/>
          </a:stretch>
        </p:blipFill>
        <p:spPr>
          <a:xfrm>
            <a:off x="1345502" y="3710229"/>
            <a:ext cx="3498135" cy="1168868"/>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BAE07F91-30D1-4412-BB51-90F5E2557B82}"/>
              </a:ext>
            </a:extLst>
          </p:cNvPr>
          <p:cNvPicPr>
            <a:picLocks noChangeAspect="1"/>
          </p:cNvPicPr>
          <p:nvPr>
            <p:custDataLst>
              <p:tags r:id="rId5"/>
            </p:custDataLst>
          </p:nvPr>
        </p:nvPicPr>
        <p:blipFill>
          <a:blip r:embed="rId9"/>
          <a:stretch>
            <a:fillRect/>
          </a:stretch>
        </p:blipFill>
        <p:spPr>
          <a:xfrm>
            <a:off x="1345502" y="5043532"/>
            <a:ext cx="5856619" cy="1685480"/>
          </a:xfrm>
          <a:prstGeom prst="rect">
            <a:avLst/>
          </a:prstGeom>
        </p:spPr>
      </p:pic>
    </p:spTree>
    <p:extLst>
      <p:ext uri="{BB962C8B-B14F-4D97-AF65-F5344CB8AC3E}">
        <p14:creationId xmlns:p14="http://schemas.microsoft.com/office/powerpoint/2010/main" val="3149322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605D1-F89A-43CB-8313-A0E06046204B}"/>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12B317C4-00DE-4A3F-ADA5-1B12B8CCEB24}"/>
              </a:ext>
            </a:extLst>
          </p:cNvPr>
          <p:cNvSpPr>
            <a:spLocks noGrp="1"/>
          </p:cNvSpPr>
          <p:nvPr>
            <p:ph idx="1"/>
            <p:custDataLst>
              <p:tags r:id="rId2"/>
            </p:custDataLst>
          </p:nvPr>
        </p:nvSpPr>
        <p:spPr/>
        <p:txBody>
          <a:bodyPr/>
          <a:lstStyle/>
          <a:p>
            <a:r>
              <a:rPr lang="en-US"/>
              <a:t>Cliquez sur “Continue to Cart”</a:t>
            </a:r>
            <a:endParaRPr lang="en-CA"/>
          </a:p>
        </p:txBody>
      </p:sp>
      <p:pic>
        <p:nvPicPr>
          <p:cNvPr id="5" name="Picture 4" descr="Graphical user interface, text, application&#10;&#10;Description automatically generated">
            <a:extLst>
              <a:ext uri="{FF2B5EF4-FFF2-40B4-BE49-F238E27FC236}">
                <a16:creationId xmlns:a16="http://schemas.microsoft.com/office/drawing/2014/main" id="{22C4ED5D-B375-4EF4-AFCC-245687C768B4}"/>
              </a:ext>
            </a:extLst>
          </p:cNvPr>
          <p:cNvPicPr>
            <a:picLocks noChangeAspect="1"/>
          </p:cNvPicPr>
          <p:nvPr>
            <p:custDataLst>
              <p:tags r:id="rId3"/>
            </p:custDataLst>
          </p:nvPr>
        </p:nvPicPr>
        <p:blipFill>
          <a:blip r:embed="rId5"/>
          <a:stretch>
            <a:fillRect/>
          </a:stretch>
        </p:blipFill>
        <p:spPr>
          <a:xfrm>
            <a:off x="1348786" y="2792885"/>
            <a:ext cx="3581900" cy="952633"/>
          </a:xfrm>
          <a:prstGeom prst="rect">
            <a:avLst/>
          </a:prstGeom>
        </p:spPr>
      </p:pic>
    </p:spTree>
    <p:extLst>
      <p:ext uri="{BB962C8B-B14F-4D97-AF65-F5344CB8AC3E}">
        <p14:creationId xmlns:p14="http://schemas.microsoft.com/office/powerpoint/2010/main" val="16288758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5E91-FC6A-444D-A56D-49F4D4E6F62B}"/>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773A2CFA-8203-4C09-BA76-7E1B0E0C40A1}"/>
              </a:ext>
            </a:extLst>
          </p:cNvPr>
          <p:cNvSpPr>
            <a:spLocks noGrp="1"/>
          </p:cNvSpPr>
          <p:nvPr>
            <p:ph idx="1"/>
            <p:custDataLst>
              <p:tags r:id="rId2"/>
            </p:custDataLst>
          </p:nvPr>
        </p:nvSpPr>
        <p:spPr/>
        <p:txBody>
          <a:bodyPr/>
          <a:lstStyle/>
          <a:p>
            <a:r>
              <a:rPr lang="en-US"/>
              <a:t>Vous devez remplir le formulaire d’inscription et cliquez sur “Continue” au bas de la page</a:t>
            </a:r>
            <a:endParaRPr lang="en-CA"/>
          </a:p>
        </p:txBody>
      </p:sp>
      <p:pic>
        <p:nvPicPr>
          <p:cNvPr id="5" name="Picture 4" descr="Graphical user interface, text, application, email&#10;&#10;Description automatically generated">
            <a:extLst>
              <a:ext uri="{FF2B5EF4-FFF2-40B4-BE49-F238E27FC236}">
                <a16:creationId xmlns:a16="http://schemas.microsoft.com/office/drawing/2014/main" id="{8ADA74C4-D458-4925-A1E6-6A11433793D4}"/>
              </a:ext>
            </a:extLst>
          </p:cNvPr>
          <p:cNvPicPr>
            <a:picLocks noChangeAspect="1"/>
          </p:cNvPicPr>
          <p:nvPr>
            <p:custDataLst>
              <p:tags r:id="rId3"/>
            </p:custDataLst>
          </p:nvPr>
        </p:nvPicPr>
        <p:blipFill>
          <a:blip r:embed="rId5"/>
          <a:stretch>
            <a:fillRect/>
          </a:stretch>
        </p:blipFill>
        <p:spPr>
          <a:xfrm>
            <a:off x="1526958" y="2900221"/>
            <a:ext cx="6581165" cy="3712759"/>
          </a:xfrm>
          <a:prstGeom prst="rect">
            <a:avLst/>
          </a:prstGeom>
        </p:spPr>
      </p:pic>
    </p:spTree>
    <p:extLst>
      <p:ext uri="{BB962C8B-B14F-4D97-AF65-F5344CB8AC3E}">
        <p14:creationId xmlns:p14="http://schemas.microsoft.com/office/powerpoint/2010/main" val="29105110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C7203-5ACE-4BB0-A2D3-FE6A8FDD5A65}"/>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79FAD413-77EF-4316-AE06-27A17BA8F11D}"/>
              </a:ext>
            </a:extLst>
          </p:cNvPr>
          <p:cNvSpPr>
            <a:spLocks noGrp="1"/>
          </p:cNvSpPr>
          <p:nvPr>
            <p:ph idx="1"/>
            <p:custDataLst>
              <p:tags r:id="rId2"/>
            </p:custDataLst>
          </p:nvPr>
        </p:nvSpPr>
        <p:spPr/>
        <p:txBody>
          <a:bodyPr/>
          <a:lstStyle/>
          <a:p>
            <a:r>
              <a:rPr lang="en-US"/>
              <a:t>Assurez-vous de changer la durée du nom de domaine pour 1 année pour réduire la facture.</a:t>
            </a:r>
          </a:p>
          <a:p>
            <a:r>
              <a:rPr lang="en-US"/>
              <a:t>Vous pouvez ensuite procéder au paiement.</a:t>
            </a:r>
            <a:endParaRPr lang="en-CA"/>
          </a:p>
        </p:txBody>
      </p:sp>
      <p:pic>
        <p:nvPicPr>
          <p:cNvPr id="5" name="Picture 4" descr="Graphical user interface, text, application&#10;&#10;Description automatically generated">
            <a:extLst>
              <a:ext uri="{FF2B5EF4-FFF2-40B4-BE49-F238E27FC236}">
                <a16:creationId xmlns:a16="http://schemas.microsoft.com/office/drawing/2014/main" id="{8D9A4149-20B7-4EAC-8D72-7F676E7F53E8}"/>
              </a:ext>
            </a:extLst>
          </p:cNvPr>
          <p:cNvPicPr>
            <a:picLocks noChangeAspect="1"/>
          </p:cNvPicPr>
          <p:nvPr>
            <p:custDataLst>
              <p:tags r:id="rId3"/>
            </p:custDataLst>
          </p:nvPr>
        </p:nvPicPr>
        <p:blipFill>
          <a:blip r:embed="rId5"/>
          <a:stretch>
            <a:fillRect/>
          </a:stretch>
        </p:blipFill>
        <p:spPr>
          <a:xfrm>
            <a:off x="1680897" y="3195960"/>
            <a:ext cx="4867353" cy="3456695"/>
          </a:xfrm>
          <a:prstGeom prst="rect">
            <a:avLst/>
          </a:prstGeom>
        </p:spPr>
      </p:pic>
    </p:spTree>
    <p:extLst>
      <p:ext uri="{BB962C8B-B14F-4D97-AF65-F5344CB8AC3E}">
        <p14:creationId xmlns:p14="http://schemas.microsoft.com/office/powerpoint/2010/main" val="2499483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ACAB2-8884-4904-A390-A0EED7D18598}"/>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D66C0EDF-648A-428E-956E-72C2A5D1D5BD}"/>
              </a:ext>
            </a:extLst>
          </p:cNvPr>
          <p:cNvSpPr>
            <a:spLocks noGrp="1"/>
          </p:cNvSpPr>
          <p:nvPr>
            <p:ph idx="1"/>
            <p:custDataLst>
              <p:tags r:id="rId2"/>
            </p:custDataLst>
          </p:nvPr>
        </p:nvSpPr>
        <p:spPr/>
        <p:txBody>
          <a:bodyPr/>
          <a:lstStyle/>
          <a:p>
            <a:r>
              <a:rPr lang="en-US"/>
              <a:t>Petit conseil, vous pouvez utiliser l’extension “Honey” dans votre fureteur qui tentera d’appliquer des coupons rabais sur votre achat.</a:t>
            </a:r>
          </a:p>
          <a:p>
            <a:r>
              <a:rPr lang="en-US"/>
              <a:t>Il fonctionnera sur plusieurs autres sites web également.</a:t>
            </a:r>
          </a:p>
          <a:p>
            <a:r>
              <a:rPr lang="en-US"/>
              <a:t>Dans le cas présent, j’épargnerais 5.10$ USD.</a:t>
            </a:r>
            <a:endParaRPr lang="en-CA"/>
          </a:p>
        </p:txBody>
      </p:sp>
      <p:pic>
        <p:nvPicPr>
          <p:cNvPr id="7" name="Picture 6">
            <a:extLst>
              <a:ext uri="{FF2B5EF4-FFF2-40B4-BE49-F238E27FC236}">
                <a16:creationId xmlns:a16="http://schemas.microsoft.com/office/drawing/2014/main" id="{B479C619-5772-4353-A2C9-1846D041294C}"/>
              </a:ext>
            </a:extLst>
          </p:cNvPr>
          <p:cNvPicPr>
            <a:picLocks noChangeAspect="1"/>
          </p:cNvPicPr>
          <p:nvPr>
            <p:custDataLst>
              <p:tags r:id="rId3"/>
            </p:custDataLst>
          </p:nvPr>
        </p:nvPicPr>
        <p:blipFill>
          <a:blip r:embed="rId6"/>
          <a:stretch>
            <a:fillRect/>
          </a:stretch>
        </p:blipFill>
        <p:spPr>
          <a:xfrm>
            <a:off x="1599504" y="4209756"/>
            <a:ext cx="3133725" cy="400050"/>
          </a:xfrm>
          <a:prstGeom prst="rect">
            <a:avLst/>
          </a:prstGeom>
        </p:spPr>
      </p:pic>
      <p:pic>
        <p:nvPicPr>
          <p:cNvPr id="9" name="Picture 8" descr="Graphical user interface, text, application, email&#10;&#10;Description automatically generated">
            <a:extLst>
              <a:ext uri="{FF2B5EF4-FFF2-40B4-BE49-F238E27FC236}">
                <a16:creationId xmlns:a16="http://schemas.microsoft.com/office/drawing/2014/main" id="{AF128B6B-D63A-4EBF-9A58-B55D787573A4}"/>
              </a:ext>
            </a:extLst>
          </p:cNvPr>
          <p:cNvPicPr>
            <a:picLocks noChangeAspect="1"/>
          </p:cNvPicPr>
          <p:nvPr>
            <p:custDataLst>
              <p:tags r:id="rId4"/>
            </p:custDataLst>
          </p:nvPr>
        </p:nvPicPr>
        <p:blipFill>
          <a:blip r:embed="rId7"/>
          <a:stretch>
            <a:fillRect/>
          </a:stretch>
        </p:blipFill>
        <p:spPr>
          <a:xfrm>
            <a:off x="1642155" y="4950604"/>
            <a:ext cx="3048425" cy="1200318"/>
          </a:xfrm>
          <a:prstGeom prst="rect">
            <a:avLst/>
          </a:prstGeom>
        </p:spPr>
      </p:pic>
    </p:spTree>
    <p:extLst>
      <p:ext uri="{BB962C8B-B14F-4D97-AF65-F5344CB8AC3E}">
        <p14:creationId xmlns:p14="http://schemas.microsoft.com/office/powerpoint/2010/main" val="13039263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54A18-0158-47CA-B6CB-961F4DC58ACF}"/>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ADD2C97B-9F2F-474E-B85A-27EC366FA2D7}"/>
              </a:ext>
            </a:extLst>
          </p:cNvPr>
          <p:cNvSpPr>
            <a:spLocks noGrp="1"/>
          </p:cNvSpPr>
          <p:nvPr>
            <p:ph idx="1"/>
            <p:custDataLst>
              <p:tags r:id="rId2"/>
            </p:custDataLst>
          </p:nvPr>
        </p:nvSpPr>
        <p:spPr/>
        <p:txBody>
          <a:bodyPr/>
          <a:lstStyle/>
          <a:p>
            <a:r>
              <a:rPr lang="en-US"/>
              <a:t>Une fois terminé, vous pourrez vous connecter à votre compte GoDaddy pour voir vos noms de domaine.</a:t>
            </a:r>
          </a:p>
          <a:p>
            <a:r>
              <a:rPr lang="en-US"/>
              <a:t>Nous les utiliserons au cours de la session.</a:t>
            </a:r>
            <a:endParaRPr lang="en-CA"/>
          </a:p>
        </p:txBody>
      </p:sp>
      <p:pic>
        <p:nvPicPr>
          <p:cNvPr id="5" name="Picture 4" descr="Graphical user interface, text, application, email&#10;&#10;Description automatically generated">
            <a:extLst>
              <a:ext uri="{FF2B5EF4-FFF2-40B4-BE49-F238E27FC236}">
                <a16:creationId xmlns:a16="http://schemas.microsoft.com/office/drawing/2014/main" id="{1E451F3B-A6A5-46AC-9953-5BB816028239}"/>
              </a:ext>
            </a:extLst>
          </p:cNvPr>
          <p:cNvPicPr>
            <a:picLocks noChangeAspect="1"/>
          </p:cNvPicPr>
          <p:nvPr>
            <p:custDataLst>
              <p:tags r:id="rId3"/>
            </p:custDataLst>
          </p:nvPr>
        </p:nvPicPr>
        <p:blipFill>
          <a:blip r:embed="rId5"/>
          <a:stretch>
            <a:fillRect/>
          </a:stretch>
        </p:blipFill>
        <p:spPr>
          <a:xfrm>
            <a:off x="1622729" y="3281958"/>
            <a:ext cx="8946541" cy="3445590"/>
          </a:xfrm>
          <a:prstGeom prst="rect">
            <a:avLst/>
          </a:prstGeom>
        </p:spPr>
      </p:pic>
    </p:spTree>
    <p:extLst>
      <p:ext uri="{BB962C8B-B14F-4D97-AF65-F5344CB8AC3E}">
        <p14:creationId xmlns:p14="http://schemas.microsoft.com/office/powerpoint/2010/main" val="27277002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D50FE-2207-4342-9509-91D15A2FFBB6}"/>
              </a:ext>
            </a:extLst>
          </p:cNvPr>
          <p:cNvSpPr>
            <a:spLocks noGrp="1"/>
          </p:cNvSpPr>
          <p:nvPr>
            <p:ph type="title"/>
            <p:custDataLst>
              <p:tags r:id="rId1"/>
            </p:custDataLst>
          </p:nvPr>
        </p:nvSpPr>
        <p:spPr/>
        <p:txBody>
          <a:bodyPr/>
          <a:lstStyle/>
          <a:p>
            <a:r>
              <a:rPr lang="en-US"/>
              <a:t>L’achat de nom de domaine sur Godaddy</a:t>
            </a:r>
            <a:endParaRPr lang="en-CA"/>
          </a:p>
        </p:txBody>
      </p:sp>
      <p:sp>
        <p:nvSpPr>
          <p:cNvPr id="3" name="Content Placeholder 2">
            <a:extLst>
              <a:ext uri="{FF2B5EF4-FFF2-40B4-BE49-F238E27FC236}">
                <a16:creationId xmlns:a16="http://schemas.microsoft.com/office/drawing/2014/main" id="{F8E0D888-098F-4F1C-A419-9B0B8A1AC86B}"/>
              </a:ext>
            </a:extLst>
          </p:cNvPr>
          <p:cNvSpPr>
            <a:spLocks noGrp="1"/>
          </p:cNvSpPr>
          <p:nvPr>
            <p:ph idx="1"/>
            <p:custDataLst>
              <p:tags r:id="rId2"/>
            </p:custDataLst>
          </p:nvPr>
        </p:nvSpPr>
        <p:spPr/>
        <p:txBody>
          <a:bodyPr/>
          <a:lstStyle/>
          <a:p>
            <a:r>
              <a:rPr lang="en-US"/>
              <a:t>Voilà qui termine notre section sur l’achat de nom de domaine.</a:t>
            </a:r>
          </a:p>
          <a:p>
            <a:endParaRPr lang="en-CA"/>
          </a:p>
        </p:txBody>
      </p:sp>
    </p:spTree>
    <p:extLst>
      <p:ext uri="{BB962C8B-B14F-4D97-AF65-F5344CB8AC3E}">
        <p14:creationId xmlns:p14="http://schemas.microsoft.com/office/powerpoint/2010/main" val="35205931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a:t>La sécurité des applications est un enjeu majeur pour les organisations d’aujourd’hui.</a:t>
            </a:r>
          </a:p>
          <a:p>
            <a:pPr lvl="1"/>
            <a:r>
              <a:rPr lang="fr-CA"/>
              <a:t>Un système peut être attaqué au niveau de multiples composantes et n’est pas plus sécuritaire que la plus faible d’entre elles.</a:t>
            </a:r>
          </a:p>
          <a:p>
            <a:pPr lvl="1"/>
            <a:r>
              <a:rPr lang="fr-CA"/>
              <a:t>Au cours de la session, nous verrons comment sécuriser plusieurs composantes d’une application web.</a:t>
            </a:r>
            <a:endParaRPr lang="fr-CA" dirty="0"/>
          </a:p>
        </p:txBody>
      </p:sp>
    </p:spTree>
    <p:extLst>
      <p:ext uri="{BB962C8B-B14F-4D97-AF65-F5344CB8AC3E}">
        <p14:creationId xmlns:p14="http://schemas.microsoft.com/office/powerpoint/2010/main" val="926987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Le </a:t>
            </a:r>
            <a:r>
              <a:rPr lang="en-CA" dirty="0" err="1">
                <a:solidFill>
                  <a:schemeClr val="tx1">
                    <a:lumMod val="95000"/>
                  </a:schemeClr>
                </a:solidFill>
              </a:rPr>
              <a:t>cours</a:t>
            </a:r>
            <a:r>
              <a:rPr lang="en-CA" dirty="0">
                <a:solidFill>
                  <a:schemeClr val="tx1">
                    <a:lumMod val="95000"/>
                  </a:schemeClr>
                </a:solidFill>
              </a:rPr>
              <a:t> se </a:t>
            </a:r>
            <a:r>
              <a:rPr lang="en-CA" dirty="0" err="1">
                <a:solidFill>
                  <a:schemeClr val="tx1">
                    <a:lumMod val="95000"/>
                  </a:schemeClr>
                </a:solidFill>
              </a:rPr>
              <a:t>déroule</a:t>
            </a:r>
            <a:r>
              <a:rPr lang="en-CA" dirty="0">
                <a:solidFill>
                  <a:schemeClr val="tx1">
                    <a:lumMod val="95000"/>
                  </a:schemeClr>
                </a:solidFill>
              </a:rPr>
              <a:t> </a:t>
            </a:r>
            <a:r>
              <a:rPr lang="en-CA" dirty="0" err="1">
                <a:solidFill>
                  <a:schemeClr val="tx1">
                    <a:lumMod val="95000"/>
                  </a:schemeClr>
                </a:solidFill>
              </a:rPr>
              <a:t>comme</a:t>
            </a:r>
            <a:r>
              <a:rPr lang="en-CA" dirty="0">
                <a:solidFill>
                  <a:schemeClr val="tx1">
                    <a:lumMod val="95000"/>
                  </a:schemeClr>
                </a:solidFill>
              </a:rPr>
              <a:t> suit</a:t>
            </a:r>
          </a:p>
          <a:p>
            <a:pPr lvl="1"/>
            <a:r>
              <a:rPr lang="en-CA">
                <a:solidFill>
                  <a:schemeClr val="tx1">
                    <a:lumMod val="95000"/>
                  </a:schemeClr>
                </a:solidFill>
              </a:rPr>
              <a:t>2 heures </a:t>
            </a:r>
            <a:r>
              <a:rPr lang="en-CA" dirty="0">
                <a:solidFill>
                  <a:schemeClr val="tx1">
                    <a:lumMod val="95000"/>
                  </a:schemeClr>
                </a:solidFill>
              </a:rPr>
              <a:t>de </a:t>
            </a:r>
            <a:r>
              <a:rPr lang="en-CA" dirty="0" err="1">
                <a:solidFill>
                  <a:schemeClr val="tx1">
                    <a:lumMod val="95000"/>
                  </a:schemeClr>
                </a:solidFill>
              </a:rPr>
              <a:t>théorie</a:t>
            </a:r>
            <a:endParaRPr lang="en-CA" dirty="0">
              <a:solidFill>
                <a:schemeClr val="tx1">
                  <a:lumMod val="95000"/>
                </a:schemeClr>
              </a:solidFill>
            </a:endParaRPr>
          </a:p>
          <a:p>
            <a:pPr lvl="1"/>
            <a:r>
              <a:rPr lang="en-CA" dirty="0">
                <a:solidFill>
                  <a:schemeClr val="tx1">
                    <a:lumMod val="95000"/>
                  </a:schemeClr>
                </a:solidFill>
              </a:rPr>
              <a:t>2 </a:t>
            </a:r>
            <a:r>
              <a:rPr lang="en-CA" dirty="0" err="1">
                <a:solidFill>
                  <a:schemeClr val="tx1">
                    <a:lumMod val="95000"/>
                  </a:schemeClr>
                </a:solidFill>
              </a:rPr>
              <a:t>heures</a:t>
            </a:r>
            <a:r>
              <a:rPr lang="en-CA" dirty="0">
                <a:solidFill>
                  <a:schemeClr val="tx1">
                    <a:lumMod val="95000"/>
                  </a:schemeClr>
                </a:solidFill>
              </a:rPr>
              <a:t> de pratique</a:t>
            </a:r>
          </a:p>
          <a:p>
            <a:pPr lvl="1"/>
            <a:endParaRPr lang="en-CA" dirty="0">
              <a:solidFill>
                <a:schemeClr val="tx1">
                  <a:lumMod val="95000"/>
                </a:schemeClr>
              </a:solidFill>
            </a:endParaRPr>
          </a:p>
          <a:p>
            <a:pPr lvl="1"/>
            <a:endParaRPr lang="en-CA" dirty="0">
              <a:solidFill>
                <a:schemeClr val="tx1">
                  <a:lumMod val="95000"/>
                </a:schemeClr>
              </a:solidFill>
            </a:endParaRPr>
          </a:p>
        </p:txBody>
      </p:sp>
    </p:spTree>
    <p:extLst>
      <p:ext uri="{BB962C8B-B14F-4D97-AF65-F5344CB8AC3E}">
        <p14:creationId xmlns:p14="http://schemas.microsoft.com/office/powerpoint/2010/main" val="19418030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a:t>Au prochain cours, nous aborderons un des premiers éléments à risque dans une application web : Son système d’exploitation</a:t>
            </a:r>
          </a:p>
          <a:p>
            <a:endParaRPr lang="fr-CA"/>
          </a:p>
          <a:p>
            <a:r>
              <a:rPr lang="fr-CA"/>
              <a:t>Nous verrons comment l’administrer, identifier les risques, et les mitiger.</a:t>
            </a:r>
            <a:endParaRPr lang="fr-CA" dirty="0"/>
          </a:p>
        </p:txBody>
      </p:sp>
    </p:spTree>
    <p:extLst>
      <p:ext uri="{BB962C8B-B14F-4D97-AF65-F5344CB8AC3E}">
        <p14:creationId xmlns:p14="http://schemas.microsoft.com/office/powerpoint/2010/main" val="34861414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a:hlinkClick r:id="rId4"/>
              </a:rPr>
              <a:t>https://en.wikipedia.org/wiki/OWASP</a:t>
            </a:r>
            <a:endParaRPr lang="fr-CA"/>
          </a:p>
          <a:p>
            <a:r>
              <a:rPr lang="fr-CA">
                <a:hlinkClick r:id="rId5"/>
              </a:rPr>
              <a:t>https://owasp.org/</a:t>
            </a:r>
            <a:endParaRPr lang="fr-CA"/>
          </a:p>
          <a:p>
            <a:r>
              <a:rPr lang="fr-CA">
                <a:hlinkClick r:id="rId6"/>
              </a:rPr>
              <a:t>https://www.digitalocean.com</a:t>
            </a:r>
            <a:r>
              <a:rPr lang="fr-CA"/>
              <a:t> </a:t>
            </a:r>
          </a:p>
          <a:p>
            <a:r>
              <a:rPr lang="fr-CA">
                <a:hlinkClick r:id="rId7"/>
              </a:rPr>
              <a:t>https://www.godaddy.com</a:t>
            </a:r>
            <a:r>
              <a:rPr lang="fr-CA"/>
              <a:t> </a:t>
            </a:r>
          </a:p>
          <a:p>
            <a:endParaRPr lang="fr-CA" dirty="0"/>
          </a:p>
        </p:txBody>
      </p:sp>
    </p:spTree>
    <p:extLst>
      <p:ext uri="{BB962C8B-B14F-4D97-AF65-F5344CB8AC3E}">
        <p14:creationId xmlns:p14="http://schemas.microsoft.com/office/powerpoint/2010/main" val="3305676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F528-2A78-4E69-85EB-122E59768501}"/>
              </a:ext>
            </a:extLst>
          </p:cNvPr>
          <p:cNvSpPr>
            <a:spLocks noGrp="1"/>
          </p:cNvSpPr>
          <p:nvPr>
            <p:ph type="title"/>
            <p:custDataLst>
              <p:tags r:id="rId1"/>
            </p:custDataLst>
          </p:nvPr>
        </p:nvSpPr>
        <p:spPr>
          <a:xfrm>
            <a:off x="646111" y="452718"/>
            <a:ext cx="9927194" cy="1400530"/>
          </a:xfrm>
        </p:spPr>
        <p:txBody>
          <a:bodyPr/>
          <a:lstStyle/>
          <a:p>
            <a:r>
              <a:rPr lang="en-CA" dirty="0" err="1"/>
              <a:t>Déroulement</a:t>
            </a:r>
            <a:r>
              <a:rPr lang="en-CA" dirty="0"/>
              <a:t> des travaux à la </a:t>
            </a:r>
            <a:r>
              <a:rPr lang="en-CA" dirty="0" err="1"/>
              <a:t>maison</a:t>
            </a:r>
            <a:endParaRPr lang="en-CA" dirty="0"/>
          </a:p>
        </p:txBody>
      </p:sp>
      <p:sp>
        <p:nvSpPr>
          <p:cNvPr id="3" name="Content Placeholder 2">
            <a:extLst>
              <a:ext uri="{FF2B5EF4-FFF2-40B4-BE49-F238E27FC236}">
                <a16:creationId xmlns:a16="http://schemas.microsoft.com/office/drawing/2014/main" id="{B3A45B5C-B3C6-49D4-9D43-C0275C8318B5}"/>
              </a:ext>
            </a:extLst>
          </p:cNvPr>
          <p:cNvSpPr>
            <a:spLocks noGrp="1"/>
          </p:cNvSpPr>
          <p:nvPr>
            <p:ph idx="1"/>
            <p:custDataLst>
              <p:tags r:id="rId2"/>
            </p:custDataLst>
          </p:nvPr>
        </p:nvSpPr>
        <p:spPr>
          <a:xfrm>
            <a:off x="1069756" y="1591523"/>
            <a:ext cx="8946541" cy="4195481"/>
          </a:xfrm>
        </p:spPr>
        <p:txBody>
          <a:bodyPr/>
          <a:lstStyle/>
          <a:p>
            <a:r>
              <a:rPr lang="en-CA" dirty="0"/>
              <a:t>2 </a:t>
            </a:r>
            <a:r>
              <a:rPr lang="en-CA" dirty="0" err="1"/>
              <a:t>heures</a:t>
            </a:r>
            <a:r>
              <a:rPr lang="en-CA" dirty="0"/>
              <a:t> par </a:t>
            </a:r>
            <a:r>
              <a:rPr lang="en-CA" dirty="0" err="1"/>
              <a:t>semaine</a:t>
            </a:r>
            <a:r>
              <a:rPr lang="en-CA" dirty="0"/>
              <a:t> </a:t>
            </a:r>
            <a:r>
              <a:rPr lang="en-CA" dirty="0" err="1"/>
              <a:t>sont</a:t>
            </a:r>
            <a:r>
              <a:rPr lang="en-CA" dirty="0"/>
              <a:t> </a:t>
            </a:r>
            <a:r>
              <a:rPr lang="en-CA" dirty="0" err="1"/>
              <a:t>demandées</a:t>
            </a:r>
            <a:r>
              <a:rPr lang="en-CA" dirty="0"/>
              <a:t> par le CÉGEP</a:t>
            </a:r>
          </a:p>
          <a:p>
            <a:r>
              <a:rPr lang="en-CA" dirty="0"/>
              <a:t>Profiter de </a:t>
            </a:r>
            <a:r>
              <a:rPr lang="en-CA" dirty="0" err="1"/>
              <a:t>ce</a:t>
            </a:r>
            <a:r>
              <a:rPr lang="en-CA" dirty="0"/>
              <a:t> temps pour</a:t>
            </a:r>
          </a:p>
          <a:p>
            <a:pPr lvl="1"/>
            <a:r>
              <a:rPr lang="en-CA" dirty="0" err="1"/>
              <a:t>Réviser</a:t>
            </a:r>
            <a:r>
              <a:rPr lang="en-CA" dirty="0"/>
              <a:t> la matière</a:t>
            </a:r>
          </a:p>
          <a:p>
            <a:pPr lvl="1"/>
            <a:r>
              <a:rPr lang="en-CA" dirty="0" err="1"/>
              <a:t>Compléter</a:t>
            </a:r>
            <a:r>
              <a:rPr lang="en-CA" dirty="0"/>
              <a:t> </a:t>
            </a:r>
            <a:r>
              <a:rPr lang="en-CA" dirty="0" err="1"/>
              <a:t>vos</a:t>
            </a:r>
            <a:r>
              <a:rPr lang="en-CA" dirty="0"/>
              <a:t> </a:t>
            </a:r>
            <a:r>
              <a:rPr lang="en-CA" dirty="0" err="1"/>
              <a:t>exercices</a:t>
            </a:r>
            <a:r>
              <a:rPr lang="en-CA" dirty="0"/>
              <a:t> </a:t>
            </a:r>
            <a:r>
              <a:rPr lang="en-CA" dirty="0" err="1"/>
              <a:t>si</a:t>
            </a:r>
            <a:r>
              <a:rPr lang="en-CA" dirty="0"/>
              <a:t> </a:t>
            </a:r>
            <a:r>
              <a:rPr lang="en-CA" dirty="0" err="1"/>
              <a:t>nécessaire</a:t>
            </a:r>
            <a:endParaRPr lang="en-CA" dirty="0"/>
          </a:p>
          <a:p>
            <a:pPr lvl="1"/>
            <a:r>
              <a:rPr lang="en-CA" dirty="0" err="1"/>
              <a:t>Écrire</a:t>
            </a:r>
            <a:r>
              <a:rPr lang="en-CA" dirty="0"/>
              <a:t> à </a:t>
            </a:r>
            <a:r>
              <a:rPr lang="en-CA" dirty="0" err="1"/>
              <a:t>l’enseignant</a:t>
            </a:r>
            <a:r>
              <a:rPr lang="en-CA" dirty="0"/>
              <a:t> </a:t>
            </a:r>
            <a:r>
              <a:rPr lang="en-CA" dirty="0" err="1"/>
              <a:t>si</a:t>
            </a:r>
            <a:r>
              <a:rPr lang="en-CA" dirty="0"/>
              <a:t> </a:t>
            </a:r>
            <a:r>
              <a:rPr lang="en-CA" dirty="0" err="1"/>
              <a:t>vous</a:t>
            </a:r>
            <a:r>
              <a:rPr lang="en-CA" dirty="0"/>
              <a:t> </a:t>
            </a:r>
            <a:r>
              <a:rPr lang="en-CA" dirty="0" err="1"/>
              <a:t>avez</a:t>
            </a:r>
            <a:r>
              <a:rPr lang="en-CA" dirty="0"/>
              <a:t> des questions</a:t>
            </a:r>
          </a:p>
          <a:p>
            <a:pPr lvl="1"/>
            <a:r>
              <a:rPr lang="en-CA" dirty="0" err="1"/>
              <a:t>Vous</a:t>
            </a:r>
            <a:r>
              <a:rPr lang="en-CA" dirty="0"/>
              <a:t> </a:t>
            </a:r>
            <a:r>
              <a:rPr lang="en-CA" dirty="0" err="1"/>
              <a:t>reposer</a:t>
            </a:r>
            <a:endParaRPr lang="en-CA" dirty="0"/>
          </a:p>
          <a:p>
            <a:pPr lvl="1"/>
            <a:endParaRPr lang="en-CA" dirty="0"/>
          </a:p>
          <a:p>
            <a:pPr lvl="1"/>
            <a:endParaRPr lang="en-CA" dirty="0"/>
          </a:p>
          <a:p>
            <a:pPr marL="0" indent="0">
              <a:buNone/>
            </a:pPr>
            <a:endParaRPr lang="en-CA" dirty="0"/>
          </a:p>
          <a:p>
            <a:pPr marL="0" indent="0">
              <a:buNone/>
            </a:pPr>
            <a:endParaRPr lang="en-CA" dirty="0"/>
          </a:p>
        </p:txBody>
      </p:sp>
    </p:spTree>
    <p:extLst>
      <p:ext uri="{BB962C8B-B14F-4D97-AF65-F5344CB8AC3E}">
        <p14:creationId xmlns:p14="http://schemas.microsoft.com/office/powerpoint/2010/main" val="39671919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2"/>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2"/>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5098</TotalTime>
  <Words>3455</Words>
  <Application>Microsoft Office PowerPoint</Application>
  <PresentationFormat>Widescreen</PresentationFormat>
  <Paragraphs>394</Paragraphs>
  <Slides>83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83</vt:i4>
      </vt:variant>
    </vt:vector>
  </HeadingPairs>
  <TitlesOfParts>
    <vt:vector size="86" baseType="lpstr">
      <vt:lpstr>Century Gothic</vt:lpstr>
      <vt:lpstr>Wingdings 3</vt:lpstr>
      <vt:lpstr>Ion</vt:lpstr>
      <vt:lpstr>Sécurisation des applications web</vt:lpstr>
      <vt:lpstr>Information de contact</vt:lpstr>
      <vt:lpstr>Objectif du cours</vt:lpstr>
      <vt:lpstr>Pourquoi ce cours important?</vt:lpstr>
      <vt:lpstr>Calendrier du cours</vt:lpstr>
      <vt:lpstr>Évaluation des compétences</vt:lpstr>
      <vt:lpstr>Évaluation des compétences (Suite)</vt:lpstr>
      <vt:lpstr>Évaluation des compétences (Suite)</vt:lpstr>
      <vt:lpstr>Déroulement des travaux à la maison</vt:lpstr>
      <vt:lpstr>Quelques conseils d’études</vt:lpstr>
      <vt:lpstr>Absence ou retard au cours</vt:lpstr>
      <vt:lpstr>Ressources</vt:lpstr>
      <vt:lpstr>Frais à prévoir</vt:lpstr>
      <vt:lpstr>Introduction à la sécurité des applications web</vt:lpstr>
      <vt:lpstr>Sécurité des applications web</vt:lpstr>
      <vt:lpstr>Sécurité des applications web</vt:lpstr>
      <vt:lpstr>Avertissement!</vt:lpstr>
      <vt:lpstr>Sécurité des applications web</vt:lpstr>
      <vt:lpstr>Pourquoi la sécurité</vt:lpstr>
      <vt:lpstr>Pourquoi la sécurité</vt:lpstr>
      <vt:lpstr>Pourquoi la sécurité</vt:lpstr>
      <vt:lpstr>Pourquoi la sécurité</vt:lpstr>
      <vt:lpstr>Pourquoi la sécurité</vt:lpstr>
      <vt:lpstr>Pourquoi la sécurité</vt:lpstr>
      <vt:lpstr>Principe de sécurité</vt:lpstr>
      <vt:lpstr>Principe de sécurité</vt:lpstr>
      <vt:lpstr>Confidentialité</vt:lpstr>
      <vt:lpstr>Intégrité</vt:lpstr>
      <vt:lpstr>Disponibilité</vt:lpstr>
      <vt:lpstr>Principe de sécurité</vt:lpstr>
      <vt:lpstr>Les types d’attaques courantes</vt:lpstr>
      <vt:lpstr>Les types d’attaques courantes</vt:lpstr>
      <vt:lpstr>Les types d’attaques courantes</vt:lpstr>
      <vt:lpstr>Les DDOS</vt:lpstr>
      <vt:lpstr>Les DDOS</vt:lpstr>
      <vt:lpstr>Les DDOS</vt:lpstr>
      <vt:lpstr>Les injections SQL</vt:lpstr>
      <vt:lpstr>Les injections SQL</vt:lpstr>
      <vt:lpstr>Les injections SQL</vt:lpstr>
      <vt:lpstr>Le Cross-site scripting (XSS)</vt:lpstr>
      <vt:lpstr>Le XSS</vt:lpstr>
      <vt:lpstr>Le XSS</vt:lpstr>
      <vt:lpstr>Les attaques de type « Man-in-the-middle »</vt:lpstr>
      <vt:lpstr>Man-in-the-middle</vt:lpstr>
      <vt:lpstr>Man-in-the-middle</vt:lpstr>
      <vt:lpstr>Man-in-the-middle</vt:lpstr>
      <vt:lpstr>Les types « Brute force »</vt:lpstr>
      <vt:lpstr>Brute force</vt:lpstr>
      <vt:lpstr>Brute force</vt:lpstr>
      <vt:lpstr>Les librairies de tiers parti</vt:lpstr>
      <vt:lpstr>Librairie de tiers parti</vt:lpstr>
      <vt:lpstr>Librairie de tiers parti</vt:lpstr>
      <vt:lpstr>L’Hameçonnage</vt:lpstr>
      <vt:lpstr>L’Hameçonnage</vt:lpstr>
      <vt:lpstr>L’Hameçonnage</vt:lpstr>
      <vt:lpstr>L’Hameçonnage</vt:lpstr>
      <vt:lpstr>L’Hameçonnage</vt:lpstr>
      <vt:lpstr>Les Randomware</vt:lpstr>
      <vt:lpstr>Les ransomware</vt:lpstr>
      <vt:lpstr>Les types d’attaques courantes</vt:lpstr>
      <vt:lpstr>La configuration de l’environnement de travail</vt:lpstr>
      <vt:lpstr>La configuration d’un environnement de travail</vt:lpstr>
      <vt:lpstr>La configuration d’un environnement de travail</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L’achat de nom de domaine sur Godaddy</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420-A10-HU Administration et gestion bases données</dc:title>
  <dc:creator>Alexandre Mageau-Pétrin</dc:creator>
  <cp:lastModifiedBy>Alexandre Mageau-Pétrin</cp:lastModifiedBy>
  <cp:revision>509</cp:revision>
  <dcterms:created xsi:type="dcterms:W3CDTF">2019-01-03T23:02:14Z</dcterms:created>
  <dcterms:modified xsi:type="dcterms:W3CDTF">2026-07-31T20:26:49Z</dcterms:modified>
</cp:coreProperties>
</file>