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7" r:id="rId1"/>
  </p:sldMasterIdLst>
  <p:sldIdLst>
    <p:sldId id="256" r:id="rId2"/>
    <p:sldId id="257" r:id="rId3"/>
    <p:sldId id="258" r:id="rId4"/>
    <p:sldId id="260" r:id="rId5"/>
    <p:sldId id="259" r:id="rId6"/>
    <p:sldId id="263" r:id="rId7"/>
    <p:sldId id="264" r:id="rId8"/>
    <p:sldId id="265" r:id="rId9"/>
    <p:sldId id="266" r:id="rId10"/>
    <p:sldId id="267" r:id="rId11"/>
    <p:sldId id="289" r:id="rId12"/>
    <p:sldId id="290" r:id="rId13"/>
    <p:sldId id="328" r:id="rId14"/>
    <p:sldId id="298" r:id="rId15"/>
    <p:sldId id="299" r:id="rId16"/>
    <p:sldId id="261" r:id="rId17"/>
    <p:sldId id="296" r:id="rId18"/>
    <p:sldId id="327" r:id="rId19"/>
    <p:sldId id="304" r:id="rId20"/>
    <p:sldId id="307" r:id="rId21"/>
    <p:sldId id="306" r:id="rId22"/>
    <p:sldId id="329" r:id="rId23"/>
    <p:sldId id="331" r:id="rId24"/>
    <p:sldId id="330" r:id="rId25"/>
    <p:sldId id="303" r:id="rId26"/>
    <p:sldId id="273" r:id="rId27"/>
    <p:sldId id="281" r:id="rId28"/>
    <p:sldId id="291" r:id="rId29"/>
    <p:sldId id="294" r:id="rId30"/>
    <p:sldId id="300" r:id="rId31"/>
    <p:sldId id="301" r:id="rId32"/>
    <p:sldId id="314" r:id="rId33"/>
    <p:sldId id="312" r:id="rId34"/>
    <p:sldId id="313" r:id="rId35"/>
    <p:sldId id="274" r:id="rId36"/>
    <p:sldId id="282" r:id="rId37"/>
    <p:sldId id="315" r:id="rId38"/>
    <p:sldId id="316" r:id="rId39"/>
    <p:sldId id="275" r:id="rId40"/>
    <p:sldId id="283" r:id="rId41"/>
    <p:sldId id="317" r:id="rId42"/>
    <p:sldId id="318" r:id="rId43"/>
    <p:sldId id="319" r:id="rId44"/>
    <p:sldId id="320" r:id="rId45"/>
    <p:sldId id="276" r:id="rId46"/>
    <p:sldId id="322" r:id="rId47"/>
    <p:sldId id="321" r:id="rId48"/>
    <p:sldId id="284" r:id="rId49"/>
    <p:sldId id="324" r:id="rId50"/>
    <p:sldId id="325" r:id="rId51"/>
    <p:sldId id="323" r:id="rId52"/>
    <p:sldId id="270" r:id="rId53"/>
    <p:sldId id="269" r:id="rId54"/>
    <p:sldId id="271" r:id="rId55"/>
    <p:sldId id="268"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77" d="100"/>
          <a:sy n="77" d="100"/>
        </p:scale>
        <p:origin x="2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1E700B27-DE4C-4B9E-BB11-B9027034A00F}" type="datetimeFigureOut">
              <a:rPr lang="en-US" smtClean="0"/>
              <a:pPr/>
              <a:t>6/11/2019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3309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40F4739-9812-4A9F-890D-2AD6BA5F6EE8}" type="datetimeFigureOut">
              <a:rPr lang="en-US" smtClean="0"/>
              <a:t>6/11/2019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22524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18845AC5-A3F8-44AA-BA8F-596CDCC976D3}" type="datetimeFigureOut">
              <a:rPr lang="en-US" smtClean="0"/>
              <a:t>6/11/2019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25399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7E0D914D-B099-4142-A885-11F276715148}" type="datetimeFigureOut">
              <a:rPr lang="en-US" smtClean="0"/>
              <a:t>6/11/2019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0347792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74D01B4-0AA5-45E6-B2E6-5FA4078AEBCF}" type="datetimeFigureOut">
              <a:rPr lang="en-US" smtClean="0"/>
              <a:t>6/11/2019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11624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47335C-0450-40D7-8612-B3203BED4F28}" type="datetimeFigureOut">
              <a:rPr lang="en-US" smtClean="0"/>
              <a:t>6/11/2019</a:t>
            </a:fld>
            <a:endParaRPr lang="en-US" dirty="0"/>
          </a:p>
        </p:txBody>
      </p:sp>
      <p:sp>
        <p:nvSpPr>
          <p:cNvPr id="4"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7229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246A105-2A1C-4284-B4EA-07CF89B1A393}" type="datetimeFigureOut">
              <a:rPr lang="en-US" smtClean="0"/>
              <a:t>6/11/2019</a:t>
            </a:fld>
            <a:endParaRPr lang="en-US" dirty="0"/>
          </a:p>
        </p:txBody>
      </p:sp>
      <p:sp>
        <p:nvSpPr>
          <p:cNvPr id="4"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35685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smtClean="0"/>
              <a:t>6/11/2019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8845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smtClean="0"/>
              <a:t>6/11/2019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98100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smtClean="0"/>
              <a:t>6/11/2019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4512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AAA073D-A903-47F8-8D16-77642FB0DF1F}" type="datetimeFigureOut">
              <a:rPr lang="en-US" smtClean="0"/>
              <a:t>6/11/2019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3316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smtClean="0"/>
              <a:t>6/11/2019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9523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smtClean="0"/>
              <a:t>6/11/2019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9322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66CB97F8-6CEB-469B-AFCC-889F2A2B1D5A}" type="datetimeFigureOut">
              <a:rPr lang="en-US" smtClean="0"/>
              <a:t>6/11/2019</a:t>
            </a:fld>
            <a:endParaRPr lang="en-US" dirty="0"/>
          </a:p>
        </p:txBody>
      </p:sp>
      <p:sp>
        <p:nvSpPr>
          <p:cNvPr id="5" name="Footer Placeholder 3"/>
          <p:cNvSpPr>
            <a:spLocks noGrp="1"/>
          </p:cNvSpPr>
          <p:nvPr>
            <p:ph type="ftr" sz="quarter" idx="11"/>
          </p:nvPr>
        </p:nvSpPr>
        <p:spPr/>
        <p:txBody>
          <a:bodyPr/>
          <a:lstStyle/>
          <a:p>
            <a:r>
              <a:rPr lang="en-US"/>
              <a:t>
              </a:t>
            </a:r>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97256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FA9179F-009E-4FA5-B091-7EBB82A185BD}" type="datetimeFigureOut">
              <a:rPr lang="en-US" smtClean="0"/>
              <a:t>6/11/2019</a:t>
            </a:fld>
            <a:endParaRPr lang="en-US" dirty="0"/>
          </a:p>
        </p:txBody>
      </p:sp>
      <p:sp>
        <p:nvSpPr>
          <p:cNvPr id="5" name="Footer Placeholder 2"/>
          <p:cNvSpPr>
            <a:spLocks noGrp="1"/>
          </p:cNvSpPr>
          <p:nvPr>
            <p:ph type="ftr" sz="quarter" idx="11"/>
          </p:nvPr>
        </p:nvSpPr>
        <p:spPr/>
        <p:txBody>
          <a:bodyPr/>
          <a:lstStyle/>
          <a:p>
            <a:r>
              <a:rPr lang="en-US"/>
              <a:t>
              </a:t>
            </a:r>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91224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8E665CEB-0076-4E37-B880-BCEA9784DE0A}" type="datetimeFigureOut">
              <a:rPr lang="en-US" smtClean="0"/>
              <a:t>6/11/2019</a:t>
            </a:fld>
            <a:endParaRPr lang="en-US" dirty="0"/>
          </a:p>
        </p:txBody>
      </p:sp>
      <p:sp>
        <p:nvSpPr>
          <p:cNvPr id="5" name="Footer Placeholder 5"/>
          <p:cNvSpPr>
            <a:spLocks noGrp="1"/>
          </p:cNvSpPr>
          <p:nvPr>
            <p:ph type="ftr" sz="quarter" idx="11"/>
          </p:nvPr>
        </p:nvSpPr>
        <p:spPr/>
        <p:txBody>
          <a:bodyPr/>
          <a:lstStyle/>
          <a:p>
            <a:r>
              <a:rPr lang="en-US"/>
              <a:t>
              </a:t>
            </a:r>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86525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A6149E5E-3896-4118-99A7-7B85668F1C5E}" type="datetimeFigureOut">
              <a:rPr lang="en-US" smtClean="0"/>
              <a:t>6/11/2019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79260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0D914D-B099-4142-A885-11F276715148}" type="datetimeFigureOut">
              <a:rPr lang="en-US" smtClean="0"/>
              <a:t>6/11/2019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56035633"/>
      </p:ext>
    </p:extLst>
  </p:cSld>
  <p:clrMap bg1="dk1" tx1="lt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2.xml.rels><?xml version="1.0" encoding="UTF-8" standalone="yes"?>
<Relationships xmlns="http://schemas.openxmlformats.org/package/2006/relationships"><Relationship Id="rId2" Type="http://schemas.openxmlformats.org/officeDocument/2006/relationships/hyperlink" Target="http://c-sharp-snippets.blogspot.com/2010/03/runtime-complexity-of-net-generic.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docs.microsoft.com/en-us/dotnet/csharp/programming-guide/generic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hyperlink" Target="https://docs.microsoft.com/en-us/dotnet/api/system.collections.generic.dictionary-2?view=netframework-4.8"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hyperlink" Target="https://docs.microsoft.com/en-us/dotnet/api/system.collections.hashtable?view=netframework-4.8" TargetMode="Externa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hyperlink" Target="https://docs.microsoft.com/en-us/dotnet/api/system.collections.generic.list-1?view=netframework-4.8" TargetMode="Externa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hyperlink" Target="https://docs.microsoft.com/en-us/dotnet/api/system.collections.arraylist?view=netframework-4.8" TargetMode="Externa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hyperlink" Target="https://docs.microsoft.com/en-us/dotnet/api/system.collections.generic.queue-1?view=netframework-4.8" TargetMode="Externa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hyperlink" Target="https://docs.microsoft.com/en-us/dotnet/api/system.collections.queue?view=netframework-4.8" TargetMode="Externa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hyperlink" Target="https://docs.microsoft.com/en-us/dotnet/api/system.collections.generic.stack-1?view=netframework-4.8" TargetMode="Externa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hyperlink" Target="https://docs.microsoft.com/en-us/dotnet/api/system.collections.stack?view=netframework-4.8" TargetMode="Externa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4.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hyperlink" Target="https://docs.microsoft.com/en-us/dotnet/csharp/programming-guide/generics/"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CA" dirty="0"/>
              <a:t>Générique et structures de données</a:t>
            </a:r>
          </a:p>
        </p:txBody>
      </p:sp>
      <p:sp>
        <p:nvSpPr>
          <p:cNvPr id="3" name="Sous-titre 2"/>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146249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Les types génériques</a:t>
            </a:r>
          </a:p>
        </p:txBody>
      </p:sp>
      <p:sp>
        <p:nvSpPr>
          <p:cNvPr id="3" name="Espace réservé du contenu 2"/>
          <p:cNvSpPr>
            <a:spLocks noGrp="1"/>
          </p:cNvSpPr>
          <p:nvPr>
            <p:ph idx="1"/>
            <p:custDataLst>
              <p:tags r:id="rId2"/>
            </p:custDataLst>
          </p:nvPr>
        </p:nvSpPr>
        <p:spPr/>
        <p:txBody>
          <a:bodyPr/>
          <a:lstStyle/>
          <a:p>
            <a:r>
              <a:rPr lang="fr-CA" dirty="0"/>
              <a:t>Jusqu’ici, nous avons toujours utilisé des variables aux types définies.</a:t>
            </a:r>
          </a:p>
          <a:p>
            <a:r>
              <a:rPr lang="fr-CA" dirty="0"/>
              <a:t>Par exemple, si vous créer une classe pour qui possède un tableau de valeur (les notes d’une classe par exemple), vous indiquerez sans doute qu’il s’agit d’un tableau de </a:t>
            </a:r>
            <a:r>
              <a:rPr lang="fr-CA" u="sng" dirty="0" err="1"/>
              <a:t>int</a:t>
            </a:r>
            <a:r>
              <a:rPr lang="fr-CA" dirty="0"/>
              <a:t> ou de </a:t>
            </a:r>
            <a:r>
              <a:rPr lang="fr-CA" u="sng" dirty="0"/>
              <a:t>double</a:t>
            </a:r>
            <a:r>
              <a:rPr lang="fr-CA" dirty="0"/>
              <a:t>.</a:t>
            </a:r>
          </a:p>
          <a:p>
            <a:endParaRPr lang="fr-CA" dirty="0"/>
          </a:p>
          <a:p>
            <a:r>
              <a:rPr lang="fr-CA" dirty="0"/>
              <a:t>Par exemple</a:t>
            </a:r>
          </a:p>
          <a:p>
            <a:pPr marL="0" indent="0">
              <a:buNone/>
            </a:pPr>
            <a:r>
              <a:rPr lang="fr-CA" dirty="0"/>
              <a:t>Int[] note = new </a:t>
            </a:r>
            <a:r>
              <a:rPr lang="fr-CA" dirty="0" err="1"/>
              <a:t>int</a:t>
            </a:r>
            <a:r>
              <a:rPr lang="fr-CA" dirty="0"/>
              <a:t>[30];</a:t>
            </a:r>
          </a:p>
        </p:txBody>
      </p:sp>
    </p:spTree>
    <p:extLst>
      <p:ext uri="{BB962C8B-B14F-4D97-AF65-F5344CB8AC3E}">
        <p14:creationId xmlns:p14="http://schemas.microsoft.com/office/powerpoint/2010/main" val="2318169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Les types génériques</a:t>
            </a:r>
          </a:p>
        </p:txBody>
      </p:sp>
      <p:sp>
        <p:nvSpPr>
          <p:cNvPr id="3" name="Espace réservé du contenu 2"/>
          <p:cNvSpPr>
            <a:spLocks noGrp="1"/>
          </p:cNvSpPr>
          <p:nvPr>
            <p:ph idx="1"/>
            <p:custDataLst>
              <p:tags r:id="rId2"/>
            </p:custDataLst>
          </p:nvPr>
        </p:nvSpPr>
        <p:spPr/>
        <p:txBody>
          <a:bodyPr/>
          <a:lstStyle/>
          <a:p>
            <a:r>
              <a:rPr lang="en-CA" dirty="0"/>
              <a:t>Que se </a:t>
            </a:r>
            <a:r>
              <a:rPr lang="en-CA" dirty="0" err="1"/>
              <a:t>passe</a:t>
            </a:r>
            <a:r>
              <a:rPr lang="en-CA" dirty="0"/>
              <a:t>-t-</a:t>
            </a:r>
            <a:r>
              <a:rPr lang="en-CA" dirty="0" err="1"/>
              <a:t>il</a:t>
            </a:r>
            <a:r>
              <a:rPr lang="en-CA" dirty="0"/>
              <a:t> dans la situation </a:t>
            </a:r>
            <a:r>
              <a:rPr lang="en-CA" dirty="0" err="1"/>
              <a:t>où</a:t>
            </a:r>
            <a:r>
              <a:rPr lang="en-CA" dirty="0"/>
              <a:t> </a:t>
            </a:r>
            <a:r>
              <a:rPr lang="en-CA" dirty="0" err="1"/>
              <a:t>l'on</a:t>
            </a:r>
            <a:r>
              <a:rPr lang="en-CA" dirty="0"/>
              <a:t> </a:t>
            </a:r>
            <a:r>
              <a:rPr lang="en-CA" dirty="0" err="1"/>
              <a:t>souhaite</a:t>
            </a:r>
            <a:r>
              <a:rPr lang="en-CA" dirty="0"/>
              <a:t> </a:t>
            </a:r>
            <a:r>
              <a:rPr lang="en-CA" dirty="0" err="1"/>
              <a:t>définir</a:t>
            </a:r>
            <a:r>
              <a:rPr lang="en-CA" dirty="0"/>
              <a:t> </a:t>
            </a:r>
            <a:r>
              <a:rPr lang="en-CA" dirty="0" err="1"/>
              <a:t>une</a:t>
            </a:r>
            <a:r>
              <a:rPr lang="en-CA" dirty="0"/>
              <a:t> </a:t>
            </a:r>
            <a:r>
              <a:rPr lang="en-CA" dirty="0" err="1"/>
              <a:t>classe</a:t>
            </a:r>
            <a:r>
              <a:rPr lang="en-CA" dirty="0"/>
              <a:t>, </a:t>
            </a:r>
            <a:r>
              <a:rPr lang="en-CA" dirty="0" err="1"/>
              <a:t>mais</a:t>
            </a:r>
            <a:r>
              <a:rPr lang="en-CA" dirty="0"/>
              <a:t> </a:t>
            </a:r>
            <a:r>
              <a:rPr lang="en-CA" dirty="0" err="1"/>
              <a:t>laisser</a:t>
            </a:r>
            <a:r>
              <a:rPr lang="en-CA" dirty="0"/>
              <a:t> le </a:t>
            </a:r>
            <a:r>
              <a:rPr lang="en-CA" dirty="0" err="1"/>
              <a:t>choix</a:t>
            </a:r>
            <a:r>
              <a:rPr lang="en-CA" dirty="0"/>
              <a:t> à son </a:t>
            </a:r>
            <a:r>
              <a:rPr lang="en-CA" dirty="0" err="1"/>
              <a:t>utilisateur</a:t>
            </a:r>
            <a:r>
              <a:rPr lang="en-CA" dirty="0"/>
              <a:t> du type de </a:t>
            </a:r>
            <a:r>
              <a:rPr lang="en-CA" dirty="0" err="1"/>
              <a:t>données</a:t>
            </a:r>
            <a:r>
              <a:rPr lang="en-CA" dirty="0"/>
              <a:t> </a:t>
            </a:r>
            <a:r>
              <a:rPr lang="en-CA" dirty="0" err="1"/>
              <a:t>qu'elle</a:t>
            </a:r>
            <a:r>
              <a:rPr lang="en-CA" dirty="0"/>
              <a:t> </a:t>
            </a:r>
            <a:r>
              <a:rPr lang="en-CA" dirty="0" err="1"/>
              <a:t>utilisera</a:t>
            </a:r>
            <a:r>
              <a:rPr lang="en-CA" dirty="0"/>
              <a:t>.</a:t>
            </a:r>
          </a:p>
          <a:p>
            <a:endParaRPr lang="en-CA" dirty="0"/>
          </a:p>
          <a:p>
            <a:r>
              <a:rPr lang="en-CA" dirty="0" err="1"/>
              <a:t>Incompréhensible</a:t>
            </a:r>
            <a:r>
              <a:rPr lang="en-CA" dirty="0"/>
              <a:t> </a:t>
            </a:r>
            <a:r>
              <a:rPr lang="en-CA" dirty="0" err="1"/>
              <a:t>vous</a:t>
            </a:r>
            <a:r>
              <a:rPr lang="en-CA" dirty="0"/>
              <a:t> </a:t>
            </a:r>
            <a:r>
              <a:rPr lang="en-CA" dirty="0" err="1"/>
              <a:t>dites</a:t>
            </a:r>
            <a:r>
              <a:rPr lang="en-CA" dirty="0"/>
              <a:t>?</a:t>
            </a:r>
          </a:p>
          <a:p>
            <a:r>
              <a:rPr lang="en-CA" dirty="0"/>
              <a:t>Un </a:t>
            </a:r>
            <a:r>
              <a:rPr lang="en-CA" dirty="0" err="1"/>
              <a:t>peu</a:t>
            </a:r>
            <a:r>
              <a:rPr lang="en-CA" dirty="0"/>
              <a:t> de patience, </a:t>
            </a:r>
            <a:r>
              <a:rPr lang="en-CA" dirty="0" err="1"/>
              <a:t>ça</a:t>
            </a:r>
            <a:r>
              <a:rPr lang="en-CA" dirty="0"/>
              <a:t> le </a:t>
            </a:r>
            <a:r>
              <a:rPr lang="en-CA" dirty="0" err="1"/>
              <a:t>deviendra</a:t>
            </a:r>
            <a:r>
              <a:rPr lang="en-CA" dirty="0"/>
              <a:t> </a:t>
            </a:r>
            <a:r>
              <a:rPr lang="en-CA" dirty="0" err="1"/>
              <a:t>très</a:t>
            </a:r>
            <a:r>
              <a:rPr lang="en-CA" dirty="0"/>
              <a:t> </a:t>
            </a:r>
            <a:r>
              <a:rPr lang="en-CA" dirty="0" err="1"/>
              <a:t>rapidement</a:t>
            </a:r>
            <a:r>
              <a:rPr lang="en-CA" dirty="0"/>
              <a:t>!</a:t>
            </a:r>
            <a:endParaRPr lang="fr-CA" dirty="0"/>
          </a:p>
        </p:txBody>
      </p:sp>
    </p:spTree>
    <p:extLst>
      <p:ext uri="{BB962C8B-B14F-4D97-AF65-F5344CB8AC3E}">
        <p14:creationId xmlns:p14="http://schemas.microsoft.com/office/powerpoint/2010/main" val="1672376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9693F-1711-4BFF-AEEB-6D4DC38100A6}"/>
              </a:ext>
            </a:extLst>
          </p:cNvPr>
          <p:cNvSpPr>
            <a:spLocks noGrp="1"/>
          </p:cNvSpPr>
          <p:nvPr>
            <p:ph type="title"/>
            <p:custDataLst>
              <p:tags r:id="rId1"/>
            </p:custDataLst>
          </p:nvPr>
        </p:nvSpPr>
        <p:spPr/>
        <p:txBody>
          <a:bodyPr/>
          <a:lstStyle/>
          <a:p>
            <a:r>
              <a:rPr lang="fr-CA" dirty="0"/>
              <a:t>Les types génériques</a:t>
            </a:r>
          </a:p>
        </p:txBody>
      </p:sp>
      <p:sp>
        <p:nvSpPr>
          <p:cNvPr id="3" name="Content Placeholder 2">
            <a:extLst>
              <a:ext uri="{FF2B5EF4-FFF2-40B4-BE49-F238E27FC236}">
                <a16:creationId xmlns:a16="http://schemas.microsoft.com/office/drawing/2014/main" id="{F10727F0-115B-4DC9-9319-4E36F2E96A42}"/>
              </a:ext>
            </a:extLst>
          </p:cNvPr>
          <p:cNvSpPr>
            <a:spLocks noGrp="1"/>
          </p:cNvSpPr>
          <p:nvPr>
            <p:ph idx="1"/>
            <p:custDataLst>
              <p:tags r:id="rId2"/>
            </p:custDataLst>
          </p:nvPr>
        </p:nvSpPr>
        <p:spPr/>
        <p:txBody>
          <a:bodyPr>
            <a:normAutofit fontScale="92500" lnSpcReduction="20000"/>
          </a:bodyPr>
          <a:lstStyle/>
          <a:p>
            <a:r>
              <a:rPr lang="en-CA" dirty="0" err="1"/>
              <a:t>Syntaxe</a:t>
            </a:r>
            <a:endParaRPr lang="en-CA" dirty="0"/>
          </a:p>
          <a:p>
            <a:pPr lvl="1"/>
            <a:endParaRPr lang="en-CA" dirty="0"/>
          </a:p>
          <a:p>
            <a:pPr marL="0" indent="0">
              <a:buNone/>
            </a:pPr>
            <a:r>
              <a:rPr lang="fr-CA" dirty="0"/>
              <a:t> class </a:t>
            </a:r>
            <a:r>
              <a:rPr lang="fr-CA" dirty="0" err="1"/>
              <a:t>Demo_Generic</a:t>
            </a:r>
            <a:r>
              <a:rPr lang="fr-CA" dirty="0">
                <a:solidFill>
                  <a:srgbClr val="FFC000"/>
                </a:solidFill>
              </a:rPr>
              <a:t>&lt;T&gt;</a:t>
            </a:r>
          </a:p>
          <a:p>
            <a:pPr marL="0" indent="0">
              <a:buNone/>
            </a:pPr>
            <a:r>
              <a:rPr lang="fr-CA" dirty="0"/>
              <a:t>    {</a:t>
            </a:r>
          </a:p>
          <a:p>
            <a:pPr marL="0" indent="0">
              <a:buNone/>
            </a:pPr>
            <a:r>
              <a:rPr lang="fr-CA" dirty="0"/>
              <a:t>        public </a:t>
            </a:r>
            <a:r>
              <a:rPr lang="fr-CA" dirty="0">
                <a:solidFill>
                  <a:srgbClr val="FFC000"/>
                </a:solidFill>
              </a:rPr>
              <a:t>T</a:t>
            </a:r>
            <a:r>
              <a:rPr lang="fr-CA" dirty="0"/>
              <a:t> </a:t>
            </a:r>
            <a:r>
              <a:rPr lang="fr-CA" dirty="0" err="1"/>
              <a:t>mon_Attribut</a:t>
            </a:r>
            <a:r>
              <a:rPr lang="fr-CA" dirty="0"/>
              <a:t>;</a:t>
            </a:r>
          </a:p>
          <a:p>
            <a:pPr marL="0" indent="0">
              <a:buNone/>
            </a:pPr>
            <a:endParaRPr lang="fr-CA" dirty="0"/>
          </a:p>
          <a:p>
            <a:pPr marL="0" indent="0">
              <a:buNone/>
            </a:pPr>
            <a:r>
              <a:rPr lang="fr-CA" dirty="0"/>
              <a:t>        public </a:t>
            </a:r>
            <a:r>
              <a:rPr lang="fr-CA" dirty="0" err="1"/>
              <a:t>Demo_Generic</a:t>
            </a:r>
            <a:r>
              <a:rPr lang="fr-CA" dirty="0"/>
              <a:t>(</a:t>
            </a:r>
            <a:r>
              <a:rPr lang="fr-CA" dirty="0">
                <a:solidFill>
                  <a:srgbClr val="FFC000"/>
                </a:solidFill>
              </a:rPr>
              <a:t>T</a:t>
            </a:r>
            <a:r>
              <a:rPr lang="fr-CA" dirty="0"/>
              <a:t> a)</a:t>
            </a:r>
          </a:p>
          <a:p>
            <a:pPr marL="0" indent="0">
              <a:buNone/>
            </a:pPr>
            <a:r>
              <a:rPr lang="fr-CA" dirty="0"/>
              <a:t>        {</a:t>
            </a:r>
          </a:p>
          <a:p>
            <a:pPr marL="0" indent="0">
              <a:buNone/>
            </a:pPr>
            <a:r>
              <a:rPr lang="fr-CA" dirty="0"/>
              <a:t>            </a:t>
            </a:r>
            <a:r>
              <a:rPr lang="fr-CA" dirty="0" err="1"/>
              <a:t>mon_Attribut</a:t>
            </a:r>
            <a:r>
              <a:rPr lang="fr-CA" dirty="0"/>
              <a:t> = a;</a:t>
            </a:r>
          </a:p>
          <a:p>
            <a:pPr marL="0" indent="0">
              <a:buNone/>
            </a:pPr>
            <a:r>
              <a:rPr lang="fr-CA" dirty="0"/>
              <a:t>        }</a:t>
            </a:r>
          </a:p>
          <a:p>
            <a:pPr marL="0" indent="0">
              <a:buNone/>
            </a:pPr>
            <a:r>
              <a:rPr lang="fr-CA" dirty="0"/>
              <a:t>    }</a:t>
            </a:r>
            <a:endParaRPr lang="en-CA" dirty="0"/>
          </a:p>
        </p:txBody>
      </p:sp>
    </p:spTree>
    <p:extLst>
      <p:ext uri="{BB962C8B-B14F-4D97-AF65-F5344CB8AC3E}">
        <p14:creationId xmlns:p14="http://schemas.microsoft.com/office/powerpoint/2010/main" val="3835276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9693F-1711-4BFF-AEEB-6D4DC38100A6}"/>
              </a:ext>
            </a:extLst>
          </p:cNvPr>
          <p:cNvSpPr>
            <a:spLocks noGrp="1"/>
          </p:cNvSpPr>
          <p:nvPr>
            <p:ph type="title"/>
            <p:custDataLst>
              <p:tags r:id="rId1"/>
            </p:custDataLst>
          </p:nvPr>
        </p:nvSpPr>
        <p:spPr/>
        <p:txBody>
          <a:bodyPr/>
          <a:lstStyle/>
          <a:p>
            <a:r>
              <a:rPr lang="fr-CA" dirty="0"/>
              <a:t>Les types génériques</a:t>
            </a:r>
          </a:p>
        </p:txBody>
      </p:sp>
      <p:sp>
        <p:nvSpPr>
          <p:cNvPr id="3" name="Content Placeholder 2">
            <a:extLst>
              <a:ext uri="{FF2B5EF4-FFF2-40B4-BE49-F238E27FC236}">
                <a16:creationId xmlns:a16="http://schemas.microsoft.com/office/drawing/2014/main" id="{F10727F0-115B-4DC9-9319-4E36F2E96A42}"/>
              </a:ext>
            </a:extLst>
          </p:cNvPr>
          <p:cNvSpPr>
            <a:spLocks noGrp="1"/>
          </p:cNvSpPr>
          <p:nvPr>
            <p:ph idx="1"/>
            <p:custDataLst>
              <p:tags r:id="rId2"/>
            </p:custDataLst>
          </p:nvPr>
        </p:nvSpPr>
        <p:spPr>
          <a:xfrm>
            <a:off x="1103312" y="2052918"/>
            <a:ext cx="10559953" cy="4195481"/>
          </a:xfrm>
        </p:spPr>
        <p:txBody>
          <a:bodyPr>
            <a:normAutofit/>
          </a:bodyPr>
          <a:lstStyle/>
          <a:p>
            <a:r>
              <a:rPr lang="en-CA" dirty="0" err="1"/>
              <a:t>Syntaxe</a:t>
            </a:r>
            <a:r>
              <a:rPr lang="en-CA" dirty="0"/>
              <a:t> (Suite)</a:t>
            </a:r>
          </a:p>
          <a:p>
            <a:pPr marL="457200" lvl="1" indent="0">
              <a:buNone/>
            </a:pPr>
            <a:endParaRPr lang="en-CA" dirty="0"/>
          </a:p>
          <a:p>
            <a:pPr marL="0" indent="0">
              <a:buNone/>
            </a:pPr>
            <a:r>
              <a:rPr lang="fr-CA" dirty="0"/>
              <a:t>	</a:t>
            </a:r>
            <a:r>
              <a:rPr lang="fr-CA" dirty="0" err="1"/>
              <a:t>Demo_Generic</a:t>
            </a:r>
            <a:r>
              <a:rPr lang="fr-CA" dirty="0">
                <a:solidFill>
                  <a:srgbClr val="FFC000"/>
                </a:solidFill>
              </a:rPr>
              <a:t>&lt;</a:t>
            </a:r>
            <a:r>
              <a:rPr lang="fr-CA" dirty="0" err="1">
                <a:solidFill>
                  <a:srgbClr val="FFC000"/>
                </a:solidFill>
              </a:rPr>
              <a:t>int</a:t>
            </a:r>
            <a:r>
              <a:rPr lang="fr-CA" dirty="0">
                <a:solidFill>
                  <a:srgbClr val="FFC000"/>
                </a:solidFill>
              </a:rPr>
              <a:t>&gt;</a:t>
            </a:r>
            <a:r>
              <a:rPr lang="fr-CA" dirty="0"/>
              <a:t> </a:t>
            </a:r>
            <a:r>
              <a:rPr lang="fr-CA" dirty="0" err="1"/>
              <a:t>demo_int</a:t>
            </a:r>
            <a:r>
              <a:rPr lang="fr-CA" dirty="0"/>
              <a:t> = new </a:t>
            </a:r>
            <a:r>
              <a:rPr lang="fr-CA" dirty="0" err="1"/>
              <a:t>Demo_Generic</a:t>
            </a:r>
            <a:r>
              <a:rPr lang="fr-CA" dirty="0">
                <a:solidFill>
                  <a:srgbClr val="FFC000"/>
                </a:solidFill>
              </a:rPr>
              <a:t>&lt;</a:t>
            </a:r>
            <a:r>
              <a:rPr lang="fr-CA" dirty="0" err="1">
                <a:solidFill>
                  <a:srgbClr val="FFC000"/>
                </a:solidFill>
              </a:rPr>
              <a:t>int</a:t>
            </a:r>
            <a:r>
              <a:rPr lang="fr-CA" dirty="0">
                <a:solidFill>
                  <a:srgbClr val="FFC000"/>
                </a:solidFill>
              </a:rPr>
              <a:t>&gt;</a:t>
            </a:r>
            <a:r>
              <a:rPr lang="fr-CA" dirty="0"/>
              <a:t>(12);</a:t>
            </a:r>
          </a:p>
          <a:p>
            <a:pPr marL="0" indent="0">
              <a:buNone/>
            </a:pPr>
            <a:r>
              <a:rPr lang="it-IT" dirty="0"/>
              <a:t>       Console.WriteLine(demo_int.mon_Attribut);</a:t>
            </a:r>
          </a:p>
          <a:p>
            <a:pPr marL="0" indent="0">
              <a:buNone/>
            </a:pPr>
            <a:endParaRPr lang="en-US" dirty="0"/>
          </a:p>
          <a:p>
            <a:pPr marL="0" indent="0">
              <a:buNone/>
            </a:pPr>
            <a:r>
              <a:rPr lang="en-US" dirty="0"/>
              <a:t>       </a:t>
            </a:r>
            <a:r>
              <a:rPr lang="en-US" dirty="0" err="1"/>
              <a:t>Demo_Generic</a:t>
            </a:r>
            <a:r>
              <a:rPr lang="en-US" dirty="0">
                <a:solidFill>
                  <a:srgbClr val="FFC000"/>
                </a:solidFill>
              </a:rPr>
              <a:t>&lt;string&gt;</a:t>
            </a:r>
            <a:r>
              <a:rPr lang="en-US" dirty="0"/>
              <a:t> </a:t>
            </a:r>
            <a:r>
              <a:rPr lang="en-US" dirty="0" err="1"/>
              <a:t>demo_string</a:t>
            </a:r>
            <a:r>
              <a:rPr lang="en-US" dirty="0"/>
              <a:t> = new </a:t>
            </a:r>
            <a:r>
              <a:rPr lang="en-US" dirty="0" err="1"/>
              <a:t>Demo_Generic</a:t>
            </a:r>
            <a:r>
              <a:rPr lang="en-US" dirty="0">
                <a:solidFill>
                  <a:srgbClr val="FFC000"/>
                </a:solidFill>
              </a:rPr>
              <a:t>&lt;string&gt;</a:t>
            </a:r>
            <a:r>
              <a:rPr lang="en-US" dirty="0"/>
              <a:t>("Test");</a:t>
            </a:r>
          </a:p>
          <a:p>
            <a:pPr marL="0" indent="0">
              <a:buNone/>
            </a:pPr>
            <a:r>
              <a:rPr lang="it-IT" dirty="0"/>
              <a:t>       Console.WriteLine(demo_string.mon_Attribut);</a:t>
            </a:r>
          </a:p>
          <a:p>
            <a:pPr marL="457200" lvl="1" indent="0">
              <a:buNone/>
            </a:pPr>
            <a:endParaRPr lang="en-CA" dirty="0"/>
          </a:p>
        </p:txBody>
      </p:sp>
    </p:spTree>
    <p:extLst>
      <p:ext uri="{BB962C8B-B14F-4D97-AF65-F5344CB8AC3E}">
        <p14:creationId xmlns:p14="http://schemas.microsoft.com/office/powerpoint/2010/main" val="2788107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EBBDD-8494-4EDF-8745-3194606D0D8C}"/>
              </a:ext>
            </a:extLst>
          </p:cNvPr>
          <p:cNvSpPr>
            <a:spLocks noGrp="1"/>
          </p:cNvSpPr>
          <p:nvPr>
            <p:ph type="title"/>
            <p:custDataLst>
              <p:tags r:id="rId1"/>
            </p:custDataLst>
          </p:nvPr>
        </p:nvSpPr>
        <p:spPr/>
        <p:txBody>
          <a:bodyPr/>
          <a:lstStyle/>
          <a:p>
            <a:r>
              <a:rPr lang="en-CA" dirty="0"/>
              <a:t>Les types </a:t>
            </a:r>
            <a:r>
              <a:rPr lang="en-CA" dirty="0" err="1"/>
              <a:t>génériques</a:t>
            </a:r>
            <a:endParaRPr lang="fr-CA" dirty="0"/>
          </a:p>
        </p:txBody>
      </p:sp>
      <p:sp>
        <p:nvSpPr>
          <p:cNvPr id="3" name="Content Placeholder 2">
            <a:extLst>
              <a:ext uri="{FF2B5EF4-FFF2-40B4-BE49-F238E27FC236}">
                <a16:creationId xmlns:a16="http://schemas.microsoft.com/office/drawing/2014/main" id="{7EBA4CA2-6640-4838-B63B-7EE52F4E4275}"/>
              </a:ext>
            </a:extLst>
          </p:cNvPr>
          <p:cNvSpPr>
            <a:spLocks noGrp="1"/>
          </p:cNvSpPr>
          <p:nvPr>
            <p:ph idx="1"/>
            <p:custDataLst>
              <p:tags r:id="rId2"/>
            </p:custDataLst>
          </p:nvPr>
        </p:nvSpPr>
        <p:spPr/>
        <p:txBody>
          <a:bodyPr/>
          <a:lstStyle/>
          <a:p>
            <a:r>
              <a:rPr lang="en-CA" dirty="0"/>
              <a:t>Les types </a:t>
            </a:r>
            <a:r>
              <a:rPr lang="en-CA" dirty="0" err="1"/>
              <a:t>génériques</a:t>
            </a:r>
            <a:r>
              <a:rPr lang="en-CA" dirty="0"/>
              <a:t> </a:t>
            </a:r>
            <a:r>
              <a:rPr lang="en-CA" dirty="0" err="1"/>
              <a:t>présentent</a:t>
            </a:r>
            <a:r>
              <a:rPr lang="en-CA" dirty="0"/>
              <a:t> trois </a:t>
            </a:r>
            <a:r>
              <a:rPr lang="en-CA" dirty="0" err="1"/>
              <a:t>avantages</a:t>
            </a:r>
            <a:endParaRPr lang="en-CA" dirty="0"/>
          </a:p>
          <a:p>
            <a:pPr lvl="1"/>
            <a:r>
              <a:rPr lang="en-CA" dirty="0" err="1"/>
              <a:t>Permet</a:t>
            </a:r>
            <a:r>
              <a:rPr lang="en-CA" dirty="0"/>
              <a:t> la </a:t>
            </a:r>
            <a:r>
              <a:rPr lang="en-CA" dirty="0" err="1"/>
              <a:t>réutilisation</a:t>
            </a:r>
            <a:r>
              <a:rPr lang="en-CA" dirty="0"/>
              <a:t> </a:t>
            </a:r>
            <a:r>
              <a:rPr lang="en-CA" dirty="0" err="1"/>
              <a:t>d'une</a:t>
            </a:r>
            <a:r>
              <a:rPr lang="en-CA" dirty="0"/>
              <a:t> </a:t>
            </a:r>
            <a:r>
              <a:rPr lang="en-CA" dirty="0" err="1"/>
              <a:t>classe</a:t>
            </a:r>
            <a:r>
              <a:rPr lang="en-CA" dirty="0"/>
              <a:t> sans </a:t>
            </a:r>
            <a:r>
              <a:rPr lang="en-CA" dirty="0" err="1"/>
              <a:t>avoir</a:t>
            </a:r>
            <a:r>
              <a:rPr lang="en-CA" dirty="0"/>
              <a:t> à la </a:t>
            </a:r>
            <a:r>
              <a:rPr lang="en-CA" dirty="0" err="1"/>
              <a:t>réécrire</a:t>
            </a:r>
            <a:r>
              <a:rPr lang="en-CA" dirty="0"/>
              <a:t> pour </a:t>
            </a:r>
            <a:r>
              <a:rPr lang="en-CA" dirty="0" err="1"/>
              <a:t>différent</a:t>
            </a:r>
            <a:r>
              <a:rPr lang="en-CA" dirty="0"/>
              <a:t> type de </a:t>
            </a:r>
            <a:r>
              <a:rPr lang="en-CA" dirty="0" err="1"/>
              <a:t>données</a:t>
            </a:r>
            <a:r>
              <a:rPr lang="en-CA" dirty="0"/>
              <a:t>.</a:t>
            </a:r>
          </a:p>
          <a:p>
            <a:pPr lvl="1"/>
            <a:r>
              <a:rPr lang="en-CA" dirty="0" err="1"/>
              <a:t>Permet</a:t>
            </a:r>
            <a:r>
              <a:rPr lang="en-CA" dirty="0"/>
              <a:t> de </a:t>
            </a:r>
            <a:r>
              <a:rPr lang="en-CA" dirty="0" err="1"/>
              <a:t>s'assurer</a:t>
            </a:r>
            <a:r>
              <a:rPr lang="en-CA" dirty="0"/>
              <a:t> que </a:t>
            </a:r>
            <a:r>
              <a:rPr lang="en-CA" dirty="0" err="1"/>
              <a:t>seul</a:t>
            </a:r>
            <a:r>
              <a:rPr lang="en-CA" dirty="0"/>
              <a:t> le bon type </a:t>
            </a:r>
            <a:r>
              <a:rPr lang="en-CA" dirty="0" err="1"/>
              <a:t>d'objet</a:t>
            </a:r>
            <a:r>
              <a:rPr lang="en-CA" dirty="0"/>
              <a:t> sera </a:t>
            </a:r>
            <a:r>
              <a:rPr lang="en-CA" dirty="0" err="1"/>
              <a:t>utilisé</a:t>
            </a:r>
            <a:r>
              <a:rPr lang="en-CA" dirty="0"/>
              <a:t> dans </a:t>
            </a:r>
            <a:r>
              <a:rPr lang="en-CA" dirty="0" err="1"/>
              <a:t>cette</a:t>
            </a:r>
            <a:r>
              <a:rPr lang="en-CA" dirty="0"/>
              <a:t> </a:t>
            </a:r>
            <a:r>
              <a:rPr lang="en-CA" dirty="0" err="1"/>
              <a:t>classe</a:t>
            </a:r>
            <a:r>
              <a:rPr lang="en-CA" dirty="0"/>
              <a:t>.</a:t>
            </a:r>
          </a:p>
          <a:p>
            <a:pPr lvl="1"/>
            <a:r>
              <a:rPr lang="en-CA" dirty="0"/>
              <a:t>Gain de performance </a:t>
            </a:r>
            <a:r>
              <a:rPr lang="en-CA" dirty="0" err="1"/>
              <a:t>en</a:t>
            </a:r>
            <a:r>
              <a:rPr lang="en-CA" dirty="0"/>
              <a:t> </a:t>
            </a:r>
            <a:r>
              <a:rPr lang="en-CA" dirty="0" err="1"/>
              <a:t>évitant</a:t>
            </a:r>
            <a:r>
              <a:rPr lang="en-CA" dirty="0"/>
              <a:t> de devoir </a:t>
            </a:r>
            <a:r>
              <a:rPr lang="en-CA" dirty="0" err="1"/>
              <a:t>transtyper</a:t>
            </a:r>
            <a:r>
              <a:rPr lang="en-CA" dirty="0"/>
              <a:t> (cast) les variables sur d'un type à un </a:t>
            </a:r>
            <a:r>
              <a:rPr lang="en-CA" dirty="0" err="1"/>
              <a:t>autre</a:t>
            </a:r>
            <a:endParaRPr lang="fr-CA" dirty="0"/>
          </a:p>
        </p:txBody>
      </p:sp>
    </p:spTree>
    <p:extLst>
      <p:ext uri="{BB962C8B-B14F-4D97-AF65-F5344CB8AC3E}">
        <p14:creationId xmlns:p14="http://schemas.microsoft.com/office/powerpoint/2010/main" val="300677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9458C-24C5-452A-AB67-7B32BD137A82}"/>
              </a:ext>
            </a:extLst>
          </p:cNvPr>
          <p:cNvSpPr>
            <a:spLocks noGrp="1"/>
          </p:cNvSpPr>
          <p:nvPr>
            <p:ph type="title"/>
            <p:custDataLst>
              <p:tags r:id="rId1"/>
            </p:custDataLst>
          </p:nvPr>
        </p:nvSpPr>
        <p:spPr/>
        <p:txBody>
          <a:bodyPr/>
          <a:lstStyle/>
          <a:p>
            <a:r>
              <a:rPr lang="en-CA" dirty="0"/>
              <a:t>Les types </a:t>
            </a:r>
            <a:r>
              <a:rPr lang="en-CA" dirty="0" err="1"/>
              <a:t>génériques</a:t>
            </a:r>
            <a:endParaRPr lang="fr-CA" dirty="0"/>
          </a:p>
        </p:txBody>
      </p:sp>
      <p:sp>
        <p:nvSpPr>
          <p:cNvPr id="3" name="Content Placeholder 2">
            <a:extLst>
              <a:ext uri="{FF2B5EF4-FFF2-40B4-BE49-F238E27FC236}">
                <a16:creationId xmlns:a16="http://schemas.microsoft.com/office/drawing/2014/main" id="{4B4455F5-7ABB-4243-BA04-486547C15778}"/>
              </a:ext>
            </a:extLst>
          </p:cNvPr>
          <p:cNvSpPr>
            <a:spLocks noGrp="1"/>
          </p:cNvSpPr>
          <p:nvPr>
            <p:ph idx="1"/>
            <p:custDataLst>
              <p:tags r:id="rId2"/>
            </p:custDataLst>
          </p:nvPr>
        </p:nvSpPr>
        <p:spPr/>
        <p:txBody>
          <a:bodyPr/>
          <a:lstStyle/>
          <a:p>
            <a:r>
              <a:rPr lang="en-CA" dirty="0"/>
              <a:t>A </a:t>
            </a:r>
            <a:r>
              <a:rPr lang="en-CA" dirty="0" err="1"/>
              <a:t>toute</a:t>
            </a:r>
            <a:r>
              <a:rPr lang="en-CA" dirty="0"/>
              <a:t> fin </a:t>
            </a:r>
            <a:r>
              <a:rPr lang="en-CA" dirty="0" err="1"/>
              <a:t>pratique</a:t>
            </a:r>
            <a:r>
              <a:rPr lang="en-CA" dirty="0"/>
              <a:t>, les types </a:t>
            </a:r>
            <a:r>
              <a:rPr lang="en-CA" dirty="0" err="1"/>
              <a:t>génériques</a:t>
            </a:r>
            <a:r>
              <a:rPr lang="en-CA" dirty="0"/>
              <a:t> </a:t>
            </a:r>
            <a:r>
              <a:rPr lang="en-CA" dirty="0" err="1"/>
              <a:t>sont</a:t>
            </a:r>
            <a:r>
              <a:rPr lang="en-CA" dirty="0"/>
              <a:t> </a:t>
            </a:r>
            <a:r>
              <a:rPr lang="en-CA" dirty="0" err="1"/>
              <a:t>utilisés</a:t>
            </a:r>
            <a:r>
              <a:rPr lang="en-CA" dirty="0"/>
              <a:t> pour les </a:t>
            </a:r>
            <a:r>
              <a:rPr lang="en-CA" u="sng" dirty="0"/>
              <a:t>structures de </a:t>
            </a:r>
            <a:r>
              <a:rPr lang="en-CA" u="sng" dirty="0" err="1"/>
              <a:t>données</a:t>
            </a:r>
            <a:r>
              <a:rPr lang="en-CA" dirty="0"/>
              <a:t> que nous </a:t>
            </a:r>
            <a:r>
              <a:rPr lang="en-CA" dirty="0" err="1"/>
              <a:t>verrons</a:t>
            </a:r>
            <a:r>
              <a:rPr lang="en-CA" dirty="0"/>
              <a:t> </a:t>
            </a:r>
            <a:r>
              <a:rPr lang="en-CA" dirty="0" err="1"/>
              <a:t>immédiatement</a:t>
            </a:r>
            <a:r>
              <a:rPr lang="en-CA" dirty="0"/>
              <a:t> dans la section </a:t>
            </a:r>
            <a:r>
              <a:rPr lang="en-CA" dirty="0" err="1"/>
              <a:t>suivante</a:t>
            </a:r>
            <a:r>
              <a:rPr lang="en-CA" dirty="0"/>
              <a:t>.</a:t>
            </a:r>
            <a:endParaRPr lang="fr-CA" dirty="0"/>
          </a:p>
        </p:txBody>
      </p:sp>
    </p:spTree>
    <p:extLst>
      <p:ext uri="{BB962C8B-B14F-4D97-AF65-F5344CB8AC3E}">
        <p14:creationId xmlns:p14="http://schemas.microsoft.com/office/powerpoint/2010/main" val="672096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00391" y="2930742"/>
            <a:ext cx="9404723" cy="1400530"/>
          </a:xfrm>
        </p:spPr>
        <p:txBody>
          <a:bodyPr/>
          <a:lstStyle/>
          <a:p>
            <a:r>
              <a:rPr lang="fr-CA" dirty="0"/>
              <a:t>Les structures de données</a:t>
            </a:r>
          </a:p>
        </p:txBody>
      </p:sp>
    </p:spTree>
    <p:extLst>
      <p:ext uri="{BB962C8B-B14F-4D97-AF65-F5344CB8AC3E}">
        <p14:creationId xmlns:p14="http://schemas.microsoft.com/office/powerpoint/2010/main" val="1097818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FC326-C56A-456C-89F0-255E34AEB7AD}"/>
              </a:ext>
            </a:extLst>
          </p:cNvPr>
          <p:cNvSpPr>
            <a:spLocks noGrp="1"/>
          </p:cNvSpPr>
          <p:nvPr>
            <p:ph type="title"/>
            <p:custDataLst>
              <p:tags r:id="rId1"/>
            </p:custDataLst>
          </p:nvPr>
        </p:nvSpPr>
        <p:spPr/>
        <p:txBody>
          <a:bodyPr/>
          <a:lstStyle/>
          <a:p>
            <a:r>
              <a:rPr lang="en-CA" dirty="0"/>
              <a:t>Introduction aux structures de </a:t>
            </a:r>
            <a:r>
              <a:rPr lang="en-CA" dirty="0" err="1"/>
              <a:t>données</a:t>
            </a:r>
            <a:endParaRPr lang="fr-CA" dirty="0"/>
          </a:p>
        </p:txBody>
      </p:sp>
      <p:sp>
        <p:nvSpPr>
          <p:cNvPr id="3" name="Content Placeholder 2">
            <a:extLst>
              <a:ext uri="{FF2B5EF4-FFF2-40B4-BE49-F238E27FC236}">
                <a16:creationId xmlns:a16="http://schemas.microsoft.com/office/drawing/2014/main" id="{03EB43FE-3B13-40B3-8851-99B921B54A03}"/>
              </a:ext>
            </a:extLst>
          </p:cNvPr>
          <p:cNvSpPr>
            <a:spLocks noGrp="1"/>
          </p:cNvSpPr>
          <p:nvPr>
            <p:ph idx="1"/>
            <p:custDataLst>
              <p:tags r:id="rId2"/>
            </p:custDataLst>
          </p:nvPr>
        </p:nvSpPr>
        <p:spPr/>
        <p:txBody>
          <a:bodyPr/>
          <a:lstStyle/>
          <a:p>
            <a:r>
              <a:rPr lang="en-CA" dirty="0" err="1"/>
              <a:t>Jusqu'ici</a:t>
            </a:r>
            <a:r>
              <a:rPr lang="en-CA" dirty="0"/>
              <a:t>, nous </a:t>
            </a:r>
            <a:r>
              <a:rPr lang="en-CA" dirty="0" err="1"/>
              <a:t>avons</a:t>
            </a:r>
            <a:r>
              <a:rPr lang="en-CA" dirty="0"/>
              <a:t> </a:t>
            </a:r>
            <a:r>
              <a:rPr lang="en-CA" dirty="0" err="1"/>
              <a:t>utilisé</a:t>
            </a:r>
            <a:r>
              <a:rPr lang="en-CA" dirty="0"/>
              <a:t> un </a:t>
            </a:r>
            <a:r>
              <a:rPr lang="en-CA" dirty="0" err="1"/>
              <a:t>nombre</a:t>
            </a:r>
            <a:r>
              <a:rPr lang="en-CA" dirty="0"/>
              <a:t> </a:t>
            </a:r>
            <a:r>
              <a:rPr lang="en-CA" dirty="0" err="1"/>
              <a:t>restreint</a:t>
            </a:r>
            <a:r>
              <a:rPr lang="en-CA" dirty="0"/>
              <a:t> de </a:t>
            </a:r>
            <a:r>
              <a:rPr lang="en-CA" dirty="0" err="1"/>
              <a:t>méthodes</a:t>
            </a:r>
            <a:r>
              <a:rPr lang="en-CA" dirty="0"/>
              <a:t> pour conserver des </a:t>
            </a:r>
            <a:r>
              <a:rPr lang="en-CA" dirty="0" err="1"/>
              <a:t>données</a:t>
            </a:r>
            <a:r>
              <a:rPr lang="en-CA" dirty="0"/>
              <a:t>.</a:t>
            </a:r>
          </a:p>
          <a:p>
            <a:r>
              <a:rPr lang="en-CA" dirty="0"/>
              <a:t>Nous </a:t>
            </a:r>
            <a:r>
              <a:rPr lang="en-CA" dirty="0" err="1"/>
              <a:t>avons</a:t>
            </a:r>
            <a:r>
              <a:rPr lang="en-CA" dirty="0"/>
              <a:t> </a:t>
            </a:r>
            <a:r>
              <a:rPr lang="en-CA" dirty="0" err="1"/>
              <a:t>commencé</a:t>
            </a:r>
            <a:r>
              <a:rPr lang="en-CA" dirty="0"/>
              <a:t> par les variables (</a:t>
            </a:r>
            <a:r>
              <a:rPr lang="en-CA" dirty="0" err="1"/>
              <a:t>Appelé</a:t>
            </a:r>
            <a:r>
              <a:rPr lang="en-CA" dirty="0"/>
              <a:t> variable "</a:t>
            </a:r>
            <a:r>
              <a:rPr lang="en-CA" dirty="0" err="1"/>
              <a:t>Scalaire</a:t>
            </a:r>
            <a:r>
              <a:rPr lang="en-CA" dirty="0"/>
              <a:t>")</a:t>
            </a:r>
          </a:p>
          <a:p>
            <a:r>
              <a:rPr lang="en-CA" dirty="0" err="1"/>
              <a:t>Ensuite</a:t>
            </a:r>
            <a:r>
              <a:rPr lang="en-CA" dirty="0"/>
              <a:t>, nous </a:t>
            </a:r>
            <a:r>
              <a:rPr lang="en-CA" dirty="0" err="1"/>
              <a:t>avons</a:t>
            </a:r>
            <a:r>
              <a:rPr lang="en-CA" dirty="0"/>
              <a:t> </a:t>
            </a:r>
            <a:r>
              <a:rPr lang="en-CA" dirty="0" err="1"/>
              <a:t>parlé</a:t>
            </a:r>
            <a:r>
              <a:rPr lang="en-CA" dirty="0"/>
              <a:t> de tableaux qui </a:t>
            </a:r>
            <a:r>
              <a:rPr lang="en-CA" dirty="0" err="1"/>
              <a:t>peuvent</a:t>
            </a:r>
            <a:r>
              <a:rPr lang="en-CA" dirty="0"/>
              <a:t> </a:t>
            </a:r>
            <a:r>
              <a:rPr lang="en-CA" dirty="0" err="1"/>
              <a:t>contenir</a:t>
            </a:r>
            <a:r>
              <a:rPr lang="en-CA" dirty="0"/>
              <a:t> un ensemble de variables </a:t>
            </a:r>
            <a:r>
              <a:rPr lang="en-CA" dirty="0" err="1"/>
              <a:t>scalaire</a:t>
            </a:r>
            <a:r>
              <a:rPr lang="en-CA" dirty="0"/>
              <a:t>, dans un </a:t>
            </a:r>
            <a:r>
              <a:rPr lang="en-CA" dirty="0" err="1"/>
              <a:t>espace</a:t>
            </a:r>
            <a:r>
              <a:rPr lang="en-CA" dirty="0"/>
              <a:t> de </a:t>
            </a:r>
            <a:r>
              <a:rPr lang="en-CA" dirty="0" err="1"/>
              <a:t>taille</a:t>
            </a:r>
            <a:r>
              <a:rPr lang="en-CA" dirty="0"/>
              <a:t> fixe, </a:t>
            </a:r>
            <a:r>
              <a:rPr lang="en-CA" dirty="0" err="1"/>
              <a:t>indexé</a:t>
            </a:r>
            <a:r>
              <a:rPr lang="en-CA" dirty="0"/>
              <a:t> par la position.</a:t>
            </a:r>
          </a:p>
          <a:p>
            <a:r>
              <a:rPr lang="en-CA" dirty="0" err="1"/>
              <a:t>Vous</a:t>
            </a:r>
            <a:r>
              <a:rPr lang="en-CA" dirty="0"/>
              <a:t> </a:t>
            </a:r>
            <a:r>
              <a:rPr lang="en-CA" dirty="0" err="1"/>
              <a:t>avez</a:t>
            </a:r>
            <a:r>
              <a:rPr lang="en-CA" dirty="0"/>
              <a:t> </a:t>
            </a:r>
            <a:r>
              <a:rPr lang="en-CA" dirty="0" err="1"/>
              <a:t>ensuite</a:t>
            </a:r>
            <a:r>
              <a:rPr lang="en-CA" dirty="0"/>
              <a:t> vu les "list", qui </a:t>
            </a:r>
            <a:r>
              <a:rPr lang="en-CA" dirty="0" err="1"/>
              <a:t>offre</a:t>
            </a:r>
            <a:r>
              <a:rPr lang="en-CA" dirty="0"/>
              <a:t> la </a:t>
            </a:r>
            <a:r>
              <a:rPr lang="en-CA" dirty="0" err="1"/>
              <a:t>flexibilité</a:t>
            </a:r>
            <a:r>
              <a:rPr lang="en-CA" dirty="0"/>
              <a:t> </a:t>
            </a:r>
            <a:r>
              <a:rPr lang="en-CA" dirty="0" err="1"/>
              <a:t>d'avoir</a:t>
            </a:r>
            <a:r>
              <a:rPr lang="en-CA" dirty="0"/>
              <a:t> </a:t>
            </a:r>
            <a:r>
              <a:rPr lang="en-CA" dirty="0" err="1"/>
              <a:t>une</a:t>
            </a:r>
            <a:r>
              <a:rPr lang="en-CA" dirty="0"/>
              <a:t> longueur </a:t>
            </a:r>
            <a:r>
              <a:rPr lang="en-CA" dirty="0" err="1"/>
              <a:t>élastique</a:t>
            </a:r>
            <a:r>
              <a:rPr lang="en-CA" dirty="0"/>
              <a:t> </a:t>
            </a:r>
            <a:r>
              <a:rPr lang="en-CA" dirty="0" err="1"/>
              <a:t>contrairement</a:t>
            </a:r>
            <a:r>
              <a:rPr lang="en-CA" dirty="0"/>
              <a:t> aux tableaux.</a:t>
            </a:r>
          </a:p>
          <a:p>
            <a:r>
              <a:rPr lang="en-CA" dirty="0" err="1"/>
              <a:t>Mais</a:t>
            </a:r>
            <a:r>
              <a:rPr lang="en-CA" dirty="0"/>
              <a:t> y a-t-</a:t>
            </a:r>
            <a:r>
              <a:rPr lang="en-CA" dirty="0" err="1"/>
              <a:t>il</a:t>
            </a:r>
            <a:r>
              <a:rPr lang="en-CA" dirty="0"/>
              <a:t> </a:t>
            </a:r>
            <a:r>
              <a:rPr lang="en-CA" dirty="0" err="1"/>
              <a:t>d'autres</a:t>
            </a:r>
            <a:r>
              <a:rPr lang="en-CA" dirty="0"/>
              <a:t> options?</a:t>
            </a:r>
          </a:p>
          <a:p>
            <a:endParaRPr lang="fr-CA" dirty="0"/>
          </a:p>
        </p:txBody>
      </p:sp>
    </p:spTree>
    <p:extLst>
      <p:ext uri="{BB962C8B-B14F-4D97-AF65-F5344CB8AC3E}">
        <p14:creationId xmlns:p14="http://schemas.microsoft.com/office/powerpoint/2010/main" val="921533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BEE24-22B5-455E-9223-C4AEBB5C910D}"/>
              </a:ext>
            </a:extLst>
          </p:cNvPr>
          <p:cNvSpPr>
            <a:spLocks noGrp="1"/>
          </p:cNvSpPr>
          <p:nvPr>
            <p:ph type="title"/>
            <p:custDataLst>
              <p:tags r:id="rId1"/>
            </p:custDataLst>
          </p:nvPr>
        </p:nvSpPr>
        <p:spPr/>
        <p:txBody>
          <a:bodyPr/>
          <a:lstStyle/>
          <a:p>
            <a:r>
              <a:rPr lang="en-CA" dirty="0"/>
              <a:t>Introduction aux structures de </a:t>
            </a:r>
            <a:r>
              <a:rPr lang="en-CA" dirty="0" err="1"/>
              <a:t>données</a:t>
            </a:r>
            <a:endParaRPr lang="fr-CA" dirty="0"/>
          </a:p>
        </p:txBody>
      </p:sp>
      <p:sp>
        <p:nvSpPr>
          <p:cNvPr id="3" name="Content Placeholder 2">
            <a:extLst>
              <a:ext uri="{FF2B5EF4-FFF2-40B4-BE49-F238E27FC236}">
                <a16:creationId xmlns:a16="http://schemas.microsoft.com/office/drawing/2014/main" id="{52382E86-4452-4019-B710-CFC23D723909}"/>
              </a:ext>
            </a:extLst>
          </p:cNvPr>
          <p:cNvSpPr>
            <a:spLocks noGrp="1"/>
          </p:cNvSpPr>
          <p:nvPr>
            <p:ph idx="1"/>
            <p:custDataLst>
              <p:tags r:id="rId2"/>
            </p:custDataLst>
          </p:nvPr>
        </p:nvSpPr>
        <p:spPr>
          <a:xfrm>
            <a:off x="1103312" y="2052918"/>
            <a:ext cx="9766851" cy="4195481"/>
          </a:xfrm>
        </p:spPr>
        <p:txBody>
          <a:bodyPr>
            <a:normAutofit/>
          </a:bodyPr>
          <a:lstStyle/>
          <a:p>
            <a:r>
              <a:rPr lang="en-CA" dirty="0"/>
              <a:t>Comme nous le </a:t>
            </a:r>
            <a:r>
              <a:rPr lang="en-CA" dirty="0" err="1"/>
              <a:t>verrons</a:t>
            </a:r>
            <a:r>
              <a:rPr lang="en-CA" dirty="0"/>
              <a:t>, </a:t>
            </a:r>
            <a:r>
              <a:rPr lang="en-CA" dirty="0" err="1"/>
              <a:t>il</a:t>
            </a:r>
            <a:r>
              <a:rPr lang="en-CA" dirty="0"/>
              <a:t> </a:t>
            </a:r>
            <a:r>
              <a:rPr lang="en-CA" dirty="0" err="1"/>
              <a:t>existe</a:t>
            </a:r>
            <a:r>
              <a:rPr lang="en-CA" dirty="0"/>
              <a:t> </a:t>
            </a:r>
            <a:r>
              <a:rPr lang="en-CA" dirty="0" err="1"/>
              <a:t>plusieurs</a:t>
            </a:r>
            <a:r>
              <a:rPr lang="en-CA" dirty="0"/>
              <a:t> </a:t>
            </a:r>
            <a:r>
              <a:rPr lang="en-CA" dirty="0" err="1"/>
              <a:t>autres</a:t>
            </a:r>
            <a:r>
              <a:rPr lang="en-CA" dirty="0"/>
              <a:t> structure de </a:t>
            </a:r>
            <a:r>
              <a:rPr lang="en-CA" dirty="0" err="1"/>
              <a:t>données</a:t>
            </a:r>
            <a:r>
              <a:rPr lang="en-CA" dirty="0"/>
              <a:t>:</a:t>
            </a:r>
          </a:p>
          <a:p>
            <a:pPr lvl="1"/>
            <a:r>
              <a:rPr lang="en-CA" dirty="0"/>
              <a:t>Dictionary</a:t>
            </a:r>
          </a:p>
          <a:p>
            <a:pPr lvl="1"/>
            <a:r>
              <a:rPr lang="en-CA" dirty="0"/>
              <a:t>Stack</a:t>
            </a:r>
          </a:p>
          <a:p>
            <a:pPr lvl="1"/>
            <a:r>
              <a:rPr lang="en-CA" dirty="0" err="1"/>
              <a:t>Hashtable</a:t>
            </a:r>
            <a:endParaRPr lang="en-CA" dirty="0"/>
          </a:p>
          <a:p>
            <a:pPr lvl="1"/>
            <a:r>
              <a:rPr lang="en-CA" dirty="0" err="1"/>
              <a:t>ArrayList</a:t>
            </a:r>
            <a:endParaRPr lang="en-CA" dirty="0"/>
          </a:p>
          <a:p>
            <a:pPr lvl="1"/>
            <a:r>
              <a:rPr lang="en-CA" dirty="0"/>
              <a:t>Queue</a:t>
            </a:r>
          </a:p>
          <a:p>
            <a:pPr lvl="1"/>
            <a:r>
              <a:rPr lang="en-CA" dirty="0"/>
              <a:t>HashSet</a:t>
            </a:r>
          </a:p>
          <a:p>
            <a:pPr lvl="1"/>
            <a:r>
              <a:rPr lang="en-CA" dirty="0" err="1"/>
              <a:t>SortedSet</a:t>
            </a:r>
            <a:endParaRPr lang="en-CA" dirty="0"/>
          </a:p>
          <a:p>
            <a:pPr lvl="1"/>
            <a:r>
              <a:rPr lang="en-CA" dirty="0"/>
              <a:t>LinkedList</a:t>
            </a:r>
          </a:p>
          <a:p>
            <a:pPr lvl="1"/>
            <a:r>
              <a:rPr lang="en-CA" dirty="0"/>
              <a:t>etc.</a:t>
            </a:r>
          </a:p>
          <a:p>
            <a:pPr lvl="1"/>
            <a:endParaRPr lang="fr-CA" dirty="0"/>
          </a:p>
          <a:p>
            <a:pPr lvl="1"/>
            <a:endParaRPr lang="fr-CA" dirty="0"/>
          </a:p>
        </p:txBody>
      </p:sp>
    </p:spTree>
    <p:extLst>
      <p:ext uri="{BB962C8B-B14F-4D97-AF65-F5344CB8AC3E}">
        <p14:creationId xmlns:p14="http://schemas.microsoft.com/office/powerpoint/2010/main" val="1073595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B9316-A747-44D4-A237-E70D20227FDF}"/>
              </a:ext>
            </a:extLst>
          </p:cNvPr>
          <p:cNvSpPr>
            <a:spLocks noGrp="1"/>
          </p:cNvSpPr>
          <p:nvPr>
            <p:ph type="title"/>
            <p:custDataLst>
              <p:tags r:id="rId1"/>
            </p:custDataLst>
          </p:nvPr>
        </p:nvSpPr>
        <p:spPr/>
        <p:txBody>
          <a:bodyPr/>
          <a:lstStyle/>
          <a:p>
            <a:r>
              <a:rPr lang="en-CA" dirty="0"/>
              <a:t>Introduction aux structures de </a:t>
            </a:r>
            <a:r>
              <a:rPr lang="en-CA" dirty="0" err="1"/>
              <a:t>données</a:t>
            </a:r>
            <a:endParaRPr lang="fr-CA" dirty="0"/>
          </a:p>
        </p:txBody>
      </p:sp>
      <p:sp>
        <p:nvSpPr>
          <p:cNvPr id="3" name="Content Placeholder 2">
            <a:extLst>
              <a:ext uri="{FF2B5EF4-FFF2-40B4-BE49-F238E27FC236}">
                <a16:creationId xmlns:a16="http://schemas.microsoft.com/office/drawing/2014/main" id="{22076047-D92C-4E59-80A8-B58A00D561CE}"/>
              </a:ext>
            </a:extLst>
          </p:cNvPr>
          <p:cNvSpPr>
            <a:spLocks noGrp="1"/>
          </p:cNvSpPr>
          <p:nvPr>
            <p:ph idx="1"/>
            <p:custDataLst>
              <p:tags r:id="rId2"/>
            </p:custDataLst>
          </p:nvPr>
        </p:nvSpPr>
        <p:spPr>
          <a:xfrm>
            <a:off x="1103312" y="2052918"/>
            <a:ext cx="9642985" cy="4195481"/>
          </a:xfrm>
        </p:spPr>
        <p:txBody>
          <a:bodyPr/>
          <a:lstStyle/>
          <a:p>
            <a:r>
              <a:rPr lang="en-CA" dirty="0" err="1"/>
              <a:t>Plusieurs</a:t>
            </a:r>
            <a:r>
              <a:rPr lang="en-CA" dirty="0"/>
              <a:t> </a:t>
            </a:r>
            <a:r>
              <a:rPr lang="en-CA" dirty="0" err="1"/>
              <a:t>caractéristiques</a:t>
            </a:r>
            <a:r>
              <a:rPr lang="en-CA" dirty="0"/>
              <a:t> </a:t>
            </a:r>
            <a:r>
              <a:rPr lang="en-CA" dirty="0" err="1"/>
              <a:t>peuvent</a:t>
            </a:r>
            <a:r>
              <a:rPr lang="en-CA" dirty="0"/>
              <a:t> </a:t>
            </a:r>
            <a:r>
              <a:rPr lang="en-CA" dirty="0" err="1"/>
              <a:t>définir</a:t>
            </a:r>
            <a:r>
              <a:rPr lang="en-CA" dirty="0"/>
              <a:t> le </a:t>
            </a:r>
            <a:r>
              <a:rPr lang="en-CA" dirty="0" err="1"/>
              <a:t>choix</a:t>
            </a:r>
            <a:r>
              <a:rPr lang="en-CA" dirty="0"/>
              <a:t> </a:t>
            </a:r>
            <a:r>
              <a:rPr lang="en-CA" dirty="0" err="1"/>
              <a:t>d'une</a:t>
            </a:r>
            <a:r>
              <a:rPr lang="en-CA" dirty="0"/>
              <a:t> structure de donner </a:t>
            </a:r>
            <a:r>
              <a:rPr lang="en-CA" dirty="0" err="1"/>
              <a:t>en</a:t>
            </a:r>
            <a:r>
              <a:rPr lang="en-CA" dirty="0"/>
              <a:t> </a:t>
            </a:r>
            <a:r>
              <a:rPr lang="en-CA" dirty="0" err="1"/>
              <a:t>comparaison</a:t>
            </a:r>
            <a:r>
              <a:rPr lang="en-CA" dirty="0"/>
              <a:t> à </a:t>
            </a:r>
            <a:r>
              <a:rPr lang="en-CA" dirty="0" err="1"/>
              <a:t>une</a:t>
            </a:r>
            <a:r>
              <a:rPr lang="en-CA" dirty="0"/>
              <a:t> </a:t>
            </a:r>
            <a:r>
              <a:rPr lang="en-CA" dirty="0" err="1"/>
              <a:t>autre</a:t>
            </a:r>
            <a:r>
              <a:rPr lang="en-CA" dirty="0"/>
              <a:t>.</a:t>
            </a:r>
          </a:p>
          <a:p>
            <a:r>
              <a:rPr lang="en-CA" dirty="0"/>
              <a:t>Dans le cadre de </a:t>
            </a:r>
            <a:r>
              <a:rPr lang="en-CA" dirty="0" err="1"/>
              <a:t>ce</a:t>
            </a:r>
            <a:r>
              <a:rPr lang="en-CA" dirty="0"/>
              <a:t> </a:t>
            </a:r>
            <a:r>
              <a:rPr lang="en-CA" dirty="0" err="1"/>
              <a:t>cours</a:t>
            </a:r>
            <a:r>
              <a:rPr lang="en-CA" dirty="0"/>
              <a:t>, nous </a:t>
            </a:r>
            <a:r>
              <a:rPr lang="en-CA" dirty="0" err="1"/>
              <a:t>utiliserons</a:t>
            </a:r>
            <a:r>
              <a:rPr lang="en-CA" dirty="0"/>
              <a:t> </a:t>
            </a:r>
            <a:r>
              <a:rPr lang="en-CA" dirty="0" err="1"/>
              <a:t>celle</a:t>
            </a:r>
            <a:r>
              <a:rPr lang="en-CA" dirty="0"/>
              <a:t>-ci:</a:t>
            </a:r>
          </a:p>
          <a:p>
            <a:pPr lvl="1"/>
            <a:r>
              <a:rPr lang="en-CA" dirty="0"/>
              <a:t>Objectif recherché</a:t>
            </a:r>
          </a:p>
          <a:p>
            <a:pPr lvl="1"/>
            <a:r>
              <a:rPr lang="en-CA" dirty="0"/>
              <a:t>Support </a:t>
            </a:r>
            <a:r>
              <a:rPr lang="en-CA" dirty="0" err="1"/>
              <a:t>ou</a:t>
            </a:r>
            <a:r>
              <a:rPr lang="en-CA" dirty="0"/>
              <a:t> non de type </a:t>
            </a:r>
            <a:r>
              <a:rPr lang="en-CA" dirty="0" err="1"/>
              <a:t>générique</a:t>
            </a:r>
            <a:endParaRPr lang="en-CA" dirty="0"/>
          </a:p>
          <a:p>
            <a:pPr lvl="1"/>
            <a:r>
              <a:rPr lang="en-CA" dirty="0" smtClean="0"/>
              <a:t>La performance</a:t>
            </a:r>
            <a:endParaRPr lang="en-CA" dirty="0"/>
          </a:p>
          <a:p>
            <a:pPr lvl="1"/>
            <a:r>
              <a:rPr lang="en-CA" dirty="0" smtClean="0"/>
              <a:t>Le </a:t>
            </a:r>
            <a:r>
              <a:rPr lang="en-CA" dirty="0" err="1" smtClean="0"/>
              <a:t>gestion</a:t>
            </a:r>
            <a:r>
              <a:rPr lang="en-CA" dirty="0" smtClean="0"/>
              <a:t> de concurrence </a:t>
            </a:r>
            <a:r>
              <a:rPr lang="en-CA" dirty="0" err="1" smtClean="0"/>
              <a:t>dans</a:t>
            </a:r>
            <a:r>
              <a:rPr lang="en-CA" dirty="0" smtClean="0"/>
              <a:t> les applications multithread</a:t>
            </a:r>
            <a:endParaRPr lang="en-CA" dirty="0"/>
          </a:p>
        </p:txBody>
      </p:sp>
    </p:spTree>
    <p:extLst>
      <p:ext uri="{BB962C8B-B14F-4D97-AF65-F5344CB8AC3E}">
        <p14:creationId xmlns:p14="http://schemas.microsoft.com/office/powerpoint/2010/main" val="2834244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Rappel </a:t>
            </a:r>
          </a:p>
        </p:txBody>
      </p:sp>
      <p:sp>
        <p:nvSpPr>
          <p:cNvPr id="3" name="Espace réservé du contenu 2"/>
          <p:cNvSpPr>
            <a:spLocks noGrp="1"/>
          </p:cNvSpPr>
          <p:nvPr>
            <p:ph idx="1"/>
            <p:custDataLst>
              <p:tags r:id="rId2"/>
            </p:custDataLst>
          </p:nvPr>
        </p:nvSpPr>
        <p:spPr/>
        <p:txBody>
          <a:bodyPr/>
          <a:lstStyle/>
          <a:p>
            <a:r>
              <a:rPr lang="fr-CA" dirty="0"/>
              <a:t>Au dernier cours, nous avons couvert les principes de relation de composition, d'interface et d'énumération.</a:t>
            </a:r>
          </a:p>
          <a:p>
            <a:r>
              <a:rPr lang="fr-CA" dirty="0"/>
              <a:t>Tel qu'expliqué:</a:t>
            </a:r>
          </a:p>
          <a:p>
            <a:pPr lvl="1"/>
            <a:r>
              <a:rPr lang="fr-CA" dirty="0"/>
              <a:t>Les relations de composition permettent de définir un objet comme attribut d'un autre afin de créer des objets plus complexes.</a:t>
            </a:r>
          </a:p>
          <a:p>
            <a:pPr lvl="1"/>
            <a:r>
              <a:rPr lang="fr-CA" dirty="0"/>
              <a:t>Les interfaces permettent d'assurer un découplage entre deux classes en servant d'intermédiaire entre les deux.</a:t>
            </a:r>
          </a:p>
          <a:p>
            <a:pPr lvl="1"/>
            <a:r>
              <a:rPr lang="fr-CA" dirty="0"/>
              <a:t>Les énumérations (</a:t>
            </a:r>
            <a:r>
              <a:rPr lang="fr-CA" dirty="0" err="1"/>
              <a:t>enum</a:t>
            </a:r>
            <a:r>
              <a:rPr lang="fr-CA" dirty="0"/>
              <a:t>) permettent de définir un ensemble de valeur possible (domaine) afin de mieux définir les attributs des objets ainsi que les valeurs transmises entre les appels de méthode (Paramètre, valeur de retour)</a:t>
            </a:r>
          </a:p>
        </p:txBody>
      </p:sp>
    </p:spTree>
    <p:extLst>
      <p:ext uri="{BB962C8B-B14F-4D97-AF65-F5344CB8AC3E}">
        <p14:creationId xmlns:p14="http://schemas.microsoft.com/office/powerpoint/2010/main" val="312037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6AF04-06EA-4E2D-9E29-93925EA5DE2D}"/>
              </a:ext>
            </a:extLst>
          </p:cNvPr>
          <p:cNvSpPr>
            <a:spLocks noGrp="1"/>
          </p:cNvSpPr>
          <p:nvPr>
            <p:ph type="title"/>
            <p:custDataLst>
              <p:tags r:id="rId1"/>
            </p:custDataLst>
          </p:nvPr>
        </p:nvSpPr>
        <p:spPr/>
        <p:txBody>
          <a:bodyPr/>
          <a:lstStyle/>
          <a:p>
            <a:r>
              <a:rPr lang="en-CA" dirty="0"/>
              <a:t>Introduction aux structures de </a:t>
            </a:r>
            <a:r>
              <a:rPr lang="en-CA" dirty="0" err="1"/>
              <a:t>données</a:t>
            </a:r>
            <a:endParaRPr lang="fr-CA" dirty="0"/>
          </a:p>
        </p:txBody>
      </p:sp>
      <p:sp>
        <p:nvSpPr>
          <p:cNvPr id="3" name="Content Placeholder 2">
            <a:extLst>
              <a:ext uri="{FF2B5EF4-FFF2-40B4-BE49-F238E27FC236}">
                <a16:creationId xmlns:a16="http://schemas.microsoft.com/office/drawing/2014/main" id="{1DB842CE-E7D1-469A-8D16-8F7C8D8BCE38}"/>
              </a:ext>
            </a:extLst>
          </p:cNvPr>
          <p:cNvSpPr>
            <a:spLocks noGrp="1"/>
          </p:cNvSpPr>
          <p:nvPr>
            <p:ph idx="1"/>
            <p:custDataLst>
              <p:tags r:id="rId2"/>
            </p:custDataLst>
          </p:nvPr>
        </p:nvSpPr>
        <p:spPr/>
        <p:txBody>
          <a:bodyPr/>
          <a:lstStyle/>
          <a:p>
            <a:pPr marL="0" indent="0">
              <a:buNone/>
            </a:pPr>
            <a:r>
              <a:rPr lang="en-CA" dirty="0"/>
              <a:t>Objectif recherché</a:t>
            </a:r>
          </a:p>
          <a:p>
            <a:endParaRPr lang="fr-CA" dirty="0"/>
          </a:p>
          <a:p>
            <a:r>
              <a:rPr lang="fr-CA" dirty="0"/>
              <a:t>L'objectif recherché fait référence à la manière dont on souhaite récupérer les informations.</a:t>
            </a:r>
          </a:p>
          <a:p>
            <a:endParaRPr lang="fr-CA" dirty="0"/>
          </a:p>
          <a:p>
            <a:r>
              <a:rPr lang="fr-CA" dirty="0"/>
              <a:t>Pour le cours, nous couvrirons</a:t>
            </a:r>
          </a:p>
          <a:p>
            <a:pPr lvl="1"/>
            <a:r>
              <a:rPr lang="fr-CA" dirty="0"/>
              <a:t>Le stockage par clé-valeur</a:t>
            </a:r>
          </a:p>
          <a:p>
            <a:pPr lvl="1"/>
            <a:r>
              <a:rPr lang="fr-CA" dirty="0"/>
              <a:t>Le stockage par index</a:t>
            </a:r>
          </a:p>
          <a:p>
            <a:pPr lvl="1"/>
            <a:r>
              <a:rPr lang="fr-CA" dirty="0"/>
              <a:t>Les opérations FIFO (First in First out)</a:t>
            </a:r>
          </a:p>
          <a:p>
            <a:pPr lvl="1"/>
            <a:r>
              <a:rPr lang="fr-CA" dirty="0"/>
              <a:t>Les opérations LIFO (Last in First out)</a:t>
            </a:r>
          </a:p>
          <a:p>
            <a:endParaRPr lang="fr-CA" dirty="0"/>
          </a:p>
        </p:txBody>
      </p:sp>
    </p:spTree>
    <p:extLst>
      <p:ext uri="{BB962C8B-B14F-4D97-AF65-F5344CB8AC3E}">
        <p14:creationId xmlns:p14="http://schemas.microsoft.com/office/powerpoint/2010/main" val="3348695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89B72-1794-4073-8B2C-29299C72270F}"/>
              </a:ext>
            </a:extLst>
          </p:cNvPr>
          <p:cNvSpPr>
            <a:spLocks noGrp="1"/>
          </p:cNvSpPr>
          <p:nvPr>
            <p:ph type="title"/>
            <p:custDataLst>
              <p:tags r:id="rId1"/>
            </p:custDataLst>
          </p:nvPr>
        </p:nvSpPr>
        <p:spPr/>
        <p:txBody>
          <a:bodyPr/>
          <a:lstStyle/>
          <a:p>
            <a:r>
              <a:rPr lang="en-CA" dirty="0"/>
              <a:t>Introduction aux structures de </a:t>
            </a:r>
            <a:r>
              <a:rPr lang="en-CA" dirty="0" err="1"/>
              <a:t>données</a:t>
            </a:r>
            <a:endParaRPr lang="fr-CA" dirty="0"/>
          </a:p>
        </p:txBody>
      </p:sp>
      <p:sp>
        <p:nvSpPr>
          <p:cNvPr id="3" name="Content Placeholder 2">
            <a:extLst>
              <a:ext uri="{FF2B5EF4-FFF2-40B4-BE49-F238E27FC236}">
                <a16:creationId xmlns:a16="http://schemas.microsoft.com/office/drawing/2014/main" id="{5619B454-A32D-4A7D-9AD5-0CE3B5D806B7}"/>
              </a:ext>
            </a:extLst>
          </p:cNvPr>
          <p:cNvSpPr>
            <a:spLocks noGrp="1"/>
          </p:cNvSpPr>
          <p:nvPr>
            <p:ph idx="1"/>
            <p:custDataLst>
              <p:tags r:id="rId2"/>
            </p:custDataLst>
          </p:nvPr>
        </p:nvSpPr>
        <p:spPr/>
        <p:txBody>
          <a:bodyPr/>
          <a:lstStyle/>
          <a:p>
            <a:pPr marL="0" indent="0">
              <a:buNone/>
            </a:pPr>
            <a:r>
              <a:rPr lang="en-CA" dirty="0"/>
              <a:t>Support de type </a:t>
            </a:r>
            <a:r>
              <a:rPr lang="en-CA" dirty="0" err="1"/>
              <a:t>générique</a:t>
            </a:r>
            <a:endParaRPr lang="en-CA" dirty="0"/>
          </a:p>
          <a:p>
            <a:r>
              <a:rPr lang="fr-CA" dirty="0"/>
              <a:t>Le deuxième critère fait référence à la capacité ou non d'utiliser des types génériques.</a:t>
            </a:r>
          </a:p>
          <a:p>
            <a:endParaRPr lang="fr-CA" dirty="0"/>
          </a:p>
          <a:p>
            <a:r>
              <a:rPr lang="fr-CA" dirty="0"/>
              <a:t>Si c'est le cas, on peut définir un type de notre choix pour la structure de données.</a:t>
            </a:r>
          </a:p>
          <a:p>
            <a:r>
              <a:rPr lang="fr-CA" dirty="0"/>
              <a:t>Autrement, tous les types sont supportés (peu causer des problèmes de gestion qui ne seront pas détectés à la compilation).</a:t>
            </a:r>
          </a:p>
          <a:p>
            <a:r>
              <a:rPr lang="fr-CA" dirty="0"/>
              <a:t>Normalement, les types non génériques </a:t>
            </a:r>
            <a:r>
              <a:rPr lang="fr-CA" dirty="0">
                <a:solidFill>
                  <a:srgbClr val="FF0000"/>
                </a:solidFill>
              </a:rPr>
              <a:t>ne devraient pas être utilisés</a:t>
            </a:r>
            <a:r>
              <a:rPr lang="fr-CA" dirty="0"/>
              <a:t>, mais sont toujours enseignés pour le soutien de plus vieux système.</a:t>
            </a:r>
          </a:p>
        </p:txBody>
      </p:sp>
    </p:spTree>
    <p:extLst>
      <p:ext uri="{BB962C8B-B14F-4D97-AF65-F5344CB8AC3E}">
        <p14:creationId xmlns:p14="http://schemas.microsoft.com/office/powerpoint/2010/main" val="1999007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Introduction aux structures de </a:t>
            </a:r>
            <a:r>
              <a:rPr lang="en-CA" dirty="0" err="1"/>
              <a:t>données</a:t>
            </a:r>
            <a:endParaRPr lang="fr-CA" dirty="0"/>
          </a:p>
        </p:txBody>
      </p:sp>
      <p:sp>
        <p:nvSpPr>
          <p:cNvPr id="3" name="Espace réservé du contenu 2"/>
          <p:cNvSpPr>
            <a:spLocks noGrp="1"/>
          </p:cNvSpPr>
          <p:nvPr>
            <p:ph idx="1"/>
          </p:nvPr>
        </p:nvSpPr>
        <p:spPr/>
        <p:txBody>
          <a:bodyPr/>
          <a:lstStyle/>
          <a:p>
            <a:pPr marL="0" indent="0">
              <a:buNone/>
            </a:pPr>
            <a:r>
              <a:rPr lang="fr-CA" dirty="0" smtClean="0"/>
              <a:t>La performance</a:t>
            </a:r>
          </a:p>
          <a:p>
            <a:endParaRPr lang="fr-CA" dirty="0" smtClean="0"/>
          </a:p>
          <a:p>
            <a:r>
              <a:rPr lang="fr-CA" dirty="0" smtClean="0"/>
              <a:t>Les structures de données ont des performances différentes pour les différentes opérations qu’elle supporte (ajout, lecture, etc.).</a:t>
            </a:r>
          </a:p>
          <a:p>
            <a:r>
              <a:rPr lang="fr-CA" dirty="0" smtClean="0"/>
              <a:t>Vous pouvez quels sont leur indice de performance au lien suivant:</a:t>
            </a:r>
          </a:p>
          <a:p>
            <a:endParaRPr lang="fr-CA" dirty="0" smtClean="0"/>
          </a:p>
          <a:p>
            <a:r>
              <a:rPr lang="fr-CA" dirty="0">
                <a:hlinkClick r:id="rId2"/>
              </a:rPr>
              <a:t>http://</a:t>
            </a:r>
            <a:r>
              <a:rPr lang="fr-CA" dirty="0" smtClean="0">
                <a:hlinkClick r:id="rId2"/>
              </a:rPr>
              <a:t>c-sharp-snippets.blogspot.com/2010/03/runtime-complexity-of-net-generic.html</a:t>
            </a:r>
            <a:endParaRPr lang="fr-CA" dirty="0" smtClean="0"/>
          </a:p>
          <a:p>
            <a:endParaRPr lang="fr-CA" dirty="0"/>
          </a:p>
        </p:txBody>
      </p:sp>
    </p:spTree>
    <p:extLst>
      <p:ext uri="{BB962C8B-B14F-4D97-AF65-F5344CB8AC3E}">
        <p14:creationId xmlns:p14="http://schemas.microsoft.com/office/powerpoint/2010/main" val="1548321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Introduction aux structures de </a:t>
            </a:r>
            <a:r>
              <a:rPr lang="en-CA" dirty="0" err="1"/>
              <a:t>données</a:t>
            </a:r>
            <a:endParaRPr lang="fr-CA" dirty="0"/>
          </a:p>
        </p:txBody>
      </p:sp>
      <p:sp>
        <p:nvSpPr>
          <p:cNvPr id="3" name="Espace réservé du contenu 2"/>
          <p:cNvSpPr>
            <a:spLocks noGrp="1"/>
          </p:cNvSpPr>
          <p:nvPr>
            <p:ph idx="1"/>
          </p:nvPr>
        </p:nvSpPr>
        <p:spPr>
          <a:xfrm>
            <a:off x="1103312" y="2052918"/>
            <a:ext cx="9393499" cy="4195481"/>
          </a:xfrm>
        </p:spPr>
        <p:txBody>
          <a:bodyPr/>
          <a:lstStyle/>
          <a:p>
            <a:pPr marL="0" indent="0">
              <a:buNone/>
            </a:pPr>
            <a:r>
              <a:rPr lang="fr-CA" dirty="0" smtClean="0"/>
              <a:t>La performance (Suite)</a:t>
            </a:r>
          </a:p>
          <a:p>
            <a:endParaRPr lang="fr-CA" dirty="0" smtClean="0"/>
          </a:p>
          <a:p>
            <a:r>
              <a:rPr lang="fr-CA" dirty="0" smtClean="0"/>
              <a:t>Voici quelques indicateur de performance</a:t>
            </a:r>
          </a:p>
          <a:p>
            <a:pPr lvl="1"/>
            <a:r>
              <a:rPr lang="fr-CA" dirty="0" smtClean="0"/>
              <a:t>O(1) : N’augmente pas peut importe la quantité de données (</a:t>
            </a:r>
            <a:r>
              <a:rPr lang="fr-CA" dirty="0" smtClean="0">
                <a:solidFill>
                  <a:srgbClr val="00B050"/>
                </a:solidFill>
              </a:rPr>
              <a:t>Excellent</a:t>
            </a:r>
            <a:r>
              <a:rPr lang="fr-CA" dirty="0" smtClean="0"/>
              <a:t>!)</a:t>
            </a:r>
          </a:p>
          <a:p>
            <a:pPr lvl="1"/>
            <a:r>
              <a:rPr lang="fr-CA" dirty="0" smtClean="0"/>
              <a:t>O(log n) : Augmente </a:t>
            </a:r>
            <a:r>
              <a:rPr lang="fr-CA" dirty="0" err="1" smtClean="0"/>
              <a:t>logarithmiquement</a:t>
            </a:r>
            <a:r>
              <a:rPr lang="fr-CA" dirty="0" smtClean="0"/>
              <a:t>. (</a:t>
            </a:r>
            <a:r>
              <a:rPr lang="fr-CA" dirty="0" smtClean="0">
                <a:solidFill>
                  <a:schemeClr val="bg2">
                    <a:lumMod val="20000"/>
                    <a:lumOff val="80000"/>
                  </a:schemeClr>
                </a:solidFill>
              </a:rPr>
              <a:t>Très bon!</a:t>
            </a:r>
            <a:r>
              <a:rPr lang="fr-CA" dirty="0" smtClean="0"/>
              <a:t>)</a:t>
            </a:r>
          </a:p>
          <a:p>
            <a:pPr lvl="1"/>
            <a:r>
              <a:rPr lang="fr-CA" dirty="0" smtClean="0"/>
              <a:t>O(n) : Augmente linéairement (</a:t>
            </a:r>
            <a:r>
              <a:rPr lang="fr-CA" dirty="0" smtClean="0">
                <a:solidFill>
                  <a:srgbClr val="FFC000"/>
                </a:solidFill>
              </a:rPr>
              <a:t>Passable</a:t>
            </a:r>
            <a:r>
              <a:rPr lang="fr-CA" dirty="0" smtClean="0"/>
              <a:t>)</a:t>
            </a:r>
          </a:p>
          <a:p>
            <a:pPr lvl="1"/>
            <a:endParaRPr lang="fr-CA" dirty="0"/>
          </a:p>
        </p:txBody>
      </p:sp>
    </p:spTree>
    <p:extLst>
      <p:ext uri="{BB962C8B-B14F-4D97-AF65-F5344CB8AC3E}">
        <p14:creationId xmlns:p14="http://schemas.microsoft.com/office/powerpoint/2010/main" val="3517470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Introduction aux structures de </a:t>
            </a:r>
            <a:r>
              <a:rPr lang="en-CA" dirty="0" err="1"/>
              <a:t>données</a:t>
            </a:r>
            <a:endParaRPr lang="fr-CA" dirty="0"/>
          </a:p>
        </p:txBody>
      </p:sp>
      <p:sp>
        <p:nvSpPr>
          <p:cNvPr id="3" name="Espace réservé du contenu 2"/>
          <p:cNvSpPr>
            <a:spLocks noGrp="1"/>
          </p:cNvSpPr>
          <p:nvPr>
            <p:ph idx="1"/>
          </p:nvPr>
        </p:nvSpPr>
        <p:spPr/>
        <p:txBody>
          <a:bodyPr/>
          <a:lstStyle/>
          <a:p>
            <a:pPr marL="0" indent="0">
              <a:buNone/>
            </a:pPr>
            <a:r>
              <a:rPr lang="fr-CA" dirty="0" smtClean="0"/>
              <a:t>La gestion de concurrence en multithread</a:t>
            </a:r>
          </a:p>
          <a:p>
            <a:endParaRPr lang="fr-CA" dirty="0" smtClean="0"/>
          </a:p>
          <a:p>
            <a:r>
              <a:rPr lang="fr-CA" dirty="0" smtClean="0"/>
              <a:t>Cette dernière signifie que la structure de données doit se comporter correctement (Donner des résultats valide) même si plusieurs thread de votre application tente d’y accéder en même temps.</a:t>
            </a:r>
          </a:p>
          <a:p>
            <a:endParaRPr lang="fr-CA" dirty="0" smtClean="0"/>
          </a:p>
          <a:p>
            <a:r>
              <a:rPr lang="fr-CA" dirty="0" smtClean="0"/>
              <a:t>Vous trouverez au lien suivant des équivalents de structure de données qui gère le multithread (au cout de la performance et de la mémoire): </a:t>
            </a:r>
            <a:r>
              <a:rPr lang="fr-CA" dirty="0" smtClean="0">
                <a:hlinkClick r:id="rId2"/>
              </a:rPr>
              <a:t>https</a:t>
            </a:r>
            <a:r>
              <a:rPr lang="fr-CA" dirty="0">
                <a:hlinkClick r:id="rId2"/>
              </a:rPr>
              <a:t>://docs.microsoft.com/en-us/dotnet/standard/collections/</a:t>
            </a:r>
          </a:p>
          <a:p>
            <a:endParaRPr lang="fr-CA" dirty="0"/>
          </a:p>
          <a:p>
            <a:endParaRPr lang="fr-CA" dirty="0"/>
          </a:p>
        </p:txBody>
      </p:sp>
    </p:spTree>
    <p:extLst>
      <p:ext uri="{BB962C8B-B14F-4D97-AF65-F5344CB8AC3E}">
        <p14:creationId xmlns:p14="http://schemas.microsoft.com/office/powerpoint/2010/main" val="635391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7FAD2-C089-4303-8403-9CED5635EC7D}"/>
              </a:ext>
            </a:extLst>
          </p:cNvPr>
          <p:cNvSpPr>
            <a:spLocks noGrp="1"/>
          </p:cNvSpPr>
          <p:nvPr>
            <p:ph type="title"/>
            <p:custDataLst>
              <p:tags r:id="rId1"/>
            </p:custDataLst>
          </p:nvPr>
        </p:nvSpPr>
        <p:spPr/>
        <p:txBody>
          <a:bodyPr/>
          <a:lstStyle/>
          <a:p>
            <a:r>
              <a:rPr lang="fr-CA" dirty="0"/>
              <a:t>Les structures de données</a:t>
            </a:r>
          </a:p>
        </p:txBody>
      </p:sp>
      <p:graphicFrame>
        <p:nvGraphicFramePr>
          <p:cNvPr id="4" name="Content Placeholder 3">
            <a:extLst>
              <a:ext uri="{FF2B5EF4-FFF2-40B4-BE49-F238E27FC236}">
                <a16:creationId xmlns:a16="http://schemas.microsoft.com/office/drawing/2014/main" id="{52A99AAD-E9DF-4009-A4E2-11C580CBFADD}"/>
              </a:ext>
            </a:extLst>
          </p:cNvPr>
          <p:cNvGraphicFramePr>
            <a:graphicFrameLocks noGrp="1"/>
          </p:cNvGraphicFramePr>
          <p:nvPr>
            <p:ph idx="1"/>
            <p:custDataLst>
              <p:tags r:id="rId2"/>
            </p:custDataLst>
            <p:extLst>
              <p:ext uri="{D42A27DB-BD31-4B8C-83A1-F6EECF244321}">
                <p14:modId xmlns:p14="http://schemas.microsoft.com/office/powerpoint/2010/main" val="2414455914"/>
              </p:ext>
            </p:extLst>
          </p:nvPr>
        </p:nvGraphicFramePr>
        <p:xfrm>
          <a:off x="1103313" y="2052638"/>
          <a:ext cx="8947149" cy="1854200"/>
        </p:xfrm>
        <a:graphic>
          <a:graphicData uri="http://schemas.openxmlformats.org/drawingml/2006/table">
            <a:tbl>
              <a:tblPr firstRow="1" bandRow="1">
                <a:tableStyleId>{5C22544A-7EE6-4342-B048-85BDC9FD1C3A}</a:tableStyleId>
              </a:tblPr>
              <a:tblGrid>
                <a:gridCol w="2982383">
                  <a:extLst>
                    <a:ext uri="{9D8B030D-6E8A-4147-A177-3AD203B41FA5}">
                      <a16:colId xmlns:a16="http://schemas.microsoft.com/office/drawing/2014/main" val="1750195450"/>
                    </a:ext>
                  </a:extLst>
                </a:gridCol>
                <a:gridCol w="2982383">
                  <a:extLst>
                    <a:ext uri="{9D8B030D-6E8A-4147-A177-3AD203B41FA5}">
                      <a16:colId xmlns:a16="http://schemas.microsoft.com/office/drawing/2014/main" val="675288163"/>
                    </a:ext>
                  </a:extLst>
                </a:gridCol>
                <a:gridCol w="2982383">
                  <a:extLst>
                    <a:ext uri="{9D8B030D-6E8A-4147-A177-3AD203B41FA5}">
                      <a16:colId xmlns:a16="http://schemas.microsoft.com/office/drawing/2014/main" val="646764632"/>
                    </a:ext>
                  </a:extLst>
                </a:gridCol>
              </a:tblGrid>
              <a:tr h="370840">
                <a:tc>
                  <a:txBody>
                    <a:bodyPr/>
                    <a:lstStyle/>
                    <a:p>
                      <a:r>
                        <a:rPr lang="en-CA" dirty="0"/>
                        <a:t>Objectif</a:t>
                      </a:r>
                      <a:endParaRPr lang="fr-CA" dirty="0"/>
                    </a:p>
                  </a:txBody>
                  <a:tcPr/>
                </a:tc>
                <a:tc>
                  <a:txBody>
                    <a:bodyPr/>
                    <a:lstStyle/>
                    <a:p>
                      <a:r>
                        <a:rPr lang="en-CA" dirty="0"/>
                        <a:t>Generic</a:t>
                      </a:r>
                      <a:endParaRPr lang="fr-CA" dirty="0"/>
                    </a:p>
                  </a:txBody>
                  <a:tcPr/>
                </a:tc>
                <a:tc>
                  <a:txBody>
                    <a:bodyPr/>
                    <a:lstStyle/>
                    <a:p>
                      <a:r>
                        <a:rPr lang="en-CA" dirty="0"/>
                        <a:t>Non-Generic</a:t>
                      </a:r>
                      <a:endParaRPr lang="fr-CA" dirty="0"/>
                    </a:p>
                  </a:txBody>
                  <a:tcPr/>
                </a:tc>
                <a:extLst>
                  <a:ext uri="{0D108BD9-81ED-4DB2-BD59-A6C34878D82A}">
                    <a16:rowId xmlns:a16="http://schemas.microsoft.com/office/drawing/2014/main" val="3295694486"/>
                  </a:ext>
                </a:extLst>
              </a:tr>
              <a:tr h="370840">
                <a:tc>
                  <a:txBody>
                    <a:bodyPr/>
                    <a:lstStyle/>
                    <a:p>
                      <a:r>
                        <a:rPr lang="en-CA" dirty="0"/>
                        <a:t>Recherche </a:t>
                      </a:r>
                      <a:r>
                        <a:rPr lang="en-CA" dirty="0" err="1"/>
                        <a:t>clé-valeur</a:t>
                      </a:r>
                      <a:endParaRPr lang="fr-CA" dirty="0"/>
                    </a:p>
                  </a:txBody>
                  <a:tcPr/>
                </a:tc>
                <a:tc>
                  <a:txBody>
                    <a:bodyPr/>
                    <a:lstStyle/>
                    <a:p>
                      <a:pPr algn="ctr"/>
                      <a:r>
                        <a:rPr lang="en-CA" dirty="0"/>
                        <a:t>Dictionary&lt;</a:t>
                      </a:r>
                      <a:r>
                        <a:rPr lang="en-CA" dirty="0" err="1"/>
                        <a:t>Cle,Valeur</a:t>
                      </a:r>
                      <a:r>
                        <a:rPr lang="en-CA" dirty="0"/>
                        <a:t>&gt;</a:t>
                      </a:r>
                      <a:endParaRPr lang="fr-CA" dirty="0"/>
                    </a:p>
                  </a:txBody>
                  <a:tcPr/>
                </a:tc>
                <a:tc>
                  <a:txBody>
                    <a:bodyPr/>
                    <a:lstStyle/>
                    <a:p>
                      <a:pPr algn="ctr"/>
                      <a:r>
                        <a:rPr lang="en-CA" dirty="0" err="1"/>
                        <a:t>Hashtable</a:t>
                      </a:r>
                      <a:endParaRPr lang="fr-CA" dirty="0"/>
                    </a:p>
                  </a:txBody>
                  <a:tcPr/>
                </a:tc>
                <a:extLst>
                  <a:ext uri="{0D108BD9-81ED-4DB2-BD59-A6C34878D82A}">
                    <a16:rowId xmlns:a16="http://schemas.microsoft.com/office/drawing/2014/main" val="540508244"/>
                  </a:ext>
                </a:extLst>
              </a:tr>
              <a:tr h="370840">
                <a:tc>
                  <a:txBody>
                    <a:bodyPr/>
                    <a:lstStyle/>
                    <a:p>
                      <a:r>
                        <a:rPr lang="en-CA" dirty="0" err="1"/>
                        <a:t>Accès</a:t>
                      </a:r>
                      <a:r>
                        <a:rPr lang="en-CA" dirty="0"/>
                        <a:t> par index</a:t>
                      </a:r>
                      <a:endParaRPr lang="fr-CA" dirty="0"/>
                    </a:p>
                  </a:txBody>
                  <a:tcPr/>
                </a:tc>
                <a:tc>
                  <a:txBody>
                    <a:bodyPr/>
                    <a:lstStyle/>
                    <a:p>
                      <a:pPr algn="ctr"/>
                      <a:r>
                        <a:rPr lang="en-CA" dirty="0"/>
                        <a:t>List&lt;T&gt;</a:t>
                      </a:r>
                      <a:endParaRPr lang="fr-CA" dirty="0"/>
                    </a:p>
                  </a:txBody>
                  <a:tcPr/>
                </a:tc>
                <a:tc>
                  <a:txBody>
                    <a:bodyPr/>
                    <a:lstStyle/>
                    <a:p>
                      <a:pPr algn="ctr"/>
                      <a:r>
                        <a:rPr lang="en-CA" dirty="0" err="1"/>
                        <a:t>ArrayList</a:t>
                      </a:r>
                      <a:endParaRPr lang="fr-CA" dirty="0"/>
                    </a:p>
                  </a:txBody>
                  <a:tcPr/>
                </a:tc>
                <a:extLst>
                  <a:ext uri="{0D108BD9-81ED-4DB2-BD59-A6C34878D82A}">
                    <a16:rowId xmlns:a16="http://schemas.microsoft.com/office/drawing/2014/main" val="3467799058"/>
                  </a:ext>
                </a:extLst>
              </a:tr>
              <a:tr h="370840">
                <a:tc>
                  <a:txBody>
                    <a:bodyPr/>
                    <a:lstStyle/>
                    <a:p>
                      <a:r>
                        <a:rPr lang="en-CA" dirty="0" err="1"/>
                        <a:t>Opération</a:t>
                      </a:r>
                      <a:r>
                        <a:rPr lang="en-CA" dirty="0"/>
                        <a:t> FIFO</a:t>
                      </a:r>
                      <a:endParaRPr lang="fr-CA" dirty="0"/>
                    </a:p>
                  </a:txBody>
                  <a:tcPr/>
                </a:tc>
                <a:tc>
                  <a:txBody>
                    <a:bodyPr/>
                    <a:lstStyle/>
                    <a:p>
                      <a:pPr algn="ctr"/>
                      <a:r>
                        <a:rPr lang="en-CA" dirty="0"/>
                        <a:t>Queue&lt;T&gt;</a:t>
                      </a:r>
                      <a:endParaRPr lang="fr-CA" dirty="0"/>
                    </a:p>
                  </a:txBody>
                  <a:tcPr/>
                </a:tc>
                <a:tc>
                  <a:txBody>
                    <a:bodyPr/>
                    <a:lstStyle/>
                    <a:p>
                      <a:pPr algn="ctr"/>
                      <a:r>
                        <a:rPr lang="en-CA" dirty="0"/>
                        <a:t>Queue</a:t>
                      </a:r>
                      <a:endParaRPr lang="fr-CA" dirty="0"/>
                    </a:p>
                  </a:txBody>
                  <a:tcPr/>
                </a:tc>
                <a:extLst>
                  <a:ext uri="{0D108BD9-81ED-4DB2-BD59-A6C34878D82A}">
                    <a16:rowId xmlns:a16="http://schemas.microsoft.com/office/drawing/2014/main" val="2537180353"/>
                  </a:ext>
                </a:extLst>
              </a:tr>
              <a:tr h="370840">
                <a:tc>
                  <a:txBody>
                    <a:bodyPr/>
                    <a:lstStyle/>
                    <a:p>
                      <a:r>
                        <a:rPr lang="en-CA" dirty="0" err="1"/>
                        <a:t>Opération</a:t>
                      </a:r>
                      <a:r>
                        <a:rPr lang="en-CA" dirty="0"/>
                        <a:t> LIFO</a:t>
                      </a:r>
                      <a:endParaRPr lang="fr-CA" dirty="0"/>
                    </a:p>
                  </a:txBody>
                  <a:tcPr/>
                </a:tc>
                <a:tc>
                  <a:txBody>
                    <a:bodyPr/>
                    <a:lstStyle/>
                    <a:p>
                      <a:pPr algn="ctr"/>
                      <a:r>
                        <a:rPr lang="en-CA" dirty="0"/>
                        <a:t>Stack&lt;T&gt;</a:t>
                      </a:r>
                      <a:endParaRPr lang="fr-CA" dirty="0"/>
                    </a:p>
                  </a:txBody>
                  <a:tcPr/>
                </a:tc>
                <a:tc>
                  <a:txBody>
                    <a:bodyPr/>
                    <a:lstStyle/>
                    <a:p>
                      <a:pPr algn="ctr"/>
                      <a:r>
                        <a:rPr lang="en-CA" dirty="0"/>
                        <a:t>Stack</a:t>
                      </a:r>
                      <a:endParaRPr lang="fr-CA" dirty="0"/>
                    </a:p>
                  </a:txBody>
                  <a:tcPr/>
                </a:tc>
                <a:extLst>
                  <a:ext uri="{0D108BD9-81ED-4DB2-BD59-A6C34878D82A}">
                    <a16:rowId xmlns:a16="http://schemas.microsoft.com/office/drawing/2014/main" val="3711099792"/>
                  </a:ext>
                </a:extLst>
              </a:tr>
            </a:tbl>
          </a:graphicData>
        </a:graphic>
      </p:graphicFrame>
    </p:spTree>
    <p:extLst>
      <p:ext uri="{BB962C8B-B14F-4D97-AF65-F5344CB8AC3E}">
        <p14:creationId xmlns:p14="http://schemas.microsoft.com/office/powerpoint/2010/main" val="2048839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err="1"/>
              <a:t>Dictionary</a:t>
            </a:r>
            <a:endParaRPr lang="fr-CA" dirty="0"/>
          </a:p>
        </p:txBody>
      </p:sp>
      <p:sp>
        <p:nvSpPr>
          <p:cNvPr id="3" name="Espace réservé du contenu 2"/>
          <p:cNvSpPr>
            <a:spLocks noGrp="1"/>
          </p:cNvSpPr>
          <p:nvPr>
            <p:ph idx="1"/>
            <p:custDataLst>
              <p:tags r:id="rId2"/>
            </p:custDataLst>
          </p:nvPr>
        </p:nvSpPr>
        <p:spPr/>
        <p:txBody>
          <a:bodyPr>
            <a:normAutofit/>
          </a:bodyPr>
          <a:lstStyle/>
          <a:p>
            <a:r>
              <a:rPr lang="fr-CA" dirty="0"/>
              <a:t>Un dictionnaire est une structure de données qui suit le paradigme clé-valeur.</a:t>
            </a:r>
          </a:p>
          <a:p>
            <a:r>
              <a:rPr lang="fr-CA" dirty="0"/>
              <a:t>Cette structure fait en sorte qu'on peut y conserver une information de notre choix en lui assignant une certaine valeur (un nombre, une chaine de caractère, etc.)</a:t>
            </a:r>
          </a:p>
          <a:p>
            <a:r>
              <a:rPr lang="fr-CA" dirty="0"/>
              <a:t>Par la suite, nous pourrons récupérer l'information sauvegarder en identifiant ce qu'on souhaite par cette même clé</a:t>
            </a:r>
            <a:r>
              <a:rPr lang="fr-CA" dirty="0" smtClean="0"/>
              <a:t>.</a:t>
            </a:r>
          </a:p>
          <a:p>
            <a:endParaRPr lang="fr-CA" dirty="0"/>
          </a:p>
          <a:p>
            <a:r>
              <a:rPr lang="fr-CA" dirty="0" smtClean="0"/>
              <a:t>Le </a:t>
            </a:r>
            <a:r>
              <a:rPr lang="fr-CA" dirty="0" err="1" smtClean="0"/>
              <a:t>Dictionary</a:t>
            </a:r>
            <a:r>
              <a:rPr lang="fr-CA" dirty="0" smtClean="0"/>
              <a:t> se démarque des autres structures par sa grande performance [O(1)] (Sauf en cas de </a:t>
            </a:r>
            <a:r>
              <a:rPr lang="fr-CA" dirty="0" smtClean="0">
                <a:solidFill>
                  <a:srgbClr val="FFC000"/>
                </a:solidFill>
              </a:rPr>
              <a:t>collision</a:t>
            </a:r>
            <a:r>
              <a:rPr lang="fr-CA" dirty="0" smtClean="0"/>
              <a:t>).</a:t>
            </a:r>
            <a:endParaRPr lang="fr-CA" dirty="0"/>
          </a:p>
          <a:p>
            <a:pPr marL="0" indent="0">
              <a:buNone/>
            </a:pPr>
            <a:endParaRPr lang="fr-CA" dirty="0"/>
          </a:p>
          <a:p>
            <a:endParaRPr lang="fr-CA" dirty="0"/>
          </a:p>
        </p:txBody>
      </p:sp>
    </p:spTree>
    <p:extLst>
      <p:ext uri="{BB962C8B-B14F-4D97-AF65-F5344CB8AC3E}">
        <p14:creationId xmlns:p14="http://schemas.microsoft.com/office/powerpoint/2010/main" val="555602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err="1"/>
              <a:t>Dictionary</a:t>
            </a:r>
            <a:endParaRPr lang="fr-CA" dirty="0"/>
          </a:p>
        </p:txBody>
      </p:sp>
      <p:sp>
        <p:nvSpPr>
          <p:cNvPr id="3" name="Espace réservé du contenu 2"/>
          <p:cNvSpPr>
            <a:spLocks noGrp="1"/>
          </p:cNvSpPr>
          <p:nvPr>
            <p:ph idx="1"/>
            <p:custDataLst>
              <p:tags r:id="rId2"/>
            </p:custDataLst>
          </p:nvPr>
        </p:nvSpPr>
        <p:spPr>
          <a:xfrm>
            <a:off x="1103312" y="2052918"/>
            <a:ext cx="10884556" cy="4195481"/>
          </a:xfrm>
        </p:spPr>
        <p:txBody>
          <a:bodyPr/>
          <a:lstStyle/>
          <a:p>
            <a:r>
              <a:rPr lang="fr-CA" dirty="0"/>
              <a:t>Syntaxe</a:t>
            </a:r>
          </a:p>
          <a:p>
            <a:pPr marL="0" indent="0">
              <a:buNone/>
            </a:pPr>
            <a:r>
              <a:rPr lang="en-US" dirty="0"/>
              <a:t>Dictionary&lt;</a:t>
            </a:r>
            <a:r>
              <a:rPr lang="en-US" dirty="0" err="1">
                <a:solidFill>
                  <a:srgbClr val="FFC000"/>
                </a:solidFill>
              </a:rPr>
              <a:t>type_cle</a:t>
            </a:r>
            <a:r>
              <a:rPr lang="en-US" dirty="0">
                <a:solidFill>
                  <a:srgbClr val="FFC000"/>
                </a:solidFill>
              </a:rPr>
              <a:t>, </a:t>
            </a:r>
            <a:r>
              <a:rPr lang="en-US" dirty="0" err="1">
                <a:solidFill>
                  <a:srgbClr val="FFC000"/>
                </a:solidFill>
              </a:rPr>
              <a:t>type_valeur</a:t>
            </a:r>
            <a:r>
              <a:rPr lang="en-US" dirty="0"/>
              <a:t>&gt; </a:t>
            </a:r>
            <a:r>
              <a:rPr lang="en-US" dirty="0">
                <a:solidFill>
                  <a:srgbClr val="FFC000"/>
                </a:solidFill>
              </a:rPr>
              <a:t>nom</a:t>
            </a:r>
            <a:r>
              <a:rPr lang="en-US" dirty="0"/>
              <a:t> = new Dictionary&lt;</a:t>
            </a:r>
            <a:r>
              <a:rPr lang="en-US" dirty="0" err="1">
                <a:solidFill>
                  <a:srgbClr val="FFC000"/>
                </a:solidFill>
              </a:rPr>
              <a:t>type_cle</a:t>
            </a:r>
            <a:r>
              <a:rPr lang="en-US" dirty="0">
                <a:solidFill>
                  <a:srgbClr val="FFC000"/>
                </a:solidFill>
              </a:rPr>
              <a:t>, </a:t>
            </a:r>
            <a:r>
              <a:rPr lang="en-US" dirty="0" err="1">
                <a:solidFill>
                  <a:srgbClr val="FFC000"/>
                </a:solidFill>
              </a:rPr>
              <a:t>type_valeur</a:t>
            </a:r>
            <a:r>
              <a:rPr lang="en-US" dirty="0"/>
              <a:t>&gt;();</a:t>
            </a:r>
          </a:p>
          <a:p>
            <a:pPr marL="0" indent="0">
              <a:buNone/>
            </a:pPr>
            <a:endParaRPr lang="en-US" dirty="0"/>
          </a:p>
          <a:p>
            <a:r>
              <a:rPr lang="en-US" dirty="0" err="1"/>
              <a:t>Type_cle</a:t>
            </a:r>
            <a:r>
              <a:rPr lang="en-US" dirty="0"/>
              <a:t> : Type de la </a:t>
            </a:r>
            <a:r>
              <a:rPr lang="en-US" dirty="0" err="1"/>
              <a:t>clé</a:t>
            </a:r>
            <a:r>
              <a:rPr lang="en-US" dirty="0"/>
              <a:t> pour </a:t>
            </a:r>
            <a:r>
              <a:rPr lang="en-US" dirty="0" err="1"/>
              <a:t>récupérer</a:t>
            </a:r>
            <a:r>
              <a:rPr lang="en-US" dirty="0"/>
              <a:t> </a:t>
            </a:r>
            <a:r>
              <a:rPr lang="en-US" dirty="0" err="1"/>
              <a:t>l'information</a:t>
            </a:r>
            <a:r>
              <a:rPr lang="en-US" dirty="0"/>
              <a:t> (Ex. String, int, etc.)</a:t>
            </a:r>
          </a:p>
          <a:p>
            <a:r>
              <a:rPr lang="en-US" dirty="0" err="1"/>
              <a:t>Type_valeur</a:t>
            </a:r>
            <a:r>
              <a:rPr lang="en-US" dirty="0"/>
              <a:t>: Type de la </a:t>
            </a:r>
            <a:r>
              <a:rPr lang="en-US" dirty="0" err="1"/>
              <a:t>valeur</a:t>
            </a:r>
            <a:r>
              <a:rPr lang="en-US" dirty="0"/>
              <a:t> </a:t>
            </a:r>
            <a:r>
              <a:rPr lang="en-US" dirty="0" err="1"/>
              <a:t>stockée</a:t>
            </a:r>
            <a:r>
              <a:rPr lang="en-US" dirty="0"/>
              <a:t> </a:t>
            </a:r>
            <a:r>
              <a:rPr lang="en-US" dirty="0" err="1"/>
              <a:t>en</a:t>
            </a:r>
            <a:r>
              <a:rPr lang="en-US" dirty="0"/>
              <a:t> </a:t>
            </a:r>
            <a:r>
              <a:rPr lang="en-US" dirty="0" err="1"/>
              <a:t>mémoire</a:t>
            </a:r>
            <a:r>
              <a:rPr lang="en-US" dirty="0"/>
              <a:t> (Ex. Int, </a:t>
            </a:r>
            <a:r>
              <a:rPr lang="en-US" dirty="0" err="1"/>
              <a:t>Etudiant</a:t>
            </a:r>
            <a:r>
              <a:rPr lang="en-US" dirty="0"/>
              <a:t>, etc.)</a:t>
            </a:r>
            <a:endParaRPr lang="fr-CA" dirty="0"/>
          </a:p>
        </p:txBody>
      </p:sp>
    </p:spTree>
    <p:extLst>
      <p:ext uri="{BB962C8B-B14F-4D97-AF65-F5344CB8AC3E}">
        <p14:creationId xmlns:p14="http://schemas.microsoft.com/office/powerpoint/2010/main" val="1243687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809CC-C60D-4D13-B65D-C66DA2AD29A2}"/>
              </a:ext>
            </a:extLst>
          </p:cNvPr>
          <p:cNvSpPr>
            <a:spLocks noGrp="1"/>
          </p:cNvSpPr>
          <p:nvPr>
            <p:ph type="title"/>
            <p:custDataLst>
              <p:tags r:id="rId1"/>
            </p:custDataLst>
          </p:nvPr>
        </p:nvSpPr>
        <p:spPr/>
        <p:txBody>
          <a:bodyPr/>
          <a:lstStyle/>
          <a:p>
            <a:r>
              <a:rPr lang="en-CA" dirty="0"/>
              <a:t>Dictionary</a:t>
            </a:r>
            <a:endParaRPr lang="fr-CA" dirty="0"/>
          </a:p>
        </p:txBody>
      </p:sp>
      <p:sp>
        <p:nvSpPr>
          <p:cNvPr id="3" name="Content Placeholder 2">
            <a:extLst>
              <a:ext uri="{FF2B5EF4-FFF2-40B4-BE49-F238E27FC236}">
                <a16:creationId xmlns:a16="http://schemas.microsoft.com/office/drawing/2014/main" id="{F7B1938A-CC9B-430B-B90F-7CBA2CA3166E}"/>
              </a:ext>
            </a:extLst>
          </p:cNvPr>
          <p:cNvSpPr>
            <a:spLocks noGrp="1"/>
          </p:cNvSpPr>
          <p:nvPr>
            <p:ph idx="1"/>
            <p:custDataLst>
              <p:tags r:id="rId2"/>
            </p:custDataLst>
          </p:nvPr>
        </p:nvSpPr>
        <p:spPr/>
        <p:txBody>
          <a:bodyPr/>
          <a:lstStyle/>
          <a:p>
            <a:r>
              <a:rPr lang="en-CA" dirty="0" err="1"/>
              <a:t>Exemple</a:t>
            </a:r>
            <a:endParaRPr lang="en-CA" dirty="0"/>
          </a:p>
          <a:p>
            <a:endParaRPr lang="en-CA" dirty="0"/>
          </a:p>
          <a:p>
            <a:pPr marL="0" indent="0">
              <a:buNone/>
            </a:pPr>
            <a:r>
              <a:rPr lang="en-US" dirty="0"/>
              <a:t>Dictionary&lt;string, </a:t>
            </a:r>
            <a:r>
              <a:rPr lang="en-US" dirty="0" err="1"/>
              <a:t>Etudiant</a:t>
            </a:r>
            <a:r>
              <a:rPr lang="en-US" dirty="0"/>
              <a:t>&gt; </a:t>
            </a:r>
            <a:r>
              <a:rPr lang="en-US" dirty="0" err="1"/>
              <a:t>liste</a:t>
            </a:r>
            <a:r>
              <a:rPr lang="en-US" dirty="0"/>
              <a:t> = new Dictionary&lt;string, </a:t>
            </a:r>
            <a:r>
              <a:rPr lang="en-US" dirty="0" err="1"/>
              <a:t>Etudiant</a:t>
            </a:r>
            <a:r>
              <a:rPr lang="en-US" dirty="0"/>
              <a:t>&gt;();</a:t>
            </a:r>
          </a:p>
          <a:p>
            <a:pPr marL="0" indent="0">
              <a:buNone/>
            </a:pPr>
            <a:r>
              <a:rPr lang="en-US" dirty="0" err="1"/>
              <a:t>liste.Add</a:t>
            </a:r>
            <a:r>
              <a:rPr lang="en-US" dirty="0"/>
              <a:t>("MAGA141087", new </a:t>
            </a:r>
            <a:r>
              <a:rPr lang="en-US" dirty="0" err="1"/>
              <a:t>Etudiant</a:t>
            </a:r>
            <a:r>
              <a:rPr lang="en-US" dirty="0"/>
              <a:t>("MAGA141087", "Alexandre"));</a:t>
            </a:r>
          </a:p>
          <a:p>
            <a:pPr marL="0" indent="0">
              <a:buNone/>
            </a:pPr>
            <a:r>
              <a:rPr lang="en-US" dirty="0" err="1"/>
              <a:t>liste.Add</a:t>
            </a:r>
            <a:r>
              <a:rPr lang="en-US" dirty="0"/>
              <a:t>("CORM180988", new </a:t>
            </a:r>
            <a:r>
              <a:rPr lang="en-US" dirty="0" err="1"/>
              <a:t>Etudiant</a:t>
            </a:r>
            <a:r>
              <a:rPr lang="en-US" dirty="0"/>
              <a:t>("CORM180988 ", "Marie"));</a:t>
            </a:r>
          </a:p>
          <a:p>
            <a:pPr marL="0" indent="0">
              <a:buNone/>
            </a:pPr>
            <a:endParaRPr lang="en-US" dirty="0"/>
          </a:p>
          <a:p>
            <a:pPr marL="0" indent="0">
              <a:buNone/>
            </a:pPr>
            <a:r>
              <a:rPr lang="en-US" dirty="0"/>
              <a:t>String temp = </a:t>
            </a:r>
            <a:r>
              <a:rPr lang="en-US" dirty="0" err="1"/>
              <a:t>liste</a:t>
            </a:r>
            <a:r>
              <a:rPr lang="en-US" dirty="0"/>
              <a:t>["CORM180988"].Nom;</a:t>
            </a:r>
          </a:p>
          <a:p>
            <a:pPr marL="0" indent="0">
              <a:buNone/>
            </a:pPr>
            <a:r>
              <a:rPr lang="en-US" dirty="0" err="1"/>
              <a:t>Console.WriteLine</a:t>
            </a:r>
            <a:r>
              <a:rPr lang="en-US" dirty="0"/>
              <a:t>(temp);</a:t>
            </a:r>
          </a:p>
          <a:p>
            <a:pPr marL="0" indent="0">
              <a:buNone/>
            </a:pPr>
            <a:endParaRPr lang="en-US" dirty="0"/>
          </a:p>
          <a:p>
            <a:pPr marL="0" indent="0">
              <a:buNone/>
            </a:pPr>
            <a:endParaRPr lang="en-US" dirty="0"/>
          </a:p>
          <a:p>
            <a:pPr marL="0" indent="0">
              <a:buNone/>
            </a:pPr>
            <a:endParaRPr lang="fr-CA" dirty="0"/>
          </a:p>
        </p:txBody>
      </p:sp>
    </p:spTree>
    <p:extLst>
      <p:ext uri="{BB962C8B-B14F-4D97-AF65-F5344CB8AC3E}">
        <p14:creationId xmlns:p14="http://schemas.microsoft.com/office/powerpoint/2010/main" val="1225198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5634A-9955-4772-A933-76EBE334B97B}"/>
              </a:ext>
            </a:extLst>
          </p:cNvPr>
          <p:cNvSpPr>
            <a:spLocks noGrp="1"/>
          </p:cNvSpPr>
          <p:nvPr>
            <p:ph type="title"/>
            <p:custDataLst>
              <p:tags r:id="rId1"/>
            </p:custDataLst>
          </p:nvPr>
        </p:nvSpPr>
        <p:spPr/>
        <p:txBody>
          <a:bodyPr/>
          <a:lstStyle/>
          <a:p>
            <a:r>
              <a:rPr lang="en-CA" dirty="0"/>
              <a:t>Dictionary</a:t>
            </a:r>
            <a:endParaRPr lang="fr-CA" dirty="0"/>
          </a:p>
        </p:txBody>
      </p:sp>
      <p:sp>
        <p:nvSpPr>
          <p:cNvPr id="3" name="Content Placeholder 2">
            <a:extLst>
              <a:ext uri="{FF2B5EF4-FFF2-40B4-BE49-F238E27FC236}">
                <a16:creationId xmlns:a16="http://schemas.microsoft.com/office/drawing/2014/main" id="{14EC1FE2-4BF8-4D7D-9C89-3CC376CD494F}"/>
              </a:ext>
            </a:extLst>
          </p:cNvPr>
          <p:cNvSpPr>
            <a:spLocks noGrp="1"/>
          </p:cNvSpPr>
          <p:nvPr>
            <p:ph idx="1"/>
            <p:custDataLst>
              <p:tags r:id="rId2"/>
            </p:custDataLst>
          </p:nvPr>
        </p:nvSpPr>
        <p:spPr>
          <a:xfrm>
            <a:off x="1103312" y="2052918"/>
            <a:ext cx="10683220" cy="4195481"/>
          </a:xfrm>
        </p:spPr>
        <p:txBody>
          <a:bodyPr/>
          <a:lstStyle/>
          <a:p>
            <a:r>
              <a:rPr lang="en-CA" dirty="0"/>
              <a:t>Pour plus de </a:t>
            </a:r>
            <a:r>
              <a:rPr lang="en-CA" dirty="0" err="1"/>
              <a:t>détail</a:t>
            </a:r>
            <a:r>
              <a:rPr lang="en-CA" dirty="0"/>
              <a:t>, consulter le lien </a:t>
            </a:r>
            <a:r>
              <a:rPr lang="en-CA" dirty="0" err="1"/>
              <a:t>suivant</a:t>
            </a:r>
            <a:r>
              <a:rPr lang="en-CA" dirty="0"/>
              <a:t>:</a:t>
            </a:r>
          </a:p>
          <a:p>
            <a:pPr marL="0" indent="0">
              <a:buNone/>
            </a:pPr>
            <a:r>
              <a:rPr lang="fr-CA" dirty="0">
                <a:hlinkClick r:id="rId4"/>
              </a:rPr>
              <a:t>https://docs.microsoft.com/en-us/dotnet/api/system.collections.generic.dictionary-2?view=netframework-4.8</a:t>
            </a:r>
            <a:endParaRPr lang="fr-CA" dirty="0"/>
          </a:p>
          <a:p>
            <a:pPr marL="0" indent="0">
              <a:buNone/>
            </a:pPr>
            <a:endParaRPr lang="fr-CA" dirty="0"/>
          </a:p>
          <a:p>
            <a:endParaRPr lang="fr-CA" dirty="0"/>
          </a:p>
        </p:txBody>
      </p:sp>
    </p:spTree>
    <p:extLst>
      <p:ext uri="{BB962C8B-B14F-4D97-AF65-F5344CB8AC3E}">
        <p14:creationId xmlns:p14="http://schemas.microsoft.com/office/powerpoint/2010/main" val="2639332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Contenu du cours</a:t>
            </a:r>
          </a:p>
        </p:txBody>
      </p:sp>
      <p:sp>
        <p:nvSpPr>
          <p:cNvPr id="3" name="Espace réservé du contenu 2"/>
          <p:cNvSpPr>
            <a:spLocks noGrp="1"/>
          </p:cNvSpPr>
          <p:nvPr>
            <p:ph idx="1"/>
            <p:custDataLst>
              <p:tags r:id="rId2"/>
            </p:custDataLst>
          </p:nvPr>
        </p:nvSpPr>
        <p:spPr/>
        <p:txBody>
          <a:bodyPr>
            <a:normAutofit/>
          </a:bodyPr>
          <a:lstStyle/>
          <a:p>
            <a:r>
              <a:rPr lang="fr-CA" dirty="0"/>
              <a:t>Introduction</a:t>
            </a:r>
          </a:p>
          <a:p>
            <a:r>
              <a:rPr lang="fr-CA" dirty="0"/>
              <a:t>Les génériques</a:t>
            </a:r>
          </a:p>
          <a:p>
            <a:pPr lvl="1"/>
            <a:r>
              <a:rPr lang="fr-CA" dirty="0"/>
              <a:t>Introductions aux génériques</a:t>
            </a:r>
          </a:p>
          <a:p>
            <a:pPr lvl="1"/>
            <a:r>
              <a:rPr lang="fr-CA" dirty="0"/>
              <a:t>Syntaxe</a:t>
            </a:r>
          </a:p>
          <a:p>
            <a:r>
              <a:rPr lang="fr-CA" dirty="0"/>
              <a:t>Structure de données</a:t>
            </a:r>
          </a:p>
          <a:p>
            <a:pPr lvl="1"/>
            <a:r>
              <a:rPr lang="fr-CA" dirty="0"/>
              <a:t>Introduction aux structures de données</a:t>
            </a:r>
          </a:p>
          <a:p>
            <a:pPr lvl="1"/>
            <a:r>
              <a:rPr lang="fr-CA" dirty="0"/>
              <a:t>Structures de données en C#</a:t>
            </a:r>
          </a:p>
          <a:p>
            <a:r>
              <a:rPr lang="fr-CA" dirty="0"/>
              <a:t>Au prochain cours</a:t>
            </a:r>
          </a:p>
          <a:p>
            <a:r>
              <a:rPr lang="fr-CA" dirty="0"/>
              <a:t>Conclusion</a:t>
            </a:r>
          </a:p>
        </p:txBody>
      </p:sp>
    </p:spTree>
    <p:extLst>
      <p:ext uri="{BB962C8B-B14F-4D97-AF65-F5344CB8AC3E}">
        <p14:creationId xmlns:p14="http://schemas.microsoft.com/office/powerpoint/2010/main" val="1617523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4C5EC-9C43-42E2-AE6B-D5EA2FACB4D5}"/>
              </a:ext>
            </a:extLst>
          </p:cNvPr>
          <p:cNvSpPr>
            <a:spLocks noGrp="1"/>
          </p:cNvSpPr>
          <p:nvPr>
            <p:ph type="title"/>
            <p:custDataLst>
              <p:tags r:id="rId1"/>
            </p:custDataLst>
          </p:nvPr>
        </p:nvSpPr>
        <p:spPr/>
        <p:txBody>
          <a:bodyPr/>
          <a:lstStyle/>
          <a:p>
            <a:r>
              <a:rPr lang="en-CA" dirty="0" err="1"/>
              <a:t>Hashtable</a:t>
            </a:r>
            <a:endParaRPr lang="fr-CA" dirty="0"/>
          </a:p>
        </p:txBody>
      </p:sp>
      <p:sp>
        <p:nvSpPr>
          <p:cNvPr id="3" name="Content Placeholder 2">
            <a:extLst>
              <a:ext uri="{FF2B5EF4-FFF2-40B4-BE49-F238E27FC236}">
                <a16:creationId xmlns:a16="http://schemas.microsoft.com/office/drawing/2014/main" id="{5BB54BD2-B026-4F35-BEF3-6C6539F6319C}"/>
              </a:ext>
            </a:extLst>
          </p:cNvPr>
          <p:cNvSpPr>
            <a:spLocks noGrp="1"/>
          </p:cNvSpPr>
          <p:nvPr>
            <p:ph idx="1"/>
            <p:custDataLst>
              <p:tags r:id="rId2"/>
            </p:custDataLst>
          </p:nvPr>
        </p:nvSpPr>
        <p:spPr/>
        <p:txBody>
          <a:bodyPr/>
          <a:lstStyle/>
          <a:p>
            <a:r>
              <a:rPr lang="en-CA" dirty="0"/>
              <a:t>Les </a:t>
            </a:r>
            <a:r>
              <a:rPr lang="en-CA" dirty="0" err="1"/>
              <a:t>Hashtable</a:t>
            </a:r>
            <a:r>
              <a:rPr lang="en-CA" dirty="0"/>
              <a:t> </a:t>
            </a:r>
            <a:r>
              <a:rPr lang="en-CA" dirty="0" err="1"/>
              <a:t>sont</a:t>
            </a:r>
            <a:r>
              <a:rPr lang="en-CA" dirty="0"/>
              <a:t> </a:t>
            </a:r>
            <a:r>
              <a:rPr lang="en-CA" dirty="0" err="1"/>
              <a:t>l'équivalent</a:t>
            </a:r>
            <a:r>
              <a:rPr lang="en-CA" dirty="0"/>
              <a:t> des "Dictionary" </a:t>
            </a:r>
            <a:r>
              <a:rPr lang="en-CA" dirty="0" err="1"/>
              <a:t>en</a:t>
            </a:r>
            <a:r>
              <a:rPr lang="en-CA" dirty="0"/>
              <a:t> version non </a:t>
            </a:r>
            <a:r>
              <a:rPr lang="en-CA" dirty="0" err="1"/>
              <a:t>générique</a:t>
            </a:r>
            <a:r>
              <a:rPr lang="en-CA" dirty="0"/>
              <a:t>.</a:t>
            </a:r>
          </a:p>
          <a:p>
            <a:r>
              <a:rPr lang="en-CA" dirty="0" err="1"/>
              <a:t>C'est</a:t>
            </a:r>
            <a:r>
              <a:rPr lang="en-CA" dirty="0"/>
              <a:t>-à-dire </a:t>
            </a:r>
            <a:r>
              <a:rPr lang="en-CA" dirty="0" err="1"/>
              <a:t>qu'elles</a:t>
            </a:r>
            <a:r>
              <a:rPr lang="en-CA" dirty="0"/>
              <a:t> </a:t>
            </a:r>
            <a:r>
              <a:rPr lang="en-CA" dirty="0" err="1"/>
              <a:t>peuvent</a:t>
            </a:r>
            <a:r>
              <a:rPr lang="en-CA" dirty="0"/>
              <a:t> </a:t>
            </a:r>
            <a:r>
              <a:rPr lang="en-CA" dirty="0" err="1"/>
              <a:t>contenir</a:t>
            </a:r>
            <a:r>
              <a:rPr lang="en-CA" dirty="0"/>
              <a:t> </a:t>
            </a:r>
            <a:r>
              <a:rPr lang="en-CA" dirty="0" err="1"/>
              <a:t>n'importe</a:t>
            </a:r>
            <a:r>
              <a:rPr lang="en-CA" dirty="0"/>
              <a:t> </a:t>
            </a:r>
            <a:r>
              <a:rPr lang="en-CA" dirty="0" err="1"/>
              <a:t>quels</a:t>
            </a:r>
            <a:r>
              <a:rPr lang="en-CA" dirty="0"/>
              <a:t> types </a:t>
            </a:r>
            <a:r>
              <a:rPr lang="en-CA" dirty="0" err="1"/>
              <a:t>d'information</a:t>
            </a:r>
            <a:r>
              <a:rPr lang="en-CA" dirty="0"/>
              <a:t>.</a:t>
            </a:r>
          </a:p>
          <a:p>
            <a:r>
              <a:rPr lang="en-CA" dirty="0"/>
              <a:t>Bien que </a:t>
            </a:r>
            <a:r>
              <a:rPr lang="en-CA" dirty="0" err="1"/>
              <a:t>ceci</a:t>
            </a:r>
            <a:r>
              <a:rPr lang="en-CA" dirty="0"/>
              <a:t> </a:t>
            </a:r>
            <a:r>
              <a:rPr lang="en-CA" dirty="0" err="1"/>
              <a:t>semble</a:t>
            </a:r>
            <a:r>
              <a:rPr lang="en-CA" dirty="0"/>
              <a:t> </a:t>
            </a:r>
            <a:r>
              <a:rPr lang="en-CA" dirty="0" err="1"/>
              <a:t>être</a:t>
            </a:r>
            <a:r>
              <a:rPr lang="en-CA" dirty="0"/>
              <a:t> un </a:t>
            </a:r>
            <a:r>
              <a:rPr lang="en-CA" dirty="0" err="1"/>
              <a:t>avantage</a:t>
            </a:r>
            <a:r>
              <a:rPr lang="en-CA" dirty="0"/>
              <a:t>, on </a:t>
            </a:r>
            <a:r>
              <a:rPr lang="en-CA" dirty="0" err="1"/>
              <a:t>peut</a:t>
            </a:r>
            <a:r>
              <a:rPr lang="en-CA" dirty="0"/>
              <a:t> </a:t>
            </a:r>
            <a:r>
              <a:rPr lang="en-CA" dirty="0" err="1"/>
              <a:t>rapidement</a:t>
            </a:r>
            <a:r>
              <a:rPr lang="en-CA" dirty="0"/>
              <a:t> se </a:t>
            </a:r>
            <a:r>
              <a:rPr lang="en-CA" dirty="0" err="1"/>
              <a:t>retrouver</a:t>
            </a:r>
            <a:r>
              <a:rPr lang="en-CA" dirty="0"/>
              <a:t> avec des </a:t>
            </a:r>
            <a:r>
              <a:rPr lang="en-CA" dirty="0" err="1"/>
              <a:t>problèmes</a:t>
            </a:r>
            <a:r>
              <a:rPr lang="en-CA" dirty="0"/>
              <a:t> qui ne </a:t>
            </a:r>
            <a:r>
              <a:rPr lang="en-CA" dirty="0" err="1"/>
              <a:t>peuvent</a:t>
            </a:r>
            <a:r>
              <a:rPr lang="en-CA" dirty="0"/>
              <a:t> pas </a:t>
            </a:r>
            <a:r>
              <a:rPr lang="en-CA" dirty="0" err="1"/>
              <a:t>être</a:t>
            </a:r>
            <a:r>
              <a:rPr lang="en-CA" dirty="0"/>
              <a:t> </a:t>
            </a:r>
            <a:r>
              <a:rPr lang="en-CA" dirty="0" err="1"/>
              <a:t>détectés</a:t>
            </a:r>
            <a:r>
              <a:rPr lang="en-CA" dirty="0"/>
              <a:t> au moment de la compilation.</a:t>
            </a:r>
            <a:endParaRPr lang="fr-CA" dirty="0"/>
          </a:p>
        </p:txBody>
      </p:sp>
    </p:spTree>
    <p:extLst>
      <p:ext uri="{BB962C8B-B14F-4D97-AF65-F5344CB8AC3E}">
        <p14:creationId xmlns:p14="http://schemas.microsoft.com/office/powerpoint/2010/main" val="3471715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3DFE9-E2C2-41F9-8EAA-E79E69DB180E}"/>
              </a:ext>
            </a:extLst>
          </p:cNvPr>
          <p:cNvSpPr>
            <a:spLocks noGrp="1"/>
          </p:cNvSpPr>
          <p:nvPr>
            <p:ph type="title"/>
            <p:custDataLst>
              <p:tags r:id="rId1"/>
            </p:custDataLst>
          </p:nvPr>
        </p:nvSpPr>
        <p:spPr/>
        <p:txBody>
          <a:bodyPr/>
          <a:lstStyle/>
          <a:p>
            <a:r>
              <a:rPr lang="en-CA" dirty="0" err="1"/>
              <a:t>Hashtable</a:t>
            </a:r>
            <a:endParaRPr lang="fr-CA" dirty="0"/>
          </a:p>
        </p:txBody>
      </p:sp>
      <p:sp>
        <p:nvSpPr>
          <p:cNvPr id="3" name="Content Placeholder 2">
            <a:extLst>
              <a:ext uri="{FF2B5EF4-FFF2-40B4-BE49-F238E27FC236}">
                <a16:creationId xmlns:a16="http://schemas.microsoft.com/office/drawing/2014/main" id="{5F61ABAC-FF74-41D0-BDE5-EF92C61CEA57}"/>
              </a:ext>
            </a:extLst>
          </p:cNvPr>
          <p:cNvSpPr>
            <a:spLocks noGrp="1"/>
          </p:cNvSpPr>
          <p:nvPr>
            <p:ph idx="1"/>
            <p:custDataLst>
              <p:tags r:id="rId2"/>
            </p:custDataLst>
          </p:nvPr>
        </p:nvSpPr>
        <p:spPr/>
        <p:txBody>
          <a:bodyPr>
            <a:normAutofit/>
          </a:bodyPr>
          <a:lstStyle/>
          <a:p>
            <a:r>
              <a:rPr lang="en-CA" dirty="0" err="1"/>
              <a:t>Exemple</a:t>
            </a:r>
            <a:endParaRPr lang="fr-CA" dirty="0"/>
          </a:p>
          <a:p>
            <a:pPr marL="0" indent="0">
              <a:buNone/>
            </a:pPr>
            <a:r>
              <a:rPr lang="fr-CA" dirty="0"/>
              <a:t>	</a:t>
            </a:r>
            <a:r>
              <a:rPr lang="fr-CA" dirty="0" err="1"/>
              <a:t>Hashtable</a:t>
            </a:r>
            <a:r>
              <a:rPr lang="fr-CA" dirty="0"/>
              <a:t> liste = new </a:t>
            </a:r>
            <a:r>
              <a:rPr lang="fr-CA" dirty="0" err="1"/>
              <a:t>Hashtable</a:t>
            </a:r>
            <a:r>
              <a:rPr lang="fr-CA" dirty="0"/>
              <a:t>();</a:t>
            </a:r>
          </a:p>
          <a:p>
            <a:pPr marL="0" indent="0">
              <a:buNone/>
            </a:pPr>
            <a:endParaRPr lang="fr-CA" dirty="0"/>
          </a:p>
          <a:p>
            <a:pPr marL="0" indent="0">
              <a:buNone/>
            </a:pPr>
            <a:r>
              <a:rPr lang="fr-CA" dirty="0"/>
              <a:t>	</a:t>
            </a:r>
            <a:r>
              <a:rPr lang="fr-CA" dirty="0" err="1"/>
              <a:t>liste.Add</a:t>
            </a:r>
            <a:r>
              <a:rPr lang="fr-CA" dirty="0"/>
              <a:t>("texte", "Bonjour le monde");</a:t>
            </a:r>
          </a:p>
          <a:p>
            <a:pPr marL="0" indent="0">
              <a:buNone/>
            </a:pPr>
            <a:r>
              <a:rPr lang="fr-CA" dirty="0"/>
              <a:t>	</a:t>
            </a:r>
            <a:r>
              <a:rPr lang="fr-CA" dirty="0" err="1"/>
              <a:t>liste.Add</a:t>
            </a:r>
            <a:r>
              <a:rPr lang="fr-CA" dirty="0"/>
              <a:t>("objet", new </a:t>
            </a:r>
            <a:r>
              <a:rPr lang="fr-CA" dirty="0" err="1"/>
              <a:t>Etudiant</a:t>
            </a:r>
            <a:r>
              <a:rPr lang="fr-CA" dirty="0"/>
              <a:t>("Alex", "MAGA14108701"));</a:t>
            </a:r>
          </a:p>
          <a:p>
            <a:pPr marL="0" indent="0">
              <a:buNone/>
            </a:pPr>
            <a:r>
              <a:rPr lang="fr-CA" dirty="0"/>
              <a:t>	</a:t>
            </a:r>
            <a:r>
              <a:rPr lang="fr-CA" dirty="0" err="1"/>
              <a:t>liste.Add</a:t>
            </a:r>
            <a:r>
              <a:rPr lang="fr-CA" dirty="0"/>
              <a:t>("nombre", 12);</a:t>
            </a:r>
          </a:p>
          <a:p>
            <a:pPr marL="0" indent="0">
              <a:buNone/>
            </a:pPr>
            <a:r>
              <a:rPr lang="fr-CA" dirty="0"/>
              <a:t>	</a:t>
            </a:r>
            <a:r>
              <a:rPr lang="fr-CA" dirty="0" err="1"/>
              <a:t>liste.Add</a:t>
            </a:r>
            <a:r>
              <a:rPr lang="fr-CA" dirty="0"/>
              <a:t>("</a:t>
            </a:r>
            <a:r>
              <a:rPr lang="fr-CA" dirty="0" err="1"/>
              <a:t>bool</a:t>
            </a:r>
            <a:r>
              <a:rPr lang="fr-CA" dirty="0"/>
              <a:t>", </a:t>
            </a:r>
            <a:r>
              <a:rPr lang="fr-CA" dirty="0" err="1"/>
              <a:t>true</a:t>
            </a:r>
            <a:r>
              <a:rPr lang="fr-CA" dirty="0"/>
              <a:t>);</a:t>
            </a:r>
          </a:p>
          <a:p>
            <a:pPr marL="0" indent="0">
              <a:buNone/>
            </a:pPr>
            <a:endParaRPr lang="fr-CA" dirty="0"/>
          </a:p>
          <a:p>
            <a:pPr marL="0" indent="0">
              <a:buNone/>
            </a:pPr>
            <a:r>
              <a:rPr lang="fr-CA" dirty="0"/>
              <a:t>	</a:t>
            </a:r>
            <a:r>
              <a:rPr lang="fr-CA" dirty="0" err="1"/>
              <a:t>Console.WriteLine</a:t>
            </a:r>
            <a:r>
              <a:rPr lang="fr-CA" dirty="0"/>
              <a:t>(liste["objet"]);</a:t>
            </a:r>
            <a:endParaRPr lang="en-CA" dirty="0"/>
          </a:p>
        </p:txBody>
      </p:sp>
    </p:spTree>
    <p:extLst>
      <p:ext uri="{BB962C8B-B14F-4D97-AF65-F5344CB8AC3E}">
        <p14:creationId xmlns:p14="http://schemas.microsoft.com/office/powerpoint/2010/main" val="8235097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5586D-75CA-4A80-B5DD-D3EFA64773C2}"/>
              </a:ext>
            </a:extLst>
          </p:cNvPr>
          <p:cNvSpPr>
            <a:spLocks noGrp="1"/>
          </p:cNvSpPr>
          <p:nvPr>
            <p:ph type="title"/>
            <p:custDataLst>
              <p:tags r:id="rId1"/>
            </p:custDataLst>
          </p:nvPr>
        </p:nvSpPr>
        <p:spPr/>
        <p:txBody>
          <a:bodyPr/>
          <a:lstStyle/>
          <a:p>
            <a:r>
              <a:rPr lang="en-CA" dirty="0" err="1"/>
              <a:t>Hashtable</a:t>
            </a:r>
            <a:endParaRPr lang="fr-CA" dirty="0"/>
          </a:p>
        </p:txBody>
      </p:sp>
      <p:sp>
        <p:nvSpPr>
          <p:cNvPr id="3" name="Content Placeholder 2">
            <a:extLst>
              <a:ext uri="{FF2B5EF4-FFF2-40B4-BE49-F238E27FC236}">
                <a16:creationId xmlns:a16="http://schemas.microsoft.com/office/drawing/2014/main" id="{BC721459-39E2-424F-AC36-00E0CC1B70AF}"/>
              </a:ext>
            </a:extLst>
          </p:cNvPr>
          <p:cNvSpPr>
            <a:spLocks noGrp="1"/>
          </p:cNvSpPr>
          <p:nvPr>
            <p:ph idx="1"/>
            <p:custDataLst>
              <p:tags r:id="rId2"/>
            </p:custDataLst>
          </p:nvPr>
        </p:nvSpPr>
        <p:spPr/>
        <p:txBody>
          <a:bodyPr/>
          <a:lstStyle/>
          <a:p>
            <a:r>
              <a:rPr lang="en-CA" dirty="0"/>
              <a:t>Pour plus </a:t>
            </a:r>
            <a:r>
              <a:rPr lang="en-CA" dirty="0" err="1"/>
              <a:t>d'information</a:t>
            </a:r>
            <a:r>
              <a:rPr lang="en-CA" dirty="0"/>
              <a:t>, </a:t>
            </a:r>
            <a:r>
              <a:rPr lang="en-CA" dirty="0" err="1"/>
              <a:t>consultez</a:t>
            </a:r>
            <a:r>
              <a:rPr lang="en-CA" dirty="0"/>
              <a:t> </a:t>
            </a:r>
            <a:r>
              <a:rPr lang="en-CA" dirty="0" err="1"/>
              <a:t>ce</a:t>
            </a:r>
            <a:r>
              <a:rPr lang="en-CA" dirty="0"/>
              <a:t> lien:</a:t>
            </a:r>
          </a:p>
          <a:p>
            <a:pPr marL="0" indent="0">
              <a:buNone/>
            </a:pPr>
            <a:r>
              <a:rPr lang="fr-CA" dirty="0">
                <a:hlinkClick r:id="rId4"/>
              </a:rPr>
              <a:t>https://docs.microsoft.com/en-us/dotnet/api/system.collections.hashtable?view=netframework-4.8</a:t>
            </a:r>
            <a:endParaRPr lang="fr-CA" dirty="0"/>
          </a:p>
        </p:txBody>
      </p:sp>
    </p:spTree>
    <p:extLst>
      <p:ext uri="{BB962C8B-B14F-4D97-AF65-F5344CB8AC3E}">
        <p14:creationId xmlns:p14="http://schemas.microsoft.com/office/powerpoint/2010/main" val="27635603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07059-6643-423B-969A-B7379F5A5F61}"/>
              </a:ext>
            </a:extLst>
          </p:cNvPr>
          <p:cNvSpPr>
            <a:spLocks noGrp="1"/>
          </p:cNvSpPr>
          <p:nvPr>
            <p:ph type="title"/>
            <p:custDataLst>
              <p:tags r:id="rId1"/>
            </p:custDataLst>
          </p:nvPr>
        </p:nvSpPr>
        <p:spPr/>
        <p:txBody>
          <a:bodyPr/>
          <a:lstStyle/>
          <a:p>
            <a:r>
              <a:rPr lang="en-CA" dirty="0"/>
              <a:t>List</a:t>
            </a:r>
            <a:endParaRPr lang="fr-CA" dirty="0"/>
          </a:p>
        </p:txBody>
      </p:sp>
      <p:sp>
        <p:nvSpPr>
          <p:cNvPr id="3" name="Content Placeholder 2">
            <a:extLst>
              <a:ext uri="{FF2B5EF4-FFF2-40B4-BE49-F238E27FC236}">
                <a16:creationId xmlns:a16="http://schemas.microsoft.com/office/drawing/2014/main" id="{275745E8-2728-446C-8AC2-D33F595A7A02}"/>
              </a:ext>
            </a:extLst>
          </p:cNvPr>
          <p:cNvSpPr>
            <a:spLocks noGrp="1"/>
          </p:cNvSpPr>
          <p:nvPr>
            <p:ph idx="1"/>
            <p:custDataLst>
              <p:tags r:id="rId2"/>
            </p:custDataLst>
          </p:nvPr>
        </p:nvSpPr>
        <p:spPr/>
        <p:txBody>
          <a:bodyPr/>
          <a:lstStyle/>
          <a:p>
            <a:r>
              <a:rPr lang="en-CA" dirty="0"/>
              <a:t>Les </a:t>
            </a:r>
            <a:r>
              <a:rPr lang="en-CA" dirty="0" err="1"/>
              <a:t>listes</a:t>
            </a:r>
            <a:r>
              <a:rPr lang="en-CA" dirty="0"/>
              <a:t> </a:t>
            </a:r>
            <a:r>
              <a:rPr lang="en-CA" dirty="0" err="1"/>
              <a:t>permettent</a:t>
            </a:r>
            <a:r>
              <a:rPr lang="en-CA" dirty="0"/>
              <a:t> de conserver des </a:t>
            </a:r>
            <a:r>
              <a:rPr lang="en-CA" dirty="0" err="1"/>
              <a:t>informations</a:t>
            </a:r>
            <a:r>
              <a:rPr lang="en-CA" dirty="0"/>
              <a:t> d'un type </a:t>
            </a:r>
            <a:r>
              <a:rPr lang="en-CA" dirty="0" err="1"/>
              <a:t>établit</a:t>
            </a:r>
            <a:r>
              <a:rPr lang="en-CA" dirty="0"/>
              <a:t> (</a:t>
            </a:r>
            <a:r>
              <a:rPr lang="en-CA" dirty="0" err="1"/>
              <a:t>Generique</a:t>
            </a:r>
            <a:r>
              <a:rPr lang="en-CA" dirty="0"/>
              <a:t>) et de le </a:t>
            </a:r>
            <a:r>
              <a:rPr lang="en-CA" dirty="0" err="1"/>
              <a:t>récupérer</a:t>
            </a:r>
            <a:r>
              <a:rPr lang="en-CA" dirty="0"/>
              <a:t> base sur son index (</a:t>
            </a:r>
            <a:r>
              <a:rPr lang="en-CA" dirty="0" err="1"/>
              <a:t>sa</a:t>
            </a:r>
            <a:r>
              <a:rPr lang="en-CA" dirty="0"/>
              <a:t> position dans la </a:t>
            </a:r>
            <a:r>
              <a:rPr lang="en-CA" dirty="0" err="1"/>
              <a:t>liste</a:t>
            </a:r>
            <a:r>
              <a:rPr lang="en-CA" dirty="0"/>
              <a:t>).</a:t>
            </a:r>
          </a:p>
          <a:p>
            <a:endParaRPr lang="en-CA" dirty="0"/>
          </a:p>
          <a:p>
            <a:r>
              <a:rPr lang="en-CA" dirty="0"/>
              <a:t>Il </a:t>
            </a:r>
            <a:r>
              <a:rPr lang="en-CA" dirty="0" err="1"/>
              <a:t>s'agit</a:t>
            </a:r>
            <a:r>
              <a:rPr lang="en-CA" dirty="0"/>
              <a:t> </a:t>
            </a:r>
            <a:r>
              <a:rPr lang="en-CA" dirty="0" err="1"/>
              <a:t>en</a:t>
            </a:r>
            <a:r>
              <a:rPr lang="en-CA" dirty="0"/>
              <a:t> fait d'un tableau (Array) </a:t>
            </a:r>
            <a:r>
              <a:rPr lang="en-CA" dirty="0" err="1"/>
              <a:t>élastique</a:t>
            </a:r>
            <a:r>
              <a:rPr lang="en-CA" dirty="0"/>
              <a:t>).</a:t>
            </a:r>
          </a:p>
        </p:txBody>
      </p:sp>
    </p:spTree>
    <p:extLst>
      <p:ext uri="{BB962C8B-B14F-4D97-AF65-F5344CB8AC3E}">
        <p14:creationId xmlns:p14="http://schemas.microsoft.com/office/powerpoint/2010/main" val="1950879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5E4AA-0B80-4360-B8CA-BC499D527517}"/>
              </a:ext>
            </a:extLst>
          </p:cNvPr>
          <p:cNvSpPr>
            <a:spLocks noGrp="1"/>
          </p:cNvSpPr>
          <p:nvPr>
            <p:ph type="title"/>
            <p:custDataLst>
              <p:tags r:id="rId1"/>
            </p:custDataLst>
          </p:nvPr>
        </p:nvSpPr>
        <p:spPr/>
        <p:txBody>
          <a:bodyPr/>
          <a:lstStyle/>
          <a:p>
            <a:r>
              <a:rPr lang="en-CA" dirty="0"/>
              <a:t>List</a:t>
            </a:r>
            <a:endParaRPr lang="fr-CA" dirty="0"/>
          </a:p>
        </p:txBody>
      </p:sp>
      <p:sp>
        <p:nvSpPr>
          <p:cNvPr id="3" name="Content Placeholder 2">
            <a:extLst>
              <a:ext uri="{FF2B5EF4-FFF2-40B4-BE49-F238E27FC236}">
                <a16:creationId xmlns:a16="http://schemas.microsoft.com/office/drawing/2014/main" id="{D84C4FFA-13D0-4D33-BBE9-D8049202FBAD}"/>
              </a:ext>
            </a:extLst>
          </p:cNvPr>
          <p:cNvSpPr>
            <a:spLocks noGrp="1"/>
          </p:cNvSpPr>
          <p:nvPr>
            <p:ph idx="1"/>
            <p:custDataLst>
              <p:tags r:id="rId2"/>
            </p:custDataLst>
          </p:nvPr>
        </p:nvSpPr>
        <p:spPr/>
        <p:txBody>
          <a:bodyPr/>
          <a:lstStyle/>
          <a:p>
            <a:r>
              <a:rPr lang="en-CA" dirty="0" err="1"/>
              <a:t>Syntaxe</a:t>
            </a:r>
            <a:endParaRPr lang="en-CA" dirty="0"/>
          </a:p>
          <a:p>
            <a:pPr marL="0" indent="0">
              <a:buNone/>
            </a:pPr>
            <a:endParaRPr lang="fr-CA" dirty="0"/>
          </a:p>
          <a:p>
            <a:pPr marL="0" indent="0">
              <a:buNone/>
            </a:pPr>
            <a:r>
              <a:rPr lang="fr-CA" dirty="0"/>
              <a:t>List&lt;</a:t>
            </a:r>
            <a:r>
              <a:rPr lang="fr-CA" dirty="0" err="1"/>
              <a:t>Etudiant</a:t>
            </a:r>
            <a:r>
              <a:rPr lang="fr-CA" dirty="0"/>
              <a:t>&gt; liste = new List&lt;</a:t>
            </a:r>
            <a:r>
              <a:rPr lang="fr-CA" dirty="0" err="1"/>
              <a:t>Etudiant</a:t>
            </a:r>
            <a:r>
              <a:rPr lang="fr-CA" dirty="0"/>
              <a:t>&gt;();</a:t>
            </a:r>
          </a:p>
          <a:p>
            <a:pPr marL="0" indent="0">
              <a:buNone/>
            </a:pPr>
            <a:endParaRPr lang="nn-NO" dirty="0"/>
          </a:p>
          <a:p>
            <a:pPr marL="0" indent="0">
              <a:buNone/>
            </a:pPr>
            <a:r>
              <a:rPr lang="nn-NO" dirty="0"/>
              <a:t>liste.Add(new Etudiant("MAGA14108701", "Alex"));</a:t>
            </a:r>
          </a:p>
          <a:p>
            <a:pPr marL="0" indent="0">
              <a:buNone/>
            </a:pPr>
            <a:r>
              <a:rPr lang="fr-CA" dirty="0" err="1"/>
              <a:t>liste.Add</a:t>
            </a:r>
            <a:r>
              <a:rPr lang="fr-CA" dirty="0"/>
              <a:t>(new </a:t>
            </a:r>
            <a:r>
              <a:rPr lang="fr-CA" dirty="0" err="1"/>
              <a:t>Etudiant</a:t>
            </a:r>
            <a:r>
              <a:rPr lang="fr-CA" dirty="0"/>
              <a:t>("CORM18108803", "Marie"));</a:t>
            </a:r>
          </a:p>
          <a:p>
            <a:endParaRPr lang="fr-CA" dirty="0"/>
          </a:p>
          <a:p>
            <a:pPr marL="0" indent="0">
              <a:buNone/>
            </a:pPr>
            <a:r>
              <a:rPr lang="fr-CA" dirty="0" err="1"/>
              <a:t>Console.WriteLine</a:t>
            </a:r>
            <a:r>
              <a:rPr lang="fr-CA" dirty="0"/>
              <a:t>(liste[1].Nom);</a:t>
            </a:r>
          </a:p>
        </p:txBody>
      </p:sp>
    </p:spTree>
    <p:extLst>
      <p:ext uri="{BB962C8B-B14F-4D97-AF65-F5344CB8AC3E}">
        <p14:creationId xmlns:p14="http://schemas.microsoft.com/office/powerpoint/2010/main" val="23492472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List</a:t>
            </a:r>
          </a:p>
        </p:txBody>
      </p:sp>
      <p:sp>
        <p:nvSpPr>
          <p:cNvPr id="3" name="Espace réservé du contenu 2"/>
          <p:cNvSpPr>
            <a:spLocks noGrp="1"/>
          </p:cNvSpPr>
          <p:nvPr>
            <p:ph idx="1"/>
            <p:custDataLst>
              <p:tags r:id="rId2"/>
            </p:custDataLst>
          </p:nvPr>
        </p:nvSpPr>
        <p:spPr/>
        <p:txBody>
          <a:bodyPr/>
          <a:lstStyle/>
          <a:p>
            <a:r>
              <a:rPr lang="fr-CA" dirty="0"/>
              <a:t>Pour plus d'information, consultez ce lien:</a:t>
            </a:r>
          </a:p>
          <a:p>
            <a:pPr marL="0" indent="0">
              <a:buNone/>
            </a:pPr>
            <a:r>
              <a:rPr lang="fr-CA" dirty="0">
                <a:hlinkClick r:id="rId4"/>
              </a:rPr>
              <a:t>https://docs.microsoft.com/en-us/dotnet/api/system.collections.generic.list-1?view=netframework-4.8</a:t>
            </a:r>
            <a:endParaRPr lang="fr-CA" dirty="0"/>
          </a:p>
          <a:p>
            <a:pPr marL="0" indent="0">
              <a:buNone/>
            </a:pPr>
            <a:endParaRPr lang="fr-CA" dirty="0"/>
          </a:p>
          <a:p>
            <a:endParaRPr lang="fr-CA" dirty="0"/>
          </a:p>
        </p:txBody>
      </p:sp>
    </p:spTree>
    <p:extLst>
      <p:ext uri="{BB962C8B-B14F-4D97-AF65-F5344CB8AC3E}">
        <p14:creationId xmlns:p14="http://schemas.microsoft.com/office/powerpoint/2010/main" val="13014441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err="1"/>
              <a:t>Arraylist</a:t>
            </a:r>
            <a:endParaRPr lang="fr-CA" dirty="0"/>
          </a:p>
        </p:txBody>
      </p:sp>
      <p:sp>
        <p:nvSpPr>
          <p:cNvPr id="3" name="Espace réservé du contenu 2"/>
          <p:cNvSpPr>
            <a:spLocks noGrp="1"/>
          </p:cNvSpPr>
          <p:nvPr>
            <p:ph idx="1"/>
            <p:custDataLst>
              <p:tags r:id="rId2"/>
            </p:custDataLst>
          </p:nvPr>
        </p:nvSpPr>
        <p:spPr/>
        <p:txBody>
          <a:bodyPr/>
          <a:lstStyle/>
          <a:p>
            <a:r>
              <a:rPr lang="fr-CA" dirty="0"/>
              <a:t>Les </a:t>
            </a:r>
            <a:r>
              <a:rPr lang="fr-CA" dirty="0" err="1"/>
              <a:t>Arraylist</a:t>
            </a:r>
            <a:r>
              <a:rPr lang="fr-CA" dirty="0"/>
              <a:t> sont des </a:t>
            </a:r>
            <a:r>
              <a:rPr lang="fr-CA" dirty="0" err="1"/>
              <a:t>list</a:t>
            </a:r>
            <a:r>
              <a:rPr lang="fr-CA" dirty="0"/>
              <a:t> non génériques.</a:t>
            </a:r>
          </a:p>
          <a:p>
            <a:r>
              <a:rPr lang="fr-CA" dirty="0"/>
              <a:t>Cela signifie qu'elles peuvent contenir des informations de n'importe quel type.</a:t>
            </a:r>
          </a:p>
          <a:p>
            <a:endParaRPr lang="fr-CA" dirty="0"/>
          </a:p>
          <a:p>
            <a:r>
              <a:rPr lang="fr-CA" dirty="0"/>
              <a:t>Comme les listes, l'information est accéder par index.</a:t>
            </a:r>
          </a:p>
          <a:p>
            <a:endParaRPr lang="fr-CA" dirty="0"/>
          </a:p>
          <a:p>
            <a:endParaRPr lang="fr-CA" dirty="0"/>
          </a:p>
        </p:txBody>
      </p:sp>
    </p:spTree>
    <p:extLst>
      <p:ext uri="{BB962C8B-B14F-4D97-AF65-F5344CB8AC3E}">
        <p14:creationId xmlns:p14="http://schemas.microsoft.com/office/powerpoint/2010/main" val="3311668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2A1DE-ED02-4636-B694-4686FF26D117}"/>
              </a:ext>
            </a:extLst>
          </p:cNvPr>
          <p:cNvSpPr>
            <a:spLocks noGrp="1"/>
          </p:cNvSpPr>
          <p:nvPr>
            <p:ph type="title"/>
            <p:custDataLst>
              <p:tags r:id="rId1"/>
            </p:custDataLst>
          </p:nvPr>
        </p:nvSpPr>
        <p:spPr/>
        <p:txBody>
          <a:bodyPr/>
          <a:lstStyle/>
          <a:p>
            <a:r>
              <a:rPr lang="en-CA" dirty="0" err="1"/>
              <a:t>Arraylist</a:t>
            </a:r>
            <a:endParaRPr lang="fr-CA" dirty="0"/>
          </a:p>
        </p:txBody>
      </p:sp>
      <p:sp>
        <p:nvSpPr>
          <p:cNvPr id="3" name="Content Placeholder 2">
            <a:extLst>
              <a:ext uri="{FF2B5EF4-FFF2-40B4-BE49-F238E27FC236}">
                <a16:creationId xmlns:a16="http://schemas.microsoft.com/office/drawing/2014/main" id="{3F48BB5B-F334-4123-BF4B-3D57BCBA031E}"/>
              </a:ext>
            </a:extLst>
          </p:cNvPr>
          <p:cNvSpPr>
            <a:spLocks noGrp="1"/>
          </p:cNvSpPr>
          <p:nvPr>
            <p:ph idx="1"/>
            <p:custDataLst>
              <p:tags r:id="rId2"/>
            </p:custDataLst>
          </p:nvPr>
        </p:nvSpPr>
        <p:spPr/>
        <p:txBody>
          <a:bodyPr/>
          <a:lstStyle/>
          <a:p>
            <a:r>
              <a:rPr lang="en-CA" dirty="0" err="1"/>
              <a:t>Syntaxe</a:t>
            </a:r>
            <a:endParaRPr lang="en-CA" dirty="0"/>
          </a:p>
          <a:p>
            <a:pPr marL="0" indent="0">
              <a:buNone/>
            </a:pPr>
            <a:r>
              <a:rPr lang="fr-CA" dirty="0"/>
              <a:t>	</a:t>
            </a:r>
            <a:r>
              <a:rPr lang="fr-CA" dirty="0" err="1"/>
              <a:t>ArrayList</a:t>
            </a:r>
            <a:r>
              <a:rPr lang="fr-CA" dirty="0"/>
              <a:t> liste = new </a:t>
            </a:r>
            <a:r>
              <a:rPr lang="fr-CA" dirty="0" err="1"/>
              <a:t>ArrayList</a:t>
            </a:r>
            <a:r>
              <a:rPr lang="fr-CA" dirty="0"/>
              <a:t>();</a:t>
            </a:r>
          </a:p>
          <a:p>
            <a:pPr marL="0" indent="0">
              <a:buNone/>
            </a:pPr>
            <a:r>
              <a:rPr lang="fr-CA" dirty="0"/>
              <a:t>	</a:t>
            </a:r>
            <a:r>
              <a:rPr lang="fr-CA" dirty="0" err="1"/>
              <a:t>liste.Add</a:t>
            </a:r>
            <a:r>
              <a:rPr lang="fr-CA" dirty="0"/>
              <a:t>(</a:t>
            </a:r>
            <a:r>
              <a:rPr lang="fr-CA" dirty="0" err="1"/>
              <a:t>true</a:t>
            </a:r>
            <a:r>
              <a:rPr lang="fr-CA" dirty="0"/>
              <a:t>);</a:t>
            </a:r>
          </a:p>
          <a:p>
            <a:pPr marL="0" indent="0">
              <a:buNone/>
            </a:pPr>
            <a:r>
              <a:rPr lang="fr-CA" dirty="0"/>
              <a:t>	</a:t>
            </a:r>
            <a:r>
              <a:rPr lang="fr-CA" dirty="0" err="1"/>
              <a:t>liste.Add</a:t>
            </a:r>
            <a:r>
              <a:rPr lang="fr-CA" dirty="0"/>
              <a:t>(12);</a:t>
            </a:r>
          </a:p>
          <a:p>
            <a:pPr marL="0" indent="0">
              <a:buNone/>
            </a:pPr>
            <a:r>
              <a:rPr lang="fr-CA" dirty="0"/>
              <a:t>	</a:t>
            </a:r>
            <a:r>
              <a:rPr lang="fr-CA" dirty="0" err="1"/>
              <a:t>liste.Add</a:t>
            </a:r>
            <a:r>
              <a:rPr lang="fr-CA" dirty="0"/>
              <a:t>(new </a:t>
            </a:r>
            <a:r>
              <a:rPr lang="fr-CA" dirty="0" err="1"/>
              <a:t>Etudiant</a:t>
            </a:r>
            <a:r>
              <a:rPr lang="fr-CA" dirty="0"/>
              <a:t>("MAGA14108701", "Alex"));</a:t>
            </a:r>
          </a:p>
          <a:p>
            <a:pPr marL="0" indent="0">
              <a:buNone/>
            </a:pPr>
            <a:r>
              <a:rPr lang="fr-CA" dirty="0"/>
              <a:t>	</a:t>
            </a:r>
            <a:r>
              <a:rPr lang="fr-CA" dirty="0" err="1"/>
              <a:t>liste.Add</a:t>
            </a:r>
            <a:r>
              <a:rPr lang="fr-CA" dirty="0"/>
              <a:t>(new </a:t>
            </a:r>
            <a:r>
              <a:rPr lang="fr-CA" dirty="0" err="1"/>
              <a:t>Etudiant</a:t>
            </a:r>
            <a:r>
              <a:rPr lang="fr-CA" dirty="0"/>
              <a:t>("CORM18108803", "Marie"));</a:t>
            </a:r>
          </a:p>
          <a:p>
            <a:pPr marL="0" indent="0">
              <a:buNone/>
            </a:pPr>
            <a:endParaRPr lang="fr-CA" dirty="0"/>
          </a:p>
          <a:p>
            <a:pPr marL="0" indent="0">
              <a:buNone/>
            </a:pPr>
            <a:r>
              <a:rPr lang="fr-CA" dirty="0"/>
              <a:t>	</a:t>
            </a:r>
            <a:r>
              <a:rPr lang="fr-CA" dirty="0" err="1"/>
              <a:t>Console.WriteLine</a:t>
            </a:r>
            <a:r>
              <a:rPr lang="fr-CA" dirty="0"/>
              <a:t>(liste[0]);</a:t>
            </a:r>
          </a:p>
          <a:p>
            <a:pPr marL="0" indent="0">
              <a:buNone/>
            </a:pPr>
            <a:endParaRPr lang="fr-CA" dirty="0"/>
          </a:p>
        </p:txBody>
      </p:sp>
    </p:spTree>
    <p:extLst>
      <p:ext uri="{BB962C8B-B14F-4D97-AF65-F5344CB8AC3E}">
        <p14:creationId xmlns:p14="http://schemas.microsoft.com/office/powerpoint/2010/main" val="5384441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2F8D-E837-4271-A061-8104D1CF9117}"/>
              </a:ext>
            </a:extLst>
          </p:cNvPr>
          <p:cNvSpPr>
            <a:spLocks noGrp="1"/>
          </p:cNvSpPr>
          <p:nvPr>
            <p:ph type="title"/>
            <p:custDataLst>
              <p:tags r:id="rId1"/>
            </p:custDataLst>
          </p:nvPr>
        </p:nvSpPr>
        <p:spPr/>
        <p:txBody>
          <a:bodyPr/>
          <a:lstStyle/>
          <a:p>
            <a:r>
              <a:rPr lang="en-CA" dirty="0" err="1"/>
              <a:t>Arraylist</a:t>
            </a:r>
            <a:endParaRPr lang="fr-CA" dirty="0"/>
          </a:p>
        </p:txBody>
      </p:sp>
      <p:sp>
        <p:nvSpPr>
          <p:cNvPr id="3" name="Content Placeholder 2">
            <a:extLst>
              <a:ext uri="{FF2B5EF4-FFF2-40B4-BE49-F238E27FC236}">
                <a16:creationId xmlns:a16="http://schemas.microsoft.com/office/drawing/2014/main" id="{3F1E9263-0D76-41CF-BC6C-56F4D8F8D0E3}"/>
              </a:ext>
            </a:extLst>
          </p:cNvPr>
          <p:cNvSpPr>
            <a:spLocks noGrp="1"/>
          </p:cNvSpPr>
          <p:nvPr>
            <p:ph idx="1"/>
            <p:custDataLst>
              <p:tags r:id="rId2"/>
            </p:custDataLst>
          </p:nvPr>
        </p:nvSpPr>
        <p:spPr/>
        <p:txBody>
          <a:bodyPr/>
          <a:lstStyle/>
          <a:p>
            <a:r>
              <a:rPr lang="en-CA" dirty="0"/>
              <a:t>Pour plus </a:t>
            </a:r>
            <a:r>
              <a:rPr lang="en-CA" dirty="0" err="1"/>
              <a:t>d'information</a:t>
            </a:r>
            <a:r>
              <a:rPr lang="en-CA" dirty="0"/>
              <a:t>, </a:t>
            </a:r>
            <a:r>
              <a:rPr lang="en-CA" dirty="0" err="1"/>
              <a:t>consultez</a:t>
            </a:r>
            <a:r>
              <a:rPr lang="en-CA" dirty="0"/>
              <a:t> </a:t>
            </a:r>
            <a:r>
              <a:rPr lang="en-CA" dirty="0" err="1"/>
              <a:t>ce</a:t>
            </a:r>
            <a:r>
              <a:rPr lang="en-CA" dirty="0"/>
              <a:t> lien</a:t>
            </a:r>
          </a:p>
          <a:p>
            <a:pPr marL="0" indent="0">
              <a:buNone/>
            </a:pPr>
            <a:r>
              <a:rPr lang="fr-CA" dirty="0">
                <a:hlinkClick r:id="rId4"/>
              </a:rPr>
              <a:t>https://docs.microsoft.com/en-us/dotnet/api/system.collections.arraylist?view=netframework-4.8</a:t>
            </a:r>
            <a:endParaRPr lang="fr-CA" dirty="0"/>
          </a:p>
        </p:txBody>
      </p:sp>
    </p:spTree>
    <p:extLst>
      <p:ext uri="{BB962C8B-B14F-4D97-AF65-F5344CB8AC3E}">
        <p14:creationId xmlns:p14="http://schemas.microsoft.com/office/powerpoint/2010/main" val="34601181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Queue</a:t>
            </a:r>
          </a:p>
        </p:txBody>
      </p:sp>
      <p:sp>
        <p:nvSpPr>
          <p:cNvPr id="3" name="Espace réservé du contenu 2"/>
          <p:cNvSpPr>
            <a:spLocks noGrp="1"/>
          </p:cNvSpPr>
          <p:nvPr>
            <p:ph idx="1"/>
            <p:custDataLst>
              <p:tags r:id="rId2"/>
            </p:custDataLst>
          </p:nvPr>
        </p:nvSpPr>
        <p:spPr/>
        <p:txBody>
          <a:bodyPr>
            <a:normAutofit/>
          </a:bodyPr>
          <a:lstStyle/>
          <a:p>
            <a:r>
              <a:rPr lang="fr-CA" dirty="0"/>
              <a:t>Les queues (File) sont des structures de données FIFO (First in, First out)</a:t>
            </a:r>
          </a:p>
          <a:p>
            <a:r>
              <a:rPr lang="fr-CA" dirty="0"/>
              <a:t>Elles sont en sorte que le premier élément ayant été ajouté à la file sera le premier à en être retiré.</a:t>
            </a:r>
          </a:p>
          <a:p>
            <a:r>
              <a:rPr lang="fr-CA" dirty="0"/>
              <a:t>Ce sont des structures idéales pour définir un nombre d'éléments devant être traité.</a:t>
            </a:r>
          </a:p>
          <a:p>
            <a:r>
              <a:rPr lang="fr-CA" dirty="0"/>
              <a:t>Elle utilise la méthode </a:t>
            </a:r>
            <a:r>
              <a:rPr lang="fr-CA" dirty="0" err="1"/>
              <a:t>enqueue</a:t>
            </a:r>
            <a:r>
              <a:rPr lang="fr-CA" dirty="0"/>
              <a:t> (mettre en file) pour ajouter des éléments et </a:t>
            </a:r>
            <a:r>
              <a:rPr lang="fr-CA" dirty="0" err="1"/>
              <a:t>dequeue</a:t>
            </a:r>
            <a:r>
              <a:rPr lang="fr-CA" dirty="0"/>
              <a:t> (Retirer de la file) pour les retirer.</a:t>
            </a:r>
          </a:p>
        </p:txBody>
      </p:sp>
    </p:spTree>
    <p:extLst>
      <p:ext uri="{BB962C8B-B14F-4D97-AF65-F5344CB8AC3E}">
        <p14:creationId xmlns:p14="http://schemas.microsoft.com/office/powerpoint/2010/main" val="3966373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00391" y="2930742"/>
            <a:ext cx="9404723" cy="1400530"/>
          </a:xfrm>
        </p:spPr>
        <p:txBody>
          <a:bodyPr/>
          <a:lstStyle/>
          <a:p>
            <a:r>
              <a:rPr lang="fr-CA" dirty="0"/>
              <a:t>Introduction</a:t>
            </a:r>
          </a:p>
        </p:txBody>
      </p:sp>
    </p:spTree>
    <p:extLst>
      <p:ext uri="{BB962C8B-B14F-4D97-AF65-F5344CB8AC3E}">
        <p14:creationId xmlns:p14="http://schemas.microsoft.com/office/powerpoint/2010/main" val="2154423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Queue</a:t>
            </a:r>
          </a:p>
        </p:txBody>
      </p:sp>
      <p:sp>
        <p:nvSpPr>
          <p:cNvPr id="3" name="Espace réservé du contenu 2"/>
          <p:cNvSpPr>
            <a:spLocks noGrp="1"/>
          </p:cNvSpPr>
          <p:nvPr>
            <p:ph idx="1"/>
            <p:custDataLst>
              <p:tags r:id="rId2"/>
            </p:custDataLst>
          </p:nvPr>
        </p:nvSpPr>
        <p:spPr/>
        <p:txBody>
          <a:bodyPr>
            <a:normAutofit fontScale="77500" lnSpcReduction="20000"/>
          </a:bodyPr>
          <a:lstStyle/>
          <a:p>
            <a:r>
              <a:rPr lang="fr-CA" dirty="0"/>
              <a:t>Syntaxe</a:t>
            </a:r>
          </a:p>
          <a:p>
            <a:pPr marL="0" indent="0">
              <a:buNone/>
            </a:pPr>
            <a:r>
              <a:rPr lang="fr-CA" dirty="0"/>
              <a:t>	Queue&lt;string&gt; liste = new Queue&lt;string&gt;();</a:t>
            </a:r>
          </a:p>
          <a:p>
            <a:pPr marL="0" indent="0">
              <a:buNone/>
            </a:pPr>
            <a:r>
              <a:rPr lang="fr-CA" dirty="0"/>
              <a:t>	</a:t>
            </a:r>
            <a:r>
              <a:rPr lang="fr-CA" dirty="0" err="1"/>
              <a:t>liste.Enqueue</a:t>
            </a:r>
            <a:r>
              <a:rPr lang="fr-CA" dirty="0"/>
              <a:t>("un");</a:t>
            </a:r>
          </a:p>
          <a:p>
            <a:pPr marL="0" indent="0">
              <a:buNone/>
            </a:pPr>
            <a:r>
              <a:rPr lang="fr-CA" dirty="0"/>
              <a:t>	</a:t>
            </a:r>
            <a:r>
              <a:rPr lang="fr-CA" dirty="0" err="1"/>
              <a:t>liste.Enqueue</a:t>
            </a:r>
            <a:r>
              <a:rPr lang="fr-CA" dirty="0"/>
              <a:t>("deux");</a:t>
            </a:r>
          </a:p>
          <a:p>
            <a:pPr marL="0" indent="0">
              <a:buNone/>
            </a:pPr>
            <a:r>
              <a:rPr lang="fr-CA" dirty="0"/>
              <a:t>	</a:t>
            </a:r>
            <a:r>
              <a:rPr lang="fr-CA" dirty="0" err="1"/>
              <a:t>liste.Enqueue</a:t>
            </a:r>
            <a:r>
              <a:rPr lang="fr-CA" dirty="0"/>
              <a:t>("trois");</a:t>
            </a:r>
          </a:p>
          <a:p>
            <a:pPr marL="0" indent="0">
              <a:buNone/>
            </a:pPr>
            <a:r>
              <a:rPr lang="fr-CA" dirty="0"/>
              <a:t>	</a:t>
            </a:r>
            <a:r>
              <a:rPr lang="fr-CA" dirty="0" err="1"/>
              <a:t>liste.Enqueue</a:t>
            </a:r>
            <a:r>
              <a:rPr lang="fr-CA" dirty="0"/>
              <a:t>("quatre");</a:t>
            </a:r>
          </a:p>
          <a:p>
            <a:pPr marL="0" indent="0">
              <a:buNone/>
            </a:pPr>
            <a:r>
              <a:rPr lang="fr-CA" dirty="0"/>
              <a:t>	</a:t>
            </a:r>
            <a:r>
              <a:rPr lang="fr-CA" dirty="0" err="1"/>
              <a:t>liste.Enqueue</a:t>
            </a:r>
            <a:r>
              <a:rPr lang="fr-CA" dirty="0"/>
              <a:t>("cinq");</a:t>
            </a:r>
          </a:p>
          <a:p>
            <a:pPr marL="0" indent="0">
              <a:buNone/>
            </a:pPr>
            <a:endParaRPr lang="fr-CA" dirty="0"/>
          </a:p>
          <a:p>
            <a:pPr marL="0" indent="0">
              <a:buNone/>
            </a:pPr>
            <a:r>
              <a:rPr lang="fr-CA" dirty="0"/>
              <a:t>	</a:t>
            </a:r>
            <a:r>
              <a:rPr lang="fr-CA" dirty="0" err="1"/>
              <a:t>Console.WriteLine</a:t>
            </a:r>
            <a:r>
              <a:rPr lang="fr-CA" dirty="0"/>
              <a:t>(</a:t>
            </a:r>
            <a:r>
              <a:rPr lang="fr-CA" dirty="0" err="1"/>
              <a:t>liste.Dequeue</a:t>
            </a:r>
            <a:r>
              <a:rPr lang="fr-CA" dirty="0"/>
              <a:t>());</a:t>
            </a:r>
          </a:p>
          <a:p>
            <a:pPr marL="0" indent="0">
              <a:buNone/>
            </a:pPr>
            <a:r>
              <a:rPr lang="fr-CA" dirty="0"/>
              <a:t>	</a:t>
            </a:r>
            <a:r>
              <a:rPr lang="fr-CA" dirty="0" err="1"/>
              <a:t>Console.WriteLine</a:t>
            </a:r>
            <a:r>
              <a:rPr lang="fr-CA" dirty="0"/>
              <a:t>(</a:t>
            </a:r>
            <a:r>
              <a:rPr lang="fr-CA" dirty="0" err="1"/>
              <a:t>liste.Dequeue</a:t>
            </a:r>
            <a:r>
              <a:rPr lang="fr-CA" dirty="0"/>
              <a:t>());</a:t>
            </a:r>
          </a:p>
          <a:p>
            <a:pPr marL="0" indent="0">
              <a:buNone/>
            </a:pPr>
            <a:r>
              <a:rPr lang="fr-CA" dirty="0"/>
              <a:t>	</a:t>
            </a:r>
            <a:r>
              <a:rPr lang="fr-CA" dirty="0" err="1"/>
              <a:t>Console.WriteLine</a:t>
            </a:r>
            <a:r>
              <a:rPr lang="fr-CA" dirty="0"/>
              <a:t>(</a:t>
            </a:r>
            <a:r>
              <a:rPr lang="fr-CA" dirty="0" err="1"/>
              <a:t>liste.Dequeue</a:t>
            </a:r>
            <a:r>
              <a:rPr lang="fr-CA" dirty="0"/>
              <a:t>());</a:t>
            </a:r>
          </a:p>
          <a:p>
            <a:pPr marL="0" indent="0">
              <a:buNone/>
            </a:pPr>
            <a:r>
              <a:rPr lang="fr-CA" dirty="0"/>
              <a:t>	</a:t>
            </a:r>
            <a:r>
              <a:rPr lang="fr-CA" dirty="0" err="1"/>
              <a:t>Console.WriteLine</a:t>
            </a:r>
            <a:r>
              <a:rPr lang="fr-CA" dirty="0"/>
              <a:t>(</a:t>
            </a:r>
            <a:r>
              <a:rPr lang="fr-CA" dirty="0" err="1"/>
              <a:t>liste.Dequeue</a:t>
            </a:r>
            <a:r>
              <a:rPr lang="fr-CA" dirty="0"/>
              <a:t>());</a:t>
            </a:r>
          </a:p>
          <a:p>
            <a:pPr marL="0" indent="0">
              <a:buNone/>
            </a:pPr>
            <a:r>
              <a:rPr lang="fr-CA" dirty="0"/>
              <a:t>	</a:t>
            </a:r>
            <a:r>
              <a:rPr lang="fr-CA" dirty="0" err="1"/>
              <a:t>Console.WriteLine</a:t>
            </a:r>
            <a:r>
              <a:rPr lang="fr-CA" dirty="0"/>
              <a:t>(</a:t>
            </a:r>
            <a:r>
              <a:rPr lang="fr-CA" dirty="0" err="1"/>
              <a:t>liste.Dequeue</a:t>
            </a:r>
            <a:r>
              <a:rPr lang="fr-CA" dirty="0"/>
              <a:t>());</a:t>
            </a:r>
          </a:p>
        </p:txBody>
      </p:sp>
    </p:spTree>
    <p:extLst>
      <p:ext uri="{BB962C8B-B14F-4D97-AF65-F5344CB8AC3E}">
        <p14:creationId xmlns:p14="http://schemas.microsoft.com/office/powerpoint/2010/main" val="2224147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82B20-91A3-4266-81A8-0A1AFE4B2A52}"/>
              </a:ext>
            </a:extLst>
          </p:cNvPr>
          <p:cNvSpPr>
            <a:spLocks noGrp="1"/>
          </p:cNvSpPr>
          <p:nvPr>
            <p:ph type="title"/>
            <p:custDataLst>
              <p:tags r:id="rId1"/>
            </p:custDataLst>
          </p:nvPr>
        </p:nvSpPr>
        <p:spPr/>
        <p:txBody>
          <a:bodyPr/>
          <a:lstStyle/>
          <a:p>
            <a:r>
              <a:rPr lang="en-CA" dirty="0"/>
              <a:t>Queue</a:t>
            </a:r>
            <a:endParaRPr lang="fr-CA" dirty="0"/>
          </a:p>
        </p:txBody>
      </p:sp>
      <p:sp>
        <p:nvSpPr>
          <p:cNvPr id="3" name="Content Placeholder 2">
            <a:extLst>
              <a:ext uri="{FF2B5EF4-FFF2-40B4-BE49-F238E27FC236}">
                <a16:creationId xmlns:a16="http://schemas.microsoft.com/office/drawing/2014/main" id="{BA2238A7-93E6-4BE9-A16D-13A335827490}"/>
              </a:ext>
            </a:extLst>
          </p:cNvPr>
          <p:cNvSpPr>
            <a:spLocks noGrp="1"/>
          </p:cNvSpPr>
          <p:nvPr>
            <p:ph idx="1"/>
            <p:custDataLst>
              <p:tags r:id="rId2"/>
            </p:custDataLst>
          </p:nvPr>
        </p:nvSpPr>
        <p:spPr/>
        <p:txBody>
          <a:bodyPr/>
          <a:lstStyle/>
          <a:p>
            <a:r>
              <a:rPr lang="en-CA" dirty="0"/>
              <a:t>Pour plus </a:t>
            </a:r>
            <a:r>
              <a:rPr lang="en-CA" dirty="0" err="1"/>
              <a:t>d'information</a:t>
            </a:r>
            <a:r>
              <a:rPr lang="en-CA" dirty="0"/>
              <a:t>, </a:t>
            </a:r>
            <a:r>
              <a:rPr lang="en-CA" dirty="0" err="1"/>
              <a:t>consultez</a:t>
            </a:r>
            <a:r>
              <a:rPr lang="en-CA" dirty="0"/>
              <a:t> </a:t>
            </a:r>
            <a:r>
              <a:rPr lang="en-CA" dirty="0" err="1"/>
              <a:t>ce</a:t>
            </a:r>
            <a:r>
              <a:rPr lang="en-CA" dirty="0"/>
              <a:t> lien: </a:t>
            </a:r>
          </a:p>
          <a:p>
            <a:pPr marL="0" indent="0">
              <a:buNone/>
            </a:pPr>
            <a:r>
              <a:rPr lang="fr-CA" dirty="0">
                <a:hlinkClick r:id="rId4"/>
              </a:rPr>
              <a:t>https://docs.microsoft.com/en-us/dotnet/api/system.collections.generic.queue-1?view=netframework-4.8</a:t>
            </a:r>
            <a:endParaRPr lang="fr-CA" dirty="0"/>
          </a:p>
        </p:txBody>
      </p:sp>
    </p:spTree>
    <p:extLst>
      <p:ext uri="{BB962C8B-B14F-4D97-AF65-F5344CB8AC3E}">
        <p14:creationId xmlns:p14="http://schemas.microsoft.com/office/powerpoint/2010/main" val="3019535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EE247-6EFE-4F79-8FE4-58F10B464E82}"/>
              </a:ext>
            </a:extLst>
          </p:cNvPr>
          <p:cNvSpPr>
            <a:spLocks noGrp="1"/>
          </p:cNvSpPr>
          <p:nvPr>
            <p:ph type="title"/>
            <p:custDataLst>
              <p:tags r:id="rId1"/>
            </p:custDataLst>
          </p:nvPr>
        </p:nvSpPr>
        <p:spPr/>
        <p:txBody>
          <a:bodyPr/>
          <a:lstStyle/>
          <a:p>
            <a:r>
              <a:rPr lang="en-CA" dirty="0"/>
              <a:t>Queue (non-</a:t>
            </a:r>
            <a:r>
              <a:rPr lang="en-CA" dirty="0" err="1"/>
              <a:t>générique</a:t>
            </a:r>
            <a:r>
              <a:rPr lang="en-CA" dirty="0"/>
              <a:t>)</a:t>
            </a:r>
            <a:endParaRPr lang="fr-CA" dirty="0"/>
          </a:p>
        </p:txBody>
      </p:sp>
      <p:sp>
        <p:nvSpPr>
          <p:cNvPr id="3" name="Content Placeholder 2">
            <a:extLst>
              <a:ext uri="{FF2B5EF4-FFF2-40B4-BE49-F238E27FC236}">
                <a16:creationId xmlns:a16="http://schemas.microsoft.com/office/drawing/2014/main" id="{296535B9-8AD9-4AD5-BF8E-DBF251ED9478}"/>
              </a:ext>
            </a:extLst>
          </p:cNvPr>
          <p:cNvSpPr>
            <a:spLocks noGrp="1"/>
          </p:cNvSpPr>
          <p:nvPr>
            <p:ph idx="1"/>
            <p:custDataLst>
              <p:tags r:id="rId2"/>
            </p:custDataLst>
          </p:nvPr>
        </p:nvSpPr>
        <p:spPr/>
        <p:txBody>
          <a:bodyPr/>
          <a:lstStyle/>
          <a:p>
            <a:r>
              <a:rPr lang="en-CA" dirty="0"/>
              <a:t>La file </a:t>
            </a:r>
            <a:r>
              <a:rPr lang="en-CA" dirty="0" err="1"/>
              <a:t>peut</a:t>
            </a:r>
            <a:r>
              <a:rPr lang="en-CA" dirty="0"/>
              <a:t> </a:t>
            </a:r>
            <a:r>
              <a:rPr lang="en-CA" dirty="0" err="1"/>
              <a:t>également</a:t>
            </a:r>
            <a:r>
              <a:rPr lang="en-CA" dirty="0"/>
              <a:t> </a:t>
            </a:r>
            <a:r>
              <a:rPr lang="en-CA" dirty="0" err="1"/>
              <a:t>être</a:t>
            </a:r>
            <a:r>
              <a:rPr lang="en-CA" dirty="0"/>
              <a:t> </a:t>
            </a:r>
            <a:r>
              <a:rPr lang="en-CA" dirty="0" err="1"/>
              <a:t>utilisée</a:t>
            </a:r>
            <a:r>
              <a:rPr lang="en-CA" dirty="0"/>
              <a:t> </a:t>
            </a:r>
            <a:r>
              <a:rPr lang="en-CA" dirty="0" err="1"/>
              <a:t>en</a:t>
            </a:r>
            <a:r>
              <a:rPr lang="en-CA" dirty="0"/>
              <a:t> version non </a:t>
            </a:r>
            <a:r>
              <a:rPr lang="en-CA" dirty="0" err="1"/>
              <a:t>générique</a:t>
            </a:r>
            <a:r>
              <a:rPr lang="en-CA" dirty="0"/>
              <a:t>.</a:t>
            </a:r>
          </a:p>
          <a:p>
            <a:r>
              <a:rPr lang="en-CA" dirty="0" err="1"/>
              <a:t>Cette</a:t>
            </a:r>
            <a:r>
              <a:rPr lang="en-CA" dirty="0"/>
              <a:t> </a:t>
            </a:r>
            <a:r>
              <a:rPr lang="en-CA" dirty="0" err="1"/>
              <a:t>dernière</a:t>
            </a:r>
            <a:r>
              <a:rPr lang="en-CA" dirty="0"/>
              <a:t> </a:t>
            </a:r>
            <a:r>
              <a:rPr lang="en-CA" dirty="0" err="1"/>
              <a:t>n'a</a:t>
            </a:r>
            <a:r>
              <a:rPr lang="en-CA" dirty="0"/>
              <a:t> pas à </a:t>
            </a:r>
            <a:r>
              <a:rPr lang="en-CA" dirty="0" err="1"/>
              <a:t>définir</a:t>
            </a:r>
            <a:r>
              <a:rPr lang="en-CA" dirty="0"/>
              <a:t> de type </a:t>
            </a:r>
            <a:r>
              <a:rPr lang="en-CA" dirty="0" err="1"/>
              <a:t>d'objet</a:t>
            </a:r>
            <a:r>
              <a:rPr lang="en-CA" dirty="0"/>
              <a:t>.</a:t>
            </a:r>
            <a:endParaRPr lang="fr-CA" dirty="0"/>
          </a:p>
        </p:txBody>
      </p:sp>
    </p:spTree>
    <p:extLst>
      <p:ext uri="{BB962C8B-B14F-4D97-AF65-F5344CB8AC3E}">
        <p14:creationId xmlns:p14="http://schemas.microsoft.com/office/powerpoint/2010/main" val="1913301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52114-796C-4E90-A3C5-42F494C8A715}"/>
              </a:ext>
            </a:extLst>
          </p:cNvPr>
          <p:cNvSpPr>
            <a:spLocks noGrp="1"/>
          </p:cNvSpPr>
          <p:nvPr>
            <p:ph type="title"/>
            <p:custDataLst>
              <p:tags r:id="rId1"/>
            </p:custDataLst>
          </p:nvPr>
        </p:nvSpPr>
        <p:spPr/>
        <p:txBody>
          <a:bodyPr/>
          <a:lstStyle/>
          <a:p>
            <a:r>
              <a:rPr lang="en-CA" dirty="0"/>
              <a:t>Queue (non-</a:t>
            </a:r>
            <a:r>
              <a:rPr lang="en-CA" dirty="0" err="1"/>
              <a:t>générique</a:t>
            </a:r>
            <a:r>
              <a:rPr lang="en-CA" dirty="0"/>
              <a:t>)</a:t>
            </a:r>
            <a:endParaRPr lang="fr-CA" dirty="0"/>
          </a:p>
        </p:txBody>
      </p:sp>
      <p:sp>
        <p:nvSpPr>
          <p:cNvPr id="3" name="Content Placeholder 2">
            <a:extLst>
              <a:ext uri="{FF2B5EF4-FFF2-40B4-BE49-F238E27FC236}">
                <a16:creationId xmlns:a16="http://schemas.microsoft.com/office/drawing/2014/main" id="{1D6561A8-C3B9-4823-9535-D2577D6BED91}"/>
              </a:ext>
            </a:extLst>
          </p:cNvPr>
          <p:cNvSpPr>
            <a:spLocks noGrp="1"/>
          </p:cNvSpPr>
          <p:nvPr>
            <p:ph idx="1"/>
            <p:custDataLst>
              <p:tags r:id="rId2"/>
            </p:custDataLst>
          </p:nvPr>
        </p:nvSpPr>
        <p:spPr/>
        <p:txBody>
          <a:bodyPr>
            <a:normAutofit fontScale="77500" lnSpcReduction="20000"/>
          </a:bodyPr>
          <a:lstStyle/>
          <a:p>
            <a:r>
              <a:rPr lang="en-CA" dirty="0" err="1"/>
              <a:t>Syntaxe</a:t>
            </a:r>
            <a:endParaRPr lang="en-CA" dirty="0"/>
          </a:p>
          <a:p>
            <a:pPr marL="0" indent="0">
              <a:buNone/>
            </a:pPr>
            <a:r>
              <a:rPr lang="fr-CA" dirty="0"/>
              <a:t>Queue liste = new Queue();</a:t>
            </a:r>
          </a:p>
          <a:p>
            <a:pPr marL="0" indent="0">
              <a:buNone/>
            </a:pPr>
            <a:r>
              <a:rPr lang="fr-CA" dirty="0" err="1"/>
              <a:t>liste.Enqueue</a:t>
            </a:r>
            <a:r>
              <a:rPr lang="fr-CA" dirty="0"/>
              <a:t>("un");</a:t>
            </a:r>
          </a:p>
          <a:p>
            <a:pPr marL="0" indent="0">
              <a:buNone/>
            </a:pPr>
            <a:r>
              <a:rPr lang="fr-CA" dirty="0" err="1"/>
              <a:t>liste.Enqueue</a:t>
            </a:r>
            <a:r>
              <a:rPr lang="fr-CA" dirty="0"/>
              <a:t>(</a:t>
            </a:r>
            <a:r>
              <a:rPr lang="fr-CA" dirty="0" err="1"/>
              <a:t>true</a:t>
            </a:r>
            <a:r>
              <a:rPr lang="fr-CA" dirty="0"/>
              <a:t>);</a:t>
            </a:r>
          </a:p>
          <a:p>
            <a:pPr marL="0" indent="0">
              <a:buNone/>
            </a:pPr>
            <a:r>
              <a:rPr lang="fr-CA" dirty="0" err="1"/>
              <a:t>liste.Enqueue</a:t>
            </a:r>
            <a:r>
              <a:rPr lang="fr-CA" dirty="0"/>
              <a:t>(new </a:t>
            </a:r>
            <a:r>
              <a:rPr lang="fr-CA" dirty="0" err="1"/>
              <a:t>Etudiant</a:t>
            </a:r>
            <a:r>
              <a:rPr lang="fr-CA" dirty="0"/>
              <a:t>("CORM18108803", "Marie"));</a:t>
            </a:r>
          </a:p>
          <a:p>
            <a:pPr marL="0" indent="0">
              <a:buNone/>
            </a:pPr>
            <a:r>
              <a:rPr lang="fr-CA" dirty="0" err="1"/>
              <a:t>liste.Enqueue</a:t>
            </a:r>
            <a:r>
              <a:rPr lang="fr-CA" dirty="0"/>
              <a:t>(false);</a:t>
            </a:r>
          </a:p>
          <a:p>
            <a:pPr marL="0" indent="0">
              <a:buNone/>
            </a:pPr>
            <a:r>
              <a:rPr lang="fr-CA" dirty="0" err="1"/>
              <a:t>liste.Enqueue</a:t>
            </a:r>
            <a:r>
              <a:rPr lang="fr-CA" dirty="0"/>
              <a:t>(12);</a:t>
            </a:r>
          </a:p>
          <a:p>
            <a:endParaRPr lang="fr-CA" dirty="0"/>
          </a:p>
          <a:p>
            <a:pPr marL="0" indent="0">
              <a:buNone/>
            </a:pPr>
            <a:r>
              <a:rPr lang="fr-CA" dirty="0" err="1"/>
              <a:t>Console.WriteLine</a:t>
            </a:r>
            <a:r>
              <a:rPr lang="fr-CA" dirty="0"/>
              <a:t>(</a:t>
            </a:r>
            <a:r>
              <a:rPr lang="fr-CA" dirty="0" err="1"/>
              <a:t>liste.Dequeue</a:t>
            </a:r>
            <a:r>
              <a:rPr lang="fr-CA" dirty="0"/>
              <a:t>());</a:t>
            </a:r>
          </a:p>
          <a:p>
            <a:pPr marL="0" indent="0">
              <a:buNone/>
            </a:pPr>
            <a:r>
              <a:rPr lang="fr-CA" dirty="0" err="1"/>
              <a:t>Console.WriteLine</a:t>
            </a:r>
            <a:r>
              <a:rPr lang="fr-CA" dirty="0"/>
              <a:t>(</a:t>
            </a:r>
            <a:r>
              <a:rPr lang="fr-CA" dirty="0" err="1"/>
              <a:t>liste.Dequeue</a:t>
            </a:r>
            <a:r>
              <a:rPr lang="fr-CA" dirty="0"/>
              <a:t>());</a:t>
            </a:r>
          </a:p>
          <a:p>
            <a:pPr marL="0" indent="0">
              <a:buNone/>
            </a:pPr>
            <a:r>
              <a:rPr lang="fr-CA" dirty="0" err="1"/>
              <a:t>Console.WriteLine</a:t>
            </a:r>
            <a:r>
              <a:rPr lang="fr-CA" dirty="0"/>
              <a:t>(</a:t>
            </a:r>
            <a:r>
              <a:rPr lang="fr-CA" dirty="0" err="1"/>
              <a:t>liste.Dequeue</a:t>
            </a:r>
            <a:r>
              <a:rPr lang="fr-CA" dirty="0"/>
              <a:t>());</a:t>
            </a:r>
          </a:p>
          <a:p>
            <a:pPr marL="0" indent="0">
              <a:buNone/>
            </a:pPr>
            <a:r>
              <a:rPr lang="fr-CA" dirty="0" err="1"/>
              <a:t>Console.WriteLine</a:t>
            </a:r>
            <a:r>
              <a:rPr lang="fr-CA" dirty="0"/>
              <a:t>(</a:t>
            </a:r>
            <a:r>
              <a:rPr lang="fr-CA" dirty="0" err="1"/>
              <a:t>liste.Dequeue</a:t>
            </a:r>
            <a:r>
              <a:rPr lang="fr-CA" dirty="0"/>
              <a:t>());</a:t>
            </a:r>
          </a:p>
          <a:p>
            <a:pPr marL="0" indent="0">
              <a:buNone/>
            </a:pPr>
            <a:r>
              <a:rPr lang="fr-CA" dirty="0" err="1"/>
              <a:t>Console.WriteLine</a:t>
            </a:r>
            <a:r>
              <a:rPr lang="fr-CA" dirty="0"/>
              <a:t>(</a:t>
            </a:r>
            <a:r>
              <a:rPr lang="fr-CA" dirty="0" err="1"/>
              <a:t>liste.Dequeue</a:t>
            </a:r>
            <a:r>
              <a:rPr lang="fr-CA" dirty="0"/>
              <a:t>());</a:t>
            </a:r>
          </a:p>
        </p:txBody>
      </p:sp>
    </p:spTree>
    <p:extLst>
      <p:ext uri="{BB962C8B-B14F-4D97-AF65-F5344CB8AC3E}">
        <p14:creationId xmlns:p14="http://schemas.microsoft.com/office/powerpoint/2010/main" val="32105310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4A668-4DC9-4A2E-995E-5A9F632B9B6C}"/>
              </a:ext>
            </a:extLst>
          </p:cNvPr>
          <p:cNvSpPr>
            <a:spLocks noGrp="1"/>
          </p:cNvSpPr>
          <p:nvPr>
            <p:ph type="title"/>
            <p:custDataLst>
              <p:tags r:id="rId1"/>
            </p:custDataLst>
          </p:nvPr>
        </p:nvSpPr>
        <p:spPr/>
        <p:txBody>
          <a:bodyPr/>
          <a:lstStyle/>
          <a:p>
            <a:r>
              <a:rPr lang="en-CA" dirty="0"/>
              <a:t>Queue (non-</a:t>
            </a:r>
            <a:r>
              <a:rPr lang="en-CA" dirty="0" err="1"/>
              <a:t>générique</a:t>
            </a:r>
            <a:r>
              <a:rPr lang="en-CA" dirty="0"/>
              <a:t>)</a:t>
            </a:r>
            <a:endParaRPr lang="fr-CA" dirty="0"/>
          </a:p>
        </p:txBody>
      </p:sp>
      <p:sp>
        <p:nvSpPr>
          <p:cNvPr id="3" name="Content Placeholder 2">
            <a:extLst>
              <a:ext uri="{FF2B5EF4-FFF2-40B4-BE49-F238E27FC236}">
                <a16:creationId xmlns:a16="http://schemas.microsoft.com/office/drawing/2014/main" id="{07E546D4-8EEC-4CC2-9F51-A772D3387055}"/>
              </a:ext>
            </a:extLst>
          </p:cNvPr>
          <p:cNvSpPr>
            <a:spLocks noGrp="1"/>
          </p:cNvSpPr>
          <p:nvPr>
            <p:ph idx="1"/>
            <p:custDataLst>
              <p:tags r:id="rId2"/>
            </p:custDataLst>
          </p:nvPr>
        </p:nvSpPr>
        <p:spPr/>
        <p:txBody>
          <a:bodyPr/>
          <a:lstStyle/>
          <a:p>
            <a:r>
              <a:rPr lang="en-CA" dirty="0"/>
              <a:t>Pour plus </a:t>
            </a:r>
            <a:r>
              <a:rPr lang="en-CA" dirty="0" err="1"/>
              <a:t>d'information</a:t>
            </a:r>
            <a:r>
              <a:rPr lang="en-CA" dirty="0"/>
              <a:t>, </a:t>
            </a:r>
            <a:r>
              <a:rPr lang="en-CA" dirty="0" err="1"/>
              <a:t>consultez</a:t>
            </a:r>
            <a:r>
              <a:rPr lang="en-CA" dirty="0"/>
              <a:t> </a:t>
            </a:r>
            <a:r>
              <a:rPr lang="en-CA" dirty="0" err="1"/>
              <a:t>ce</a:t>
            </a:r>
            <a:r>
              <a:rPr lang="en-CA" dirty="0"/>
              <a:t> lien: </a:t>
            </a:r>
          </a:p>
          <a:p>
            <a:pPr marL="0" indent="0">
              <a:buNone/>
            </a:pPr>
            <a:r>
              <a:rPr lang="fr-CA" dirty="0">
                <a:hlinkClick r:id="rId4"/>
              </a:rPr>
              <a:t>https://docs.microsoft.com/en-us/dotnet/api/system.collections.queue?view=netframework-4.8</a:t>
            </a:r>
            <a:endParaRPr lang="fr-CA" dirty="0"/>
          </a:p>
        </p:txBody>
      </p:sp>
    </p:spTree>
    <p:extLst>
      <p:ext uri="{BB962C8B-B14F-4D97-AF65-F5344CB8AC3E}">
        <p14:creationId xmlns:p14="http://schemas.microsoft.com/office/powerpoint/2010/main" val="17420273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err="1"/>
              <a:t>Stack</a:t>
            </a:r>
            <a:endParaRPr lang="fr-CA" dirty="0"/>
          </a:p>
        </p:txBody>
      </p:sp>
      <p:sp>
        <p:nvSpPr>
          <p:cNvPr id="3" name="Espace réservé du contenu 2"/>
          <p:cNvSpPr>
            <a:spLocks noGrp="1"/>
          </p:cNvSpPr>
          <p:nvPr>
            <p:ph idx="1"/>
            <p:custDataLst>
              <p:tags r:id="rId2"/>
            </p:custDataLst>
          </p:nvPr>
        </p:nvSpPr>
        <p:spPr/>
        <p:txBody>
          <a:bodyPr>
            <a:normAutofit/>
          </a:bodyPr>
          <a:lstStyle/>
          <a:p>
            <a:r>
              <a:rPr lang="fr-CA" dirty="0"/>
              <a:t>Le stack (Pile) est une structure de données complémentaire à la file.</a:t>
            </a:r>
          </a:p>
          <a:p>
            <a:r>
              <a:rPr lang="fr-CA" dirty="0"/>
              <a:t>Ce dernier se différencie par son accès aux données en LIFO (Last in, First out)</a:t>
            </a:r>
          </a:p>
          <a:p>
            <a:r>
              <a:rPr lang="fr-CA" dirty="0"/>
              <a:t>Elle utilise les instructions Push (pousser) pour ajouter des données et Pop pour les retirer.</a:t>
            </a:r>
          </a:p>
          <a:p>
            <a:r>
              <a:rPr lang="fr-CA" dirty="0"/>
              <a:t>L'utilisation de Pile est typiquement pour résoudre des problèmes algorithmiques de type récursif sans être limité par la taille de la pile d'exécution (Sujet non couvert dans ce cours)</a:t>
            </a:r>
          </a:p>
          <a:p>
            <a:endParaRPr lang="fr-CA" dirty="0"/>
          </a:p>
        </p:txBody>
      </p:sp>
    </p:spTree>
    <p:extLst>
      <p:ext uri="{BB962C8B-B14F-4D97-AF65-F5344CB8AC3E}">
        <p14:creationId xmlns:p14="http://schemas.microsoft.com/office/powerpoint/2010/main" val="21023687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81E07-C3FC-4EF0-89ED-74B55871D819}"/>
              </a:ext>
            </a:extLst>
          </p:cNvPr>
          <p:cNvSpPr>
            <a:spLocks noGrp="1"/>
          </p:cNvSpPr>
          <p:nvPr>
            <p:ph type="title"/>
            <p:custDataLst>
              <p:tags r:id="rId1"/>
            </p:custDataLst>
          </p:nvPr>
        </p:nvSpPr>
        <p:spPr/>
        <p:txBody>
          <a:bodyPr/>
          <a:lstStyle/>
          <a:p>
            <a:r>
              <a:rPr lang="en-CA" dirty="0"/>
              <a:t>Stack</a:t>
            </a:r>
            <a:endParaRPr lang="fr-CA" dirty="0"/>
          </a:p>
        </p:txBody>
      </p:sp>
      <p:sp>
        <p:nvSpPr>
          <p:cNvPr id="3" name="Content Placeholder 2">
            <a:extLst>
              <a:ext uri="{FF2B5EF4-FFF2-40B4-BE49-F238E27FC236}">
                <a16:creationId xmlns:a16="http://schemas.microsoft.com/office/drawing/2014/main" id="{D6CF4BC7-4C28-4689-A5BB-F255ADB80DEC}"/>
              </a:ext>
            </a:extLst>
          </p:cNvPr>
          <p:cNvSpPr>
            <a:spLocks noGrp="1"/>
          </p:cNvSpPr>
          <p:nvPr>
            <p:ph idx="1"/>
            <p:custDataLst>
              <p:tags r:id="rId2"/>
            </p:custDataLst>
          </p:nvPr>
        </p:nvSpPr>
        <p:spPr/>
        <p:txBody>
          <a:bodyPr>
            <a:normAutofit fontScale="77500" lnSpcReduction="20000"/>
          </a:bodyPr>
          <a:lstStyle/>
          <a:p>
            <a:r>
              <a:rPr lang="en-CA" dirty="0" err="1"/>
              <a:t>Syntaxe</a:t>
            </a:r>
            <a:endParaRPr lang="en-CA" dirty="0"/>
          </a:p>
          <a:p>
            <a:pPr marL="0" indent="0">
              <a:buNone/>
            </a:pPr>
            <a:r>
              <a:rPr lang="fr-CA" dirty="0"/>
              <a:t>	Stack&lt;string&gt; liste = new Stack&lt;string&gt;();</a:t>
            </a:r>
          </a:p>
          <a:p>
            <a:pPr marL="0" indent="0">
              <a:buNone/>
            </a:pPr>
            <a:r>
              <a:rPr lang="fr-CA" dirty="0"/>
              <a:t>	</a:t>
            </a:r>
            <a:r>
              <a:rPr lang="fr-CA" dirty="0" err="1"/>
              <a:t>liste.Push</a:t>
            </a:r>
            <a:r>
              <a:rPr lang="fr-CA" dirty="0"/>
              <a:t>("un");</a:t>
            </a:r>
          </a:p>
          <a:p>
            <a:pPr marL="0" indent="0">
              <a:buNone/>
            </a:pPr>
            <a:r>
              <a:rPr lang="fr-CA" dirty="0"/>
              <a:t>	</a:t>
            </a:r>
            <a:r>
              <a:rPr lang="fr-CA" dirty="0" err="1"/>
              <a:t>liste.Push</a:t>
            </a:r>
            <a:r>
              <a:rPr lang="fr-CA" dirty="0"/>
              <a:t>("deux");</a:t>
            </a:r>
          </a:p>
          <a:p>
            <a:pPr marL="0" indent="0">
              <a:buNone/>
            </a:pPr>
            <a:r>
              <a:rPr lang="fr-CA" dirty="0"/>
              <a:t>	</a:t>
            </a:r>
            <a:r>
              <a:rPr lang="fr-CA" dirty="0" err="1"/>
              <a:t>liste.Push</a:t>
            </a:r>
            <a:r>
              <a:rPr lang="fr-CA" dirty="0"/>
              <a:t>("trois");</a:t>
            </a:r>
          </a:p>
          <a:p>
            <a:pPr marL="0" indent="0">
              <a:buNone/>
            </a:pPr>
            <a:r>
              <a:rPr lang="fr-CA" dirty="0"/>
              <a:t>	</a:t>
            </a:r>
            <a:r>
              <a:rPr lang="fr-CA" dirty="0" err="1"/>
              <a:t>liste.Push</a:t>
            </a:r>
            <a:r>
              <a:rPr lang="fr-CA" dirty="0"/>
              <a:t>("quatre");</a:t>
            </a:r>
          </a:p>
          <a:p>
            <a:pPr marL="0" indent="0">
              <a:buNone/>
            </a:pPr>
            <a:r>
              <a:rPr lang="fr-CA" dirty="0"/>
              <a:t>	</a:t>
            </a:r>
            <a:r>
              <a:rPr lang="fr-CA" dirty="0" err="1"/>
              <a:t>liste.Push</a:t>
            </a:r>
            <a:r>
              <a:rPr lang="fr-CA" dirty="0"/>
              <a:t>("cinq");</a:t>
            </a:r>
          </a:p>
          <a:p>
            <a:endParaRPr lang="fr-CA" dirty="0"/>
          </a:p>
          <a:p>
            <a:pPr marL="0" indent="0">
              <a:buNone/>
            </a:pPr>
            <a:r>
              <a:rPr lang="fr-CA" dirty="0"/>
              <a:t>	</a:t>
            </a:r>
            <a:r>
              <a:rPr lang="fr-CA" dirty="0" err="1"/>
              <a:t>Console.WriteLine</a:t>
            </a:r>
            <a:r>
              <a:rPr lang="fr-CA" dirty="0"/>
              <a:t>(</a:t>
            </a:r>
            <a:r>
              <a:rPr lang="fr-CA" dirty="0" err="1"/>
              <a:t>liste.Pop</a:t>
            </a:r>
            <a:r>
              <a:rPr lang="fr-CA" dirty="0"/>
              <a:t>());</a:t>
            </a:r>
          </a:p>
          <a:p>
            <a:pPr marL="0" indent="0">
              <a:buNone/>
            </a:pPr>
            <a:r>
              <a:rPr lang="fr-CA" dirty="0"/>
              <a:t>	</a:t>
            </a:r>
            <a:r>
              <a:rPr lang="fr-CA" dirty="0" err="1"/>
              <a:t>Console.WriteLine</a:t>
            </a:r>
            <a:r>
              <a:rPr lang="fr-CA" dirty="0"/>
              <a:t>(</a:t>
            </a:r>
            <a:r>
              <a:rPr lang="fr-CA" dirty="0" err="1"/>
              <a:t>liste.Pop</a:t>
            </a:r>
            <a:r>
              <a:rPr lang="fr-CA" dirty="0"/>
              <a:t>());</a:t>
            </a:r>
          </a:p>
          <a:p>
            <a:pPr marL="0" indent="0">
              <a:buNone/>
            </a:pPr>
            <a:r>
              <a:rPr lang="fr-CA" dirty="0"/>
              <a:t>	</a:t>
            </a:r>
            <a:r>
              <a:rPr lang="fr-CA" dirty="0" err="1"/>
              <a:t>Console.WriteLine</a:t>
            </a:r>
            <a:r>
              <a:rPr lang="fr-CA" dirty="0"/>
              <a:t>(</a:t>
            </a:r>
            <a:r>
              <a:rPr lang="fr-CA" dirty="0" err="1"/>
              <a:t>liste.Pop</a:t>
            </a:r>
            <a:r>
              <a:rPr lang="fr-CA" dirty="0"/>
              <a:t>());</a:t>
            </a:r>
          </a:p>
          <a:p>
            <a:pPr marL="0" indent="0">
              <a:buNone/>
            </a:pPr>
            <a:r>
              <a:rPr lang="fr-CA" dirty="0"/>
              <a:t>	</a:t>
            </a:r>
            <a:r>
              <a:rPr lang="fr-CA" dirty="0" err="1"/>
              <a:t>Console.WriteLine</a:t>
            </a:r>
            <a:r>
              <a:rPr lang="fr-CA" dirty="0"/>
              <a:t>(</a:t>
            </a:r>
            <a:r>
              <a:rPr lang="fr-CA" dirty="0" err="1"/>
              <a:t>liste.Pop</a:t>
            </a:r>
            <a:r>
              <a:rPr lang="fr-CA" dirty="0"/>
              <a:t>());</a:t>
            </a:r>
          </a:p>
          <a:p>
            <a:pPr marL="0" indent="0">
              <a:buNone/>
            </a:pPr>
            <a:r>
              <a:rPr lang="fr-CA" dirty="0"/>
              <a:t>	</a:t>
            </a:r>
            <a:r>
              <a:rPr lang="fr-CA" dirty="0" err="1"/>
              <a:t>Console.WriteLine</a:t>
            </a:r>
            <a:r>
              <a:rPr lang="fr-CA" dirty="0"/>
              <a:t>(</a:t>
            </a:r>
            <a:r>
              <a:rPr lang="fr-CA" dirty="0" err="1"/>
              <a:t>liste.Pop</a:t>
            </a:r>
            <a:r>
              <a:rPr lang="fr-CA" dirty="0"/>
              <a:t>());</a:t>
            </a:r>
          </a:p>
        </p:txBody>
      </p:sp>
    </p:spTree>
    <p:extLst>
      <p:ext uri="{BB962C8B-B14F-4D97-AF65-F5344CB8AC3E}">
        <p14:creationId xmlns:p14="http://schemas.microsoft.com/office/powerpoint/2010/main" val="4001732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4A668-4DC9-4A2E-995E-5A9F632B9B6C}"/>
              </a:ext>
            </a:extLst>
          </p:cNvPr>
          <p:cNvSpPr>
            <a:spLocks noGrp="1"/>
          </p:cNvSpPr>
          <p:nvPr>
            <p:ph type="title"/>
            <p:custDataLst>
              <p:tags r:id="rId1"/>
            </p:custDataLst>
          </p:nvPr>
        </p:nvSpPr>
        <p:spPr/>
        <p:txBody>
          <a:bodyPr/>
          <a:lstStyle/>
          <a:p>
            <a:r>
              <a:rPr lang="en-CA" dirty="0"/>
              <a:t>Stack (</a:t>
            </a:r>
            <a:r>
              <a:rPr lang="en-CA" dirty="0" err="1"/>
              <a:t>Générique</a:t>
            </a:r>
            <a:r>
              <a:rPr lang="en-CA" dirty="0"/>
              <a:t>)</a:t>
            </a:r>
            <a:endParaRPr lang="fr-CA" dirty="0"/>
          </a:p>
        </p:txBody>
      </p:sp>
      <p:sp>
        <p:nvSpPr>
          <p:cNvPr id="3" name="Content Placeholder 2">
            <a:extLst>
              <a:ext uri="{FF2B5EF4-FFF2-40B4-BE49-F238E27FC236}">
                <a16:creationId xmlns:a16="http://schemas.microsoft.com/office/drawing/2014/main" id="{07E546D4-8EEC-4CC2-9F51-A772D3387055}"/>
              </a:ext>
            </a:extLst>
          </p:cNvPr>
          <p:cNvSpPr>
            <a:spLocks noGrp="1"/>
          </p:cNvSpPr>
          <p:nvPr>
            <p:ph idx="1"/>
            <p:custDataLst>
              <p:tags r:id="rId2"/>
            </p:custDataLst>
          </p:nvPr>
        </p:nvSpPr>
        <p:spPr/>
        <p:txBody>
          <a:bodyPr/>
          <a:lstStyle/>
          <a:p>
            <a:r>
              <a:rPr lang="en-CA" dirty="0"/>
              <a:t>Pour plus </a:t>
            </a:r>
            <a:r>
              <a:rPr lang="en-CA" dirty="0" err="1"/>
              <a:t>d'information</a:t>
            </a:r>
            <a:r>
              <a:rPr lang="en-CA" dirty="0"/>
              <a:t>, </a:t>
            </a:r>
            <a:r>
              <a:rPr lang="en-CA" dirty="0" err="1"/>
              <a:t>consultez</a:t>
            </a:r>
            <a:r>
              <a:rPr lang="en-CA" dirty="0"/>
              <a:t> </a:t>
            </a:r>
            <a:r>
              <a:rPr lang="en-CA" dirty="0" err="1"/>
              <a:t>ce</a:t>
            </a:r>
            <a:r>
              <a:rPr lang="en-CA" dirty="0"/>
              <a:t> lien: </a:t>
            </a:r>
            <a:r>
              <a:rPr lang="fr-CA" dirty="0">
                <a:hlinkClick r:id="rId4"/>
              </a:rPr>
              <a:t>https://docs.microsoft.com/en-us/dotnet/api/system.collections.generic.stack-1?view=netframework-4.8</a:t>
            </a:r>
            <a:endParaRPr lang="en-CA" dirty="0"/>
          </a:p>
        </p:txBody>
      </p:sp>
    </p:spTree>
    <p:extLst>
      <p:ext uri="{BB962C8B-B14F-4D97-AF65-F5344CB8AC3E}">
        <p14:creationId xmlns:p14="http://schemas.microsoft.com/office/powerpoint/2010/main" val="1034086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Stack (non-générique)</a:t>
            </a:r>
          </a:p>
        </p:txBody>
      </p:sp>
      <p:sp>
        <p:nvSpPr>
          <p:cNvPr id="3" name="Espace réservé du contenu 2"/>
          <p:cNvSpPr>
            <a:spLocks noGrp="1"/>
          </p:cNvSpPr>
          <p:nvPr>
            <p:ph idx="1"/>
            <p:custDataLst>
              <p:tags r:id="rId2"/>
            </p:custDataLst>
          </p:nvPr>
        </p:nvSpPr>
        <p:spPr/>
        <p:txBody>
          <a:bodyPr/>
          <a:lstStyle/>
          <a:p>
            <a:r>
              <a:rPr lang="fr-CA" dirty="0"/>
              <a:t>Comme pour la Queue, un stack peut être utilisé en version non générique.</a:t>
            </a:r>
          </a:p>
          <a:p>
            <a:endParaRPr lang="fr-CA" dirty="0"/>
          </a:p>
        </p:txBody>
      </p:sp>
    </p:spTree>
    <p:extLst>
      <p:ext uri="{BB962C8B-B14F-4D97-AF65-F5344CB8AC3E}">
        <p14:creationId xmlns:p14="http://schemas.microsoft.com/office/powerpoint/2010/main" val="11196902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10E0C-CBAF-4E80-874A-7642C41CF562}"/>
              </a:ext>
            </a:extLst>
          </p:cNvPr>
          <p:cNvSpPr>
            <a:spLocks noGrp="1"/>
          </p:cNvSpPr>
          <p:nvPr>
            <p:ph type="title"/>
            <p:custDataLst>
              <p:tags r:id="rId1"/>
            </p:custDataLst>
          </p:nvPr>
        </p:nvSpPr>
        <p:spPr/>
        <p:txBody>
          <a:bodyPr/>
          <a:lstStyle/>
          <a:p>
            <a:r>
              <a:rPr lang="fr-CA" dirty="0"/>
              <a:t>Stack (non-générique)</a:t>
            </a:r>
          </a:p>
        </p:txBody>
      </p:sp>
      <p:sp>
        <p:nvSpPr>
          <p:cNvPr id="3" name="Content Placeholder 2">
            <a:extLst>
              <a:ext uri="{FF2B5EF4-FFF2-40B4-BE49-F238E27FC236}">
                <a16:creationId xmlns:a16="http://schemas.microsoft.com/office/drawing/2014/main" id="{FD7B2E44-AE94-4CE0-86AA-4DAFFEDCD851}"/>
              </a:ext>
            </a:extLst>
          </p:cNvPr>
          <p:cNvSpPr>
            <a:spLocks noGrp="1"/>
          </p:cNvSpPr>
          <p:nvPr>
            <p:ph idx="1"/>
            <p:custDataLst>
              <p:tags r:id="rId2"/>
            </p:custDataLst>
          </p:nvPr>
        </p:nvSpPr>
        <p:spPr/>
        <p:txBody>
          <a:bodyPr>
            <a:normAutofit fontScale="77500" lnSpcReduction="20000"/>
          </a:bodyPr>
          <a:lstStyle/>
          <a:p>
            <a:r>
              <a:rPr lang="en-CA" dirty="0" err="1"/>
              <a:t>Syntaxe</a:t>
            </a:r>
            <a:endParaRPr lang="en-CA" dirty="0"/>
          </a:p>
          <a:p>
            <a:pPr marL="0" indent="0">
              <a:buNone/>
            </a:pPr>
            <a:r>
              <a:rPr lang="fr-CA" dirty="0"/>
              <a:t>	Stack liste = new Stack();</a:t>
            </a:r>
          </a:p>
          <a:p>
            <a:pPr marL="0" indent="0">
              <a:buNone/>
            </a:pPr>
            <a:r>
              <a:rPr lang="fr-CA" dirty="0"/>
              <a:t>	</a:t>
            </a:r>
            <a:r>
              <a:rPr lang="fr-CA" dirty="0" err="1"/>
              <a:t>liste.Push</a:t>
            </a:r>
            <a:r>
              <a:rPr lang="fr-CA" dirty="0"/>
              <a:t>("un");</a:t>
            </a:r>
          </a:p>
          <a:p>
            <a:pPr marL="0" indent="0">
              <a:buNone/>
            </a:pPr>
            <a:r>
              <a:rPr lang="fr-CA" dirty="0"/>
              <a:t>	</a:t>
            </a:r>
            <a:r>
              <a:rPr lang="fr-CA" dirty="0" err="1"/>
              <a:t>liste.Push</a:t>
            </a:r>
            <a:r>
              <a:rPr lang="fr-CA" dirty="0"/>
              <a:t>(</a:t>
            </a:r>
            <a:r>
              <a:rPr lang="fr-CA" dirty="0" err="1"/>
              <a:t>true</a:t>
            </a:r>
            <a:r>
              <a:rPr lang="fr-CA" dirty="0"/>
              <a:t>);</a:t>
            </a:r>
          </a:p>
          <a:p>
            <a:pPr marL="0" indent="0">
              <a:buNone/>
            </a:pPr>
            <a:r>
              <a:rPr lang="fr-CA" dirty="0"/>
              <a:t>	</a:t>
            </a:r>
            <a:r>
              <a:rPr lang="fr-CA" dirty="0" err="1"/>
              <a:t>liste.Push</a:t>
            </a:r>
            <a:r>
              <a:rPr lang="fr-CA" dirty="0"/>
              <a:t>("trois");</a:t>
            </a:r>
          </a:p>
          <a:p>
            <a:pPr marL="0" indent="0">
              <a:buNone/>
            </a:pPr>
            <a:r>
              <a:rPr lang="fr-CA" dirty="0"/>
              <a:t>	</a:t>
            </a:r>
            <a:r>
              <a:rPr lang="fr-CA" dirty="0" err="1"/>
              <a:t>iste.Push</a:t>
            </a:r>
            <a:r>
              <a:rPr lang="fr-CA" dirty="0"/>
              <a:t>(12);</a:t>
            </a:r>
          </a:p>
          <a:p>
            <a:pPr marL="0" indent="0">
              <a:buNone/>
            </a:pPr>
            <a:r>
              <a:rPr lang="fr-CA" dirty="0"/>
              <a:t>	</a:t>
            </a:r>
            <a:r>
              <a:rPr lang="fr-CA" dirty="0" err="1"/>
              <a:t>liste.Push</a:t>
            </a:r>
            <a:r>
              <a:rPr lang="fr-CA" dirty="0"/>
              <a:t>(12.3);</a:t>
            </a:r>
          </a:p>
          <a:p>
            <a:pPr marL="0" indent="0">
              <a:buNone/>
            </a:pPr>
            <a:endParaRPr lang="fr-CA" dirty="0"/>
          </a:p>
          <a:p>
            <a:pPr marL="0" indent="0">
              <a:buNone/>
            </a:pPr>
            <a:r>
              <a:rPr lang="fr-CA" dirty="0"/>
              <a:t>	</a:t>
            </a:r>
            <a:r>
              <a:rPr lang="fr-CA" dirty="0" err="1"/>
              <a:t>Console.WriteLine</a:t>
            </a:r>
            <a:r>
              <a:rPr lang="fr-CA" dirty="0"/>
              <a:t>(</a:t>
            </a:r>
            <a:r>
              <a:rPr lang="fr-CA" dirty="0" err="1"/>
              <a:t>liste.Pop</a:t>
            </a:r>
            <a:r>
              <a:rPr lang="fr-CA" dirty="0"/>
              <a:t>());</a:t>
            </a:r>
          </a:p>
          <a:p>
            <a:pPr marL="0" indent="0">
              <a:buNone/>
            </a:pPr>
            <a:r>
              <a:rPr lang="fr-CA" dirty="0"/>
              <a:t>	</a:t>
            </a:r>
            <a:r>
              <a:rPr lang="fr-CA" dirty="0" err="1"/>
              <a:t>Console.WriteLine</a:t>
            </a:r>
            <a:r>
              <a:rPr lang="fr-CA" dirty="0"/>
              <a:t>(</a:t>
            </a:r>
            <a:r>
              <a:rPr lang="fr-CA" dirty="0" err="1"/>
              <a:t>liste.Pop</a:t>
            </a:r>
            <a:r>
              <a:rPr lang="fr-CA" dirty="0"/>
              <a:t>());</a:t>
            </a:r>
          </a:p>
          <a:p>
            <a:pPr marL="0" indent="0">
              <a:buNone/>
            </a:pPr>
            <a:r>
              <a:rPr lang="fr-CA" dirty="0"/>
              <a:t>	</a:t>
            </a:r>
            <a:r>
              <a:rPr lang="fr-CA" dirty="0" err="1"/>
              <a:t>Console.WriteLine</a:t>
            </a:r>
            <a:r>
              <a:rPr lang="fr-CA" dirty="0"/>
              <a:t>(</a:t>
            </a:r>
            <a:r>
              <a:rPr lang="fr-CA" dirty="0" err="1"/>
              <a:t>liste.Pop</a:t>
            </a:r>
            <a:r>
              <a:rPr lang="fr-CA" dirty="0"/>
              <a:t>());</a:t>
            </a:r>
          </a:p>
          <a:p>
            <a:pPr marL="0" indent="0">
              <a:buNone/>
            </a:pPr>
            <a:r>
              <a:rPr lang="fr-CA" dirty="0"/>
              <a:t>	</a:t>
            </a:r>
            <a:r>
              <a:rPr lang="fr-CA" dirty="0" err="1"/>
              <a:t>Console.WriteLine</a:t>
            </a:r>
            <a:r>
              <a:rPr lang="fr-CA" dirty="0"/>
              <a:t>(</a:t>
            </a:r>
            <a:r>
              <a:rPr lang="fr-CA" dirty="0" err="1"/>
              <a:t>liste.Pop</a:t>
            </a:r>
            <a:r>
              <a:rPr lang="fr-CA" dirty="0"/>
              <a:t>());</a:t>
            </a:r>
          </a:p>
          <a:p>
            <a:pPr marL="0" indent="0">
              <a:buNone/>
            </a:pPr>
            <a:r>
              <a:rPr lang="fr-CA" dirty="0"/>
              <a:t>	</a:t>
            </a:r>
            <a:r>
              <a:rPr lang="fr-CA" dirty="0" err="1"/>
              <a:t>Console.WriteLine</a:t>
            </a:r>
            <a:r>
              <a:rPr lang="fr-CA" dirty="0"/>
              <a:t>(</a:t>
            </a:r>
            <a:r>
              <a:rPr lang="fr-CA" dirty="0" err="1"/>
              <a:t>liste.Pop</a:t>
            </a:r>
            <a:r>
              <a:rPr lang="fr-CA" dirty="0"/>
              <a:t>());</a:t>
            </a:r>
          </a:p>
        </p:txBody>
      </p:sp>
    </p:spTree>
    <p:extLst>
      <p:ext uri="{BB962C8B-B14F-4D97-AF65-F5344CB8AC3E}">
        <p14:creationId xmlns:p14="http://schemas.microsoft.com/office/powerpoint/2010/main" val="783955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a:t>
            </a:r>
          </a:p>
        </p:txBody>
      </p:sp>
      <p:sp>
        <p:nvSpPr>
          <p:cNvPr id="3" name="Espace réservé du contenu 2"/>
          <p:cNvSpPr>
            <a:spLocks noGrp="1"/>
          </p:cNvSpPr>
          <p:nvPr>
            <p:ph idx="1"/>
            <p:custDataLst>
              <p:tags r:id="rId2"/>
            </p:custDataLst>
          </p:nvPr>
        </p:nvSpPr>
        <p:spPr/>
        <p:txBody>
          <a:bodyPr/>
          <a:lstStyle/>
          <a:p>
            <a:r>
              <a:rPr lang="fr-CA" dirty="0"/>
              <a:t>Les données jouent un rôle majeur dans tous les programmes informatiques.</a:t>
            </a:r>
          </a:p>
          <a:p>
            <a:r>
              <a:rPr lang="fr-CA" dirty="0"/>
              <a:t>Ces dernières sont entrées, structurées, transférées, converties, stockées, lues, affichées, etc.</a:t>
            </a:r>
          </a:p>
          <a:p>
            <a:endParaRPr lang="fr-CA" dirty="0"/>
          </a:p>
          <a:p>
            <a:r>
              <a:rPr lang="fr-CA" dirty="0"/>
              <a:t>Le web, comme tout autre système informatique, est une source d’informatique majeure de notre époque.</a:t>
            </a:r>
          </a:p>
          <a:p>
            <a:r>
              <a:rPr lang="fr-CA" dirty="0"/>
              <a:t>Mais encore faut-il savoir les définir et les structurer convenablement.</a:t>
            </a:r>
          </a:p>
          <a:p>
            <a:endParaRPr lang="fr-CA" dirty="0"/>
          </a:p>
        </p:txBody>
      </p:sp>
    </p:spTree>
    <p:extLst>
      <p:ext uri="{BB962C8B-B14F-4D97-AF65-F5344CB8AC3E}">
        <p14:creationId xmlns:p14="http://schemas.microsoft.com/office/powerpoint/2010/main" val="37921400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1E8CA-F5E4-4C5E-9033-0A567000B358}"/>
              </a:ext>
            </a:extLst>
          </p:cNvPr>
          <p:cNvSpPr>
            <a:spLocks noGrp="1"/>
          </p:cNvSpPr>
          <p:nvPr>
            <p:ph type="title"/>
            <p:custDataLst>
              <p:tags r:id="rId1"/>
            </p:custDataLst>
          </p:nvPr>
        </p:nvSpPr>
        <p:spPr/>
        <p:txBody>
          <a:bodyPr/>
          <a:lstStyle/>
          <a:p>
            <a:r>
              <a:rPr lang="fr-CA" dirty="0"/>
              <a:t>Stack (non-générique)</a:t>
            </a:r>
          </a:p>
        </p:txBody>
      </p:sp>
      <p:sp>
        <p:nvSpPr>
          <p:cNvPr id="3" name="Content Placeholder 2">
            <a:extLst>
              <a:ext uri="{FF2B5EF4-FFF2-40B4-BE49-F238E27FC236}">
                <a16:creationId xmlns:a16="http://schemas.microsoft.com/office/drawing/2014/main" id="{40FD9FD1-A240-4C0A-8B26-FD16E87BA398}"/>
              </a:ext>
            </a:extLst>
          </p:cNvPr>
          <p:cNvSpPr>
            <a:spLocks noGrp="1"/>
          </p:cNvSpPr>
          <p:nvPr>
            <p:ph idx="1"/>
            <p:custDataLst>
              <p:tags r:id="rId2"/>
            </p:custDataLst>
          </p:nvPr>
        </p:nvSpPr>
        <p:spPr/>
        <p:txBody>
          <a:bodyPr/>
          <a:lstStyle/>
          <a:p>
            <a:r>
              <a:rPr lang="en-CA" dirty="0"/>
              <a:t>Pour plus </a:t>
            </a:r>
            <a:r>
              <a:rPr lang="en-CA" dirty="0" err="1"/>
              <a:t>d'information</a:t>
            </a:r>
            <a:r>
              <a:rPr lang="en-CA" dirty="0"/>
              <a:t>, </a:t>
            </a:r>
            <a:r>
              <a:rPr lang="en-CA" dirty="0" err="1"/>
              <a:t>consultez</a:t>
            </a:r>
            <a:r>
              <a:rPr lang="en-CA" dirty="0"/>
              <a:t> </a:t>
            </a:r>
            <a:r>
              <a:rPr lang="en-CA" dirty="0" err="1"/>
              <a:t>ce</a:t>
            </a:r>
            <a:r>
              <a:rPr lang="en-CA" dirty="0"/>
              <a:t> lien:</a:t>
            </a:r>
          </a:p>
          <a:p>
            <a:pPr marL="0" indent="0">
              <a:buNone/>
            </a:pPr>
            <a:r>
              <a:rPr lang="fr-CA" dirty="0">
                <a:hlinkClick r:id="rId4"/>
              </a:rPr>
              <a:t>https://docs.microsoft.com/en-us/dotnet/api/system.collections.stack?view=netframework-4.8</a:t>
            </a:r>
            <a:endParaRPr lang="fr-CA" dirty="0"/>
          </a:p>
        </p:txBody>
      </p:sp>
    </p:spTree>
    <p:extLst>
      <p:ext uri="{BB962C8B-B14F-4D97-AF65-F5344CB8AC3E}">
        <p14:creationId xmlns:p14="http://schemas.microsoft.com/office/powerpoint/2010/main" val="13223825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9AF54-9FD7-413A-92D0-194885694ACA}"/>
              </a:ext>
            </a:extLst>
          </p:cNvPr>
          <p:cNvSpPr>
            <a:spLocks noGrp="1"/>
          </p:cNvSpPr>
          <p:nvPr>
            <p:ph type="title"/>
            <p:custDataLst>
              <p:tags r:id="rId1"/>
            </p:custDataLst>
          </p:nvPr>
        </p:nvSpPr>
        <p:spPr/>
        <p:txBody>
          <a:bodyPr/>
          <a:lstStyle/>
          <a:p>
            <a:r>
              <a:rPr lang="en-CA" dirty="0" err="1"/>
              <a:t>Allez</a:t>
            </a:r>
            <a:r>
              <a:rPr lang="en-CA" dirty="0"/>
              <a:t> plus loin..</a:t>
            </a:r>
            <a:endParaRPr lang="fr-CA" dirty="0"/>
          </a:p>
        </p:txBody>
      </p:sp>
      <p:sp>
        <p:nvSpPr>
          <p:cNvPr id="3" name="Content Placeholder 2">
            <a:extLst>
              <a:ext uri="{FF2B5EF4-FFF2-40B4-BE49-F238E27FC236}">
                <a16:creationId xmlns:a16="http://schemas.microsoft.com/office/drawing/2014/main" id="{8E247343-AEC6-47BF-822D-1E903137D0D9}"/>
              </a:ext>
            </a:extLst>
          </p:cNvPr>
          <p:cNvSpPr>
            <a:spLocks noGrp="1"/>
          </p:cNvSpPr>
          <p:nvPr>
            <p:ph idx="1"/>
            <p:custDataLst>
              <p:tags r:id="rId2"/>
            </p:custDataLst>
          </p:nvPr>
        </p:nvSpPr>
        <p:spPr/>
        <p:txBody>
          <a:bodyPr/>
          <a:lstStyle/>
          <a:p>
            <a:r>
              <a:rPr lang="en-CA" dirty="0"/>
              <a:t>Bien </a:t>
            </a:r>
            <a:r>
              <a:rPr lang="en-CA" dirty="0" err="1"/>
              <a:t>qu'il</a:t>
            </a:r>
            <a:r>
              <a:rPr lang="en-CA" dirty="0"/>
              <a:t> ne </a:t>
            </a:r>
            <a:r>
              <a:rPr lang="en-CA" dirty="0" err="1"/>
              <a:t>soit</a:t>
            </a:r>
            <a:r>
              <a:rPr lang="en-CA" dirty="0"/>
              <a:t> pas </a:t>
            </a:r>
            <a:r>
              <a:rPr lang="en-CA" dirty="0" err="1"/>
              <a:t>couvert</a:t>
            </a:r>
            <a:r>
              <a:rPr lang="en-CA" dirty="0"/>
              <a:t>, </a:t>
            </a:r>
            <a:r>
              <a:rPr lang="en-CA" dirty="0" err="1"/>
              <a:t>sachez</a:t>
            </a:r>
            <a:r>
              <a:rPr lang="en-CA" dirty="0"/>
              <a:t> </a:t>
            </a:r>
            <a:r>
              <a:rPr lang="en-CA" dirty="0" err="1"/>
              <a:t>qu'il</a:t>
            </a:r>
            <a:r>
              <a:rPr lang="en-CA" dirty="0"/>
              <a:t> </a:t>
            </a:r>
            <a:r>
              <a:rPr lang="en-CA" dirty="0" err="1"/>
              <a:t>existe</a:t>
            </a:r>
            <a:r>
              <a:rPr lang="en-CA" dirty="0"/>
              <a:t> </a:t>
            </a:r>
            <a:r>
              <a:rPr lang="en-CA" dirty="0" err="1"/>
              <a:t>d'autres</a:t>
            </a:r>
            <a:r>
              <a:rPr lang="en-CA" dirty="0"/>
              <a:t> types</a:t>
            </a:r>
          </a:p>
          <a:p>
            <a:pPr lvl="1"/>
            <a:r>
              <a:rPr lang="en-CA" dirty="0"/>
              <a:t>LinkedList</a:t>
            </a:r>
          </a:p>
          <a:p>
            <a:pPr lvl="1"/>
            <a:r>
              <a:rPr lang="fr-CA" dirty="0" err="1"/>
              <a:t>SortedList</a:t>
            </a:r>
            <a:endParaRPr lang="fr-CA" dirty="0"/>
          </a:p>
          <a:p>
            <a:pPr lvl="1"/>
            <a:r>
              <a:rPr lang="fr-CA" dirty="0" err="1"/>
              <a:t>Hashset</a:t>
            </a:r>
            <a:endParaRPr lang="fr-CA" dirty="0"/>
          </a:p>
          <a:p>
            <a:pPr lvl="1"/>
            <a:r>
              <a:rPr lang="fr-CA" dirty="0"/>
              <a:t>etc.</a:t>
            </a:r>
          </a:p>
          <a:p>
            <a:pPr lvl="1"/>
            <a:endParaRPr lang="fr-CA" dirty="0"/>
          </a:p>
          <a:p>
            <a:r>
              <a:rPr lang="fr-CA" dirty="0"/>
              <a:t>De plus, les types vus en classe offrent plusieurs autres méthodes que vous pouvez explorer dans la documentation. Hélas, en couvrir la totalité ne sera pas possible dans ce cours.</a:t>
            </a:r>
          </a:p>
        </p:txBody>
      </p:sp>
    </p:spTree>
    <p:extLst>
      <p:ext uri="{BB962C8B-B14F-4D97-AF65-F5344CB8AC3E}">
        <p14:creationId xmlns:p14="http://schemas.microsoft.com/office/powerpoint/2010/main" val="29370228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00391" y="2930742"/>
            <a:ext cx="9404723" cy="1400530"/>
          </a:xfrm>
        </p:spPr>
        <p:txBody>
          <a:bodyPr/>
          <a:lstStyle/>
          <a:p>
            <a:r>
              <a:rPr lang="fr-CA" dirty="0"/>
              <a:t>Conclusion</a:t>
            </a:r>
          </a:p>
        </p:txBody>
      </p:sp>
    </p:spTree>
    <p:extLst>
      <p:ext uri="{BB962C8B-B14F-4D97-AF65-F5344CB8AC3E}">
        <p14:creationId xmlns:p14="http://schemas.microsoft.com/office/powerpoint/2010/main" val="17583650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Conclusion</a:t>
            </a:r>
          </a:p>
        </p:txBody>
      </p:sp>
      <p:sp>
        <p:nvSpPr>
          <p:cNvPr id="3" name="Espace réservé du contenu 2"/>
          <p:cNvSpPr>
            <a:spLocks noGrp="1"/>
          </p:cNvSpPr>
          <p:nvPr>
            <p:ph idx="1"/>
            <p:custDataLst>
              <p:tags r:id="rId2"/>
            </p:custDataLst>
          </p:nvPr>
        </p:nvSpPr>
        <p:spPr/>
        <p:txBody>
          <a:bodyPr/>
          <a:lstStyle/>
          <a:p>
            <a:r>
              <a:rPr lang="fr-CA" dirty="0"/>
              <a:t>En résumé:</a:t>
            </a:r>
          </a:p>
          <a:p>
            <a:pPr lvl="1"/>
            <a:r>
              <a:rPr lang="fr-CA" dirty="0"/>
              <a:t>Les génériques permettent d’implémenter une classe qui manipulera des données sans connaître à l’avance le type de données qui sera utilisé.</a:t>
            </a:r>
          </a:p>
          <a:p>
            <a:pPr lvl="1"/>
            <a:r>
              <a:rPr lang="fr-CA" dirty="0"/>
              <a:t>Les structures de données offrent des mécanismes qui permettent le stockage des données selon le type de données souhaité et la m</a:t>
            </a:r>
            <a:r>
              <a:rPr lang="en-CA" dirty="0" err="1"/>
              <a:t>éthode</a:t>
            </a:r>
            <a:r>
              <a:rPr lang="en-CA" dirty="0"/>
              <a:t> de </a:t>
            </a:r>
            <a:r>
              <a:rPr lang="en-CA" dirty="0" err="1"/>
              <a:t>récupération</a:t>
            </a:r>
            <a:r>
              <a:rPr lang="en-CA" dirty="0"/>
              <a:t> </a:t>
            </a:r>
            <a:r>
              <a:rPr lang="en-CA" dirty="0" err="1"/>
              <a:t>utilisée</a:t>
            </a:r>
            <a:r>
              <a:rPr lang="en-CA" dirty="0"/>
              <a:t>.</a:t>
            </a:r>
            <a:endParaRPr lang="fr-CA" dirty="0"/>
          </a:p>
        </p:txBody>
      </p:sp>
    </p:spTree>
    <p:extLst>
      <p:ext uri="{BB962C8B-B14F-4D97-AF65-F5344CB8AC3E}">
        <p14:creationId xmlns:p14="http://schemas.microsoft.com/office/powerpoint/2010/main" val="27239401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00391" y="2930742"/>
            <a:ext cx="9404723" cy="1400530"/>
          </a:xfrm>
        </p:spPr>
        <p:txBody>
          <a:bodyPr/>
          <a:lstStyle/>
          <a:p>
            <a:r>
              <a:rPr lang="fr-CA" dirty="0"/>
              <a:t>Question?</a:t>
            </a:r>
          </a:p>
        </p:txBody>
      </p:sp>
    </p:spTree>
    <p:extLst>
      <p:ext uri="{BB962C8B-B14F-4D97-AF65-F5344CB8AC3E}">
        <p14:creationId xmlns:p14="http://schemas.microsoft.com/office/powerpoint/2010/main" val="34683298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Références</a:t>
            </a:r>
          </a:p>
        </p:txBody>
      </p:sp>
      <p:sp>
        <p:nvSpPr>
          <p:cNvPr id="3" name="Espace réservé du contenu 2"/>
          <p:cNvSpPr>
            <a:spLocks noGrp="1"/>
          </p:cNvSpPr>
          <p:nvPr>
            <p:ph idx="1"/>
            <p:custDataLst>
              <p:tags r:id="rId2"/>
            </p:custDataLst>
          </p:nvPr>
        </p:nvSpPr>
        <p:spPr/>
        <p:txBody>
          <a:bodyPr/>
          <a:lstStyle/>
          <a:p>
            <a:r>
              <a:rPr lang="fr-CA" dirty="0">
                <a:hlinkClick r:id="rId4"/>
              </a:rPr>
              <a:t>https://docs.microsoft.com/en-us/dotnet/standard/collections/</a:t>
            </a:r>
          </a:p>
          <a:p>
            <a:r>
              <a:rPr lang="fr-CA" dirty="0">
                <a:hlinkClick r:id="rId4"/>
              </a:rPr>
              <a:t>https://docs.microsoft.com/en-us/dotnet/csharp/programming-guide/generics/</a:t>
            </a:r>
            <a:endParaRPr lang="fr-CA" dirty="0"/>
          </a:p>
          <a:p>
            <a:endParaRPr lang="fr-CA" dirty="0"/>
          </a:p>
        </p:txBody>
      </p:sp>
    </p:spTree>
    <p:extLst>
      <p:ext uri="{BB962C8B-B14F-4D97-AF65-F5344CB8AC3E}">
        <p14:creationId xmlns:p14="http://schemas.microsoft.com/office/powerpoint/2010/main" val="2498119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a:t>
            </a:r>
          </a:p>
        </p:txBody>
      </p:sp>
      <p:sp>
        <p:nvSpPr>
          <p:cNvPr id="3" name="Espace réservé du contenu 2"/>
          <p:cNvSpPr>
            <a:spLocks noGrp="1"/>
          </p:cNvSpPr>
          <p:nvPr>
            <p:ph idx="1"/>
            <p:custDataLst>
              <p:tags r:id="rId2"/>
            </p:custDataLst>
          </p:nvPr>
        </p:nvSpPr>
        <p:spPr/>
        <p:txBody>
          <a:bodyPr/>
          <a:lstStyle/>
          <a:p>
            <a:r>
              <a:rPr lang="fr-CA" dirty="0"/>
              <a:t>Nous avons vu le rôle que jouent les bases de données dans les applications.</a:t>
            </a:r>
          </a:p>
          <a:p>
            <a:r>
              <a:rPr lang="fr-CA" dirty="0"/>
              <a:t>Vous avez également utilisé divers mécanismes d’utilisation des données:</a:t>
            </a:r>
          </a:p>
          <a:p>
            <a:pPr lvl="1"/>
            <a:r>
              <a:rPr lang="fr-CA" dirty="0"/>
              <a:t>Les variables, qui peuvent contenir une seule donnée</a:t>
            </a:r>
          </a:p>
          <a:p>
            <a:pPr lvl="1"/>
            <a:r>
              <a:rPr lang="fr-CA" dirty="0"/>
              <a:t>Les tableaux, qui peuvent en contenir plusieurs d’un même type</a:t>
            </a:r>
          </a:p>
          <a:p>
            <a:pPr lvl="1"/>
            <a:r>
              <a:rPr lang="fr-CA" dirty="0"/>
              <a:t>Les objets, qui permettent définir un ensemble de données différentes dans une même entité.</a:t>
            </a:r>
          </a:p>
        </p:txBody>
      </p:sp>
    </p:spTree>
    <p:extLst>
      <p:ext uri="{BB962C8B-B14F-4D97-AF65-F5344CB8AC3E}">
        <p14:creationId xmlns:p14="http://schemas.microsoft.com/office/powerpoint/2010/main" val="1820579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a:t>
            </a:r>
          </a:p>
        </p:txBody>
      </p:sp>
      <p:sp>
        <p:nvSpPr>
          <p:cNvPr id="3" name="Espace réservé du contenu 2"/>
          <p:cNvSpPr>
            <a:spLocks noGrp="1"/>
          </p:cNvSpPr>
          <p:nvPr>
            <p:ph idx="1"/>
            <p:custDataLst>
              <p:tags r:id="rId2"/>
            </p:custDataLst>
          </p:nvPr>
        </p:nvSpPr>
        <p:spPr/>
        <p:txBody>
          <a:bodyPr/>
          <a:lstStyle/>
          <a:p>
            <a:r>
              <a:rPr lang="fr-CA" dirty="0"/>
              <a:t>Ces trois mécanismes ont toutefois deux limitations importantes</a:t>
            </a:r>
          </a:p>
          <a:p>
            <a:pPr lvl="1"/>
            <a:r>
              <a:rPr lang="fr-CA" dirty="0"/>
              <a:t>La performance de manipulation des données peut décroître rapidement au fur et à mesure que ces dernières augmentent.</a:t>
            </a:r>
          </a:p>
          <a:p>
            <a:pPr lvl="1"/>
            <a:r>
              <a:rPr lang="fr-CA" dirty="0"/>
              <a:t>Elles obligent à connaitre le type de données qu’elles doivent traiter au moment ou elles sont créées.</a:t>
            </a:r>
          </a:p>
        </p:txBody>
      </p:sp>
    </p:spTree>
    <p:extLst>
      <p:ext uri="{BB962C8B-B14F-4D97-AF65-F5344CB8AC3E}">
        <p14:creationId xmlns:p14="http://schemas.microsoft.com/office/powerpoint/2010/main" val="380150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Introduction</a:t>
            </a:r>
          </a:p>
        </p:txBody>
      </p:sp>
      <p:sp>
        <p:nvSpPr>
          <p:cNvPr id="3" name="Espace réservé du contenu 2"/>
          <p:cNvSpPr>
            <a:spLocks noGrp="1"/>
          </p:cNvSpPr>
          <p:nvPr>
            <p:ph idx="1"/>
            <p:custDataLst>
              <p:tags r:id="rId2"/>
            </p:custDataLst>
          </p:nvPr>
        </p:nvSpPr>
        <p:spPr/>
        <p:txBody>
          <a:bodyPr/>
          <a:lstStyle/>
          <a:p>
            <a:r>
              <a:rPr lang="fr-CA" dirty="0"/>
              <a:t>Pour acquérir plus de flexibilité, nous allons voir aujourd’hui deux outils à votre disposition</a:t>
            </a:r>
          </a:p>
          <a:p>
            <a:pPr lvl="1"/>
            <a:r>
              <a:rPr lang="fr-CA" dirty="0"/>
              <a:t>Les types génériques</a:t>
            </a:r>
          </a:p>
          <a:p>
            <a:pPr lvl="1"/>
            <a:r>
              <a:rPr lang="fr-CA" dirty="0"/>
              <a:t>Les structures de données</a:t>
            </a:r>
          </a:p>
          <a:p>
            <a:pPr lvl="1"/>
            <a:endParaRPr lang="fr-CA" dirty="0"/>
          </a:p>
        </p:txBody>
      </p:sp>
    </p:spTree>
    <p:extLst>
      <p:ext uri="{BB962C8B-B14F-4D97-AF65-F5344CB8AC3E}">
        <p14:creationId xmlns:p14="http://schemas.microsoft.com/office/powerpoint/2010/main" val="1459192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00391" y="2930742"/>
            <a:ext cx="9404723" cy="1400530"/>
          </a:xfrm>
        </p:spPr>
        <p:txBody>
          <a:bodyPr/>
          <a:lstStyle/>
          <a:p>
            <a:r>
              <a:rPr lang="fr-CA" dirty="0"/>
              <a:t>Les types génériques</a:t>
            </a:r>
          </a:p>
        </p:txBody>
      </p:sp>
    </p:spTree>
    <p:extLst>
      <p:ext uri="{BB962C8B-B14F-4D97-AF65-F5344CB8AC3E}">
        <p14:creationId xmlns:p14="http://schemas.microsoft.com/office/powerpoint/2010/main" val="22482380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357</TotalTime>
  <Words>1881</Words>
  <Application>Microsoft Office PowerPoint</Application>
  <PresentationFormat>Grand écran</PresentationFormat>
  <Paragraphs>329</Paragraphs>
  <Slides>55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55</vt:i4>
      </vt:variant>
    </vt:vector>
  </HeadingPairs>
  <TitlesOfParts>
    <vt:vector size="59" baseType="lpstr">
      <vt:lpstr>Arial</vt:lpstr>
      <vt:lpstr>Century Gothic</vt:lpstr>
      <vt:lpstr>Wingdings 3</vt:lpstr>
      <vt:lpstr>Ion</vt:lpstr>
      <vt:lpstr>Générique et structures de données</vt:lpstr>
      <vt:lpstr>Rappel </vt:lpstr>
      <vt:lpstr>Contenu du cours</vt:lpstr>
      <vt:lpstr>Introduction</vt:lpstr>
      <vt:lpstr>Introduction</vt:lpstr>
      <vt:lpstr>Introduction</vt:lpstr>
      <vt:lpstr>Introduction</vt:lpstr>
      <vt:lpstr>Introduction</vt:lpstr>
      <vt:lpstr>Les types génériques</vt:lpstr>
      <vt:lpstr>Les types génériques</vt:lpstr>
      <vt:lpstr>Les types génériques</vt:lpstr>
      <vt:lpstr>Les types génériques</vt:lpstr>
      <vt:lpstr>Les types génériques</vt:lpstr>
      <vt:lpstr>Les types génériques</vt:lpstr>
      <vt:lpstr>Les types génériques</vt:lpstr>
      <vt:lpstr>Les structures de données</vt:lpstr>
      <vt:lpstr>Introduction aux structures de données</vt:lpstr>
      <vt:lpstr>Introduction aux structures de données</vt:lpstr>
      <vt:lpstr>Introduction aux structures de données</vt:lpstr>
      <vt:lpstr>Introduction aux structures de données</vt:lpstr>
      <vt:lpstr>Introduction aux structures de données</vt:lpstr>
      <vt:lpstr>Introduction aux structures de données</vt:lpstr>
      <vt:lpstr>Introduction aux structures de données</vt:lpstr>
      <vt:lpstr>Introduction aux structures de données</vt:lpstr>
      <vt:lpstr>Les structures de données</vt:lpstr>
      <vt:lpstr>Dictionary</vt:lpstr>
      <vt:lpstr>Dictionary</vt:lpstr>
      <vt:lpstr>Dictionary</vt:lpstr>
      <vt:lpstr>Dictionary</vt:lpstr>
      <vt:lpstr>Hashtable</vt:lpstr>
      <vt:lpstr>Hashtable</vt:lpstr>
      <vt:lpstr>Hashtable</vt:lpstr>
      <vt:lpstr>List</vt:lpstr>
      <vt:lpstr>List</vt:lpstr>
      <vt:lpstr>List</vt:lpstr>
      <vt:lpstr>Arraylist</vt:lpstr>
      <vt:lpstr>Arraylist</vt:lpstr>
      <vt:lpstr>Arraylist</vt:lpstr>
      <vt:lpstr>Queue</vt:lpstr>
      <vt:lpstr>Queue</vt:lpstr>
      <vt:lpstr>Queue</vt:lpstr>
      <vt:lpstr>Queue (non-générique)</vt:lpstr>
      <vt:lpstr>Queue (non-générique)</vt:lpstr>
      <vt:lpstr>Queue (non-générique)</vt:lpstr>
      <vt:lpstr>Stack</vt:lpstr>
      <vt:lpstr>Stack</vt:lpstr>
      <vt:lpstr>Stack (Générique)</vt:lpstr>
      <vt:lpstr>Stack (non-générique)</vt:lpstr>
      <vt:lpstr>Stack (non-générique)</vt:lpstr>
      <vt:lpstr>Stack (non-générique)</vt:lpstr>
      <vt:lpstr>Allez plus loin..</vt:lpstr>
      <vt:lpstr>Conclusion</vt:lpstr>
      <vt:lpstr>Conclusion</vt:lpstr>
      <vt:lpstr>Question?</vt:lpstr>
      <vt:lpstr>Références</vt:lpstr>
    </vt:vector>
  </TitlesOfParts>
  <Company>Cégep de l'Outaouais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Générique et structures de données</dc:title>
  <dc:creator>reboul sae</dc:creator>
  <cp:lastModifiedBy>Utilisateur Windows</cp:lastModifiedBy>
  <cp:revision>107</cp:revision>
  <dcterms:created xsi:type="dcterms:W3CDTF">2019-05-23T20:05:18Z</dcterms:created>
  <dcterms:modified xsi:type="dcterms:W3CDTF">2019-06-11T20:57:16Z</dcterms:modified>
</cp:coreProperties>
</file>