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59" r:id="rId4"/>
    <p:sldId id="360" r:id="rId5"/>
    <p:sldId id="295" r:id="rId6"/>
    <p:sldId id="303" r:id="rId7"/>
    <p:sldId id="376" r:id="rId8"/>
    <p:sldId id="377" r:id="rId9"/>
    <p:sldId id="361" r:id="rId10"/>
    <p:sldId id="362" r:id="rId11"/>
    <p:sldId id="378" r:id="rId12"/>
    <p:sldId id="379" r:id="rId13"/>
    <p:sldId id="380" r:id="rId14"/>
    <p:sldId id="371" r:id="rId15"/>
    <p:sldId id="405" r:id="rId16"/>
    <p:sldId id="372" r:id="rId17"/>
    <p:sldId id="381" r:id="rId18"/>
    <p:sldId id="369" r:id="rId19"/>
    <p:sldId id="370" r:id="rId20"/>
    <p:sldId id="383" r:id="rId21"/>
    <p:sldId id="384" r:id="rId22"/>
    <p:sldId id="385" r:id="rId23"/>
    <p:sldId id="386" r:id="rId24"/>
    <p:sldId id="387" r:id="rId25"/>
    <p:sldId id="374" r:id="rId26"/>
    <p:sldId id="382" r:id="rId27"/>
    <p:sldId id="399" r:id="rId28"/>
    <p:sldId id="400" r:id="rId29"/>
    <p:sldId id="401" r:id="rId30"/>
    <p:sldId id="404" r:id="rId31"/>
    <p:sldId id="375" r:id="rId32"/>
    <p:sldId id="363" r:id="rId33"/>
    <p:sldId id="364" r:id="rId34"/>
    <p:sldId id="388" r:id="rId35"/>
    <p:sldId id="389" r:id="rId36"/>
    <p:sldId id="390" r:id="rId37"/>
    <p:sldId id="391" r:id="rId38"/>
    <p:sldId id="392" r:id="rId39"/>
    <p:sldId id="393" r:id="rId40"/>
    <p:sldId id="402" r:id="rId41"/>
    <p:sldId id="406" r:id="rId42"/>
    <p:sldId id="403" r:id="rId43"/>
    <p:sldId id="394" r:id="rId44"/>
    <p:sldId id="395" r:id="rId45"/>
    <p:sldId id="396" r:id="rId46"/>
    <p:sldId id="397" r:id="rId47"/>
    <p:sldId id="398" r:id="rId48"/>
    <p:sldId id="321" r:id="rId49"/>
    <p:sldId id="322" r:id="rId50"/>
    <p:sldId id="294" r:id="rId51"/>
    <p:sldId id="298" r:id="rId52"/>
    <p:sldId id="323" r:id="rId53"/>
    <p:sldId id="32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2019-06-04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4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hyperlink" Target="https://docs.microsoft.com/en-us/dotnet/csharp/language-reference/keywords/interfac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Composition, Interface &amp; Énumération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de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Lorsque nous avons parlé des relations d'héritage, nous l'avons défini comme une relation "est un" (</a:t>
            </a:r>
            <a:r>
              <a:rPr lang="fr-CA" dirty="0" err="1"/>
              <a:t>Is-a</a:t>
            </a:r>
            <a:r>
              <a:rPr lang="fr-CA" dirty="0"/>
              <a:t>).</a:t>
            </a:r>
          </a:p>
          <a:p>
            <a:r>
              <a:rPr lang="fr-CA" dirty="0"/>
              <a:t>Cette fois-ci, nous allons définir ce qu'est une relation "possède un" (</a:t>
            </a:r>
            <a:r>
              <a:rPr lang="fr-CA" dirty="0" err="1"/>
              <a:t>Has-a</a:t>
            </a:r>
            <a:r>
              <a:rPr lang="fr-CA" dirty="0"/>
              <a:t>).</a:t>
            </a:r>
          </a:p>
          <a:p>
            <a:endParaRPr lang="fr-CA" dirty="0"/>
          </a:p>
          <a:p>
            <a:r>
              <a:rPr lang="fr-CA" dirty="0"/>
              <a:t>Voyons de quoi il s'agit.</a:t>
            </a:r>
          </a:p>
        </p:txBody>
      </p:sp>
    </p:spTree>
    <p:extLst>
      <p:ext uri="{BB962C8B-B14F-4D97-AF65-F5344CB8AC3E}">
        <p14:creationId xmlns:p14="http://schemas.microsoft.com/office/powerpoint/2010/main" val="3021961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de composition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Prenons la situation ou on souhaite modéliser une voiture.</a:t>
            </a:r>
          </a:p>
          <a:p>
            <a:r>
              <a:rPr lang="fr-CA" dirty="0"/>
              <a:t>De quoi est-elle composée?</a:t>
            </a:r>
          </a:p>
          <a:p>
            <a:pPr lvl="1"/>
            <a:r>
              <a:rPr lang="fr-CA" dirty="0"/>
              <a:t>Une carrosserie</a:t>
            </a:r>
          </a:p>
          <a:p>
            <a:pPr lvl="1"/>
            <a:r>
              <a:rPr lang="fr-CA" dirty="0"/>
              <a:t>Des roues</a:t>
            </a:r>
          </a:p>
          <a:p>
            <a:pPr lvl="1"/>
            <a:r>
              <a:rPr lang="fr-CA" dirty="0"/>
              <a:t>Un moteur</a:t>
            </a:r>
          </a:p>
          <a:p>
            <a:pPr lvl="1"/>
            <a:r>
              <a:rPr lang="fr-CA" dirty="0"/>
              <a:t>Des phares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29915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de composition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Problème qui se pose:</a:t>
            </a:r>
          </a:p>
          <a:p>
            <a:pPr lvl="1"/>
            <a:r>
              <a:rPr lang="fr-CA" dirty="0"/>
              <a:t>Un objet peut avoir possiblement avoir beaucoup de composantes, la classe peut donc rapidement grandir et devenir ingérable.</a:t>
            </a:r>
          </a:p>
          <a:p>
            <a:pPr lvl="1"/>
            <a:r>
              <a:rPr lang="fr-CA" dirty="0"/>
              <a:t>Qu’arrive-t-il si une pièce doit être réutilisée plusieurs fois, par exemple les roues?</a:t>
            </a:r>
          </a:p>
        </p:txBody>
      </p:sp>
    </p:spTree>
    <p:extLst>
      <p:ext uri="{BB962C8B-B14F-4D97-AF65-F5344CB8AC3E}">
        <p14:creationId xmlns:p14="http://schemas.microsoft.com/office/powerpoint/2010/main" val="2014469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de composition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Solution:</a:t>
            </a:r>
          </a:p>
          <a:p>
            <a:pPr lvl="1"/>
            <a:r>
              <a:rPr lang="fr-CA" dirty="0"/>
              <a:t>Créer chaque composante sous forme de classe/objet distinct, et les définir comme des </a:t>
            </a:r>
            <a:r>
              <a:rPr lang="fr-CA" u="sng" dirty="0"/>
              <a:t>attributs d'une classe principale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49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73D0F-3CF8-433D-8675-D6475EB4139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de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230DA-16DA-4B79-87AA-82EFC33FC8D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dirty="0"/>
              <a:t>Syntaxe (Exemple)</a:t>
            </a:r>
          </a:p>
          <a:p>
            <a:pPr marL="0" indent="0">
              <a:buNone/>
            </a:pPr>
            <a:r>
              <a:rPr lang="fr-CA" dirty="0"/>
              <a:t>class Voiture {</a:t>
            </a:r>
          </a:p>
          <a:p>
            <a:pPr marL="0" indent="0">
              <a:buNone/>
            </a:pPr>
            <a:r>
              <a:rPr lang="fr-CA" dirty="0"/>
              <a:t>	Moteur </a:t>
            </a:r>
            <a:r>
              <a:rPr lang="fr-CA" dirty="0" err="1"/>
              <a:t>mon_Moteur</a:t>
            </a:r>
            <a:r>
              <a:rPr lang="fr-CA" dirty="0"/>
              <a:t>;</a:t>
            </a:r>
          </a:p>
          <a:p>
            <a:pPr marL="0" indent="0">
              <a:buNone/>
            </a:pPr>
            <a:r>
              <a:rPr lang="fr-CA" dirty="0"/>
              <a:t>	Roue[] roues = new Roue[4];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	public Voiture(){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mon_Moteur</a:t>
            </a:r>
            <a:r>
              <a:rPr lang="fr-CA" dirty="0"/>
              <a:t> = new Moteur();</a:t>
            </a:r>
          </a:p>
          <a:p>
            <a:pPr marL="0" indent="0">
              <a:buNone/>
            </a:pPr>
            <a:r>
              <a:rPr lang="fr-CA" dirty="0"/>
              <a:t> 		roues[0] = new Roue();</a:t>
            </a:r>
          </a:p>
          <a:p>
            <a:pPr marL="0" indent="0">
              <a:buNone/>
            </a:pPr>
            <a:r>
              <a:rPr lang="fr-CA" dirty="0"/>
              <a:t>		roues[1] = new Roue();</a:t>
            </a:r>
          </a:p>
          <a:p>
            <a:pPr marL="0" indent="0">
              <a:buNone/>
            </a:pPr>
            <a:r>
              <a:rPr lang="fr-CA" dirty="0"/>
              <a:t>		roues[2] = new Roue();</a:t>
            </a:r>
          </a:p>
          <a:p>
            <a:pPr marL="0" indent="0">
              <a:buNone/>
            </a:pPr>
            <a:r>
              <a:rPr lang="fr-CA" dirty="0"/>
              <a:t>		roues[3] = new Roue();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06636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73D0F-3CF8-433D-8675-D6475EB4139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de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230DA-16DA-4B79-87AA-82EFC33FC8D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Syntaxe (Exemple)</a:t>
            </a:r>
          </a:p>
          <a:p>
            <a:pPr marL="0" indent="0">
              <a:buNone/>
            </a:pPr>
            <a:r>
              <a:rPr lang="fr-CA" dirty="0"/>
              <a:t>class Voiture {</a:t>
            </a:r>
          </a:p>
          <a:p>
            <a:pPr marL="0" indent="0">
              <a:buNone/>
            </a:pPr>
            <a:r>
              <a:rPr lang="fr-CA" dirty="0"/>
              <a:t>	Moteur </a:t>
            </a:r>
            <a:r>
              <a:rPr lang="fr-CA" dirty="0" err="1"/>
              <a:t>mon_Moteur</a:t>
            </a:r>
            <a:r>
              <a:rPr lang="fr-CA" dirty="0"/>
              <a:t>;</a:t>
            </a:r>
          </a:p>
          <a:p>
            <a:pPr marL="0" indent="0">
              <a:buNone/>
            </a:pPr>
            <a:r>
              <a:rPr lang="fr-CA" dirty="0"/>
              <a:t>	Roue[] roues = new Roue[4];</a:t>
            </a:r>
          </a:p>
          <a:p>
            <a:pPr marL="0" indent="0">
              <a:buNone/>
            </a:pPr>
            <a:r>
              <a:rPr lang="fr-CA" dirty="0"/>
              <a:t>	...</a:t>
            </a:r>
          </a:p>
          <a:p>
            <a:pPr marL="0" indent="0">
              <a:buNone/>
            </a:pPr>
            <a:r>
              <a:rPr lang="fr-CA" dirty="0"/>
              <a:t>	public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afficherPuissance</a:t>
            </a:r>
            <a:r>
              <a:rPr lang="fr-CA" dirty="0"/>
              <a:t>(){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Console.WriteLine</a:t>
            </a:r>
            <a:r>
              <a:rPr lang="fr-CA" dirty="0"/>
              <a:t>(</a:t>
            </a:r>
            <a:r>
              <a:rPr lang="fr-CA" dirty="0" err="1"/>
              <a:t>mon_moteur.Puissance</a:t>
            </a:r>
            <a:r>
              <a:rPr lang="fr-CA" dirty="0"/>
              <a:t>);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99279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E9D57-9EA3-4C66-9CA9-F7AE0683A9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de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DB765-0664-4C6E-A8A0-BF1F56E2BFE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Imaginons quelques cas concrets</a:t>
            </a:r>
          </a:p>
          <a:p>
            <a:pPr lvl="1"/>
            <a:r>
              <a:rPr lang="fr-CA" dirty="0"/>
              <a:t>Une fenêtre possède des boutons</a:t>
            </a:r>
          </a:p>
          <a:p>
            <a:pPr lvl="1"/>
            <a:r>
              <a:rPr lang="fr-CA" dirty="0"/>
              <a:t>Une classe possède des élèves</a:t>
            </a:r>
          </a:p>
        </p:txBody>
      </p:sp>
    </p:spTree>
    <p:extLst>
      <p:ext uri="{BB962C8B-B14F-4D97-AF65-F5344CB8AC3E}">
        <p14:creationId xmlns:p14="http://schemas.microsoft.com/office/powerpoint/2010/main" val="1151852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de composition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sémantique de la relation (son sens) n’est pas obligatoirement une relation de composition.</a:t>
            </a:r>
          </a:p>
          <a:p>
            <a:r>
              <a:rPr lang="fr-CA" dirty="0"/>
              <a:t>Nous pourrions dire qu’une classe a des élèves </a:t>
            </a:r>
            <a:r>
              <a:rPr lang="fr-CA" u="sng" dirty="0"/>
              <a:t>inscrits</a:t>
            </a:r>
            <a:r>
              <a:rPr lang="fr-CA" dirty="0"/>
              <a:t>, qu’un film est </a:t>
            </a:r>
            <a:r>
              <a:rPr lang="fr-CA" u="sng" dirty="0"/>
              <a:t>loué</a:t>
            </a:r>
            <a:r>
              <a:rPr lang="fr-CA" dirty="0"/>
              <a:t> par un certain client, etc.</a:t>
            </a:r>
          </a:p>
          <a:p>
            <a:endParaRPr lang="fr-CA" dirty="0"/>
          </a:p>
          <a:p>
            <a:r>
              <a:rPr lang="fr-CA" dirty="0"/>
              <a:t>Au sens large, la relation de composition peut être vue comme une relation entre deux tables dans une base de données.</a:t>
            </a:r>
          </a:p>
          <a:p>
            <a:r>
              <a:rPr lang="fr-CA" dirty="0"/>
              <a:t>Il est possible de mettre en lien un objet avec plusieurs autres objets de même type en utilisant, par exemple, un tableau.</a:t>
            </a:r>
          </a:p>
          <a:p>
            <a:r>
              <a:rPr lang="fr-CA" dirty="0"/>
              <a:t>Nous pouvons également utiliser des </a:t>
            </a:r>
            <a:r>
              <a:rPr lang="fr-CA" u="sng" dirty="0"/>
              <a:t>structures de données</a:t>
            </a:r>
            <a:r>
              <a:rPr lang="fr-CA" dirty="0"/>
              <a:t> plus complexes (que nous verrons au prochain cours)</a:t>
            </a:r>
          </a:p>
        </p:txBody>
      </p:sp>
    </p:spTree>
    <p:extLst>
      <p:ext uri="{BB962C8B-B14F-4D97-AF65-F5344CB8AC3E}">
        <p14:creationId xmlns:p14="http://schemas.microsoft.com/office/powerpoint/2010/main" val="1850062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interfaces</a:t>
            </a:r>
          </a:p>
        </p:txBody>
      </p:sp>
    </p:spTree>
    <p:extLst>
      <p:ext uri="{BB962C8B-B14F-4D97-AF65-F5344CB8AC3E}">
        <p14:creationId xmlns:p14="http://schemas.microsoft.com/office/powerpoint/2010/main" val="3880986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9495-A29F-4A9D-8CE4-4F3192096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4D4D2-E0BA-40A5-8C24-6682863242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la dernière section, nous avons couvert le concept de relation de composition. Ce dernier vise à établir des liens entre des classes (Composition ou autres).</a:t>
            </a:r>
          </a:p>
          <a:p>
            <a:endParaRPr lang="fr-CA" dirty="0"/>
          </a:p>
          <a:p>
            <a:r>
              <a:rPr lang="fr-CA" dirty="0"/>
              <a:t>Toutefois, l’utilisation d’une certaine classe comme attribut d’un autre classe cause un problème de conception qui va à l’encontre d’un principe important de la programmation orientée objet. Lequel?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6584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</a:t>
            </a:r>
          </a:p>
          <a:p>
            <a:r>
              <a:rPr lang="fr-CA" dirty="0"/>
              <a:t>Relation de composition</a:t>
            </a:r>
          </a:p>
          <a:p>
            <a:r>
              <a:rPr lang="fr-CA" dirty="0"/>
              <a:t>Interface</a:t>
            </a:r>
          </a:p>
          <a:p>
            <a:r>
              <a:rPr lang="fr-CA" dirty="0"/>
              <a:t>Énumération</a:t>
            </a:r>
          </a:p>
          <a:p>
            <a:r>
              <a:rPr lang="fr-CA" dirty="0"/>
              <a:t>Retour sur exercice du cours 2 (7 à 10)</a:t>
            </a:r>
          </a:p>
          <a:p>
            <a:r>
              <a:rPr lang="fr-CA" dirty="0"/>
              <a:t>Modélisation de projet (Bataille navale)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Réponse: Le couplage</a:t>
            </a:r>
          </a:p>
          <a:p>
            <a:endParaRPr lang="fr-CA" dirty="0"/>
          </a:p>
          <a:p>
            <a:r>
              <a:rPr lang="fr-CA" dirty="0"/>
              <a:t>Pourquoi?</a:t>
            </a:r>
          </a:p>
          <a:p>
            <a:pPr lvl="1"/>
            <a:r>
              <a:rPr lang="fr-CA" dirty="0"/>
              <a:t>Imaginons que les classe A, B et C ont comme attribut la classe D.</a:t>
            </a:r>
          </a:p>
          <a:p>
            <a:pPr lvl="1"/>
            <a:r>
              <a:rPr lang="fr-CA" dirty="0"/>
              <a:t>La classe D devient désuète et doit être remplacée par une classe E qui remplit une fonction similaire. Que doit faire le programmeur?</a:t>
            </a:r>
          </a:p>
          <a:p>
            <a:pPr lvl="1"/>
            <a:r>
              <a:rPr lang="fr-CA" dirty="0"/>
              <a:t>Réponse: Reprogrammer une partie des classes A, B et C, parce que celles-ci ont des composantes liés à la classe D.</a:t>
            </a:r>
          </a:p>
          <a:p>
            <a:pPr marL="0" indent="0">
              <a:buNone/>
            </a:pPr>
            <a:r>
              <a:rPr lang="fr-CA" dirty="0"/>
              <a:t>	</a:t>
            </a:r>
          </a:p>
          <a:p>
            <a:pPr marL="0" indent="0">
              <a:buNone/>
            </a:pPr>
            <a:r>
              <a:rPr lang="fr-CA" dirty="0"/>
              <a:t>	Comment éviter cette situation?</a:t>
            </a:r>
          </a:p>
        </p:txBody>
      </p:sp>
    </p:spTree>
    <p:extLst>
      <p:ext uri="{BB962C8B-B14F-4D97-AF65-F5344CB8AC3E}">
        <p14:creationId xmlns:p14="http://schemas.microsoft.com/office/powerpoint/2010/main" val="568870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Réponse: Les interfaces</a:t>
            </a:r>
          </a:p>
          <a:p>
            <a:endParaRPr lang="fr-CA" dirty="0"/>
          </a:p>
          <a:p>
            <a:r>
              <a:rPr lang="fr-CA" dirty="0"/>
              <a:t>Qu’est-ce qu’une interface?</a:t>
            </a:r>
          </a:p>
          <a:p>
            <a:pPr lvl="1"/>
            <a:r>
              <a:rPr lang="fr-CA" dirty="0"/>
              <a:t>Une interface est une sorte de classe qui n’a que des méthodes qui ne sont pas implémentées.</a:t>
            </a:r>
          </a:p>
          <a:p>
            <a:pPr lvl="1"/>
            <a:r>
              <a:rPr lang="fr-CA" dirty="0"/>
              <a:t>C’est une sorte de classe abstraite poussée à l’extrême. Elle ne sait rien faire du tout.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Question: À quoi sert-elle si elle ne fait rien?</a:t>
            </a:r>
          </a:p>
        </p:txBody>
      </p:sp>
    </p:spTree>
    <p:extLst>
      <p:ext uri="{BB962C8B-B14F-4D97-AF65-F5344CB8AC3E}">
        <p14:creationId xmlns:p14="http://schemas.microsoft.com/office/powerpoint/2010/main" val="1806880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interfaces peuvent être héritées par des classes.</a:t>
            </a:r>
          </a:p>
          <a:p>
            <a:r>
              <a:rPr lang="fr-CA" dirty="0"/>
              <a:t>C’est-à-dire qu’une classe peut s’engager à implémenter toutes les méthodes qui s’y trouvent.</a:t>
            </a:r>
          </a:p>
          <a:p>
            <a:endParaRPr lang="fr-CA" dirty="0"/>
          </a:p>
          <a:p>
            <a:r>
              <a:rPr lang="fr-CA" dirty="0"/>
              <a:t>On peut l’imaginer comme le fait qu’une classe s’engage à respecter une certaine norme.</a:t>
            </a:r>
          </a:p>
          <a:p>
            <a:endParaRPr lang="fr-CA" dirty="0"/>
          </a:p>
          <a:p>
            <a:r>
              <a:rPr lang="fr-CA" dirty="0"/>
              <a:t>Quel est le bénéfice?</a:t>
            </a:r>
          </a:p>
        </p:txBody>
      </p:sp>
    </p:spTree>
    <p:extLst>
      <p:ext uri="{BB962C8B-B14F-4D97-AF65-F5344CB8AC3E}">
        <p14:creationId xmlns:p14="http://schemas.microsoft.com/office/powerpoint/2010/main" val="3252914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bénéfice est le suivant:</a:t>
            </a:r>
          </a:p>
          <a:p>
            <a:pPr lvl="1"/>
            <a:r>
              <a:rPr lang="fr-CA" dirty="0"/>
              <a:t>Une interface peut être utilisée en tant qu’attribut d’une classe.</a:t>
            </a:r>
          </a:p>
          <a:p>
            <a:pPr lvl="1"/>
            <a:r>
              <a:rPr lang="fr-CA" dirty="0"/>
              <a:t>Lorsqu’on définit sa valeur, on peut lui donner l’adresse de </a:t>
            </a:r>
            <a:r>
              <a:rPr lang="fr-CA" u="sng" dirty="0"/>
              <a:t>n’importe quel objet qui implémente l’interface en question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Cette situation fait que les deux classes ne sont plus liées directement.</a:t>
            </a:r>
          </a:p>
          <a:p>
            <a:pPr lvl="1"/>
            <a:r>
              <a:rPr lang="fr-CA" dirty="0"/>
              <a:t>On peut remplacer la classe attribut par n’importe quel autre qui implémente aussi l’interface, sans modifier la classe originale.</a:t>
            </a:r>
          </a:p>
        </p:txBody>
      </p:sp>
    </p:spTree>
    <p:extLst>
      <p:ext uri="{BB962C8B-B14F-4D97-AF65-F5344CB8AC3E}">
        <p14:creationId xmlns:p14="http://schemas.microsoft.com/office/powerpoint/2010/main" val="1596619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avons donc une situation de découplage</a:t>
            </a:r>
          </a:p>
          <a:p>
            <a:endParaRPr lang="fr-CA" dirty="0"/>
          </a:p>
          <a:p>
            <a:r>
              <a:rPr lang="fr-CA" dirty="0"/>
              <a:t>Plutôt que d’avoir	: Classe A </a:t>
            </a:r>
            <a:r>
              <a:rPr lang="fr-CA" dirty="0">
                <a:sym typeface="Wingdings" panose="05000000000000000000" pitchFamily="2" charset="2"/>
              </a:rPr>
              <a:t> Classe B</a:t>
            </a:r>
          </a:p>
          <a:p>
            <a:r>
              <a:rPr lang="fr-CA" dirty="0">
                <a:sym typeface="Wingdings" panose="05000000000000000000" pitchFamily="2" charset="2"/>
              </a:rPr>
              <a:t>Nous avons			: Classe A  Interface  Classe B</a:t>
            </a:r>
          </a:p>
        </p:txBody>
      </p:sp>
    </p:spTree>
    <p:extLst>
      <p:ext uri="{BB962C8B-B14F-4D97-AF65-F5344CB8AC3E}">
        <p14:creationId xmlns:p14="http://schemas.microsoft.com/office/powerpoint/2010/main" val="445104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quelques exemples réels</a:t>
            </a:r>
          </a:p>
          <a:p>
            <a:pPr lvl="1"/>
            <a:r>
              <a:rPr lang="fr-CA" dirty="0"/>
              <a:t>Les ports USB</a:t>
            </a:r>
          </a:p>
          <a:p>
            <a:pPr lvl="1"/>
            <a:r>
              <a:rPr lang="fr-CA" dirty="0"/>
              <a:t>Écran de téléphone</a:t>
            </a:r>
          </a:p>
          <a:p>
            <a:pPr lvl="1"/>
            <a:r>
              <a:rPr lang="fr-CA" dirty="0"/>
              <a:t>Moteur</a:t>
            </a:r>
          </a:p>
          <a:p>
            <a:pPr lvl="1"/>
            <a:r>
              <a:rPr lang="fr-CA" dirty="0"/>
              <a:t>Poignée de porte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10193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Création d'une interface</a:t>
            </a:r>
          </a:p>
          <a:p>
            <a:pPr lvl="1"/>
            <a:r>
              <a:rPr lang="fr-CA" dirty="0"/>
              <a:t>Cliquer sur votre projet avec le bouton droit de la souris</a:t>
            </a:r>
          </a:p>
          <a:p>
            <a:pPr lvl="1"/>
            <a:r>
              <a:rPr lang="fr-CA" dirty="0"/>
              <a:t>Faire "</a:t>
            </a:r>
            <a:r>
              <a:rPr lang="fr-CA" dirty="0" err="1"/>
              <a:t>Add</a:t>
            </a:r>
            <a:r>
              <a:rPr lang="fr-CA" dirty="0"/>
              <a:t>", "New item..."</a:t>
            </a:r>
          </a:p>
          <a:p>
            <a:pPr lvl="1"/>
            <a:r>
              <a:rPr lang="fr-CA" dirty="0"/>
              <a:t>Choisir "Interface" et lui donner un nom (une action généralement)</a:t>
            </a:r>
          </a:p>
          <a:p>
            <a:pPr lvl="1"/>
            <a:r>
              <a:rPr lang="fr-CA" dirty="0"/>
              <a:t>Cliquez sur "</a:t>
            </a:r>
            <a:r>
              <a:rPr lang="fr-CA" dirty="0" err="1"/>
              <a:t>Add</a:t>
            </a:r>
            <a:r>
              <a:rPr lang="fr-CA" dirty="0"/>
              <a:t>"</a:t>
            </a:r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A3178-4DD0-4E7D-A2DD-4FEF657FF6B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4576" y="4275010"/>
            <a:ext cx="59721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4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CFF8D-7DF2-4506-AE7B-41E278E7A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9995B-D96C-4699-8A4D-A095749E25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Syntaxe: </a:t>
            </a:r>
          </a:p>
          <a:p>
            <a:pPr marL="0" indent="0">
              <a:buNone/>
            </a:pPr>
            <a:r>
              <a:rPr lang="fr-CA" dirty="0"/>
              <a:t>Déclarer des méthodes sans </a:t>
            </a:r>
            <a:r>
              <a:rPr lang="fr-CA" u="sng" dirty="0"/>
              <a:t>modificateur de visibilité</a:t>
            </a:r>
            <a:r>
              <a:rPr lang="fr-CA" dirty="0"/>
              <a:t> et </a:t>
            </a:r>
            <a:r>
              <a:rPr lang="fr-CA" u="sng" dirty="0"/>
              <a:t>sans corps</a:t>
            </a:r>
            <a:r>
              <a:rPr lang="fr-CA" dirty="0"/>
              <a:t>.</a:t>
            </a:r>
          </a:p>
          <a:p>
            <a:pPr marL="0" indent="0">
              <a:buNone/>
            </a:pPr>
            <a:r>
              <a:rPr lang="fr-CA" dirty="0"/>
              <a:t>	C'est la classe qui décidera ces derniers.</a:t>
            </a:r>
          </a:p>
          <a:p>
            <a:pPr marL="0" indent="0">
              <a:buNone/>
            </a:pPr>
            <a:r>
              <a:rPr lang="fr-CA" dirty="0"/>
              <a:t>Remarque aussi que l'interface commence par I (Convention)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5F0C6-1518-46A2-8C28-F1B575FEC32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886199"/>
            <a:ext cx="5181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22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C9E3-3510-4288-8C75-B54797C63B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DF5FD-323B-4B4E-AD02-8978ABF0E19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classe peut hériter d'autant d'interfaces qu'on le souhaite, mais toujours d'une seule classe hérité (Héritage simple).</a:t>
            </a:r>
          </a:p>
          <a:p>
            <a:pPr lvl="1"/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8869B-239D-4F33-A826-F59DD9956A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5584" y="3050095"/>
            <a:ext cx="81057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86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F24F-2971-4E6C-B5F6-FA3A6795F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56A91-5B63-4871-8F12-866C22B67C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est possible d'instancier une interface (créer un objet avec cette dernière) de la façon suivante:</a:t>
            </a:r>
          </a:p>
          <a:p>
            <a:pPr lvl="1"/>
            <a:r>
              <a:rPr lang="fr-CA" dirty="0"/>
              <a:t>Déclarer une variable du type de l'interface</a:t>
            </a:r>
          </a:p>
          <a:p>
            <a:pPr lvl="1"/>
            <a:r>
              <a:rPr lang="fr-CA" dirty="0"/>
              <a:t>Créer un objet à partir d'une classe qui en hérite.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03331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exemple, imaginons deux classes "Tondeuse" et "Voiture" qui hérite de l'interface "</a:t>
            </a:r>
            <a:r>
              <a:rPr lang="fr-CA" dirty="0" err="1"/>
              <a:t>IDemarrable</a:t>
            </a:r>
            <a:r>
              <a:rPr lang="fr-CA" dirty="0"/>
              <a:t>". </a:t>
            </a:r>
          </a:p>
          <a:p>
            <a:r>
              <a:rPr lang="fr-CA" dirty="0"/>
              <a:t>Nous pourrions faire ceci: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 err="1"/>
              <a:t>IDemarrable</a:t>
            </a:r>
            <a:r>
              <a:rPr lang="fr-CA" dirty="0"/>
              <a:t> appareil1 = new Tondeuse();</a:t>
            </a:r>
          </a:p>
          <a:p>
            <a:pPr marL="0" indent="0">
              <a:buNone/>
            </a:pPr>
            <a:r>
              <a:rPr lang="fr-CA" dirty="0" err="1"/>
              <a:t>IDemarrable</a:t>
            </a:r>
            <a:r>
              <a:rPr lang="fr-CA" dirty="0"/>
              <a:t> appareil2 = new Voiture();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appareil1.Demarrer();</a:t>
            </a:r>
          </a:p>
          <a:p>
            <a:pPr marL="0" indent="0">
              <a:buNone/>
            </a:pPr>
            <a:r>
              <a:rPr lang="fr-CA" dirty="0"/>
              <a:t>appareil2.Demarrer();</a:t>
            </a:r>
          </a:p>
        </p:txBody>
      </p:sp>
    </p:spTree>
    <p:extLst>
      <p:ext uri="{BB962C8B-B14F-4D97-AF65-F5344CB8AC3E}">
        <p14:creationId xmlns:p14="http://schemas.microsoft.com/office/powerpoint/2010/main" val="1227137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résumé, les interfaces permettent de définir un ensemble de méthodes qui doivent être implémentées par des classes.</a:t>
            </a:r>
          </a:p>
          <a:p>
            <a:r>
              <a:rPr lang="fr-CA" dirty="0"/>
              <a:t>Cette stratégie permet de définir une variable ou attribut à partir de cette interface qui pourra être défini à partir d'une instance de n'importe quel objet qui en fait l'implémentation.</a:t>
            </a:r>
          </a:p>
          <a:p>
            <a:r>
              <a:rPr lang="fr-CA" dirty="0"/>
              <a:t>Cette stratégie permet d'éliminer le couplage entre les deux classes.</a:t>
            </a:r>
          </a:p>
        </p:txBody>
      </p:sp>
    </p:spTree>
    <p:extLst>
      <p:ext uri="{BB962C8B-B14F-4D97-AF65-F5344CB8AC3E}">
        <p14:creationId xmlns:p14="http://schemas.microsoft.com/office/powerpoint/2010/main" val="2631559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Énumération</a:t>
            </a:r>
          </a:p>
        </p:txBody>
      </p:sp>
    </p:spTree>
    <p:extLst>
      <p:ext uri="{BB962C8B-B14F-4D97-AF65-F5344CB8AC3E}">
        <p14:creationId xmlns:p14="http://schemas.microsoft.com/office/powerpoint/2010/main" val="1221875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Jusqu’ici, nous avons vu comment créer des relations de composition entre des classes, et s’assurer de les faire de façon découplée en utilisant les interfaces.</a:t>
            </a:r>
          </a:p>
          <a:p>
            <a:endParaRPr lang="fr-CA" dirty="0"/>
          </a:p>
          <a:p>
            <a:r>
              <a:rPr lang="fr-CA" dirty="0"/>
              <a:t>Cette stratégie permet de s’assurer qu’une classe puisse utiliser les méthodes d’une classe qui lui est liée.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962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Cette section du cours n’est pas directement liée aux deux précédents concepts, mais elle permet d’implémenter de meilleures stratégies de communication entre les méthodes appelantes et les méthodes appelées.</a:t>
            </a:r>
          </a:p>
          <a:p>
            <a:endParaRPr lang="fr-CA" dirty="0"/>
          </a:p>
          <a:p>
            <a:r>
              <a:rPr lang="fr-CA" dirty="0"/>
              <a:t>Mais avant toute chose, rappelons la façon dont les méthodes communiquent habituellement.</a:t>
            </a:r>
          </a:p>
        </p:txBody>
      </p:sp>
    </p:spTree>
    <p:extLst>
      <p:ext uri="{BB962C8B-B14F-4D97-AF65-F5344CB8AC3E}">
        <p14:creationId xmlns:p14="http://schemas.microsoft.com/office/powerpoint/2010/main" val="16449223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méthode appelante et une méthode appelée communiquent de façon bidirectionnelle:</a:t>
            </a:r>
          </a:p>
          <a:p>
            <a:pPr lvl="1"/>
            <a:r>
              <a:rPr lang="fr-CA" dirty="0"/>
              <a:t>La méthode appelante transmet des informations à la méthode appelée par l’utilisation de </a:t>
            </a:r>
            <a:r>
              <a:rPr lang="fr-CA" u="sng" dirty="0"/>
              <a:t>paramètre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La méthode appelée transmet de l’information à la méthode appelante à travers la </a:t>
            </a:r>
            <a:r>
              <a:rPr lang="fr-CA" u="sng" dirty="0"/>
              <a:t>valeur de retour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r>
              <a:rPr lang="fr-CA" dirty="0"/>
              <a:t>Quelle limitation ce mécanisme de fonctionnement implique-t-il?</a:t>
            </a:r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56378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limitation est que les valeurs possibles ne sont pas facilement définit.</a:t>
            </a:r>
          </a:p>
          <a:p>
            <a:r>
              <a:rPr lang="fr-CA" dirty="0"/>
              <a:t>Celle-ci se limite principalement aux types de variables.</a:t>
            </a:r>
          </a:p>
          <a:p>
            <a:endParaRPr lang="fr-CA" dirty="0"/>
          </a:p>
          <a:p>
            <a:r>
              <a:rPr lang="fr-CA" dirty="0"/>
              <a:t>Comment feriez-vous pour transmettre des paramètres suivants:</a:t>
            </a:r>
          </a:p>
          <a:p>
            <a:pPr lvl="1"/>
            <a:r>
              <a:rPr lang="fr-CA" dirty="0"/>
              <a:t>Oui , Non</a:t>
            </a:r>
          </a:p>
          <a:p>
            <a:pPr lvl="1"/>
            <a:r>
              <a:rPr lang="fr-CA" dirty="0"/>
              <a:t>Un peu , modérément , Beaucoup</a:t>
            </a:r>
          </a:p>
          <a:p>
            <a:pPr lvl="1"/>
            <a:r>
              <a:rPr lang="fr-CA" dirty="0"/>
              <a:t>Dimanche, Lundi, Mardi, Mercredi, Jeudi, Vendredi, Samedi</a:t>
            </a:r>
          </a:p>
        </p:txBody>
      </p:sp>
    </p:spTree>
    <p:extLst>
      <p:ext uri="{BB962C8B-B14F-4D97-AF65-F5344CB8AC3E}">
        <p14:creationId xmlns:p14="http://schemas.microsoft.com/office/powerpoint/2010/main" val="3513786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chaine de caractère (String)?</a:t>
            </a:r>
          </a:p>
          <a:p>
            <a:endParaRPr lang="fr-CA" dirty="0"/>
          </a:p>
          <a:p>
            <a:r>
              <a:rPr lang="fr-CA" dirty="0"/>
              <a:t>Le problème est que la méthode appelante peut écrire n’importe quoi dans cette chaine de caractère.</a:t>
            </a:r>
          </a:p>
          <a:p>
            <a:r>
              <a:rPr lang="fr-CA" dirty="0"/>
              <a:t>Retourner une exception si la valeur n’est pas dans la liste permise?</a:t>
            </a:r>
          </a:p>
          <a:p>
            <a:endParaRPr lang="fr-CA" dirty="0"/>
          </a:p>
          <a:p>
            <a:r>
              <a:rPr lang="fr-CA" dirty="0"/>
              <a:t>Ça fait beaucoup de mécanismes de va-et-vient.</a:t>
            </a:r>
          </a:p>
          <a:p>
            <a:r>
              <a:rPr lang="fr-CA" dirty="0"/>
              <a:t>Y a-t-il une solution plus simple? Plus propre?</a:t>
            </a:r>
          </a:p>
        </p:txBody>
      </p:sp>
    </p:spTree>
    <p:extLst>
      <p:ext uri="{BB962C8B-B14F-4D97-AF65-F5344CB8AC3E}">
        <p14:creationId xmlns:p14="http://schemas.microsoft.com/office/powerpoint/2010/main" val="33546604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Solution: Les énumérations!</a:t>
            </a:r>
          </a:p>
          <a:p>
            <a:endParaRPr lang="fr-CA" dirty="0"/>
          </a:p>
          <a:p>
            <a:r>
              <a:rPr lang="fr-CA" dirty="0"/>
              <a:t>Les énumérations sont un type spécial qui permet de définir un ensemble de valeurs possibles (celles-ci sont </a:t>
            </a:r>
            <a:r>
              <a:rPr lang="fr-CA" u="sng" dirty="0"/>
              <a:t>énumérée</a:t>
            </a:r>
            <a:r>
              <a:rPr lang="fr-CA" dirty="0"/>
              <a:t>s).</a:t>
            </a:r>
          </a:p>
          <a:p>
            <a:endParaRPr lang="fr-CA" dirty="0"/>
          </a:p>
          <a:p>
            <a:r>
              <a:rPr lang="fr-CA" dirty="0"/>
              <a:t>L’énumération devient donc le type qui sera utilisé pour communiquer, et tout non-respect du domaine défini sera découvert à la compilation du programme (causant une erreur de compilation).</a:t>
            </a:r>
          </a:p>
        </p:txBody>
      </p:sp>
    </p:spTree>
    <p:extLst>
      <p:ext uri="{BB962C8B-B14F-4D97-AF65-F5344CB8AC3E}">
        <p14:creationId xmlns:p14="http://schemas.microsoft.com/office/powerpoint/2010/main" val="39069126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enum</a:t>
            </a:r>
            <a:r>
              <a:rPr lang="fr-CA" dirty="0"/>
              <a:t> &lt;nom&gt; { &lt;choix1&gt;, &lt;choix2&gt;};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Par exemple: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enum</a:t>
            </a:r>
            <a:r>
              <a:rPr lang="fr-CA" dirty="0"/>
              <a:t> Direction { Vertical, Horizontal };</a:t>
            </a:r>
          </a:p>
        </p:txBody>
      </p:sp>
    </p:spTree>
    <p:extLst>
      <p:ext uri="{BB962C8B-B14F-4D97-AF65-F5344CB8AC3E}">
        <p14:creationId xmlns:p14="http://schemas.microsoft.com/office/powerpoint/2010/main" val="302394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parlé des concepts d'héritage et de polymorphisme.</a:t>
            </a:r>
          </a:p>
          <a:p>
            <a:r>
              <a:rPr lang="fr-CA" dirty="0"/>
              <a:t>Comme nous l'avons vu, il est possible de factoriser du code en commun entre plusieurs classes et le regrouper dans une seule classe (appelée "classe mère"). C'est le concept </a:t>
            </a:r>
            <a:r>
              <a:rPr lang="fr-CA" u="sng" dirty="0"/>
              <a:t>d'héritage</a:t>
            </a:r>
            <a:r>
              <a:rPr lang="fr-CA" dirty="0"/>
              <a:t>.</a:t>
            </a:r>
          </a:p>
          <a:p>
            <a:r>
              <a:rPr lang="fr-CA" dirty="0"/>
              <a:t>De plus, nous avons parlé du polymorphisme, qui est un concept permettant de redéfinir une méthode pour l'adapter à de nouveaux paramètres (Polymorphisme de </a:t>
            </a:r>
            <a:r>
              <a:rPr lang="fr-CA" u="sng" dirty="0"/>
              <a:t>surcharge</a:t>
            </a:r>
            <a:r>
              <a:rPr lang="fr-CA" dirty="0"/>
              <a:t>), ou à redéfinir une méthode héritée (Polymorphisme de </a:t>
            </a:r>
            <a:r>
              <a:rPr lang="fr-CA" u="sng" dirty="0"/>
              <a:t>redéfinition</a:t>
            </a:r>
            <a:r>
              <a:rPr lang="fr-CA" dirty="0"/>
              <a:t>).</a:t>
            </a:r>
          </a:p>
          <a:p>
            <a:r>
              <a:rPr lang="fr-CA" dirty="0"/>
              <a:t>Dans le cours d'aujourd'hui, nous verrons d'autres concepts utilisé dans l'orienté objet: Les relations de </a:t>
            </a:r>
            <a:r>
              <a:rPr lang="fr-CA" u="sng" dirty="0"/>
              <a:t>composition</a:t>
            </a:r>
            <a:r>
              <a:rPr lang="fr-CA" dirty="0"/>
              <a:t>, les </a:t>
            </a:r>
            <a:r>
              <a:rPr lang="fr-CA" u="sng" dirty="0"/>
              <a:t>interfaces</a:t>
            </a:r>
            <a:r>
              <a:rPr lang="fr-CA" dirty="0"/>
              <a:t> et les </a:t>
            </a:r>
            <a:r>
              <a:rPr lang="fr-CA" u="sng" dirty="0"/>
              <a:t>énumérations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3550-3C6D-4F3B-BFA0-C6C644F32B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Enumeration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458C6-0ACE-4624-801D-3FFFEC17BC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5F30C-7D81-4EF1-869E-0D8C1412AF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5684" y="2666999"/>
            <a:ext cx="757237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252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79B07-18A4-4FC4-95B0-B3D64E8A6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Enumeration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EA2E8-0845-4B91-B3E2-9FF09E654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Utilisation de l'</a:t>
            </a:r>
            <a:r>
              <a:rPr lang="fr-CA" dirty="0" err="1"/>
              <a:t>énumeration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92ABA-565D-4F41-BE04-B469CD133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49" y="2910078"/>
            <a:ext cx="74009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71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9F4E-9608-4B45-9257-E6E87CB8ABD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76240-1578-419F-A6AD-90D9CAE885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résumé:</a:t>
            </a:r>
          </a:p>
          <a:p>
            <a:pPr lvl="1"/>
            <a:r>
              <a:rPr lang="fr-CA" dirty="0"/>
              <a:t>Les énumérations permettent de définir un ensemble de valeurs possibles que peut prendre un attribut d'une classe ou un paramètre.</a:t>
            </a:r>
          </a:p>
          <a:p>
            <a:pPr lvl="1"/>
            <a:r>
              <a:rPr lang="fr-CA" dirty="0"/>
              <a:t>Ils permettent de définir plus explicitement ce qui est attendu comme valeur en comparaison aux variables habituelles.</a:t>
            </a:r>
          </a:p>
        </p:txBody>
      </p:sp>
    </p:spTree>
    <p:extLst>
      <p:ext uri="{BB962C8B-B14F-4D97-AF65-F5344CB8AC3E}">
        <p14:creationId xmlns:p14="http://schemas.microsoft.com/office/powerpoint/2010/main" val="1372478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Retour sur les exercices du cours 2</a:t>
            </a:r>
          </a:p>
        </p:txBody>
      </p:sp>
    </p:spTree>
    <p:extLst>
      <p:ext uri="{BB962C8B-B14F-4D97-AF65-F5344CB8AC3E}">
        <p14:creationId xmlns:p14="http://schemas.microsoft.com/office/powerpoint/2010/main" val="41065168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7B91-1E01-4503-8178-415AF4FD9E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Retour sur les exercices du cours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ED541-7C7E-4F62-BA30-662C0D2501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Exercice 7 à 10</a:t>
            </a:r>
          </a:p>
        </p:txBody>
      </p:sp>
    </p:spTree>
    <p:extLst>
      <p:ext uri="{BB962C8B-B14F-4D97-AF65-F5344CB8AC3E}">
        <p14:creationId xmlns:p14="http://schemas.microsoft.com/office/powerpoint/2010/main" val="570608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Modélisation de projet (Bataille navale)</a:t>
            </a:r>
          </a:p>
        </p:txBody>
      </p:sp>
    </p:spTree>
    <p:extLst>
      <p:ext uri="{BB962C8B-B14F-4D97-AF65-F5344CB8AC3E}">
        <p14:creationId xmlns:p14="http://schemas.microsoft.com/office/powerpoint/2010/main" val="6440243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7B91-1E01-4503-8178-415AF4FD9E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Modélisation de bataille navale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ED541-7C7E-4F62-BA30-662C0D2501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/>
              <a:t>Quels sont les éléments clés?</a:t>
            </a:r>
          </a:p>
          <a:p>
            <a:pPr lvl="1"/>
            <a:r>
              <a:rPr lang="fr-CA" dirty="0" err="1"/>
              <a:t>Porte_avion</a:t>
            </a:r>
            <a:r>
              <a:rPr lang="fr-CA" dirty="0"/>
              <a:t> (5 cases)</a:t>
            </a:r>
          </a:p>
          <a:p>
            <a:pPr lvl="1"/>
            <a:r>
              <a:rPr lang="fr-CA" dirty="0"/>
              <a:t>Croiseur (4 cases)</a:t>
            </a:r>
          </a:p>
          <a:p>
            <a:pPr lvl="1"/>
            <a:r>
              <a:rPr lang="fr-CA" dirty="0"/>
              <a:t>Contre-torpilleur (3 cases)</a:t>
            </a:r>
          </a:p>
          <a:p>
            <a:pPr lvl="1"/>
            <a:r>
              <a:rPr lang="fr-CA" dirty="0"/>
              <a:t>Sous-marin (3 cases)</a:t>
            </a:r>
          </a:p>
          <a:p>
            <a:pPr lvl="1"/>
            <a:r>
              <a:rPr lang="fr-CA" dirty="0"/>
              <a:t>Torpilleur (2 cases)</a:t>
            </a:r>
          </a:p>
          <a:p>
            <a:pPr lvl="1"/>
            <a:r>
              <a:rPr lang="fr-CA" dirty="0"/>
              <a:t>Carte de jeu (10 X 10 cases)</a:t>
            </a:r>
          </a:p>
          <a:p>
            <a:pPr lvl="1"/>
            <a:r>
              <a:rPr lang="fr-CA" dirty="0"/>
              <a:t>Module</a:t>
            </a:r>
          </a:p>
          <a:p>
            <a:pPr lvl="1"/>
            <a:r>
              <a:rPr lang="fr-CA" dirty="0"/>
              <a:t>Bateau</a:t>
            </a:r>
          </a:p>
          <a:p>
            <a:pPr lvl="1"/>
            <a:r>
              <a:rPr lang="fr-CA" dirty="0"/>
              <a:t>Eau</a:t>
            </a:r>
          </a:p>
          <a:p>
            <a:pPr lvl="1"/>
            <a:r>
              <a:rPr lang="fr-CA" dirty="0"/>
              <a:t>Autre?</a:t>
            </a:r>
          </a:p>
          <a:p>
            <a:pPr lvl="1"/>
            <a:endParaRPr lang="fr-CA" dirty="0"/>
          </a:p>
          <a:p>
            <a:r>
              <a:rPr lang="fr-CA" dirty="0"/>
              <a:t>Comment peut-on les modéliser?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883226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F6E0A-78DD-4607-B8B6-4071F57377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Modélisation de bataille navale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BA7B5-4332-4C2E-843E-C0C38B7371D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180384" cy="4195481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Les </a:t>
            </a:r>
            <a:r>
              <a:rPr lang="fr-CA" u="sng" dirty="0" err="1">
                <a:solidFill>
                  <a:srgbClr val="FFC000"/>
                </a:solidFill>
              </a:rPr>
              <a:t>Porte_Avion</a:t>
            </a:r>
            <a:r>
              <a:rPr lang="fr-CA" dirty="0"/>
              <a:t>, </a:t>
            </a:r>
            <a:r>
              <a:rPr lang="fr-CA" u="sng" dirty="0">
                <a:solidFill>
                  <a:srgbClr val="FFC000"/>
                </a:solidFill>
              </a:rPr>
              <a:t>Croiseur</a:t>
            </a:r>
            <a:r>
              <a:rPr lang="fr-CA" dirty="0"/>
              <a:t>, </a:t>
            </a:r>
            <a:r>
              <a:rPr lang="fr-CA" u="sng" dirty="0" err="1">
                <a:solidFill>
                  <a:srgbClr val="FFC000"/>
                </a:solidFill>
              </a:rPr>
              <a:t>Contre_Torpilleur</a:t>
            </a:r>
            <a:r>
              <a:rPr lang="fr-CA" dirty="0"/>
              <a:t>, </a:t>
            </a:r>
            <a:r>
              <a:rPr lang="fr-CA" u="sng" dirty="0">
                <a:solidFill>
                  <a:srgbClr val="FFC000"/>
                </a:solidFill>
              </a:rPr>
              <a:t>Sous-Marin</a:t>
            </a:r>
            <a:r>
              <a:rPr lang="fr-CA" dirty="0"/>
              <a:t>, </a:t>
            </a:r>
            <a:r>
              <a:rPr lang="fr-CA" u="sng" dirty="0">
                <a:solidFill>
                  <a:srgbClr val="FFC000"/>
                </a:solidFill>
              </a:rPr>
              <a:t>Torpilleur</a:t>
            </a:r>
            <a:r>
              <a:rPr lang="fr-CA" dirty="0"/>
              <a:t> sont des types de </a:t>
            </a:r>
            <a:r>
              <a:rPr lang="fr-CA" u="sng" dirty="0">
                <a:solidFill>
                  <a:srgbClr val="FFC000"/>
                </a:solidFill>
              </a:rPr>
              <a:t>bateaux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Relation d'héritage</a:t>
            </a:r>
            <a:r>
              <a:rPr lang="fr-CA" dirty="0"/>
              <a:t>).</a:t>
            </a:r>
          </a:p>
          <a:p>
            <a:r>
              <a:rPr lang="fr-CA" dirty="0"/>
              <a:t>Chaque bateau à une </a:t>
            </a:r>
            <a:r>
              <a:rPr lang="fr-CA" u="sng" dirty="0">
                <a:solidFill>
                  <a:srgbClr val="FFC000"/>
                </a:solidFill>
              </a:rPr>
              <a:t>direction</a:t>
            </a:r>
            <a:r>
              <a:rPr lang="fr-CA" dirty="0"/>
              <a:t> verticale ou horizontale (</a:t>
            </a:r>
            <a:r>
              <a:rPr lang="fr-CA" dirty="0">
                <a:solidFill>
                  <a:srgbClr val="00B0F0"/>
                </a:solidFill>
              </a:rPr>
              <a:t>Énumération</a:t>
            </a:r>
            <a:r>
              <a:rPr lang="fr-CA" dirty="0"/>
              <a:t>)</a:t>
            </a:r>
          </a:p>
          <a:p>
            <a:r>
              <a:rPr lang="fr-CA" dirty="0"/>
              <a:t>Chaque bateau possède des </a:t>
            </a:r>
            <a:r>
              <a:rPr lang="fr-CA" u="sng" dirty="0">
                <a:solidFill>
                  <a:srgbClr val="FFC000"/>
                </a:solidFill>
              </a:rPr>
              <a:t>modules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Relation de composition</a:t>
            </a:r>
            <a:r>
              <a:rPr lang="fr-CA" dirty="0"/>
              <a:t>).</a:t>
            </a:r>
          </a:p>
          <a:p>
            <a:r>
              <a:rPr lang="fr-CA" dirty="0"/>
              <a:t>La carte de jeu possède des modules de </a:t>
            </a:r>
            <a:r>
              <a:rPr lang="fr-CA" u="sng" dirty="0"/>
              <a:t>bateau</a:t>
            </a:r>
            <a:r>
              <a:rPr lang="fr-CA" dirty="0"/>
              <a:t> et de </a:t>
            </a:r>
            <a:r>
              <a:rPr lang="fr-CA" dirty="0">
                <a:solidFill>
                  <a:srgbClr val="FFC000"/>
                </a:solidFill>
              </a:rPr>
              <a:t>l'</a:t>
            </a:r>
            <a:r>
              <a:rPr lang="fr-CA" u="sng" dirty="0">
                <a:solidFill>
                  <a:srgbClr val="FFC000"/>
                </a:solidFill>
              </a:rPr>
              <a:t>eau</a:t>
            </a:r>
            <a:r>
              <a:rPr lang="fr-CA" dirty="0"/>
              <a:t>. Les deux sont </a:t>
            </a:r>
            <a:r>
              <a:rPr lang="fr-CA" u="sng" dirty="0" err="1">
                <a:solidFill>
                  <a:srgbClr val="FFC000"/>
                </a:solidFill>
              </a:rPr>
              <a:t>tirable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Interface</a:t>
            </a:r>
            <a:r>
              <a:rPr lang="fr-CA" dirty="0"/>
              <a:t>).</a:t>
            </a:r>
          </a:p>
          <a:p>
            <a:r>
              <a:rPr lang="fr-CA" dirty="0"/>
              <a:t>Chaque </a:t>
            </a:r>
            <a:r>
              <a:rPr lang="fr-CA" u="sng" dirty="0"/>
              <a:t>bateau</a:t>
            </a:r>
            <a:r>
              <a:rPr lang="fr-CA" dirty="0"/>
              <a:t> appartient à un </a:t>
            </a:r>
            <a:r>
              <a:rPr lang="fr-CA" u="sng" dirty="0">
                <a:solidFill>
                  <a:srgbClr val="FFC000"/>
                </a:solidFill>
              </a:rPr>
              <a:t>participant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composition</a:t>
            </a:r>
            <a:r>
              <a:rPr lang="fr-CA" dirty="0"/>
              <a:t>). </a:t>
            </a:r>
          </a:p>
          <a:p>
            <a:r>
              <a:rPr lang="fr-CA" dirty="0"/>
              <a:t>Ces participants peuvent </a:t>
            </a:r>
            <a:r>
              <a:rPr lang="fr-CA" dirty="0" err="1">
                <a:solidFill>
                  <a:srgbClr val="FFC000"/>
                </a:solidFill>
              </a:rPr>
              <a:t>jouer_un_tour</a:t>
            </a:r>
            <a:r>
              <a:rPr lang="fr-CA" dirty="0">
                <a:solidFill>
                  <a:srgbClr val="FFC000"/>
                </a:solidFill>
              </a:rPr>
              <a:t>()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Polymorphisme de redéfinition</a:t>
            </a:r>
            <a:r>
              <a:rPr lang="fr-CA" dirty="0"/>
              <a:t>)</a:t>
            </a:r>
          </a:p>
          <a:p>
            <a:r>
              <a:rPr lang="fr-CA" dirty="0"/>
              <a:t>Ce participant peut être un </a:t>
            </a:r>
            <a:r>
              <a:rPr lang="fr-CA" u="sng" dirty="0">
                <a:solidFill>
                  <a:srgbClr val="FFC000"/>
                </a:solidFill>
              </a:rPr>
              <a:t>humain</a:t>
            </a:r>
            <a:r>
              <a:rPr lang="fr-CA" dirty="0"/>
              <a:t> ou un </a:t>
            </a:r>
            <a:r>
              <a:rPr lang="fr-CA" u="sng" dirty="0">
                <a:solidFill>
                  <a:srgbClr val="FFC000"/>
                </a:solidFill>
              </a:rPr>
              <a:t>ordinateur</a:t>
            </a:r>
            <a:r>
              <a:rPr lang="fr-CA" dirty="0"/>
              <a:t> (</a:t>
            </a:r>
            <a:r>
              <a:rPr lang="fr-CA" dirty="0">
                <a:solidFill>
                  <a:srgbClr val="00B0F0"/>
                </a:solidFill>
              </a:rPr>
              <a:t>Héritage</a:t>
            </a:r>
            <a:r>
              <a:rPr lang="fr-CA" dirty="0"/>
              <a:t>).</a:t>
            </a:r>
          </a:p>
          <a:p>
            <a:r>
              <a:rPr lang="fr-CA" dirty="0"/>
              <a:t>S'il s'agit d'un ordinateur, il peut être </a:t>
            </a:r>
            <a:r>
              <a:rPr lang="fr-CA" u="sng" dirty="0">
                <a:solidFill>
                  <a:srgbClr val="FFC000"/>
                </a:solidFill>
              </a:rPr>
              <a:t>débutant</a:t>
            </a:r>
            <a:r>
              <a:rPr lang="fr-CA" dirty="0"/>
              <a:t>, </a:t>
            </a:r>
            <a:r>
              <a:rPr lang="fr-CA" u="sng" dirty="0">
                <a:solidFill>
                  <a:srgbClr val="FFC000"/>
                </a:solidFill>
              </a:rPr>
              <a:t>intermédiaire</a:t>
            </a:r>
            <a:r>
              <a:rPr lang="fr-CA" dirty="0"/>
              <a:t> ou </a:t>
            </a:r>
            <a:r>
              <a:rPr lang="fr-CA" u="sng" dirty="0">
                <a:solidFill>
                  <a:srgbClr val="FFC000"/>
                </a:solidFill>
              </a:rPr>
              <a:t>difficile</a:t>
            </a:r>
            <a:r>
              <a:rPr lang="fr-CA" u="sng" dirty="0"/>
              <a:t> </a:t>
            </a:r>
            <a:r>
              <a:rPr lang="fr-CA" dirty="0"/>
              <a:t>(</a:t>
            </a:r>
            <a:r>
              <a:rPr lang="fr-CA" dirty="0">
                <a:solidFill>
                  <a:srgbClr val="00B0F0"/>
                </a:solidFill>
              </a:rPr>
              <a:t>Héritage, classe abstraite</a:t>
            </a:r>
            <a:r>
              <a:rPr lang="fr-CA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261325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structurer un grand nombre d’objets en utilisant les </a:t>
            </a:r>
            <a:r>
              <a:rPr lang="fr-CA" u="sng" dirty="0"/>
              <a:t>structures de données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De plus, nous verrons comment définir des classes aux types flexibles en utilisant les </a:t>
            </a:r>
            <a:r>
              <a:rPr lang="fr-CA" u="sng" dirty="0"/>
              <a:t>génériques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755586" cy="1400530"/>
          </a:xfrm>
        </p:spPr>
        <p:txBody>
          <a:bodyPr/>
          <a:lstStyle/>
          <a:p>
            <a:r>
              <a:rPr lang="en-US" dirty="0"/>
              <a:t>Composition, Interface &amp; </a:t>
            </a:r>
            <a:r>
              <a:rPr lang="en-US" dirty="0" err="1"/>
              <a:t>Énumération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Les relations de composition permettent de définir séparément les composantes d’un objet en sous-composante et à les intégrer sous forme d’attribut d’objet.</a:t>
            </a:r>
          </a:p>
          <a:p>
            <a:pPr lvl="1"/>
            <a:r>
              <a:rPr lang="fr-CA" dirty="0"/>
              <a:t>Les interfaces permettent d’assurer un découplage entre deux classes autrement dépendantes en définissant la communication avec un « contrat » d’interface plutôt qu’avec une classe directement. Ça nous permet de changer la classe utilisée sans redéfinir sa classe utilisatrice.</a:t>
            </a:r>
          </a:p>
          <a:p>
            <a:pPr lvl="1"/>
            <a:r>
              <a:rPr lang="fr-CA" dirty="0"/>
              <a:t>Finalement, les énumérations permettent de mieux définir un ensemble de paramètres pouvant être transmis en définissant le domaine des valeurs possibles.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>
                <a:hlinkClick r:id="rId4"/>
              </a:rPr>
              <a:t>https</a:t>
            </a:r>
            <a:r>
              <a:rPr lang="fr-CA" dirty="0">
                <a:hlinkClick r:id="rId4"/>
              </a:rPr>
              <a:t>://docs.microsoft.com/en-us/dotnet/csharp/language-reference/keywords/interface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Jusqu’ici, nous couvert les quatre principes fondamentaux de la programmation orientée objet: Encapsulation, Abstraction, Polymorphisme, Héritage</a:t>
            </a:r>
          </a:p>
          <a:p>
            <a:r>
              <a:rPr lang="fr-CA" dirty="0"/>
              <a:t>Toutefois, certains types de problèmes de conception ne peuvent pas être résolus uniquement que pas ses concepts.</a:t>
            </a:r>
          </a:p>
          <a:p>
            <a:r>
              <a:rPr lang="fr-CA" dirty="0"/>
              <a:t>Dans le cadre de ce cours, nous verrons comment répondre à des problèmes de conception avec de nouvelles stratégies.</a:t>
            </a:r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 de question de conceptions</a:t>
            </a:r>
          </a:p>
          <a:p>
            <a:pPr lvl="1"/>
            <a:r>
              <a:rPr lang="fr-CA" dirty="0"/>
              <a:t>Comment créer des objets complexes sans créer de classe immense et ingérable?</a:t>
            </a:r>
          </a:p>
          <a:p>
            <a:pPr lvl="1"/>
            <a:r>
              <a:rPr lang="fr-CA" dirty="0"/>
              <a:t>Comment réduire le couplage entre des classes de sorte que le remplacement d’une ne nécessite pas de changement de code dans la seconde?</a:t>
            </a:r>
          </a:p>
          <a:p>
            <a:pPr lvl="1"/>
            <a:r>
              <a:rPr lang="fr-CA" dirty="0"/>
              <a:t>Comment définir un ensemble de valeur bien définie pouvant être transmit en paramètre à une méthode (Ex. Oui/Non, Bleu/Rouge/Vert)?</a:t>
            </a:r>
          </a:p>
        </p:txBody>
      </p:sp>
    </p:spTree>
    <p:extLst>
      <p:ext uri="{BB962C8B-B14F-4D97-AF65-F5344CB8AC3E}">
        <p14:creationId xmlns:p14="http://schemas.microsoft.com/office/powerpoint/2010/main" val="43717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y répondre, nous verrons les concepts suivants</a:t>
            </a:r>
          </a:p>
          <a:p>
            <a:pPr lvl="1"/>
            <a:r>
              <a:rPr lang="fr-CA" dirty="0"/>
              <a:t>Relation de </a:t>
            </a:r>
            <a:r>
              <a:rPr lang="fr-CA" u="sng" dirty="0"/>
              <a:t>composition</a:t>
            </a:r>
          </a:p>
          <a:p>
            <a:pPr lvl="1"/>
            <a:r>
              <a:rPr lang="fr-CA" dirty="0"/>
              <a:t>Définition et implémentation d’</a:t>
            </a:r>
            <a:r>
              <a:rPr lang="fr-CA" u="sng" dirty="0"/>
              <a:t>Interface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Utilisation des </a:t>
            </a:r>
            <a:r>
              <a:rPr lang="fr-CA" u="sng" dirty="0"/>
              <a:t>énumérations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892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de composition</a:t>
            </a:r>
          </a:p>
        </p:txBody>
      </p:sp>
    </p:spTree>
    <p:extLst>
      <p:ext uri="{BB962C8B-B14F-4D97-AF65-F5344CB8AC3E}">
        <p14:creationId xmlns:p14="http://schemas.microsoft.com/office/powerpoint/2010/main" val="3800730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2003</TotalTime>
  <Words>1880</Words>
  <Application>Microsoft Office PowerPoint</Application>
  <PresentationFormat>Widescreen</PresentationFormat>
  <Paragraphs>258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Century Gothic</vt:lpstr>
      <vt:lpstr>Wingdings 3</vt:lpstr>
      <vt:lpstr>Ion</vt:lpstr>
      <vt:lpstr>Composition, Interface &amp; Énumération</vt:lpstr>
      <vt:lpstr>Contenu</vt:lpstr>
      <vt:lpstr>Rappel du dernier cours</vt:lpstr>
      <vt:lpstr>Rappel du dernier cours</vt:lpstr>
      <vt:lpstr>Composition, Interface &amp; Énumération</vt:lpstr>
      <vt:lpstr>Introduction</vt:lpstr>
      <vt:lpstr>Introduction</vt:lpstr>
      <vt:lpstr>Introduction</vt:lpstr>
      <vt:lpstr>Relation de composition</vt:lpstr>
      <vt:lpstr>Relation de composition</vt:lpstr>
      <vt:lpstr>Relation de composition</vt:lpstr>
      <vt:lpstr>Relation de composition</vt:lpstr>
      <vt:lpstr>Relation de composition</vt:lpstr>
      <vt:lpstr>Relations de composition</vt:lpstr>
      <vt:lpstr>Relations de composition</vt:lpstr>
      <vt:lpstr>Relations de composition</vt:lpstr>
      <vt:lpstr>Relation de composition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Enumeration</vt:lpstr>
      <vt:lpstr>Enumeration</vt:lpstr>
      <vt:lpstr>Énumération</vt:lpstr>
      <vt:lpstr>Retour sur les exercices du cours 2</vt:lpstr>
      <vt:lpstr>Retour sur les exercices du cours 2</vt:lpstr>
      <vt:lpstr>Modélisation de projet (Bataille navale)</vt:lpstr>
      <vt:lpstr>Modélisation de bataille navale</vt:lpstr>
      <vt:lpstr>Modélisation de bataille navale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212</cp:revision>
  <dcterms:created xsi:type="dcterms:W3CDTF">2019-01-03T23:05:02Z</dcterms:created>
  <dcterms:modified xsi:type="dcterms:W3CDTF">2019-06-04T12:09:08Z</dcterms:modified>
</cp:coreProperties>
</file>