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8" r:id="rId2"/>
    <p:sldId id="264" r:id="rId3"/>
    <p:sldId id="359" r:id="rId4"/>
    <p:sldId id="360" r:id="rId5"/>
    <p:sldId id="295" r:id="rId6"/>
    <p:sldId id="303" r:id="rId7"/>
    <p:sldId id="386" r:id="rId8"/>
    <p:sldId id="361" r:id="rId9"/>
    <p:sldId id="362" r:id="rId10"/>
    <p:sldId id="363" r:id="rId11"/>
    <p:sldId id="391" r:id="rId12"/>
    <p:sldId id="371" r:id="rId13"/>
    <p:sldId id="372" r:id="rId14"/>
    <p:sldId id="373" r:id="rId15"/>
    <p:sldId id="368" r:id="rId16"/>
    <p:sldId id="388" r:id="rId17"/>
    <p:sldId id="374" r:id="rId18"/>
    <p:sldId id="406" r:id="rId19"/>
    <p:sldId id="413" r:id="rId20"/>
    <p:sldId id="401" r:id="rId21"/>
    <p:sldId id="375" r:id="rId22"/>
    <p:sldId id="402" r:id="rId23"/>
    <p:sldId id="387" r:id="rId24"/>
    <p:sldId id="390" r:id="rId25"/>
    <p:sldId id="403" r:id="rId26"/>
    <p:sldId id="392" r:id="rId27"/>
    <p:sldId id="414" r:id="rId28"/>
    <p:sldId id="415" r:id="rId29"/>
    <p:sldId id="416" r:id="rId30"/>
    <p:sldId id="404" r:id="rId31"/>
    <p:sldId id="400" r:id="rId32"/>
    <p:sldId id="408" r:id="rId33"/>
    <p:sldId id="407" r:id="rId34"/>
    <p:sldId id="410" r:id="rId35"/>
    <p:sldId id="405" r:id="rId36"/>
    <p:sldId id="376" r:id="rId37"/>
    <p:sldId id="377" r:id="rId38"/>
    <p:sldId id="378" r:id="rId39"/>
    <p:sldId id="379" r:id="rId40"/>
    <p:sldId id="380" r:id="rId41"/>
    <p:sldId id="364" r:id="rId42"/>
    <p:sldId id="365" r:id="rId43"/>
    <p:sldId id="381" r:id="rId44"/>
    <p:sldId id="382" r:id="rId45"/>
    <p:sldId id="393" r:id="rId46"/>
    <p:sldId id="394" r:id="rId47"/>
    <p:sldId id="395" r:id="rId48"/>
    <p:sldId id="397" r:id="rId49"/>
    <p:sldId id="396" r:id="rId50"/>
    <p:sldId id="383" r:id="rId51"/>
    <p:sldId id="412" r:id="rId52"/>
    <p:sldId id="398" r:id="rId53"/>
    <p:sldId id="417" r:id="rId54"/>
    <p:sldId id="399" r:id="rId55"/>
    <p:sldId id="384" r:id="rId56"/>
    <p:sldId id="321" r:id="rId57"/>
    <p:sldId id="322" r:id="rId58"/>
    <p:sldId id="294" r:id="rId59"/>
    <p:sldId id="298" r:id="rId60"/>
    <p:sldId id="323" r:id="rId61"/>
    <p:sldId id="324" r:id="rId6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2019-05-26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96025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2019-05-26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49315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2019-05-26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99787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2019-05-26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8172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2019-05-26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105079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2019-05-26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05877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2019-05-26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79842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2019-05-26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459915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2019-05-26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92256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2019-05-26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4004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2019-05-26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66077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2019-05-26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71536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2019-05-26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78643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2019-05-26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55589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2019-05-26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49043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2019-05-26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36946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2019-05-26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99719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2019-05-26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899928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6.png"/><Relationship Id="rId5" Type="http://schemas.openxmlformats.org/officeDocument/2006/relationships/hyperlink" Target="http://www.uml-sysml.org/diagrammes-uml-et-sysml/diagramme-uml/diagramme-de-classe" TargetMode="External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4.xml"/><Relationship Id="rId1" Type="http://schemas.openxmlformats.org/officeDocument/2006/relationships/tags" Target="../tags/tag3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2.xml"/><Relationship Id="rId1" Type="http://schemas.openxmlformats.org/officeDocument/2006/relationships/tags" Target="../tags/tag4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4.xml"/><Relationship Id="rId1" Type="http://schemas.openxmlformats.org/officeDocument/2006/relationships/tags" Target="../tags/tag4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7.xml"/><Relationship Id="rId1" Type="http://schemas.openxmlformats.org/officeDocument/2006/relationships/tags" Target="../tags/tag4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1.xml"/><Relationship Id="rId1" Type="http://schemas.openxmlformats.org/officeDocument/2006/relationships/tags" Target="../tags/tag5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3.xml"/><Relationship Id="rId1" Type="http://schemas.openxmlformats.org/officeDocument/2006/relationships/tags" Target="../tags/tag5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5.xml"/><Relationship Id="rId1" Type="http://schemas.openxmlformats.org/officeDocument/2006/relationships/tags" Target="../tags/tag6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9.xml"/><Relationship Id="rId1" Type="http://schemas.openxmlformats.org/officeDocument/2006/relationships/tags" Target="../tags/tag6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1.xml"/><Relationship Id="rId1" Type="http://schemas.openxmlformats.org/officeDocument/2006/relationships/tags" Target="../tags/tag7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3.xml"/><Relationship Id="rId1" Type="http://schemas.openxmlformats.org/officeDocument/2006/relationships/tags" Target="../tags/tag7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6.xml"/><Relationship Id="rId1" Type="http://schemas.openxmlformats.org/officeDocument/2006/relationships/tags" Target="../tags/tag7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8.xml"/><Relationship Id="rId1" Type="http://schemas.openxmlformats.org/officeDocument/2006/relationships/tags" Target="../tags/tag7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0.xml"/><Relationship Id="rId1" Type="http://schemas.openxmlformats.org/officeDocument/2006/relationships/tags" Target="../tags/tag7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2.xml"/><Relationship Id="rId1" Type="http://schemas.openxmlformats.org/officeDocument/2006/relationships/tags" Target="../tags/tag8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4.xml"/><Relationship Id="rId1" Type="http://schemas.openxmlformats.org/officeDocument/2006/relationships/tags" Target="../tags/tag8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6.xml"/><Relationship Id="rId1" Type="http://schemas.openxmlformats.org/officeDocument/2006/relationships/tags" Target="../tags/tag8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8.xml"/><Relationship Id="rId1" Type="http://schemas.openxmlformats.org/officeDocument/2006/relationships/tags" Target="../tags/tag8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0.xml"/><Relationship Id="rId1" Type="http://schemas.openxmlformats.org/officeDocument/2006/relationships/tags" Target="../tags/tag8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2.xml"/><Relationship Id="rId1" Type="http://schemas.openxmlformats.org/officeDocument/2006/relationships/tags" Target="../tags/tag9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4.xml"/><Relationship Id="rId1" Type="http://schemas.openxmlformats.org/officeDocument/2006/relationships/tags" Target="../tags/tag9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6.xml"/><Relationship Id="rId1" Type="http://schemas.openxmlformats.org/officeDocument/2006/relationships/tags" Target="../tags/tag9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8.xml"/><Relationship Id="rId1" Type="http://schemas.openxmlformats.org/officeDocument/2006/relationships/tags" Target="../tags/tag9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0.xml"/><Relationship Id="rId1" Type="http://schemas.openxmlformats.org/officeDocument/2006/relationships/tags" Target="../tags/tag99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2.xml"/><Relationship Id="rId1" Type="http://schemas.openxmlformats.org/officeDocument/2006/relationships/tags" Target="../tags/tag10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5.xml"/><Relationship Id="rId1" Type="http://schemas.openxmlformats.org/officeDocument/2006/relationships/tags" Target="../tags/tag10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8.xml"/><Relationship Id="rId1" Type="http://schemas.openxmlformats.org/officeDocument/2006/relationships/tags" Target="../tags/tag10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4" Type="http://schemas.openxmlformats.org/officeDocument/2006/relationships/image" Target="../media/image7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hyperlink" Target="https://www.tutorialspoint.com/sql/sql-string-functions.htm#function_trim" TargetMode="External"/><Relationship Id="rId5" Type="http://schemas.openxmlformats.org/officeDocument/2006/relationships/hyperlink" Target="https://www.w3schools.com/sql/func_sqlserver_rand.asp" TargetMode="External"/><Relationship Id="rId4" Type="http://schemas.openxmlformats.org/officeDocument/2006/relationships/hyperlink" Target="http://www.complexsql.com/difference-between-sql-and-tsql-sql-vs-tsql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FBBB-75A4-48A8-BF4D-1A422686C13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Héritage et polymorphisme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4DFCA-810D-41A7-A7A0-9BDC978D0492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30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L’héritage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L’héritage est un concept </a:t>
            </a:r>
            <a:r>
              <a:rPr lang="fr-CA" u="sng" dirty="0"/>
              <a:t>MAJEUR</a:t>
            </a:r>
            <a:r>
              <a:rPr lang="fr-CA" dirty="0"/>
              <a:t> et l’orienté objet.</a:t>
            </a:r>
          </a:p>
          <a:p>
            <a:endParaRPr lang="fr-CA" dirty="0"/>
          </a:p>
          <a:p>
            <a:r>
              <a:rPr lang="fr-CA" dirty="0"/>
              <a:t>Il permet de créer une structure hiérarchique des concepts afin d’éviter de réécrire du code plusieurs fois.</a:t>
            </a:r>
          </a:p>
          <a:p>
            <a:endParaRPr lang="fr-CA" dirty="0"/>
          </a:p>
          <a:p>
            <a:r>
              <a:rPr lang="fr-CA" dirty="0"/>
              <a:t>Ce concept exploite les relations de </a:t>
            </a:r>
            <a:r>
              <a:rPr lang="fr-CA" u="sng" dirty="0"/>
              <a:t>généralisation</a:t>
            </a:r>
            <a:r>
              <a:rPr lang="fr-CA" dirty="0"/>
              <a:t> et </a:t>
            </a:r>
            <a:r>
              <a:rPr lang="fr-CA" u="sng" dirty="0"/>
              <a:t>spécialisation</a:t>
            </a:r>
            <a:r>
              <a:rPr lang="fr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7924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D5A1E-15A3-4235-9FCA-CE6ED1F2832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L'héritage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1EAE9-52A7-4520-A732-D2E4F867DB2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cette section, nous couvrirons</a:t>
            </a:r>
          </a:p>
          <a:p>
            <a:pPr lvl="1"/>
            <a:r>
              <a:rPr lang="fr-CA" dirty="0"/>
              <a:t>Ce qu'est l'héritage</a:t>
            </a:r>
          </a:p>
          <a:p>
            <a:pPr lvl="1"/>
            <a:r>
              <a:rPr lang="fr-CA" dirty="0"/>
              <a:t>Sa syntaxe</a:t>
            </a:r>
          </a:p>
          <a:p>
            <a:pPr lvl="1"/>
            <a:r>
              <a:rPr lang="fr-CA" dirty="0"/>
              <a:t>Les modificateurs de visibilité</a:t>
            </a:r>
          </a:p>
          <a:p>
            <a:pPr lvl="1"/>
            <a:r>
              <a:rPr lang="fr-CA" dirty="0"/>
              <a:t>Les classes abstraites</a:t>
            </a:r>
          </a:p>
          <a:p>
            <a:pPr lvl="1"/>
            <a:r>
              <a:rPr lang="fr-CA" dirty="0"/>
              <a:t>Les classes scellées</a:t>
            </a:r>
          </a:p>
          <a:p>
            <a:pPr lvl="1"/>
            <a:r>
              <a:rPr lang="fr-CA" dirty="0"/>
              <a:t>Ses avantages et inconvénients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7982413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5693A-3EDA-4B6A-BE41-32ADD37C217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L'héritage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E9B4CA-5F9E-4455-AB80-C09486ACCAC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L'héritage exploite le principe que les objets appartenant à la même catégorie partagent des caractéristiques (attributs) et des actions (méthode).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197611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1BCEE-D7B0-4608-AFB9-B3243A62B43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L'héritage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5B97D-6F71-4F4B-AB3D-3E07252DD48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Par exemple:</a:t>
            </a:r>
          </a:p>
          <a:p>
            <a:pPr lvl="1"/>
            <a:r>
              <a:rPr lang="fr-CA" dirty="0"/>
              <a:t>Un </a:t>
            </a:r>
            <a:r>
              <a:rPr lang="fr-CA" u="sng" dirty="0"/>
              <a:t>semi-détaché</a:t>
            </a:r>
            <a:r>
              <a:rPr lang="fr-CA" dirty="0"/>
              <a:t>, une </a:t>
            </a:r>
            <a:r>
              <a:rPr lang="fr-CA" u="sng" dirty="0"/>
              <a:t>unifamiliale</a:t>
            </a:r>
            <a:r>
              <a:rPr lang="fr-CA" dirty="0"/>
              <a:t> et une </a:t>
            </a:r>
            <a:r>
              <a:rPr lang="fr-CA" u="sng" dirty="0"/>
              <a:t>maison en rangé</a:t>
            </a:r>
            <a:r>
              <a:rPr lang="fr-CA" dirty="0"/>
              <a:t>e sont tous des </a:t>
            </a:r>
            <a:r>
              <a:rPr lang="fr-CA" u="sng" dirty="0"/>
              <a:t>habitation</a:t>
            </a:r>
            <a:r>
              <a:rPr lang="fr-CA" dirty="0"/>
              <a:t>s.</a:t>
            </a:r>
          </a:p>
          <a:p>
            <a:endParaRPr lang="fr-CA" dirty="0"/>
          </a:p>
          <a:p>
            <a:r>
              <a:rPr lang="fr-CA" dirty="0"/>
              <a:t>Ils sont donc tous des caractéristiques en commun:</a:t>
            </a:r>
          </a:p>
          <a:p>
            <a:pPr lvl="1"/>
            <a:r>
              <a:rPr lang="fr-CA" dirty="0"/>
              <a:t>Nombre d'étages</a:t>
            </a:r>
          </a:p>
          <a:p>
            <a:pPr lvl="1"/>
            <a:r>
              <a:rPr lang="fr-CA" dirty="0"/>
              <a:t>Nombre de salles de bain</a:t>
            </a:r>
          </a:p>
          <a:p>
            <a:pPr lvl="1"/>
            <a:r>
              <a:rPr lang="fr-CA" dirty="0"/>
              <a:t>Nombre de chambres</a:t>
            </a:r>
          </a:p>
          <a:p>
            <a:pPr lvl="1"/>
            <a:r>
              <a:rPr lang="fr-CA" dirty="0"/>
              <a:t>Année de construction</a:t>
            </a:r>
          </a:p>
          <a:p>
            <a:pPr lvl="1"/>
            <a:r>
              <a:rPr lang="fr-CA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2727491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70B0E-F25E-4A43-BE5D-2C4547EB469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L'héritage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BD94E-DB1E-43B0-8205-CDF690137E4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fr-CA" dirty="0"/>
              <a:t>Il pourrait donc être utile d'écrire tous ses éléments en commun dans une classe </a:t>
            </a:r>
            <a:r>
              <a:rPr lang="fr-CA" u="sng" dirty="0"/>
              <a:t>habitation</a:t>
            </a:r>
            <a:r>
              <a:rPr lang="fr-CA" dirty="0"/>
              <a:t>, et de </a:t>
            </a:r>
            <a:r>
              <a:rPr lang="fr-CA" u="sng" dirty="0"/>
              <a:t>dériver</a:t>
            </a:r>
            <a:r>
              <a:rPr lang="fr-CA" dirty="0"/>
              <a:t> les autres classes de celle-ci.</a:t>
            </a:r>
          </a:p>
          <a:p>
            <a:endParaRPr lang="fr-CA" dirty="0"/>
          </a:p>
          <a:p>
            <a:r>
              <a:rPr lang="fr-CA" dirty="0"/>
              <a:t>Dériver une classe d'une autre signifie qu'on lui associe une relation de spécialisation (un semi-détaché </a:t>
            </a:r>
            <a:r>
              <a:rPr lang="fr-CA" u="sng" dirty="0"/>
              <a:t>est une sorte</a:t>
            </a:r>
            <a:r>
              <a:rPr lang="fr-CA" dirty="0"/>
              <a:t> d'habitation)</a:t>
            </a:r>
          </a:p>
          <a:p>
            <a:endParaRPr lang="fr-CA" dirty="0"/>
          </a:p>
          <a:p>
            <a:r>
              <a:rPr lang="fr-CA" dirty="0"/>
              <a:t>On appelle cette relation: "est un" (</a:t>
            </a:r>
            <a:r>
              <a:rPr lang="fr-CA" dirty="0" err="1"/>
              <a:t>Is-a</a:t>
            </a:r>
            <a:r>
              <a:rPr lang="fr-CA" dirty="0"/>
              <a:t>)</a:t>
            </a:r>
          </a:p>
          <a:p>
            <a:endParaRPr lang="fr-CA" dirty="0"/>
          </a:p>
          <a:p>
            <a:r>
              <a:rPr lang="fr-CA" dirty="0"/>
              <a:t>Elle se distingue des relations "Possède un" (</a:t>
            </a:r>
            <a:r>
              <a:rPr lang="fr-CA" dirty="0" err="1"/>
              <a:t>Has-a</a:t>
            </a:r>
            <a:r>
              <a:rPr lang="fr-CA" dirty="0"/>
              <a:t>) que nous verrons au prochain cours.</a:t>
            </a:r>
          </a:p>
        </p:txBody>
      </p:sp>
    </p:spTree>
    <p:extLst>
      <p:ext uri="{BB962C8B-B14F-4D97-AF65-F5344CB8AC3E}">
        <p14:creationId xmlns:p14="http://schemas.microsoft.com/office/powerpoint/2010/main" val="27094943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L’héritage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Tentez de classer les concepts suivants:</a:t>
            </a:r>
          </a:p>
          <a:p>
            <a:pPr lvl="1"/>
            <a:r>
              <a:rPr lang="fr-CA" dirty="0"/>
              <a:t>Chat</a:t>
            </a:r>
          </a:p>
          <a:p>
            <a:pPr lvl="1"/>
            <a:r>
              <a:rPr lang="fr-CA" dirty="0"/>
              <a:t>Animal</a:t>
            </a:r>
          </a:p>
          <a:p>
            <a:pPr lvl="1"/>
            <a:r>
              <a:rPr lang="fr-CA" dirty="0"/>
              <a:t>Chien</a:t>
            </a:r>
          </a:p>
          <a:p>
            <a:pPr lvl="1"/>
            <a:r>
              <a:rPr lang="fr-CA" dirty="0"/>
              <a:t>Sauterelle</a:t>
            </a:r>
          </a:p>
          <a:p>
            <a:pPr lvl="1"/>
            <a:r>
              <a:rPr lang="fr-CA" dirty="0"/>
              <a:t>Fourmis</a:t>
            </a:r>
          </a:p>
          <a:p>
            <a:pPr lvl="1"/>
            <a:r>
              <a:rPr lang="fr-CA" dirty="0" err="1"/>
              <a:t>Lylat</a:t>
            </a:r>
            <a:endParaRPr lang="fr-CA" dirty="0"/>
          </a:p>
          <a:p>
            <a:pPr lvl="1"/>
            <a:r>
              <a:rPr lang="fr-CA" dirty="0"/>
              <a:t>Tulipe</a:t>
            </a:r>
          </a:p>
          <a:p>
            <a:pPr lvl="1"/>
            <a:r>
              <a:rPr lang="fr-CA" dirty="0"/>
              <a:t>Jonquille</a:t>
            </a:r>
          </a:p>
          <a:p>
            <a:pPr marL="0" indent="0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7601432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8BDDB-70D5-4B3C-BE79-D471E263926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L’héritage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EF2D4-C675-4E19-9FF7-F5636FA6B41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5691113"/>
            <a:ext cx="8946541" cy="557286"/>
          </a:xfrm>
        </p:spPr>
        <p:txBody>
          <a:bodyPr>
            <a:normAutofit fontScale="92500" lnSpcReduction="20000"/>
          </a:bodyPr>
          <a:lstStyle/>
          <a:p>
            <a:r>
              <a:rPr lang="fr-CA" dirty="0">
                <a:hlinkClick r:id="rId5"/>
              </a:rPr>
              <a:t>http://www.uml-sysml.org/diagrammes-uml-et-sysml/diagramme-uml/diagramme-de-classe</a:t>
            </a:r>
            <a:endParaRPr lang="fr-CA" dirty="0"/>
          </a:p>
        </p:txBody>
      </p:sp>
      <p:pic>
        <p:nvPicPr>
          <p:cNvPr id="1026" name="Picture 2" descr="Image result for heritage diagramme">
            <a:extLst>
              <a:ext uri="{FF2B5EF4-FFF2-40B4-BE49-F238E27FC236}">
                <a16:creationId xmlns:a16="http://schemas.microsoft.com/office/drawing/2014/main" id="{C65D2DBF-0225-471D-B9E5-0F10FAFFC74C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728" y="2052918"/>
            <a:ext cx="7315200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890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6E48D-1FEE-4AC9-A0F1-9FE7288AEB2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L’héritage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7B263-812C-4A73-AF02-571463819CC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fr-CA" dirty="0"/>
              <a:t>Prenons un exemple plus technique</a:t>
            </a:r>
          </a:p>
          <a:p>
            <a:r>
              <a:rPr lang="fr-CA" dirty="0"/>
              <a:t>La classe Exception permet de lancer une exception dans une méthode afin de signaler à la méthode appelante que l'exécution n'a pas pu se compléter en raison d'une erreur "prévisible".</a:t>
            </a:r>
          </a:p>
          <a:p>
            <a:endParaRPr lang="fr-CA" dirty="0"/>
          </a:p>
          <a:p>
            <a:r>
              <a:rPr lang="fr-CA" dirty="0"/>
              <a:t>Comment peut-on exploiter ce principe en utilisant l'héritage?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648681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C4619-7782-4229-BD97-91F8C889444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L'héritage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C8E692-D261-4044-855D-3CF167961E8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Exemple</a:t>
            </a:r>
          </a:p>
          <a:p>
            <a:pPr marL="0" indent="0">
              <a:buNone/>
            </a:pPr>
            <a:r>
              <a:rPr lang="fr-CA" dirty="0"/>
              <a:t>Vous souhaitez implémenter une méthode qui peut générer différents types d'exception particulière.</a:t>
            </a:r>
          </a:p>
          <a:p>
            <a:pPr marL="0" indent="0">
              <a:buNone/>
            </a:pPr>
            <a:r>
              <a:rPr lang="fr-CA" dirty="0"/>
              <a:t>Prenons par exemple le calcul d'une factorielle, définie ainsi: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public </a:t>
            </a:r>
            <a:r>
              <a:rPr lang="fr-CA" dirty="0" err="1"/>
              <a:t>int</a:t>
            </a:r>
            <a:r>
              <a:rPr lang="fr-CA" dirty="0"/>
              <a:t> Factoriel(</a:t>
            </a:r>
            <a:r>
              <a:rPr lang="fr-CA" dirty="0" err="1"/>
              <a:t>int</a:t>
            </a:r>
            <a:r>
              <a:rPr lang="fr-CA" dirty="0"/>
              <a:t> x){</a:t>
            </a:r>
          </a:p>
          <a:p>
            <a:pPr marL="0" indent="0">
              <a:buNone/>
            </a:pPr>
            <a:r>
              <a:rPr lang="fr-CA" dirty="0"/>
              <a:t>	if (x == 0) {return 1;}</a:t>
            </a:r>
          </a:p>
          <a:p>
            <a:pPr marL="0" indent="0">
              <a:buNone/>
            </a:pPr>
            <a:r>
              <a:rPr lang="fr-CA" dirty="0"/>
              <a:t>	return </a:t>
            </a:r>
            <a:r>
              <a:rPr lang="fr-CA" dirty="0" err="1"/>
              <a:t>return</a:t>
            </a:r>
            <a:r>
              <a:rPr lang="fr-CA" dirty="0"/>
              <a:t> x * Factoriel(x-1);</a:t>
            </a:r>
          </a:p>
          <a:p>
            <a:pPr marL="0" indent="0">
              <a:buNone/>
            </a:pPr>
            <a:r>
              <a:rPr lang="fr-CA" dirty="0"/>
              <a:t>}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0544690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86B30-600B-48DE-93FD-708448ABA17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L'héritage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0E8FA5-893C-4E5B-BD0F-EFB8155DECB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Quelles exceptions pour être générées par une telle méthode?</a:t>
            </a:r>
          </a:p>
          <a:p>
            <a:pPr lvl="1"/>
            <a:r>
              <a:rPr lang="fr-CA" dirty="0"/>
              <a:t>Lui donner une valeur inférieure à 0</a:t>
            </a:r>
          </a:p>
          <a:p>
            <a:pPr lvl="1"/>
            <a:r>
              <a:rPr lang="fr-CA" dirty="0"/>
              <a:t>Lui donner une valeur donc la factorielle serait trop élevée pour la mémoire</a:t>
            </a:r>
          </a:p>
        </p:txBody>
      </p:sp>
    </p:spTree>
    <p:extLst>
      <p:ext uri="{BB962C8B-B14F-4D97-AF65-F5344CB8AC3E}">
        <p14:creationId xmlns:p14="http://schemas.microsoft.com/office/powerpoint/2010/main" val="1065732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58735-7A47-4FD3-817E-B8DD3BECA3E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Contenu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3F701E-DEFA-4842-B42B-89E2261EC2F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Rappel du dernier cours</a:t>
            </a:r>
          </a:p>
          <a:p>
            <a:r>
              <a:rPr lang="fr-CA" dirty="0"/>
              <a:t>Introduction</a:t>
            </a:r>
          </a:p>
          <a:p>
            <a:r>
              <a:rPr lang="fr-CA" dirty="0"/>
              <a:t>Héritage</a:t>
            </a:r>
          </a:p>
          <a:p>
            <a:r>
              <a:rPr lang="fr-CA" dirty="0"/>
              <a:t>Polymorphisme</a:t>
            </a:r>
          </a:p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6274112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La syntaxe</a:t>
            </a:r>
          </a:p>
        </p:txBody>
      </p:sp>
    </p:spTree>
    <p:extLst>
      <p:ext uri="{BB962C8B-B14F-4D97-AF65-F5344CB8AC3E}">
        <p14:creationId xmlns:p14="http://schemas.microsoft.com/office/powerpoint/2010/main" val="2395329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940DA-A2D1-4838-905E-874E6515108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Syntaxe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8A6991-8E71-4431-907C-9EC60BBFD2B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faire dériver une classe, utilisez la syntaxe suivante:</a:t>
            </a:r>
          </a:p>
          <a:p>
            <a:endParaRPr lang="fr-CA" dirty="0"/>
          </a:p>
          <a:p>
            <a:pPr marL="0" indent="0">
              <a:buNone/>
            </a:pPr>
            <a:r>
              <a:rPr lang="fr-CA" dirty="0"/>
              <a:t>public class &lt;</a:t>
            </a:r>
            <a:r>
              <a:rPr lang="fr-CA" dirty="0" err="1"/>
              <a:t>classe_derive</a:t>
            </a:r>
            <a:r>
              <a:rPr lang="fr-CA" dirty="0"/>
              <a:t>&gt; : &lt;</a:t>
            </a:r>
            <a:r>
              <a:rPr lang="fr-CA" dirty="0" err="1"/>
              <a:t>classe_mere</a:t>
            </a:r>
            <a:r>
              <a:rPr lang="fr-CA" dirty="0"/>
              <a:t>&gt;</a:t>
            </a:r>
          </a:p>
          <a:p>
            <a:pPr marL="0" indent="0">
              <a:buNone/>
            </a:pPr>
            <a:r>
              <a:rPr lang="fr-CA" dirty="0"/>
              <a:t>{</a:t>
            </a:r>
          </a:p>
          <a:p>
            <a:pPr marL="0" indent="0">
              <a:buNone/>
            </a:pPr>
            <a:r>
              <a:rPr lang="fr-CA" dirty="0"/>
              <a:t>	//Code</a:t>
            </a:r>
          </a:p>
          <a:p>
            <a:pPr marL="0" indent="0">
              <a:buNone/>
            </a:pPr>
            <a:r>
              <a:rPr lang="fr-CA" dirty="0"/>
              <a:t>}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098705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La visibilité</a:t>
            </a:r>
          </a:p>
        </p:txBody>
      </p:sp>
    </p:spTree>
    <p:extLst>
      <p:ext uri="{BB962C8B-B14F-4D97-AF65-F5344CB8AC3E}">
        <p14:creationId xmlns:p14="http://schemas.microsoft.com/office/powerpoint/2010/main" val="23277792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1514B-4ACD-45F8-B2D2-7945B09DC8B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Visibilité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B00D5-39C4-42AB-9149-995BCFE20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fr-CA" dirty="0"/>
              <a:t>Visibilité des méthodes héritées</a:t>
            </a:r>
          </a:p>
          <a:p>
            <a:r>
              <a:rPr lang="fr-CA" dirty="0"/>
              <a:t>Nous avons utilisé les modificateurs de visibilité </a:t>
            </a:r>
            <a:r>
              <a:rPr lang="fr-CA" u="sng" dirty="0"/>
              <a:t>public</a:t>
            </a:r>
            <a:r>
              <a:rPr lang="fr-CA" dirty="0"/>
              <a:t> et </a:t>
            </a:r>
            <a:r>
              <a:rPr lang="fr-CA" u="sng" dirty="0" err="1"/>
              <a:t>private</a:t>
            </a:r>
            <a:r>
              <a:rPr lang="fr-CA" dirty="0"/>
              <a:t>.</a:t>
            </a:r>
          </a:p>
          <a:p>
            <a:pPr lvl="1"/>
            <a:r>
              <a:rPr lang="fr-CA" dirty="0"/>
              <a:t>public : accessible de toutes les autres classes</a:t>
            </a:r>
          </a:p>
          <a:p>
            <a:pPr lvl="1"/>
            <a:r>
              <a:rPr lang="fr-CA" dirty="0" err="1"/>
              <a:t>private</a:t>
            </a:r>
            <a:r>
              <a:rPr lang="fr-CA" dirty="0"/>
              <a:t> : accessible uniquement de la classe elle-même</a:t>
            </a:r>
          </a:p>
          <a:p>
            <a:pPr lvl="1"/>
            <a:endParaRPr lang="fr-CA" dirty="0"/>
          </a:p>
          <a:p>
            <a:pPr lvl="1"/>
            <a:endParaRPr lang="fr-CA" dirty="0"/>
          </a:p>
          <a:p>
            <a:r>
              <a:rPr lang="fr-CA" dirty="0"/>
              <a:t>Que faire pour que les sous-classes y aient accès uniquement?</a:t>
            </a:r>
          </a:p>
        </p:txBody>
      </p:sp>
    </p:spTree>
    <p:extLst>
      <p:ext uri="{BB962C8B-B14F-4D97-AF65-F5344CB8AC3E}">
        <p14:creationId xmlns:p14="http://schemas.microsoft.com/office/powerpoint/2010/main" val="5947085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9F431-D547-46D2-B541-4F7D5F67D2B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Visibilité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70AF2E-4581-41AC-B9A1-94345237D84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Utilisez le modificateur "</a:t>
            </a:r>
            <a:r>
              <a:rPr lang="fr-CA" dirty="0" err="1"/>
              <a:t>protected</a:t>
            </a:r>
            <a:r>
              <a:rPr lang="fr-CA" dirty="0"/>
              <a:t>".</a:t>
            </a:r>
          </a:p>
          <a:p>
            <a:endParaRPr lang="fr-CA" dirty="0"/>
          </a:p>
          <a:p>
            <a:r>
              <a:rPr lang="fr-CA" dirty="0"/>
              <a:t>C'est l'équivalent d'un "</a:t>
            </a:r>
            <a:r>
              <a:rPr lang="fr-CA" dirty="0" err="1"/>
              <a:t>private</a:t>
            </a:r>
            <a:r>
              <a:rPr lang="fr-CA" dirty="0"/>
              <a:t>" mais qui reste accessible aux sous-classes.</a:t>
            </a:r>
          </a:p>
          <a:p>
            <a:endParaRPr lang="fr-CA" dirty="0"/>
          </a:p>
          <a:p>
            <a:r>
              <a:rPr lang="fr-CA" dirty="0"/>
              <a:t>Par exemple</a:t>
            </a:r>
          </a:p>
          <a:p>
            <a:pPr marL="0" indent="0">
              <a:buNone/>
            </a:pPr>
            <a:r>
              <a:rPr lang="fr-CA" dirty="0"/>
              <a:t>public class Personne {</a:t>
            </a:r>
          </a:p>
          <a:p>
            <a:pPr marL="0" indent="0">
              <a:buNone/>
            </a:pPr>
            <a:r>
              <a:rPr lang="fr-CA" dirty="0"/>
              <a:t>	</a:t>
            </a:r>
            <a:r>
              <a:rPr lang="fr-CA" dirty="0" err="1"/>
              <a:t>protected</a:t>
            </a:r>
            <a:r>
              <a:rPr lang="fr-CA" dirty="0"/>
              <a:t> </a:t>
            </a:r>
            <a:r>
              <a:rPr lang="fr-CA" dirty="0" err="1"/>
              <a:t>int</a:t>
            </a:r>
            <a:r>
              <a:rPr lang="fr-CA" dirty="0"/>
              <a:t> </a:t>
            </a:r>
            <a:r>
              <a:rPr lang="fr-CA" dirty="0" err="1"/>
              <a:t>age</a:t>
            </a:r>
            <a:r>
              <a:rPr lang="fr-CA" dirty="0"/>
              <a:t>;</a:t>
            </a:r>
          </a:p>
          <a:p>
            <a:pPr marL="0" indent="0">
              <a:buNone/>
            </a:pPr>
            <a:r>
              <a:rPr lang="fr-CA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8137722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classes abstraites</a:t>
            </a:r>
          </a:p>
        </p:txBody>
      </p:sp>
    </p:spTree>
    <p:extLst>
      <p:ext uri="{BB962C8B-B14F-4D97-AF65-F5344CB8AC3E}">
        <p14:creationId xmlns:p14="http://schemas.microsoft.com/office/powerpoint/2010/main" val="12198068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D792A-FCF6-4E08-978C-647209FAF52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classes abstraites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554446-A961-4A56-A510-0C6D6772F26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classes abstraites sont des classes qui ne peuvent pas être instanciées (c'est-à-dire qu'on ne peut pas créer d'objet avec celles-ci)</a:t>
            </a:r>
          </a:p>
          <a:p>
            <a:endParaRPr lang="fr-CA" dirty="0"/>
          </a:p>
          <a:p>
            <a:r>
              <a:rPr lang="fr-CA" dirty="0"/>
              <a:t>Elles servent à factoriser du code commun entre plusieurs classes qui sont sémantiquement liées, mais qui ne constitue pas une entité fonctionnelle en soi.</a:t>
            </a:r>
          </a:p>
        </p:txBody>
      </p:sp>
    </p:spTree>
    <p:extLst>
      <p:ext uri="{BB962C8B-B14F-4D97-AF65-F5344CB8AC3E}">
        <p14:creationId xmlns:p14="http://schemas.microsoft.com/office/powerpoint/2010/main" val="31192073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A59CB-A2C4-4FAA-912E-D1ECAACE56D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Exemple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14CE4-E3B3-4F7C-B4FB-66FDD5E7D67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Prenons les classes Chat, Chien, Oiseau, etc.</a:t>
            </a:r>
          </a:p>
          <a:p>
            <a:r>
              <a:rPr lang="fr-CA" dirty="0"/>
              <a:t>On peut très bien imaginer qu'on peut factoriser leur méthode commune dans une classe Animal.</a:t>
            </a:r>
          </a:p>
          <a:p>
            <a:endParaRPr lang="fr-CA" dirty="0"/>
          </a:p>
          <a:p>
            <a:r>
              <a:rPr lang="fr-CA" dirty="0"/>
              <a:t>Mais peut-on demander à avoir un Animal?</a:t>
            </a:r>
          </a:p>
          <a:p>
            <a:r>
              <a:rPr lang="fr-CA" dirty="0"/>
              <a:t>Que feriez-vous si un enfant vous demandait d'avoir un Animal pour Noël?</a:t>
            </a:r>
          </a:p>
          <a:p>
            <a:r>
              <a:rPr lang="fr-CA" dirty="0"/>
              <a:t>Vous lui demanderiez lequel il veut spécifiquement, non?</a:t>
            </a:r>
          </a:p>
        </p:txBody>
      </p:sp>
    </p:spTree>
    <p:extLst>
      <p:ext uri="{BB962C8B-B14F-4D97-AF65-F5344CB8AC3E}">
        <p14:creationId xmlns:p14="http://schemas.microsoft.com/office/powerpoint/2010/main" val="2087978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5E8B4-6781-4ABB-952E-BCF6D6E5B39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Syntaxe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64217B-E4FB-4E83-B932-8D6A755B5A1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CA" dirty="0"/>
              <a:t>abstract class Animal {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	public abstract </a:t>
            </a:r>
            <a:r>
              <a:rPr lang="fr-CA" dirty="0" err="1"/>
              <a:t>void</a:t>
            </a:r>
            <a:r>
              <a:rPr lang="fr-CA" dirty="0"/>
              <a:t> </a:t>
            </a:r>
            <a:r>
              <a:rPr lang="fr-CA" dirty="0" err="1"/>
              <a:t>SeDeplacer</a:t>
            </a:r>
            <a:r>
              <a:rPr lang="fr-CA" dirty="0"/>
              <a:t>();</a:t>
            </a:r>
          </a:p>
          <a:p>
            <a:pPr marL="0" indent="0">
              <a:buNone/>
            </a:pPr>
            <a:r>
              <a:rPr lang="fr-CA" dirty="0"/>
              <a:t>	public </a:t>
            </a:r>
            <a:r>
              <a:rPr lang="fr-CA" dirty="0" err="1"/>
              <a:t>void</a:t>
            </a:r>
            <a:r>
              <a:rPr lang="fr-CA" dirty="0"/>
              <a:t> respirer(){</a:t>
            </a:r>
          </a:p>
          <a:p>
            <a:pPr marL="0" indent="0">
              <a:buNone/>
            </a:pPr>
            <a:r>
              <a:rPr lang="fr-CA" dirty="0"/>
              <a:t>		</a:t>
            </a:r>
            <a:r>
              <a:rPr lang="fr-CA" dirty="0" err="1"/>
              <a:t>Console.WriteLine</a:t>
            </a:r>
            <a:r>
              <a:rPr lang="fr-CA" dirty="0"/>
              <a:t>("Je respire");</a:t>
            </a:r>
          </a:p>
          <a:p>
            <a:pPr marL="0" indent="0">
              <a:buNone/>
            </a:pPr>
            <a:r>
              <a:rPr lang="fr-CA" dirty="0"/>
              <a:t>	}</a:t>
            </a:r>
          </a:p>
          <a:p>
            <a:pPr marL="0" indent="0">
              <a:buNone/>
            </a:pPr>
            <a:r>
              <a:rPr lang="fr-CA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897816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2D16B-83E0-4A45-9CCF-CE867DD8E75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Important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4609C-1B22-41C6-9407-FD35454ABA5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être abstraite, une classe doit </a:t>
            </a:r>
            <a:r>
              <a:rPr lang="fr-CA" u="sng" dirty="0"/>
              <a:t>posséder au moins une méthode abstraite</a:t>
            </a:r>
            <a:r>
              <a:rPr lang="fr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5058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036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classes scellées</a:t>
            </a:r>
          </a:p>
        </p:txBody>
      </p:sp>
    </p:spTree>
    <p:extLst>
      <p:ext uri="{BB962C8B-B14F-4D97-AF65-F5344CB8AC3E}">
        <p14:creationId xmlns:p14="http://schemas.microsoft.com/office/powerpoint/2010/main" val="11480203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D792A-FCF6-4E08-978C-647209FAF52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classes scellées (</a:t>
            </a:r>
            <a:r>
              <a:rPr lang="fr-CA" dirty="0" err="1"/>
              <a:t>Sealed</a:t>
            </a:r>
            <a:r>
              <a:rPr lang="fr-CA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554446-A961-4A56-A510-0C6D6772F26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classes scellées (</a:t>
            </a:r>
            <a:r>
              <a:rPr lang="fr-CA" dirty="0" err="1"/>
              <a:t>Sealed</a:t>
            </a:r>
            <a:r>
              <a:rPr lang="fr-CA" dirty="0"/>
              <a:t>) sont des classes à partir desquelles on ne peut pas créer de sous-classe (pas de dérivation possible).</a:t>
            </a:r>
          </a:p>
          <a:p>
            <a:endParaRPr lang="fr-CA" dirty="0"/>
          </a:p>
          <a:p>
            <a:r>
              <a:rPr lang="fr-CA" dirty="0"/>
              <a:t>Il s'agit donc de points terminaux dans la relation d'héritage.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072269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ECA46-1873-47AC-BF55-6F403CF34D4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Syntaxe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CD6E00-A798-441B-BE88-A60A634D631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fr-CA" dirty="0" err="1"/>
              <a:t>sealed</a:t>
            </a:r>
            <a:r>
              <a:rPr lang="fr-CA" dirty="0"/>
              <a:t> class &lt;</a:t>
            </a:r>
            <a:r>
              <a:rPr lang="fr-CA" dirty="0" err="1"/>
              <a:t>nom_de_la_classe</a:t>
            </a:r>
            <a:r>
              <a:rPr lang="fr-CA" dirty="0"/>
              <a:t>&gt; {</a:t>
            </a:r>
          </a:p>
          <a:p>
            <a:pPr marL="0" indent="0">
              <a:buNone/>
            </a:pPr>
            <a:r>
              <a:rPr lang="fr-CA" dirty="0"/>
              <a:t>	//Contenu de la classe</a:t>
            </a:r>
          </a:p>
          <a:p>
            <a:pPr marL="0" indent="0">
              <a:buNone/>
            </a:pPr>
            <a:r>
              <a:rPr lang="fr-CA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964894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8D75A-A2F8-499C-94CD-BBDB6053B45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Exemple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42D8B-05FD-4E79-BBD2-C8E40EE4C86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fr-CA" dirty="0" err="1"/>
              <a:t>sealed</a:t>
            </a:r>
            <a:r>
              <a:rPr lang="fr-CA" dirty="0"/>
              <a:t> class Labrador : Chien {</a:t>
            </a:r>
          </a:p>
          <a:p>
            <a:pPr marL="0" indent="0">
              <a:buNone/>
            </a:pPr>
            <a:r>
              <a:rPr lang="fr-CA" dirty="0"/>
              <a:t>	//Contenu de la classe</a:t>
            </a:r>
          </a:p>
          <a:p>
            <a:pPr marL="0" indent="0">
              <a:buNone/>
            </a:pPr>
            <a:r>
              <a:rPr lang="fr-CA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7339361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CDD91-3D74-4789-BD5E-678149FF7B0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Cas d'utilisation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A4501-F726-4D68-8B82-F390BB423AB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On peut utilisé une classe scellée lorsque</a:t>
            </a:r>
          </a:p>
          <a:p>
            <a:pPr lvl="1"/>
            <a:r>
              <a:rPr lang="fr-CA" dirty="0"/>
              <a:t>Elle contient des éléments statiques nécessaires à son fonctionnement</a:t>
            </a:r>
          </a:p>
          <a:p>
            <a:pPr lvl="1"/>
            <a:r>
              <a:rPr lang="fr-CA" dirty="0"/>
              <a:t>On veut que la classe soit utilisée avec une relation de composition plutôt que d'héritage (Matière du prochain cours)</a:t>
            </a:r>
          </a:p>
          <a:p>
            <a:pPr lvl="1"/>
            <a:r>
              <a:rPr lang="fr-CA" dirty="0"/>
              <a:t>Elle contient des informations sensibles qu'on ne souhaite pas rendre accessibles à des sous-classes.</a:t>
            </a:r>
          </a:p>
          <a:p>
            <a:pPr lvl="1"/>
            <a:r>
              <a:rPr lang="fr-CA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42258037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Avantage et inconvénient de l'héritage</a:t>
            </a:r>
          </a:p>
        </p:txBody>
      </p:sp>
    </p:spTree>
    <p:extLst>
      <p:ext uri="{BB962C8B-B14F-4D97-AF65-F5344CB8AC3E}">
        <p14:creationId xmlns:p14="http://schemas.microsoft.com/office/powerpoint/2010/main" val="5801874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E33ED-1B67-42CC-9773-FD18D323936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Avantages et inconvénients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990C0-23A0-46C0-8539-6636DD509A8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L'héritage présente des avantages et inconvénients importants.</a:t>
            </a:r>
          </a:p>
          <a:p>
            <a:r>
              <a:rPr lang="fr-CA" dirty="0"/>
              <a:t>Ces derniers doivent être pris en compte lorsqu'on prend la décision de factoriser son code à l'aide de ce dernier.</a:t>
            </a:r>
          </a:p>
        </p:txBody>
      </p:sp>
    </p:spTree>
    <p:extLst>
      <p:ext uri="{BB962C8B-B14F-4D97-AF65-F5344CB8AC3E}">
        <p14:creationId xmlns:p14="http://schemas.microsoft.com/office/powerpoint/2010/main" val="14635906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A6C1D-3067-4647-9501-8087B79229A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Avantages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11827A-750A-4564-8E65-10B6122C4FD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1"/>
            <a:r>
              <a:rPr lang="fr-CA" dirty="0"/>
              <a:t>Permets de factoriser le code (ne l'écrire qu'une fois et l'appliquer à plusieurs classes)</a:t>
            </a:r>
          </a:p>
          <a:p>
            <a:pPr lvl="1"/>
            <a:r>
              <a:rPr lang="fr-CA" dirty="0"/>
              <a:t>Toute modification sera automatiquement propagée dans toutes les classes dérivées</a:t>
            </a:r>
          </a:p>
          <a:p>
            <a:pPr lvl="1"/>
            <a:r>
              <a:rPr lang="fr-CA" dirty="0"/>
              <a:t>assure le respect du </a:t>
            </a:r>
            <a:r>
              <a:rPr lang="fr-CA" u="sng" dirty="0"/>
              <a:t>principe DRY</a:t>
            </a:r>
            <a:r>
              <a:rPr lang="fr-CA" dirty="0"/>
              <a:t> et évite les incohérences dans les modifications.</a:t>
            </a:r>
          </a:p>
        </p:txBody>
      </p:sp>
    </p:spTree>
    <p:extLst>
      <p:ext uri="{BB962C8B-B14F-4D97-AF65-F5344CB8AC3E}">
        <p14:creationId xmlns:p14="http://schemas.microsoft.com/office/powerpoint/2010/main" val="40436612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F281F-C22C-41BA-9FBC-124FC1D5F0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Inconvénients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587E66-E52B-43A7-B6E5-18C261AD180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Inconvénient</a:t>
            </a:r>
          </a:p>
          <a:p>
            <a:pPr lvl="1"/>
            <a:r>
              <a:rPr lang="fr-CA" dirty="0"/>
              <a:t>L'héritage présente un inconvénient majeur: il crée un </a:t>
            </a:r>
            <a:r>
              <a:rPr lang="fr-CA" u="sng" dirty="0"/>
              <a:t>couplage très fort</a:t>
            </a:r>
            <a:r>
              <a:rPr lang="fr-CA" dirty="0"/>
              <a:t> entre la classe mère et la classe fille.</a:t>
            </a:r>
          </a:p>
          <a:p>
            <a:pPr lvl="1"/>
            <a:endParaRPr lang="fr-CA" dirty="0"/>
          </a:p>
          <a:p>
            <a:pPr lvl="1"/>
            <a:r>
              <a:rPr lang="fr-CA" dirty="0"/>
              <a:t>Cette caractéristique fait en sorte qu'elle devient difficile à modifier avec le temps et doit dans bien des cas être substituée par une autre approche.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46055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BC5A5-DF56-4982-A026-33E0806C104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L’héritage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0D3E77-6B15-46F6-B0EF-7167C0D240C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Quand doit-on utiliser l'héritage?</a:t>
            </a:r>
          </a:p>
          <a:p>
            <a:pPr lvl="1"/>
            <a:r>
              <a:rPr lang="fr-CA" dirty="0"/>
              <a:t>Lorsque la classe mère est très bien établie et ne risque pas de changer dans le futur (Ex. Classes de la librairie standard)</a:t>
            </a:r>
          </a:p>
          <a:p>
            <a:pPr lvl="1"/>
            <a:endParaRPr lang="fr-CA" dirty="0"/>
          </a:p>
          <a:p>
            <a:pPr lvl="1"/>
            <a:r>
              <a:rPr lang="fr-CA" dirty="0"/>
              <a:t>Si ce n'est pas le cas, il faut minimalement s'assurer de </a:t>
            </a:r>
          </a:p>
          <a:p>
            <a:pPr lvl="2"/>
            <a:r>
              <a:rPr lang="fr-CA" dirty="0"/>
              <a:t>ne pas modifier les interfaces des méthodes utilisées par les sous-classes.</a:t>
            </a:r>
          </a:p>
          <a:p>
            <a:pPr lvl="2"/>
            <a:r>
              <a:rPr lang="fr-CA" dirty="0"/>
              <a:t>Ne pas modifier le rôle des méthodes utilisées par les sous-classes</a:t>
            </a:r>
          </a:p>
        </p:txBody>
      </p:sp>
    </p:spTree>
    <p:extLst>
      <p:ext uri="{BB962C8B-B14F-4D97-AF65-F5344CB8AC3E}">
        <p14:creationId xmlns:p14="http://schemas.microsoft.com/office/powerpoint/2010/main" val="2380578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dernier cours, nous avons couvert les concepts fondamentaux de la programmation orientée objet.</a:t>
            </a:r>
          </a:p>
          <a:p>
            <a:endParaRPr lang="fr-CA" dirty="0"/>
          </a:p>
          <a:p>
            <a:r>
              <a:rPr lang="fr-CA" dirty="0"/>
              <a:t>Nous avons effectivement vu comment la POO cherche à offrir un modèle de concept pour le programmeur qui se rapproche plus de la réalité que la programmation plus procédurale.</a:t>
            </a:r>
          </a:p>
          <a:p>
            <a:endParaRPr lang="fr-CA" dirty="0"/>
          </a:p>
          <a:p>
            <a:r>
              <a:rPr lang="fr-CA" dirty="0"/>
              <a:t>Dans ce cours, nous allons voir comment implémenter certains des concepts OO à nos objets.</a:t>
            </a:r>
          </a:p>
        </p:txBody>
      </p:sp>
    </p:spTree>
    <p:extLst>
      <p:ext uri="{BB962C8B-B14F-4D97-AF65-F5344CB8AC3E}">
        <p14:creationId xmlns:p14="http://schemas.microsoft.com/office/powerpoint/2010/main" val="38159774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2AE66-5BAD-437C-80F9-CAF7C5B848C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L’héritage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D055F2-1835-4E67-878A-7D67577CB35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En résumé</a:t>
            </a:r>
          </a:p>
          <a:p>
            <a:pPr lvl="1"/>
            <a:r>
              <a:rPr lang="fr-CA" dirty="0"/>
              <a:t>L'héritage est un outil qui permet de </a:t>
            </a:r>
          </a:p>
          <a:p>
            <a:pPr lvl="2"/>
            <a:r>
              <a:rPr lang="fr-CA" dirty="0"/>
              <a:t>réduire la quantité de code à écrire</a:t>
            </a:r>
          </a:p>
          <a:p>
            <a:pPr lvl="2"/>
            <a:r>
              <a:rPr lang="fr-CA" dirty="0"/>
              <a:t>Assure le respect des </a:t>
            </a:r>
            <a:r>
              <a:rPr lang="fr-CA" u="sng" dirty="0"/>
              <a:t>propriétés DRY</a:t>
            </a:r>
            <a:r>
              <a:rPr lang="fr-CA" dirty="0"/>
              <a:t> et évite ainsi les incohérences dans le code</a:t>
            </a:r>
          </a:p>
          <a:p>
            <a:pPr lvl="1"/>
            <a:endParaRPr lang="fr-CA" dirty="0"/>
          </a:p>
          <a:p>
            <a:pPr lvl="1"/>
            <a:r>
              <a:rPr lang="fr-CA" dirty="0"/>
              <a:t>Toutefois, il crée un </a:t>
            </a:r>
            <a:r>
              <a:rPr lang="fr-CA" u="sng" dirty="0"/>
              <a:t>fort couplage</a:t>
            </a:r>
            <a:r>
              <a:rPr lang="fr-CA" dirty="0"/>
              <a:t> entre la classe mère et ses sous-classes. L'héritage limite donc la capacité de modifier l'interface de la classe mère.</a:t>
            </a:r>
          </a:p>
        </p:txBody>
      </p:sp>
    </p:spTree>
    <p:extLst>
      <p:ext uri="{BB962C8B-B14F-4D97-AF65-F5344CB8AC3E}">
        <p14:creationId xmlns:p14="http://schemas.microsoft.com/office/powerpoint/2010/main" val="2039008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 polymorphisme</a:t>
            </a:r>
          </a:p>
        </p:txBody>
      </p:sp>
    </p:spTree>
    <p:extLst>
      <p:ext uri="{BB962C8B-B14F-4D97-AF65-F5344CB8AC3E}">
        <p14:creationId xmlns:p14="http://schemas.microsoft.com/office/powerpoint/2010/main" val="34957308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 Polymorphisme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 polymorphisme signifie "Prendre plusieurs formes"</a:t>
            </a:r>
          </a:p>
          <a:p>
            <a:r>
              <a:rPr lang="fr-CA" dirty="0"/>
              <a:t>Dans le cadre de l'orienté objet, elle signifie plus spécifiquement qu'une même méthode peut exister plusieurs fois sous différente forme afin de remplir des tâches légèrement différentes.</a:t>
            </a:r>
          </a:p>
          <a:p>
            <a:endParaRPr lang="fr-CA" dirty="0"/>
          </a:p>
          <a:p>
            <a:r>
              <a:rPr lang="fr-CA" dirty="0"/>
              <a:t>Maintenant, laissons de côté la philosophie et voyons comment ça fonctionne dans les faits.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689529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CD7AE-D3F7-4E61-8567-062C3760E20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 Polymorphisme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35871F-3D0B-40CE-AA0F-BE62F55F30D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Concrètement, il existe deux types de polymorphisme:</a:t>
            </a:r>
          </a:p>
          <a:p>
            <a:pPr lvl="1"/>
            <a:r>
              <a:rPr lang="fr-CA" dirty="0"/>
              <a:t>De surcharge (</a:t>
            </a:r>
            <a:r>
              <a:rPr lang="fr-CA" dirty="0" err="1"/>
              <a:t>Overload</a:t>
            </a:r>
            <a:r>
              <a:rPr lang="fr-CA" dirty="0"/>
              <a:t>)</a:t>
            </a:r>
          </a:p>
          <a:p>
            <a:pPr lvl="1"/>
            <a:r>
              <a:rPr lang="fr-CA" dirty="0"/>
              <a:t>De redéfinition (</a:t>
            </a:r>
            <a:r>
              <a:rPr lang="fr-CA" dirty="0" err="1"/>
              <a:t>Override</a:t>
            </a:r>
            <a:r>
              <a:rPr lang="fr-CA" dirty="0"/>
              <a:t>)</a:t>
            </a:r>
          </a:p>
          <a:p>
            <a:pPr lvl="1"/>
            <a:endParaRPr lang="fr-CA" dirty="0"/>
          </a:p>
          <a:p>
            <a:r>
              <a:rPr lang="fr-CA" dirty="0"/>
              <a:t>C'est ce que nous verrons dans les diapositives suivantes</a:t>
            </a:r>
          </a:p>
        </p:txBody>
      </p:sp>
    </p:spTree>
    <p:extLst>
      <p:ext uri="{BB962C8B-B14F-4D97-AF65-F5344CB8AC3E}">
        <p14:creationId xmlns:p14="http://schemas.microsoft.com/office/powerpoint/2010/main" val="24610640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D5217-C7A4-46B0-B7DF-02AE45C2D1D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Polymorphisme de surcharge (</a:t>
            </a:r>
            <a:r>
              <a:rPr lang="fr-CA" dirty="0" err="1"/>
              <a:t>Overload</a:t>
            </a:r>
            <a:r>
              <a:rPr lang="fr-CA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DB963-1FC5-4E57-825A-1FF1292740D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 polymorphisme de surcharge signifie que plusieurs méthodes dans </a:t>
            </a:r>
            <a:r>
              <a:rPr lang="fr-CA" u="sng" dirty="0"/>
              <a:t>la même classe</a:t>
            </a:r>
            <a:r>
              <a:rPr lang="fr-CA" dirty="0"/>
              <a:t> portent le même nom.</a:t>
            </a:r>
          </a:p>
          <a:p>
            <a:r>
              <a:rPr lang="fr-CA" dirty="0"/>
              <a:t>Celle-ci se distingue par le fait que </a:t>
            </a:r>
            <a:r>
              <a:rPr lang="fr-CA" u="sng" dirty="0"/>
              <a:t>les paramètres sont différents</a:t>
            </a:r>
            <a:r>
              <a:rPr lang="fr-CA" dirty="0"/>
              <a:t>.</a:t>
            </a:r>
          </a:p>
          <a:p>
            <a:r>
              <a:rPr lang="fr-CA" dirty="0"/>
              <a:t>Dans les deux cas, le type de retour doit être le même.</a:t>
            </a:r>
          </a:p>
        </p:txBody>
      </p:sp>
    </p:spTree>
    <p:extLst>
      <p:ext uri="{BB962C8B-B14F-4D97-AF65-F5344CB8AC3E}">
        <p14:creationId xmlns:p14="http://schemas.microsoft.com/office/powerpoint/2010/main" val="15057141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D5217-C7A4-46B0-B7DF-02AE45C2D1D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Polymorphisme de surcharge (</a:t>
            </a:r>
            <a:r>
              <a:rPr lang="fr-CA" dirty="0" err="1"/>
              <a:t>Overload</a:t>
            </a:r>
            <a:r>
              <a:rPr lang="fr-CA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DB963-1FC5-4E57-825A-1FF1292740D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Par exemple</a:t>
            </a:r>
          </a:p>
          <a:p>
            <a:pPr marL="0" indent="0">
              <a:buNone/>
            </a:pPr>
            <a:r>
              <a:rPr lang="fr-CA" dirty="0"/>
              <a:t>public </a:t>
            </a:r>
            <a:r>
              <a:rPr lang="fr-CA" dirty="0" err="1"/>
              <a:t>int</a:t>
            </a:r>
            <a:r>
              <a:rPr lang="fr-CA" dirty="0"/>
              <a:t> addition(</a:t>
            </a:r>
            <a:r>
              <a:rPr lang="fr-CA" dirty="0" err="1"/>
              <a:t>int</a:t>
            </a:r>
            <a:r>
              <a:rPr lang="fr-CA" dirty="0"/>
              <a:t> a, </a:t>
            </a:r>
            <a:r>
              <a:rPr lang="fr-CA" dirty="0" err="1"/>
              <a:t>int</a:t>
            </a:r>
            <a:r>
              <a:rPr lang="fr-CA" dirty="0"/>
              <a:t> b) {</a:t>
            </a:r>
          </a:p>
          <a:p>
            <a:pPr marL="0" indent="0">
              <a:buNone/>
            </a:pPr>
            <a:r>
              <a:rPr lang="fr-CA" dirty="0"/>
              <a:t>	return a + b;</a:t>
            </a:r>
          </a:p>
          <a:p>
            <a:pPr marL="0" indent="0">
              <a:buNone/>
            </a:pPr>
            <a:r>
              <a:rPr lang="fr-CA" dirty="0"/>
              <a:t>}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public </a:t>
            </a:r>
            <a:r>
              <a:rPr lang="fr-CA" dirty="0" err="1"/>
              <a:t>int</a:t>
            </a:r>
            <a:r>
              <a:rPr lang="fr-CA" dirty="0"/>
              <a:t> addition(</a:t>
            </a:r>
            <a:r>
              <a:rPr lang="fr-CA" dirty="0" err="1"/>
              <a:t>int</a:t>
            </a:r>
            <a:r>
              <a:rPr lang="fr-CA" dirty="0"/>
              <a:t> a, </a:t>
            </a:r>
            <a:r>
              <a:rPr lang="fr-CA" dirty="0" err="1"/>
              <a:t>int</a:t>
            </a:r>
            <a:r>
              <a:rPr lang="fr-CA" dirty="0"/>
              <a:t> b, </a:t>
            </a:r>
            <a:r>
              <a:rPr lang="fr-CA" dirty="0" err="1"/>
              <a:t>int</a:t>
            </a:r>
            <a:r>
              <a:rPr lang="fr-CA" dirty="0"/>
              <a:t> c) {</a:t>
            </a:r>
          </a:p>
          <a:p>
            <a:pPr marL="0" indent="0">
              <a:buNone/>
            </a:pPr>
            <a:r>
              <a:rPr lang="fr-CA" dirty="0"/>
              <a:t>	return a + b + c;</a:t>
            </a:r>
          </a:p>
          <a:p>
            <a:pPr marL="0" indent="0">
              <a:buNone/>
            </a:pPr>
            <a:r>
              <a:rPr lang="fr-CA" dirty="0"/>
              <a:t>}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9000502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D5217-C7A4-46B0-B7DF-02AE45C2D1D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Polymorphisme de surcharge (</a:t>
            </a:r>
            <a:r>
              <a:rPr lang="fr-CA" dirty="0" err="1"/>
              <a:t>Overload</a:t>
            </a:r>
            <a:r>
              <a:rPr lang="fr-CA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DB963-1FC5-4E57-825A-1FF1292740D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Deux raisons peuvent justifier l'utilisation du polymorphisme de surcharge</a:t>
            </a:r>
          </a:p>
          <a:p>
            <a:pPr lvl="1"/>
            <a:r>
              <a:rPr lang="fr-CA" dirty="0"/>
              <a:t>Permettre le traitement de différends de données</a:t>
            </a:r>
          </a:p>
          <a:p>
            <a:pPr lvl="1"/>
            <a:r>
              <a:rPr lang="fr-CA" dirty="0"/>
              <a:t>Simplifier l'utilisation d'une méthode ayant des paramètres optionnels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857785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D5217-C7A4-46B0-B7DF-02AE45C2D1D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Polymorphisme de surcharge (</a:t>
            </a:r>
            <a:r>
              <a:rPr lang="fr-CA" dirty="0" err="1"/>
              <a:t>Overload</a:t>
            </a:r>
            <a:r>
              <a:rPr lang="fr-CA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DB963-1FC5-4E57-825A-1FF1292740D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fr-CA" dirty="0"/>
              <a:t>Permettre le traitement de différends de données</a:t>
            </a:r>
          </a:p>
          <a:p>
            <a:pPr marL="0" indent="0">
              <a:buNone/>
            </a:pPr>
            <a:r>
              <a:rPr lang="fr-CA" dirty="0"/>
              <a:t>Exemple 1 (Type de données différent)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public </a:t>
            </a:r>
            <a:r>
              <a:rPr lang="fr-CA" dirty="0" err="1"/>
              <a:t>void</a:t>
            </a:r>
            <a:r>
              <a:rPr lang="fr-CA" dirty="0"/>
              <a:t> Afficher(</a:t>
            </a:r>
            <a:r>
              <a:rPr lang="fr-CA" dirty="0" err="1"/>
              <a:t>int</a:t>
            </a:r>
            <a:r>
              <a:rPr lang="fr-CA" dirty="0"/>
              <a:t> valeur){</a:t>
            </a:r>
          </a:p>
          <a:p>
            <a:pPr marL="0" indent="0">
              <a:buNone/>
            </a:pPr>
            <a:r>
              <a:rPr lang="fr-CA" dirty="0"/>
              <a:t>	</a:t>
            </a:r>
            <a:r>
              <a:rPr lang="fr-CA" dirty="0" err="1"/>
              <a:t>Console.WriteLine</a:t>
            </a:r>
            <a:r>
              <a:rPr lang="fr-CA" dirty="0"/>
              <a:t>(valeur);</a:t>
            </a:r>
          </a:p>
          <a:p>
            <a:pPr marL="0" indent="0">
              <a:buNone/>
            </a:pPr>
            <a:r>
              <a:rPr lang="fr-CA" dirty="0"/>
              <a:t>}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public </a:t>
            </a:r>
            <a:r>
              <a:rPr lang="fr-CA" dirty="0" err="1"/>
              <a:t>void</a:t>
            </a:r>
            <a:r>
              <a:rPr lang="fr-CA" dirty="0"/>
              <a:t> Afficher(string valeur){</a:t>
            </a:r>
          </a:p>
          <a:p>
            <a:pPr marL="0" indent="0">
              <a:buNone/>
            </a:pPr>
            <a:r>
              <a:rPr lang="fr-CA" dirty="0"/>
              <a:t>	</a:t>
            </a:r>
            <a:r>
              <a:rPr lang="fr-CA" dirty="0" err="1"/>
              <a:t>Console.WriteLine</a:t>
            </a:r>
            <a:r>
              <a:rPr lang="fr-CA" dirty="0"/>
              <a:t>(valeur);</a:t>
            </a:r>
          </a:p>
          <a:p>
            <a:pPr marL="0" indent="0">
              <a:buNone/>
            </a:pPr>
            <a:r>
              <a:rPr lang="fr-CA" dirty="0"/>
              <a:t>}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1895345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D5217-C7A4-46B0-B7DF-02AE45C2D1D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Polymorphisme de surcharge (</a:t>
            </a:r>
            <a:r>
              <a:rPr lang="fr-CA" dirty="0" err="1"/>
              <a:t>Overload</a:t>
            </a:r>
            <a:r>
              <a:rPr lang="fr-CA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DB963-1FC5-4E57-825A-1FF1292740D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fr-CA" dirty="0"/>
              <a:t>Permettre le traitement de différends de données</a:t>
            </a:r>
          </a:p>
          <a:p>
            <a:pPr marL="0" indent="0">
              <a:buNone/>
            </a:pPr>
            <a:r>
              <a:rPr lang="fr-CA" dirty="0"/>
              <a:t>Exemple 2 (Nombre de paramètres différents)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public </a:t>
            </a:r>
            <a:r>
              <a:rPr lang="fr-CA" dirty="0" err="1"/>
              <a:t>int</a:t>
            </a:r>
            <a:r>
              <a:rPr lang="fr-CA" dirty="0"/>
              <a:t> addition(</a:t>
            </a:r>
            <a:r>
              <a:rPr lang="fr-CA" dirty="0" err="1"/>
              <a:t>int</a:t>
            </a:r>
            <a:r>
              <a:rPr lang="fr-CA" dirty="0"/>
              <a:t> a, </a:t>
            </a:r>
            <a:r>
              <a:rPr lang="fr-CA" dirty="0" err="1"/>
              <a:t>int</a:t>
            </a:r>
            <a:r>
              <a:rPr lang="fr-CA" dirty="0"/>
              <a:t> b) {</a:t>
            </a:r>
          </a:p>
          <a:p>
            <a:pPr marL="0" indent="0">
              <a:buNone/>
            </a:pPr>
            <a:r>
              <a:rPr lang="fr-CA" dirty="0"/>
              <a:t>	return a + b;</a:t>
            </a:r>
          </a:p>
          <a:p>
            <a:pPr marL="0" indent="0">
              <a:buNone/>
            </a:pPr>
            <a:r>
              <a:rPr lang="fr-CA" dirty="0"/>
              <a:t>}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public </a:t>
            </a:r>
            <a:r>
              <a:rPr lang="fr-CA" dirty="0" err="1"/>
              <a:t>int</a:t>
            </a:r>
            <a:r>
              <a:rPr lang="fr-CA" dirty="0"/>
              <a:t> addition(</a:t>
            </a:r>
            <a:r>
              <a:rPr lang="fr-CA" dirty="0" err="1"/>
              <a:t>int</a:t>
            </a:r>
            <a:r>
              <a:rPr lang="fr-CA" dirty="0"/>
              <a:t> a, </a:t>
            </a:r>
            <a:r>
              <a:rPr lang="fr-CA" dirty="0" err="1"/>
              <a:t>int</a:t>
            </a:r>
            <a:r>
              <a:rPr lang="fr-CA" dirty="0"/>
              <a:t> b, </a:t>
            </a:r>
            <a:r>
              <a:rPr lang="fr-CA" dirty="0" err="1"/>
              <a:t>int</a:t>
            </a:r>
            <a:r>
              <a:rPr lang="fr-CA" dirty="0"/>
              <a:t> c) {</a:t>
            </a:r>
          </a:p>
          <a:p>
            <a:pPr marL="0" indent="0">
              <a:buNone/>
            </a:pPr>
            <a:r>
              <a:rPr lang="fr-CA" dirty="0"/>
              <a:t>	return a + b + c;</a:t>
            </a:r>
          </a:p>
          <a:p>
            <a:pPr marL="0" indent="0">
              <a:buNone/>
            </a:pPr>
            <a:r>
              <a:rPr lang="fr-CA" dirty="0"/>
              <a:t>}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1168867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D5217-C7A4-46B0-B7DF-02AE45C2D1D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Polymorphisme de surcharge (</a:t>
            </a:r>
            <a:r>
              <a:rPr lang="fr-CA" dirty="0" err="1"/>
              <a:t>Overload</a:t>
            </a:r>
            <a:r>
              <a:rPr lang="fr-CA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DB963-1FC5-4E57-825A-1FF1292740D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Comme on peut le remarquer, le polymorphisme de surcharge peut être utilisé pour donner plus de flexibilité à l'utilisateur d'une méthode.</a:t>
            </a:r>
          </a:p>
          <a:p>
            <a:r>
              <a:rPr lang="fr-CA" dirty="0"/>
              <a:t>Cette flexibilité permet d'offrir des paramètres</a:t>
            </a:r>
          </a:p>
          <a:p>
            <a:pPr lvl="1"/>
            <a:r>
              <a:rPr lang="fr-CA" dirty="0"/>
              <a:t>De type différent</a:t>
            </a:r>
          </a:p>
          <a:p>
            <a:pPr lvl="1"/>
            <a:r>
              <a:rPr lang="fr-CA" dirty="0"/>
              <a:t>De nombre différent</a:t>
            </a:r>
          </a:p>
          <a:p>
            <a:endParaRPr lang="fr-CA" dirty="0"/>
          </a:p>
          <a:p>
            <a:r>
              <a:rPr lang="fr-CA" dirty="0"/>
              <a:t>Passons maintenant au polymorphisme de redéfinition.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286876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755586" cy="1400530"/>
          </a:xfrm>
        </p:spPr>
        <p:txBody>
          <a:bodyPr/>
          <a:lstStyle/>
          <a:p>
            <a:r>
              <a:rPr lang="en-US" dirty="0" err="1"/>
              <a:t>Héritage</a:t>
            </a:r>
            <a:r>
              <a:rPr lang="en-US" dirty="0"/>
              <a:t> et </a:t>
            </a:r>
            <a:r>
              <a:rPr lang="en-US" dirty="0" err="1"/>
              <a:t>polymorphisme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32783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D5217-C7A4-46B0-B7DF-02AE45C2D1D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Polymorphisme de redéfinition (</a:t>
            </a:r>
            <a:r>
              <a:rPr lang="fr-CA" dirty="0" err="1"/>
              <a:t>Override</a:t>
            </a:r>
            <a:r>
              <a:rPr lang="fr-CA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DB963-1FC5-4E57-825A-1FF1292740D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 polymorphisme de redéfinition est différent du polymorphisme de surcharge.</a:t>
            </a:r>
          </a:p>
          <a:p>
            <a:r>
              <a:rPr lang="fr-CA" dirty="0"/>
              <a:t>En effet, celui-ci s'applique lorsqu'une méthode a une signature (nom et param</a:t>
            </a:r>
            <a:r>
              <a:rPr lang="en-CA" dirty="0" err="1"/>
              <a:t>ètres</a:t>
            </a:r>
            <a:r>
              <a:rPr lang="en-CA" dirty="0"/>
              <a:t>) </a:t>
            </a:r>
            <a:r>
              <a:rPr lang="en-CA" dirty="0" err="1"/>
              <a:t>identique</a:t>
            </a:r>
            <a:r>
              <a:rPr lang="en-CA" dirty="0"/>
              <a:t> à </a:t>
            </a:r>
            <a:r>
              <a:rPr lang="en-CA" dirty="0" err="1"/>
              <a:t>celle</a:t>
            </a:r>
            <a:r>
              <a:rPr lang="en-CA" dirty="0"/>
              <a:t> </a:t>
            </a:r>
            <a:r>
              <a:rPr lang="en-CA" dirty="0" err="1"/>
              <a:t>d'une</a:t>
            </a:r>
            <a:r>
              <a:rPr lang="en-CA" dirty="0"/>
              <a:t> de </a:t>
            </a:r>
            <a:r>
              <a:rPr lang="en-CA" dirty="0" err="1"/>
              <a:t>ses</a:t>
            </a:r>
            <a:r>
              <a:rPr lang="en-CA" dirty="0"/>
              <a:t> classes </a:t>
            </a:r>
            <a:r>
              <a:rPr lang="en-CA" dirty="0" err="1"/>
              <a:t>mères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/>
              <a:t>Le </a:t>
            </a:r>
            <a:r>
              <a:rPr lang="en-CA" dirty="0" err="1"/>
              <a:t>polymorphisme</a:t>
            </a:r>
            <a:r>
              <a:rPr lang="en-CA" dirty="0"/>
              <a:t> de </a:t>
            </a:r>
            <a:r>
              <a:rPr lang="en-CA" dirty="0" err="1"/>
              <a:t>redéfinition</a:t>
            </a:r>
            <a:r>
              <a:rPr lang="en-CA" dirty="0"/>
              <a:t> </a:t>
            </a:r>
            <a:r>
              <a:rPr lang="en-CA" dirty="0" err="1"/>
              <a:t>permet</a:t>
            </a:r>
            <a:r>
              <a:rPr lang="en-CA" dirty="0"/>
              <a:t> </a:t>
            </a:r>
            <a:r>
              <a:rPr lang="en-CA" dirty="0" err="1"/>
              <a:t>donc</a:t>
            </a:r>
            <a:r>
              <a:rPr lang="en-CA" dirty="0"/>
              <a:t> de </a:t>
            </a:r>
            <a:r>
              <a:rPr lang="en-CA" u="sng" dirty="0" err="1"/>
              <a:t>redéfinir</a:t>
            </a:r>
            <a:r>
              <a:rPr lang="en-CA" u="sng" dirty="0"/>
              <a:t> </a:t>
            </a:r>
            <a:r>
              <a:rPr lang="en-CA" u="sng" dirty="0" err="1"/>
              <a:t>une</a:t>
            </a:r>
            <a:r>
              <a:rPr lang="en-CA" u="sng" dirty="0"/>
              <a:t> </a:t>
            </a:r>
            <a:r>
              <a:rPr lang="en-CA" u="sng" dirty="0" err="1"/>
              <a:t>méthode</a:t>
            </a:r>
            <a:r>
              <a:rPr lang="en-CA" u="sng" dirty="0"/>
              <a:t> qui a </a:t>
            </a:r>
            <a:r>
              <a:rPr lang="en-CA" u="sng" dirty="0" err="1"/>
              <a:t>été</a:t>
            </a:r>
            <a:r>
              <a:rPr lang="en-CA" u="sng" dirty="0"/>
              <a:t> </a:t>
            </a:r>
            <a:r>
              <a:rPr lang="en-CA" u="sng" dirty="0" err="1"/>
              <a:t>héritée</a:t>
            </a:r>
            <a:r>
              <a:rPr lang="en-CA" u="sng" dirty="0"/>
              <a:t> par le </a:t>
            </a:r>
            <a:r>
              <a:rPr lang="en-CA" u="sng" dirty="0" err="1"/>
              <a:t>mécanisme</a:t>
            </a:r>
            <a:r>
              <a:rPr lang="en-CA" u="sng" dirty="0"/>
              <a:t> </a:t>
            </a:r>
            <a:r>
              <a:rPr lang="en-CA" u="sng" dirty="0" err="1"/>
              <a:t>d'héritage</a:t>
            </a:r>
            <a:r>
              <a:rPr lang="en-CA" dirty="0"/>
              <a:t>.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1938711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D5217-C7A4-46B0-B7DF-02AE45C2D1D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Polymorphisme de redéfinition (</a:t>
            </a:r>
            <a:r>
              <a:rPr lang="fr-CA" dirty="0" err="1"/>
              <a:t>Override</a:t>
            </a:r>
            <a:r>
              <a:rPr lang="fr-CA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DB963-1FC5-4E57-825A-1FF1292740D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727445" cy="4195481"/>
          </a:xfrm>
        </p:spPr>
        <p:txBody>
          <a:bodyPr/>
          <a:lstStyle/>
          <a:p>
            <a:r>
              <a:rPr lang="en-CA" dirty="0"/>
              <a:t>Pour que la </a:t>
            </a:r>
            <a:r>
              <a:rPr lang="en-CA" dirty="0" err="1"/>
              <a:t>redéfinition</a:t>
            </a:r>
            <a:r>
              <a:rPr lang="en-CA" dirty="0"/>
              <a:t> </a:t>
            </a:r>
            <a:r>
              <a:rPr lang="en-CA" dirty="0" err="1"/>
              <a:t>soit</a:t>
            </a:r>
            <a:r>
              <a:rPr lang="en-CA" dirty="0"/>
              <a:t> possible, </a:t>
            </a:r>
            <a:r>
              <a:rPr lang="en-CA" dirty="0" err="1"/>
              <a:t>il</a:t>
            </a:r>
            <a:r>
              <a:rPr lang="en-CA" dirty="0"/>
              <a:t> </a:t>
            </a:r>
            <a:r>
              <a:rPr lang="en-CA" dirty="0" err="1"/>
              <a:t>faut</a:t>
            </a:r>
            <a:r>
              <a:rPr lang="en-CA" dirty="0"/>
              <a:t> </a:t>
            </a:r>
            <a:r>
              <a:rPr lang="en-CA" dirty="0" err="1"/>
              <a:t>remplir</a:t>
            </a:r>
            <a:r>
              <a:rPr lang="en-CA" dirty="0"/>
              <a:t> deux conditions</a:t>
            </a:r>
          </a:p>
          <a:p>
            <a:pPr lvl="1"/>
            <a:r>
              <a:rPr lang="en-CA" dirty="0"/>
              <a:t>La </a:t>
            </a:r>
            <a:r>
              <a:rPr lang="en-CA" dirty="0" err="1"/>
              <a:t>redéfinition</a:t>
            </a:r>
            <a:r>
              <a:rPr lang="en-CA" dirty="0"/>
              <a:t> de la </a:t>
            </a:r>
            <a:r>
              <a:rPr lang="en-CA" dirty="0" err="1"/>
              <a:t>méthode</a:t>
            </a:r>
            <a:r>
              <a:rPr lang="en-CA" dirty="0"/>
              <a:t> </a:t>
            </a:r>
            <a:r>
              <a:rPr lang="en-CA" dirty="0" err="1"/>
              <a:t>doit</a:t>
            </a:r>
            <a:r>
              <a:rPr lang="en-CA" dirty="0"/>
              <a:t> </a:t>
            </a:r>
            <a:r>
              <a:rPr lang="en-CA" dirty="0" err="1"/>
              <a:t>posséder</a:t>
            </a:r>
            <a:r>
              <a:rPr lang="en-CA" dirty="0"/>
              <a:t> le </a:t>
            </a:r>
            <a:r>
              <a:rPr lang="en-CA" dirty="0" err="1"/>
              <a:t>modificateur</a:t>
            </a:r>
            <a:r>
              <a:rPr lang="en-CA" dirty="0"/>
              <a:t> "override"</a:t>
            </a:r>
          </a:p>
          <a:p>
            <a:pPr lvl="1"/>
            <a:r>
              <a:rPr lang="en-CA" dirty="0"/>
              <a:t>La </a:t>
            </a:r>
            <a:r>
              <a:rPr lang="en-CA" dirty="0" err="1"/>
              <a:t>méthode</a:t>
            </a:r>
            <a:r>
              <a:rPr lang="en-CA" dirty="0"/>
              <a:t> </a:t>
            </a:r>
            <a:r>
              <a:rPr lang="en-CA" dirty="0" err="1"/>
              <a:t>originale</a:t>
            </a:r>
            <a:r>
              <a:rPr lang="en-CA" dirty="0"/>
              <a:t> </a:t>
            </a:r>
            <a:r>
              <a:rPr lang="en-CA" dirty="0" err="1"/>
              <a:t>doit</a:t>
            </a:r>
            <a:r>
              <a:rPr lang="en-CA" dirty="0"/>
              <a:t> </a:t>
            </a:r>
            <a:r>
              <a:rPr lang="en-CA" dirty="0" err="1"/>
              <a:t>avoir</a:t>
            </a:r>
            <a:r>
              <a:rPr lang="en-CA" dirty="0"/>
              <a:t> un des </a:t>
            </a:r>
            <a:r>
              <a:rPr lang="en-CA" dirty="0" err="1"/>
              <a:t>modificateurs</a:t>
            </a:r>
            <a:r>
              <a:rPr lang="en-CA" dirty="0"/>
              <a:t> </a:t>
            </a:r>
            <a:r>
              <a:rPr lang="en-CA" dirty="0" err="1"/>
              <a:t>suivants</a:t>
            </a:r>
            <a:endParaRPr lang="en-CA" dirty="0"/>
          </a:p>
          <a:p>
            <a:pPr lvl="2"/>
            <a:r>
              <a:rPr lang="en-CA" dirty="0"/>
              <a:t>override	: </a:t>
            </a:r>
            <a:r>
              <a:rPr lang="en-CA" dirty="0" err="1"/>
              <a:t>Indique</a:t>
            </a:r>
            <a:r>
              <a:rPr lang="en-CA" dirty="0"/>
              <a:t> </a:t>
            </a:r>
            <a:r>
              <a:rPr lang="en-CA" dirty="0" err="1"/>
              <a:t>qu'il</a:t>
            </a:r>
            <a:r>
              <a:rPr lang="en-CA" dirty="0"/>
              <a:t> </a:t>
            </a:r>
            <a:r>
              <a:rPr lang="en-CA" dirty="0" err="1"/>
              <a:t>s'agit</a:t>
            </a:r>
            <a:r>
              <a:rPr lang="en-CA" dirty="0"/>
              <a:t> déjà </a:t>
            </a:r>
            <a:r>
              <a:rPr lang="en-CA" dirty="0" err="1"/>
              <a:t>d'une</a:t>
            </a:r>
            <a:r>
              <a:rPr lang="en-CA" dirty="0"/>
              <a:t> </a:t>
            </a:r>
            <a:r>
              <a:rPr lang="en-CA" dirty="0" err="1"/>
              <a:t>redéfinition</a:t>
            </a:r>
            <a:endParaRPr lang="en-CA" dirty="0"/>
          </a:p>
          <a:p>
            <a:pPr lvl="2"/>
            <a:r>
              <a:rPr lang="en-CA" dirty="0"/>
              <a:t>abstract	: </a:t>
            </a:r>
            <a:r>
              <a:rPr lang="en-CA" dirty="0" err="1"/>
              <a:t>Indique</a:t>
            </a:r>
            <a:r>
              <a:rPr lang="en-CA" dirty="0"/>
              <a:t> </a:t>
            </a:r>
            <a:r>
              <a:rPr lang="en-CA" dirty="0" err="1"/>
              <a:t>qu'il</a:t>
            </a:r>
            <a:r>
              <a:rPr lang="en-CA" dirty="0"/>
              <a:t> </a:t>
            </a:r>
            <a:r>
              <a:rPr lang="en-CA" dirty="0" err="1"/>
              <a:t>s'agit</a:t>
            </a:r>
            <a:r>
              <a:rPr lang="en-CA" dirty="0"/>
              <a:t> </a:t>
            </a:r>
            <a:r>
              <a:rPr lang="en-CA" dirty="0" err="1"/>
              <a:t>d'une</a:t>
            </a:r>
            <a:r>
              <a:rPr lang="en-CA" dirty="0"/>
              <a:t> </a:t>
            </a:r>
            <a:r>
              <a:rPr lang="en-CA" dirty="0" err="1"/>
              <a:t>méthode</a:t>
            </a:r>
            <a:r>
              <a:rPr lang="en-CA" dirty="0"/>
              <a:t> </a:t>
            </a:r>
            <a:r>
              <a:rPr lang="en-CA" dirty="0" err="1"/>
              <a:t>abstraite</a:t>
            </a:r>
            <a:endParaRPr lang="en-CA" dirty="0"/>
          </a:p>
          <a:p>
            <a:pPr lvl="2"/>
            <a:r>
              <a:rPr lang="en-CA" dirty="0"/>
              <a:t>virtual		: </a:t>
            </a:r>
            <a:r>
              <a:rPr lang="en-CA" dirty="0" err="1"/>
              <a:t>Indique</a:t>
            </a:r>
            <a:r>
              <a:rPr lang="en-CA" dirty="0"/>
              <a:t> </a:t>
            </a:r>
            <a:r>
              <a:rPr lang="en-CA" dirty="0" err="1"/>
              <a:t>qu'il</a:t>
            </a:r>
            <a:r>
              <a:rPr lang="en-CA" dirty="0"/>
              <a:t> </a:t>
            </a:r>
            <a:r>
              <a:rPr lang="en-CA" dirty="0" err="1"/>
              <a:t>s'agit</a:t>
            </a:r>
            <a:r>
              <a:rPr lang="en-CA" dirty="0"/>
              <a:t> </a:t>
            </a:r>
            <a:r>
              <a:rPr lang="en-CA" dirty="0" err="1"/>
              <a:t>d'une</a:t>
            </a:r>
            <a:r>
              <a:rPr lang="en-CA" dirty="0"/>
              <a:t> </a:t>
            </a:r>
            <a:r>
              <a:rPr lang="en-CA" dirty="0" err="1"/>
              <a:t>méthode</a:t>
            </a:r>
            <a:r>
              <a:rPr lang="en-CA" dirty="0"/>
              <a:t> </a:t>
            </a:r>
            <a:r>
              <a:rPr lang="en-CA" dirty="0" err="1"/>
              <a:t>régulière</a:t>
            </a:r>
            <a:r>
              <a:rPr lang="en-CA" dirty="0"/>
              <a:t> qui </a:t>
            </a:r>
            <a:r>
              <a:rPr lang="en-CA" dirty="0" err="1"/>
              <a:t>permet</a:t>
            </a:r>
            <a:r>
              <a:rPr lang="en-CA" dirty="0"/>
              <a:t> la </a:t>
            </a:r>
            <a:r>
              <a:rPr lang="en-CA" dirty="0" err="1"/>
              <a:t>redéfinition</a:t>
            </a:r>
            <a:r>
              <a:rPr lang="en-CA" dirty="0"/>
              <a:t>.</a:t>
            </a:r>
          </a:p>
          <a:p>
            <a:pPr lvl="2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904169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D5217-C7A4-46B0-B7DF-02AE45C2D1D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Polymorphisme de redéfinition (</a:t>
            </a:r>
            <a:r>
              <a:rPr lang="fr-CA" dirty="0" err="1"/>
              <a:t>Override</a:t>
            </a:r>
            <a:r>
              <a:rPr lang="fr-CA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DB963-1FC5-4E57-825A-1FF1292740D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en-CA" dirty="0"/>
              <a:t>Par </a:t>
            </a:r>
            <a:r>
              <a:rPr lang="en-CA" dirty="0" err="1"/>
              <a:t>exemple</a:t>
            </a:r>
            <a:r>
              <a:rPr lang="en-CA" dirty="0"/>
              <a:t> (#1)</a:t>
            </a:r>
          </a:p>
          <a:p>
            <a:pPr marL="0" indent="0">
              <a:buNone/>
            </a:pPr>
            <a:r>
              <a:rPr lang="fr-CA" dirty="0"/>
              <a:t>abstract class Animal {</a:t>
            </a:r>
          </a:p>
          <a:p>
            <a:pPr marL="0" indent="0">
              <a:buNone/>
            </a:pPr>
            <a:r>
              <a:rPr lang="fr-CA" dirty="0"/>
              <a:t>	public abstract </a:t>
            </a:r>
            <a:r>
              <a:rPr lang="fr-CA" dirty="0" err="1"/>
              <a:t>void</a:t>
            </a:r>
            <a:r>
              <a:rPr lang="fr-CA" dirty="0"/>
              <a:t> </a:t>
            </a:r>
            <a:r>
              <a:rPr lang="fr-CA" dirty="0" err="1"/>
              <a:t>SeDeplacer</a:t>
            </a:r>
            <a:r>
              <a:rPr lang="fr-CA" dirty="0"/>
              <a:t>();</a:t>
            </a:r>
          </a:p>
          <a:p>
            <a:pPr marL="0" indent="0">
              <a:buNone/>
            </a:pPr>
            <a:r>
              <a:rPr lang="fr-CA" dirty="0"/>
              <a:t>}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public class Serpent : Animal {</a:t>
            </a:r>
          </a:p>
          <a:p>
            <a:pPr marL="0" indent="0">
              <a:buNone/>
            </a:pPr>
            <a:r>
              <a:rPr lang="fr-CA" dirty="0"/>
              <a:t>	public </a:t>
            </a:r>
            <a:r>
              <a:rPr lang="fr-CA" dirty="0" err="1"/>
              <a:t>override</a:t>
            </a:r>
            <a:r>
              <a:rPr lang="fr-CA" dirty="0"/>
              <a:t> </a:t>
            </a:r>
            <a:r>
              <a:rPr lang="fr-CA" dirty="0" err="1"/>
              <a:t>void</a:t>
            </a:r>
            <a:r>
              <a:rPr lang="fr-CA" dirty="0"/>
              <a:t> </a:t>
            </a:r>
            <a:r>
              <a:rPr lang="fr-CA" dirty="0" err="1"/>
              <a:t>SeDeplacer</a:t>
            </a:r>
            <a:r>
              <a:rPr lang="fr-CA" dirty="0"/>
              <a:t>(){ </a:t>
            </a:r>
          </a:p>
          <a:p>
            <a:pPr marL="0" indent="0">
              <a:buNone/>
            </a:pPr>
            <a:r>
              <a:rPr lang="fr-CA" dirty="0"/>
              <a:t>		</a:t>
            </a:r>
            <a:r>
              <a:rPr lang="fr-CA" dirty="0" err="1"/>
              <a:t>Console.WriteLine</a:t>
            </a:r>
            <a:r>
              <a:rPr lang="fr-CA" dirty="0"/>
              <a:t>("Je rampe"); </a:t>
            </a:r>
          </a:p>
          <a:p>
            <a:pPr marL="0" indent="0">
              <a:buNone/>
            </a:pPr>
            <a:r>
              <a:rPr lang="fr-CA" dirty="0"/>
              <a:t>	}</a:t>
            </a:r>
          </a:p>
          <a:p>
            <a:pPr marL="0" indent="0">
              <a:buNone/>
            </a:pPr>
            <a:r>
              <a:rPr lang="fr-CA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173789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D5217-C7A4-46B0-B7DF-02AE45C2D1D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Polymorphisme de redéfinition (</a:t>
            </a:r>
            <a:r>
              <a:rPr lang="fr-CA" dirty="0" err="1"/>
              <a:t>Override</a:t>
            </a:r>
            <a:r>
              <a:rPr lang="fr-CA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DB963-1FC5-4E57-825A-1FF1292740D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CA" dirty="0"/>
              <a:t>Par </a:t>
            </a:r>
            <a:r>
              <a:rPr lang="en-CA" dirty="0" err="1"/>
              <a:t>exemple</a:t>
            </a:r>
            <a:r>
              <a:rPr lang="en-CA" dirty="0"/>
              <a:t> (#2)</a:t>
            </a:r>
          </a:p>
          <a:p>
            <a:pPr marL="0" indent="0">
              <a:buNone/>
            </a:pPr>
            <a:r>
              <a:rPr lang="fr-CA" dirty="0"/>
              <a:t>public class Animal {</a:t>
            </a:r>
          </a:p>
          <a:p>
            <a:pPr marL="0" indent="0">
              <a:buNone/>
            </a:pPr>
            <a:r>
              <a:rPr lang="fr-CA" dirty="0"/>
              <a:t>	public </a:t>
            </a:r>
            <a:r>
              <a:rPr lang="fr-CA" dirty="0" err="1"/>
              <a:t>virtual</a:t>
            </a:r>
            <a:r>
              <a:rPr lang="fr-CA" dirty="0"/>
              <a:t> </a:t>
            </a:r>
            <a:r>
              <a:rPr lang="fr-CA" dirty="0" err="1"/>
              <a:t>void</a:t>
            </a:r>
            <a:r>
              <a:rPr lang="fr-CA" dirty="0"/>
              <a:t> </a:t>
            </a:r>
            <a:r>
              <a:rPr lang="fr-CA" dirty="0" err="1"/>
              <a:t>SeDeplacer</a:t>
            </a:r>
            <a:r>
              <a:rPr lang="fr-CA" dirty="0"/>
              <a:t>(){</a:t>
            </a:r>
          </a:p>
          <a:p>
            <a:pPr marL="0" indent="0">
              <a:buNone/>
            </a:pPr>
            <a:r>
              <a:rPr lang="fr-CA" dirty="0"/>
              <a:t>		</a:t>
            </a:r>
            <a:r>
              <a:rPr lang="fr-CA" dirty="0" err="1"/>
              <a:t>Console.WriteLine</a:t>
            </a:r>
            <a:r>
              <a:rPr lang="fr-CA" dirty="0"/>
              <a:t>("Je me déplace"); </a:t>
            </a:r>
          </a:p>
          <a:p>
            <a:pPr marL="0" indent="0">
              <a:buNone/>
            </a:pPr>
            <a:r>
              <a:rPr lang="fr-CA" dirty="0"/>
              <a:t>	}</a:t>
            </a:r>
          </a:p>
          <a:p>
            <a:pPr marL="0" indent="0">
              <a:buNone/>
            </a:pPr>
            <a:r>
              <a:rPr lang="fr-CA" dirty="0"/>
              <a:t>}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public class Serpent : Animal {</a:t>
            </a:r>
          </a:p>
          <a:p>
            <a:pPr marL="0" indent="0">
              <a:buNone/>
            </a:pPr>
            <a:r>
              <a:rPr lang="fr-CA" dirty="0"/>
              <a:t>	public </a:t>
            </a:r>
            <a:r>
              <a:rPr lang="fr-CA" dirty="0" err="1"/>
              <a:t>override</a:t>
            </a:r>
            <a:r>
              <a:rPr lang="fr-CA" dirty="0"/>
              <a:t> </a:t>
            </a:r>
            <a:r>
              <a:rPr lang="fr-CA" dirty="0" err="1"/>
              <a:t>void</a:t>
            </a:r>
            <a:r>
              <a:rPr lang="fr-CA" dirty="0"/>
              <a:t> </a:t>
            </a:r>
            <a:r>
              <a:rPr lang="fr-CA" dirty="0" err="1"/>
              <a:t>SeDeplacer</a:t>
            </a:r>
            <a:r>
              <a:rPr lang="fr-CA" dirty="0"/>
              <a:t>(){ </a:t>
            </a:r>
          </a:p>
          <a:p>
            <a:pPr marL="0" indent="0">
              <a:buNone/>
            </a:pPr>
            <a:r>
              <a:rPr lang="fr-CA" dirty="0"/>
              <a:t>		</a:t>
            </a:r>
            <a:r>
              <a:rPr lang="fr-CA" dirty="0" err="1"/>
              <a:t>Console.WriteLine</a:t>
            </a:r>
            <a:r>
              <a:rPr lang="fr-CA" dirty="0"/>
              <a:t>("Je rampe"); </a:t>
            </a:r>
          </a:p>
          <a:p>
            <a:pPr marL="0" indent="0">
              <a:buNone/>
            </a:pPr>
            <a:r>
              <a:rPr lang="fr-CA" dirty="0"/>
              <a:t>	}</a:t>
            </a:r>
          </a:p>
          <a:p>
            <a:pPr marL="0" indent="0">
              <a:buNone/>
            </a:pPr>
            <a:r>
              <a:rPr lang="fr-CA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23195619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D5217-C7A4-46B0-B7DF-02AE45C2D1D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Polymorphisme de redéfinition (</a:t>
            </a:r>
            <a:r>
              <a:rPr lang="fr-CA" dirty="0" err="1"/>
              <a:t>Override</a:t>
            </a:r>
            <a:r>
              <a:rPr lang="fr-CA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DB963-1FC5-4E57-825A-1FF1292740D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CA" dirty="0"/>
              <a:t>Le </a:t>
            </a:r>
            <a:r>
              <a:rPr lang="en-CA" dirty="0" err="1"/>
              <a:t>polymorphisme</a:t>
            </a:r>
            <a:r>
              <a:rPr lang="en-CA" dirty="0"/>
              <a:t> de </a:t>
            </a:r>
            <a:r>
              <a:rPr lang="en-CA" dirty="0" err="1"/>
              <a:t>définition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utilisé</a:t>
            </a:r>
            <a:r>
              <a:rPr lang="en-CA" dirty="0"/>
              <a:t> dans les deux </a:t>
            </a:r>
            <a:r>
              <a:rPr lang="en-CA" dirty="0" err="1"/>
              <a:t>cas</a:t>
            </a:r>
            <a:r>
              <a:rPr lang="en-CA" dirty="0"/>
              <a:t> </a:t>
            </a:r>
            <a:r>
              <a:rPr lang="en-CA" dirty="0" err="1"/>
              <a:t>suivant</a:t>
            </a:r>
            <a:r>
              <a:rPr lang="en-CA" dirty="0"/>
              <a:t>:</a:t>
            </a:r>
          </a:p>
          <a:p>
            <a:pPr lvl="1"/>
            <a:r>
              <a:rPr lang="en-CA" dirty="0" err="1"/>
              <a:t>Créer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exception dans </a:t>
            </a:r>
            <a:r>
              <a:rPr lang="en-CA" dirty="0" err="1"/>
              <a:t>l'arborescence</a:t>
            </a:r>
            <a:r>
              <a:rPr lang="en-CA" dirty="0"/>
              <a:t> </a:t>
            </a:r>
            <a:r>
              <a:rPr lang="en-CA" dirty="0" err="1"/>
              <a:t>d'héritage</a:t>
            </a:r>
            <a:r>
              <a:rPr lang="en-CA" dirty="0"/>
              <a:t> (Ex. </a:t>
            </a:r>
            <a:r>
              <a:rPr lang="en-CA" dirty="0" err="1"/>
              <a:t>Tous</a:t>
            </a:r>
            <a:r>
              <a:rPr lang="en-CA" dirty="0"/>
              <a:t> les </a:t>
            </a:r>
            <a:r>
              <a:rPr lang="en-CA" dirty="0" err="1"/>
              <a:t>animaux</a:t>
            </a:r>
            <a:r>
              <a:rPr lang="en-CA" dirty="0"/>
              <a:t> </a:t>
            </a:r>
            <a:r>
              <a:rPr lang="en-CA" dirty="0" err="1"/>
              <a:t>marche</a:t>
            </a:r>
            <a:r>
              <a:rPr lang="en-CA" dirty="0"/>
              <a:t>, </a:t>
            </a:r>
            <a:r>
              <a:rPr lang="en-CA" dirty="0" err="1"/>
              <a:t>sauf</a:t>
            </a:r>
            <a:r>
              <a:rPr lang="en-CA" dirty="0"/>
              <a:t> </a:t>
            </a:r>
            <a:r>
              <a:rPr lang="en-CA" dirty="0" err="1"/>
              <a:t>quelques-uns</a:t>
            </a:r>
            <a:r>
              <a:rPr lang="en-CA" dirty="0"/>
              <a:t> pour </a:t>
            </a:r>
            <a:r>
              <a:rPr lang="en-CA" dirty="0" err="1"/>
              <a:t>lesquels</a:t>
            </a:r>
            <a:r>
              <a:rPr lang="en-CA" dirty="0"/>
              <a:t> nous </a:t>
            </a:r>
            <a:r>
              <a:rPr lang="en-CA" dirty="0" err="1"/>
              <a:t>allons</a:t>
            </a:r>
            <a:r>
              <a:rPr lang="en-CA" dirty="0"/>
              <a:t> </a:t>
            </a:r>
            <a:r>
              <a:rPr lang="en-CA" dirty="0" err="1"/>
              <a:t>redéfinir</a:t>
            </a:r>
            <a:r>
              <a:rPr lang="en-CA" dirty="0"/>
              <a:t> la </a:t>
            </a:r>
            <a:r>
              <a:rPr lang="en-CA" dirty="0" err="1"/>
              <a:t>méthode</a:t>
            </a:r>
            <a:r>
              <a:rPr lang="en-CA" dirty="0"/>
              <a:t>.</a:t>
            </a:r>
          </a:p>
          <a:p>
            <a:pPr lvl="2"/>
            <a:r>
              <a:rPr lang="en-CA" dirty="0"/>
              <a:t>Attention! Le </a:t>
            </a:r>
            <a:r>
              <a:rPr lang="en-CA" dirty="0" err="1"/>
              <a:t>besoin</a:t>
            </a:r>
            <a:r>
              <a:rPr lang="en-CA" dirty="0"/>
              <a:t> </a:t>
            </a:r>
            <a:r>
              <a:rPr lang="en-CA" dirty="0" err="1"/>
              <a:t>d'utilise</a:t>
            </a:r>
            <a:r>
              <a:rPr lang="en-CA" dirty="0"/>
              <a:t> la </a:t>
            </a:r>
            <a:r>
              <a:rPr lang="en-CA" dirty="0" err="1"/>
              <a:t>redéfinition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un </a:t>
            </a:r>
            <a:r>
              <a:rPr lang="en-CA" dirty="0" err="1"/>
              <a:t>indicateur</a:t>
            </a:r>
            <a:r>
              <a:rPr lang="en-CA" dirty="0"/>
              <a:t> </a:t>
            </a:r>
            <a:r>
              <a:rPr lang="en-CA" dirty="0" err="1"/>
              <a:t>qu'il</a:t>
            </a:r>
            <a:r>
              <a:rPr lang="en-CA" dirty="0"/>
              <a:t> y a des chances que </a:t>
            </a:r>
            <a:r>
              <a:rPr lang="en-CA" dirty="0" err="1"/>
              <a:t>votre</a:t>
            </a:r>
            <a:r>
              <a:rPr lang="en-CA" dirty="0"/>
              <a:t> </a:t>
            </a:r>
            <a:r>
              <a:rPr lang="en-CA" dirty="0" err="1"/>
              <a:t>héritage</a:t>
            </a:r>
            <a:r>
              <a:rPr lang="en-CA" dirty="0"/>
              <a:t> ne </a:t>
            </a:r>
            <a:r>
              <a:rPr lang="en-CA" dirty="0" err="1"/>
              <a:t>soit</a:t>
            </a:r>
            <a:r>
              <a:rPr lang="en-CA" dirty="0"/>
              <a:t> pas bien </a:t>
            </a:r>
            <a:r>
              <a:rPr lang="en-CA" dirty="0" err="1"/>
              <a:t>conceptualisé</a:t>
            </a:r>
            <a:r>
              <a:rPr lang="en-CA" dirty="0"/>
              <a:t>. </a:t>
            </a:r>
            <a:r>
              <a:rPr lang="en-CA" dirty="0" err="1"/>
              <a:t>Voyez</a:t>
            </a:r>
            <a:r>
              <a:rPr lang="en-CA" dirty="0"/>
              <a:t>-le </a:t>
            </a:r>
            <a:r>
              <a:rPr lang="en-CA" dirty="0" err="1"/>
              <a:t>comme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opportunité</a:t>
            </a:r>
            <a:r>
              <a:rPr lang="en-CA" dirty="0"/>
              <a:t> </a:t>
            </a:r>
            <a:r>
              <a:rPr lang="en-CA" dirty="0" err="1"/>
              <a:t>d'y</a:t>
            </a:r>
            <a:r>
              <a:rPr lang="en-CA" dirty="0"/>
              <a:t> </a:t>
            </a:r>
            <a:r>
              <a:rPr lang="en-CA" dirty="0" err="1"/>
              <a:t>réfléchir</a:t>
            </a:r>
            <a:r>
              <a:rPr lang="en-CA" dirty="0"/>
              <a:t>.</a:t>
            </a:r>
          </a:p>
          <a:p>
            <a:pPr lvl="1"/>
            <a:endParaRPr lang="en-CA" dirty="0"/>
          </a:p>
          <a:p>
            <a:pPr lvl="1"/>
            <a:r>
              <a:rPr lang="en-CA" dirty="0"/>
              <a:t>Le </a:t>
            </a:r>
            <a:r>
              <a:rPr lang="en-CA" dirty="0" err="1"/>
              <a:t>polymorphisme</a:t>
            </a:r>
            <a:r>
              <a:rPr lang="en-CA" dirty="0"/>
              <a:t> de </a:t>
            </a:r>
            <a:r>
              <a:rPr lang="en-CA" dirty="0" err="1"/>
              <a:t>redéfinition</a:t>
            </a:r>
            <a:r>
              <a:rPr lang="en-CA" dirty="0"/>
              <a:t> </a:t>
            </a:r>
            <a:r>
              <a:rPr lang="en-CA" dirty="0" err="1"/>
              <a:t>sert</a:t>
            </a:r>
            <a:r>
              <a:rPr lang="en-CA" dirty="0"/>
              <a:t> </a:t>
            </a:r>
            <a:r>
              <a:rPr lang="en-CA" dirty="0" err="1"/>
              <a:t>également</a:t>
            </a:r>
            <a:r>
              <a:rPr lang="en-CA" dirty="0"/>
              <a:t> à </a:t>
            </a:r>
            <a:r>
              <a:rPr lang="en-CA" dirty="0" err="1"/>
              <a:t>implémenter</a:t>
            </a:r>
            <a:r>
              <a:rPr lang="en-CA" dirty="0"/>
              <a:t> les </a:t>
            </a:r>
            <a:r>
              <a:rPr lang="en-CA" dirty="0" err="1"/>
              <a:t>méthodes</a:t>
            </a:r>
            <a:r>
              <a:rPr lang="en-CA" dirty="0"/>
              <a:t> </a:t>
            </a:r>
            <a:r>
              <a:rPr lang="en-CA" dirty="0" err="1"/>
              <a:t>abstraites</a:t>
            </a:r>
            <a:r>
              <a:rPr lang="en-CA" dirty="0"/>
              <a:t> (Issue des classes </a:t>
            </a:r>
            <a:r>
              <a:rPr lang="en-CA" dirty="0" err="1"/>
              <a:t>abstraites</a:t>
            </a:r>
            <a:r>
              <a:rPr lang="en-CA" dirty="0"/>
              <a:t>). </a:t>
            </a:r>
            <a:r>
              <a:rPr lang="en-CA" dirty="0" err="1"/>
              <a:t>Cette</a:t>
            </a:r>
            <a:r>
              <a:rPr lang="en-CA" dirty="0"/>
              <a:t> </a:t>
            </a:r>
            <a:r>
              <a:rPr lang="en-CA" dirty="0" err="1"/>
              <a:t>stratégie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parfaitement</a:t>
            </a:r>
            <a:r>
              <a:rPr lang="en-CA" dirty="0"/>
              <a:t> </a:t>
            </a:r>
            <a:r>
              <a:rPr lang="en-CA" dirty="0" err="1"/>
              <a:t>légitime</a:t>
            </a:r>
            <a:r>
              <a:rPr lang="en-CA" dirty="0"/>
              <a:t> </a:t>
            </a:r>
            <a:r>
              <a:rPr lang="en-CA" dirty="0" err="1"/>
              <a:t>puisqu'elle</a:t>
            </a:r>
            <a:r>
              <a:rPr lang="en-CA" dirty="0"/>
              <a:t> </a:t>
            </a:r>
            <a:r>
              <a:rPr lang="en-CA" dirty="0" err="1"/>
              <a:t>permet</a:t>
            </a:r>
            <a:r>
              <a:rPr lang="en-CA" dirty="0"/>
              <a:t> </a:t>
            </a:r>
            <a:r>
              <a:rPr lang="en-CA" dirty="0" err="1"/>
              <a:t>d'empêcher</a:t>
            </a:r>
            <a:r>
              <a:rPr lang="en-CA" dirty="0"/>
              <a:t> </a:t>
            </a:r>
            <a:r>
              <a:rPr lang="en-CA" dirty="0" err="1"/>
              <a:t>l'instanciation</a:t>
            </a:r>
            <a:r>
              <a:rPr lang="en-CA" dirty="0"/>
              <a:t> de </a:t>
            </a:r>
            <a:r>
              <a:rPr lang="en-CA" dirty="0" err="1"/>
              <a:t>classe</a:t>
            </a:r>
            <a:r>
              <a:rPr lang="en-CA" dirty="0"/>
              <a:t> qui ne </a:t>
            </a:r>
            <a:r>
              <a:rPr lang="en-CA" dirty="0" err="1"/>
              <a:t>devrait</a:t>
            </a:r>
            <a:r>
              <a:rPr lang="en-CA" dirty="0"/>
              <a:t> pas </a:t>
            </a:r>
            <a:r>
              <a:rPr lang="en-CA" dirty="0" err="1"/>
              <a:t>l'être</a:t>
            </a:r>
            <a:r>
              <a:rPr lang="en-CA" dirty="0"/>
              <a:t> (Ex. Animal)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89432223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FA746-B3F8-4B96-848B-E2C5EB3F28A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Polymorphisme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220DD1-B09D-4249-8F7E-BE38661CC02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En résumé</a:t>
            </a:r>
          </a:p>
          <a:p>
            <a:pPr lvl="1"/>
            <a:r>
              <a:rPr lang="fr-CA" dirty="0"/>
              <a:t>Le polymorphisme vise à modifier le comportement d'une méthode.</a:t>
            </a:r>
          </a:p>
          <a:p>
            <a:pPr lvl="1"/>
            <a:endParaRPr lang="fr-CA" dirty="0"/>
          </a:p>
          <a:p>
            <a:pPr lvl="1"/>
            <a:r>
              <a:rPr lang="fr-CA" dirty="0"/>
              <a:t>Il peut le faire de deux façons:</a:t>
            </a:r>
          </a:p>
          <a:p>
            <a:pPr lvl="2"/>
            <a:r>
              <a:rPr lang="fr-CA" dirty="0"/>
              <a:t>Créer plusieurs méthodes de même nom dans une classe en modifiant leur paramètre (Surcharge)</a:t>
            </a:r>
          </a:p>
          <a:p>
            <a:pPr lvl="2"/>
            <a:r>
              <a:rPr lang="fr-CA" dirty="0"/>
              <a:t>Implémenter une méthode qui aurait dû être héritée pour redéfinir son comportement (Redéfinition)</a:t>
            </a:r>
          </a:p>
        </p:txBody>
      </p:sp>
    </p:spTree>
    <p:extLst>
      <p:ext uri="{BB962C8B-B14F-4D97-AF65-F5344CB8AC3E}">
        <p14:creationId xmlns:p14="http://schemas.microsoft.com/office/powerpoint/2010/main" val="95238163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prochain cours, nous verrons qu’un objet peut en réaliser être composé de plusieurs objets. Nous allons voir comment exploiter ce principe dans le développement de nos projets.</a:t>
            </a:r>
          </a:p>
          <a:p>
            <a:endParaRPr lang="fr-CA" dirty="0"/>
          </a:p>
          <a:p>
            <a:r>
              <a:rPr lang="fr-CA" dirty="0"/>
              <a:t>Nous verrons aussi qu’il est possible de définir des méthodes plus rigoureuses de passer des paramètres dont le domaine est clairement défini en utilisant les </a:t>
            </a:r>
            <a:r>
              <a:rPr lang="fr-CA" u="sng" dirty="0"/>
              <a:t>énumérations</a:t>
            </a:r>
            <a:r>
              <a:rPr lang="fr-CA" dirty="0"/>
              <a:t>.</a:t>
            </a:r>
          </a:p>
          <a:p>
            <a:endParaRPr lang="fr-CA" dirty="0"/>
          </a:p>
          <a:p>
            <a:r>
              <a:rPr lang="fr-CA" dirty="0"/>
              <a:t>Finalement, je couvrirais le projet que vous aurez à développer au cours de la session et présenter au cours 13.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861414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82711271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En résumé</a:t>
            </a:r>
          </a:p>
          <a:p>
            <a:pPr lvl="1"/>
            <a:r>
              <a:rPr lang="fr-CA" dirty="0"/>
              <a:t>L’orienté objet permet de tirer profit de plusieurs concepts: l’héritage et le polymorphisme.</a:t>
            </a:r>
          </a:p>
          <a:p>
            <a:pPr lvl="1"/>
            <a:endParaRPr lang="fr-CA" dirty="0"/>
          </a:p>
          <a:p>
            <a:pPr lvl="1"/>
            <a:r>
              <a:rPr lang="fr-CA" dirty="0"/>
              <a:t>Ces concepts permettent de créer du code qui évite la redondance (Principe DRY) et qui permet d’adapter les comportements des objets en fonction de la situation.</a:t>
            </a:r>
          </a:p>
        </p:txBody>
      </p:sp>
    </p:spTree>
    <p:extLst>
      <p:ext uri="{BB962C8B-B14F-4D97-AF65-F5344CB8AC3E}">
        <p14:creationId xmlns:p14="http://schemas.microsoft.com/office/powerpoint/2010/main" val="926987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57F4-95FD-4DB0-8AC4-A9BD04206CA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50B6D-AF72-4F89-BCA4-4420AB1F59C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dernier cours, nous avons vu qu'il existe 4 concepts principaux de l'orienté objet</a:t>
            </a:r>
          </a:p>
          <a:p>
            <a:pPr lvl="1"/>
            <a:r>
              <a:rPr lang="fr-CA" dirty="0"/>
              <a:t>L'encapsulation</a:t>
            </a:r>
          </a:p>
          <a:p>
            <a:pPr lvl="1"/>
            <a:r>
              <a:rPr lang="fr-CA" dirty="0"/>
              <a:t>L'abstraction</a:t>
            </a:r>
          </a:p>
          <a:p>
            <a:pPr lvl="1"/>
            <a:r>
              <a:rPr lang="fr-CA" dirty="0"/>
              <a:t>L'héritage</a:t>
            </a:r>
          </a:p>
          <a:p>
            <a:pPr lvl="1"/>
            <a:r>
              <a:rPr lang="fr-CA" dirty="0"/>
              <a:t>Le polymorphisme</a:t>
            </a:r>
          </a:p>
          <a:p>
            <a:pPr lvl="1"/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45590909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>
                <a:hlinkClick r:id="rId4"/>
              </a:rPr>
              <a:t>http://www.complexsql.com/difference-between-sql-and-tsql-sql-vs-tsql/</a:t>
            </a:r>
            <a:endParaRPr lang="fr-CA" dirty="0"/>
          </a:p>
          <a:p>
            <a:r>
              <a:rPr lang="fr-CA" dirty="0">
                <a:hlinkClick r:id="rId5"/>
              </a:rPr>
              <a:t>https://www.w3schools.com/sql/func_sqlserver_rand.asp</a:t>
            </a:r>
            <a:endParaRPr lang="fr-CA" dirty="0"/>
          </a:p>
          <a:p>
            <a:r>
              <a:rPr lang="fr-CA" dirty="0">
                <a:hlinkClick r:id="rId6"/>
              </a:rPr>
              <a:t>https://www.tutorialspoint.com/sql/sql-string-functions.htm#function_trim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DDE57-29E2-41C9-9D95-81B8A5F3C84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D067C7-0FC9-4D0E-8320-E20D43E4DFD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CA" dirty="0"/>
              <a:t>Au dernier cours, nous avons mis en pratique les deux suivants</a:t>
            </a:r>
          </a:p>
          <a:p>
            <a:pPr lvl="1"/>
            <a:r>
              <a:rPr lang="fr-CA" dirty="0"/>
              <a:t>L'encapsulation : Modifier les accès à un attribut ou une méthode</a:t>
            </a:r>
          </a:p>
          <a:p>
            <a:pPr lvl="1"/>
            <a:r>
              <a:rPr lang="fr-CA" dirty="0"/>
              <a:t>Abstraction:  Oublier l'implémentation d'une méthode pour se 							concentrer sur son rôle</a:t>
            </a:r>
          </a:p>
          <a:p>
            <a:pPr lvl="1"/>
            <a:endParaRPr lang="fr-CA" dirty="0"/>
          </a:p>
          <a:p>
            <a:endParaRPr lang="fr-CA" dirty="0"/>
          </a:p>
          <a:p>
            <a:r>
              <a:rPr lang="fr-CA" dirty="0"/>
              <a:t>Dans le cours d'aujourd'hui, nous allons les deux derniers:</a:t>
            </a:r>
          </a:p>
          <a:p>
            <a:pPr lvl="1"/>
            <a:r>
              <a:rPr lang="fr-CA" dirty="0"/>
              <a:t>L'héritage</a:t>
            </a:r>
          </a:p>
          <a:p>
            <a:pPr lvl="1"/>
            <a:r>
              <a:rPr lang="fr-CA" dirty="0"/>
              <a:t>Le polymorphisme</a:t>
            </a:r>
          </a:p>
          <a:p>
            <a:pPr lvl="1"/>
            <a:endParaRPr lang="fr-CA" dirty="0"/>
          </a:p>
          <a:p>
            <a:r>
              <a:rPr lang="fr-CA" dirty="0"/>
              <a:t>Ce sont sur ces 4 principes fondamentaux que se fera fonder le reste du cours.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619380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Contenu du cours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ce cours, nous couvrirons donc</a:t>
            </a:r>
          </a:p>
          <a:p>
            <a:pPr lvl="1"/>
            <a:r>
              <a:rPr lang="fr-CA" dirty="0"/>
              <a:t>L’Héritage</a:t>
            </a:r>
          </a:p>
          <a:p>
            <a:pPr lvl="1"/>
            <a:r>
              <a:rPr lang="fr-CA" dirty="0"/>
              <a:t>Le Polymorphisme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248424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L’héritage</a:t>
            </a:r>
          </a:p>
        </p:txBody>
      </p:sp>
    </p:spTree>
    <p:extLst>
      <p:ext uri="{BB962C8B-B14F-4D97-AF65-F5344CB8AC3E}">
        <p14:creationId xmlns:p14="http://schemas.microsoft.com/office/powerpoint/2010/main" val="8492368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2244</TotalTime>
  <Words>1877</Words>
  <Application>Microsoft Office PowerPoint</Application>
  <PresentationFormat>Widescreen</PresentationFormat>
  <Paragraphs>323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5" baseType="lpstr">
      <vt:lpstr>Arial</vt:lpstr>
      <vt:lpstr>Century Gothic</vt:lpstr>
      <vt:lpstr>Wingdings 3</vt:lpstr>
      <vt:lpstr>Ion</vt:lpstr>
      <vt:lpstr>Héritage et polymorphisme</vt:lpstr>
      <vt:lpstr>Contenu</vt:lpstr>
      <vt:lpstr>Rappel du dernier cours</vt:lpstr>
      <vt:lpstr>Rappel du dernier cours</vt:lpstr>
      <vt:lpstr>Héritage et polymorphisme</vt:lpstr>
      <vt:lpstr>Introduction</vt:lpstr>
      <vt:lpstr>Introduction</vt:lpstr>
      <vt:lpstr>Contenu du cours</vt:lpstr>
      <vt:lpstr>L’héritage</vt:lpstr>
      <vt:lpstr>L’héritage</vt:lpstr>
      <vt:lpstr>L'héritage</vt:lpstr>
      <vt:lpstr>L'héritage</vt:lpstr>
      <vt:lpstr>L'héritage</vt:lpstr>
      <vt:lpstr>L'héritage</vt:lpstr>
      <vt:lpstr>L’héritage</vt:lpstr>
      <vt:lpstr>L’héritage</vt:lpstr>
      <vt:lpstr>L’héritage</vt:lpstr>
      <vt:lpstr>L'héritage</vt:lpstr>
      <vt:lpstr>L'héritage</vt:lpstr>
      <vt:lpstr>La syntaxe</vt:lpstr>
      <vt:lpstr>Syntaxe</vt:lpstr>
      <vt:lpstr>La visibilité</vt:lpstr>
      <vt:lpstr>Visibilité</vt:lpstr>
      <vt:lpstr>Visibilité</vt:lpstr>
      <vt:lpstr>Les classes abstraites</vt:lpstr>
      <vt:lpstr>Les classes abstraites</vt:lpstr>
      <vt:lpstr>Exemple</vt:lpstr>
      <vt:lpstr>Syntaxe</vt:lpstr>
      <vt:lpstr>Important</vt:lpstr>
      <vt:lpstr>Les classes scellées</vt:lpstr>
      <vt:lpstr>Les classes scellées (Sealed)</vt:lpstr>
      <vt:lpstr>Syntaxe</vt:lpstr>
      <vt:lpstr>Exemple</vt:lpstr>
      <vt:lpstr>Cas d'utilisation</vt:lpstr>
      <vt:lpstr>Avantage et inconvénient de l'héritage</vt:lpstr>
      <vt:lpstr>Avantages et inconvénients</vt:lpstr>
      <vt:lpstr>Avantages</vt:lpstr>
      <vt:lpstr>Inconvénients</vt:lpstr>
      <vt:lpstr>L’héritage</vt:lpstr>
      <vt:lpstr>L’héritage</vt:lpstr>
      <vt:lpstr>Le polymorphisme</vt:lpstr>
      <vt:lpstr>Le Polymorphisme</vt:lpstr>
      <vt:lpstr>Le Polymorphisme</vt:lpstr>
      <vt:lpstr>Polymorphisme de surcharge (Overload)</vt:lpstr>
      <vt:lpstr>Polymorphisme de surcharge (Overload)</vt:lpstr>
      <vt:lpstr>Polymorphisme de surcharge (Overload)</vt:lpstr>
      <vt:lpstr>Polymorphisme de surcharge (Overload)</vt:lpstr>
      <vt:lpstr>Polymorphisme de surcharge (Overload)</vt:lpstr>
      <vt:lpstr>Polymorphisme de surcharge (Overload)</vt:lpstr>
      <vt:lpstr>Polymorphisme de redéfinition (Override)</vt:lpstr>
      <vt:lpstr>Polymorphisme de redéfinition (Override)</vt:lpstr>
      <vt:lpstr>Polymorphisme de redéfinition (Override)</vt:lpstr>
      <vt:lpstr>Polymorphisme de redéfinition (Override)</vt:lpstr>
      <vt:lpstr>Polymorphisme de redéfinition (Override)</vt:lpstr>
      <vt:lpstr>Polymorphisme</vt:lpstr>
      <vt:lpstr>Prochain cours</vt:lpstr>
      <vt:lpstr>Prochain cours</vt:lpstr>
      <vt:lpstr>Conclusion</vt:lpstr>
      <vt:lpstr>Conclusion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Mageau-Pétrin</dc:creator>
  <cp:lastModifiedBy>Alexandre Mageau-Pétrin</cp:lastModifiedBy>
  <cp:revision>228</cp:revision>
  <dcterms:created xsi:type="dcterms:W3CDTF">2019-01-03T23:05:02Z</dcterms:created>
  <dcterms:modified xsi:type="dcterms:W3CDTF">2019-05-27T01:09:54Z</dcterms:modified>
</cp:coreProperties>
</file>