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257" r:id="rId17"/>
    <p:sldId id="258" r:id="rId18"/>
    <p:sldId id="263" r:id="rId19"/>
    <p:sldId id="324" r:id="rId20"/>
    <p:sldId id="325" r:id="rId21"/>
    <p:sldId id="326" r:id="rId22"/>
    <p:sldId id="265" r:id="rId23"/>
    <p:sldId id="322" r:id="rId24"/>
    <p:sldId id="323" r:id="rId25"/>
    <p:sldId id="262" r:id="rId26"/>
    <p:sldId id="264" r:id="rId27"/>
    <p:sldId id="307" r:id="rId28"/>
    <p:sldId id="308" r:id="rId29"/>
    <p:sldId id="309" r:id="rId30"/>
    <p:sldId id="310" r:id="rId31"/>
    <p:sldId id="311" r:id="rId32"/>
    <p:sldId id="312" r:id="rId33"/>
    <p:sldId id="278" r:id="rId34"/>
    <p:sldId id="346" r:id="rId35"/>
    <p:sldId id="348" r:id="rId36"/>
    <p:sldId id="347" r:id="rId37"/>
    <p:sldId id="352" r:id="rId38"/>
    <p:sldId id="358" r:id="rId39"/>
    <p:sldId id="359" r:id="rId40"/>
    <p:sldId id="360" r:id="rId41"/>
    <p:sldId id="354" r:id="rId42"/>
    <p:sldId id="362" r:id="rId43"/>
    <p:sldId id="364" r:id="rId44"/>
    <p:sldId id="363" r:id="rId45"/>
    <p:sldId id="361" r:id="rId46"/>
    <p:sldId id="353" r:id="rId47"/>
    <p:sldId id="355" r:id="rId48"/>
    <p:sldId id="356" r:id="rId49"/>
    <p:sldId id="328" r:id="rId50"/>
    <p:sldId id="329" r:id="rId51"/>
    <p:sldId id="333" r:id="rId52"/>
    <p:sldId id="334" r:id="rId53"/>
    <p:sldId id="335" r:id="rId54"/>
    <p:sldId id="320" r:id="rId55"/>
    <p:sldId id="321" r:id="rId56"/>
    <p:sldId id="336" r:id="rId57"/>
    <p:sldId id="337" r:id="rId58"/>
    <p:sldId id="338" r:id="rId59"/>
    <p:sldId id="340" r:id="rId60"/>
    <p:sldId id="341" r:id="rId61"/>
    <p:sldId id="342" r:id="rId62"/>
    <p:sldId id="343" r:id="rId63"/>
    <p:sldId id="344" r:id="rId64"/>
    <p:sldId id="345" r:id="rId65"/>
    <p:sldId id="339" r:id="rId66"/>
    <p:sldId id="269" r:id="rId67"/>
    <p:sldId id="270" r:id="rId68"/>
    <p:sldId id="271" r:id="rId69"/>
    <p:sldId id="349" r:id="rId70"/>
    <p:sldId id="272" r:id="rId71"/>
    <p:sldId id="365" r:id="rId72"/>
    <p:sldId id="273" r:id="rId73"/>
    <p:sldId id="366" r:id="rId74"/>
    <p:sldId id="370" r:id="rId75"/>
    <p:sldId id="371" r:id="rId76"/>
    <p:sldId id="372" r:id="rId77"/>
    <p:sldId id="275" r:id="rId78"/>
    <p:sldId id="367" r:id="rId79"/>
    <p:sldId id="373" r:id="rId80"/>
    <p:sldId id="274" r:id="rId81"/>
    <p:sldId id="368" r:id="rId82"/>
    <p:sldId id="369" r:id="rId83"/>
    <p:sldId id="350" r:id="rId84"/>
    <p:sldId id="276" r:id="rId85"/>
    <p:sldId id="277" r:id="rId86"/>
    <p:sldId id="374" r:id="rId87"/>
    <p:sldId id="375" r:id="rId88"/>
    <p:sldId id="378" r:id="rId89"/>
    <p:sldId id="377" r:id="rId90"/>
    <p:sldId id="380" r:id="rId91"/>
    <p:sldId id="379" r:id="rId92"/>
    <p:sldId id="266" r:id="rId93"/>
    <p:sldId id="267" r:id="rId94"/>
    <p:sldId id="330" r:id="rId95"/>
    <p:sldId id="331" r:id="rId96"/>
    <p:sldId id="332" r:id="rId97"/>
    <p:sldId id="268" r:id="rId9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324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954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8936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0376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58998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43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6276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7586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039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702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1810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59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546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214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035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8772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874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0E2671A-CCA4-4E5D-886E-4F1A80D62905}" type="datetimeFigureOut">
              <a:rPr lang="fr-CA" smtClean="0"/>
              <a:t>2019-05-22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7E3E5-285C-4712-B114-0AA862CFAAA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6950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hyperlink" Target="http://www.alexandremageau.ca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hyperlink" Target="http://www.alexandremageau.ca/" TargetMode="External"/><Relationship Id="rId4" Type="http://schemas.openxmlformats.org/officeDocument/2006/relationships/hyperlink" Target="mailto:alex.m.petrin@Hot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hyperlink" Target="https://dzone.com/articles/software-design-principles-dry-and-kiss" TargetMode="External"/><Relationship Id="rId4" Type="http://schemas.openxmlformats.org/officeDocument/2006/relationships/hyperlink" Target="https://dzone.com/articles/solid-grasp-and-other-basic-principles-of-object-o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hyperlink" Target="https://visualstudio.microsoft.com/vs/community/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image" Target="../media/image12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4" Type="http://schemas.openxmlformats.org/officeDocument/2006/relationships/image" Target="../media/image1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image" Target="../media/image1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3.xml"/><Relationship Id="rId1" Type="http://schemas.openxmlformats.org/officeDocument/2006/relationships/tags" Target="../tags/tag16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amazon.ca/Pragmatic-Programmer-Journeyman-Master/dp/020161622X/ref=pd_sim_14_5/145-6491477-8796940?_encoding=UTF8&amp;pd_rd_i=020161622X&amp;pd_rd_r=b5de9fe5-7bd4-11e9-825e-f767610a7f33&amp;pd_rd_w=pp4UY&amp;pd_rd_wg=l6Xul&amp;pf_rd_p=29a85b27-a36a-4f8d-94ca-61aa962c5f39&amp;pf_rd_r=4ZRMGW0GG46Q8YF8JQAX&amp;psc=1&amp;refRID=4ZRMGW0GG46Q8YF8JQAX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amazon.ca/Clean-Coder-Conduct-Professional-Programmers/dp/0137081073/ref=pd_sim_14_7?_encoding=UTF8&amp;pd_rd_i=0137081073&amp;pd_rd_r=557ac407-7bd5-11e9-8eca-197ff42c4bb5&amp;pd_rd_w=ZMitv&amp;pd_rd_wg=jGMn8&amp;pf_rd_p=29a85b27-a36a-4f8d-94ca-61aa962c5f39&amp;pf_rd_r=KHQY5M54ZR46NC9DQVFN&amp;psc=1&amp;refRID=KHQY5M54ZR46NC9DQVF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amazon.ca/Code-Complete-2nd-Steve-McConnell/dp/0735619670/ref=pd_sim_14_3/145-6491477-8796940?_encoding=UTF8&amp;pd_rd_i=0735619670&amp;pd_rd_r=b5de9fe5-7bd4-11e9-825e-f767610a7f33&amp;pd_rd_w=pp4UY&amp;pd_rd_wg=l6Xul&amp;pf_rd_p=29a85b27-a36a-4f8d-94ca-61aa962c5f39&amp;pf_rd_r=4ZRMGW0GG46Q8YF8JQAX&amp;psc=1&amp;refRID=4ZRMGW0GG46Q8YF8JQAX" TargetMode="Externa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amazon.ca/Head-First-Design-Patterns-Brain-Friendly/dp/0596007124/ref=pd_sim_14_6/145-6491477-8796940?_encoding=UTF8&amp;pd_rd_i=0596007124&amp;pd_rd_r=b5de9fe5-7bd4-11e9-825e-f767610a7f33&amp;pd_rd_w=pp4UY&amp;pd_rd_wg=l6Xul&amp;pf_rd_p=29a85b27-a36a-4f8d-94ca-61aa962c5f39&amp;pf_rd_r=4ZRMGW0GG46Q8YF8JQAX&amp;psc=1&amp;refRID=4ZRMGW0GG46Q8YF8JQAX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0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2.xml"/><Relationship Id="rId1" Type="http://schemas.openxmlformats.org/officeDocument/2006/relationships/tags" Target="../tags/tag17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4" Type="http://schemas.openxmlformats.org/officeDocument/2006/relationships/image" Target="../media/image19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en.wikipedia.org/wiki/KISS_principle" TargetMode="Externa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hyperlink" Target="https://en.wikipedia.org/wiki/Don%27t_repeat_yourself" TargetMode="External"/><Relationship Id="rId5" Type="http://schemas.openxmlformats.org/officeDocument/2006/relationships/hyperlink" Target="https://www.tutlane.com/tutorial/csharp/csharp-properties-get-set" TargetMode="External"/><Relationship Id="rId4" Type="http://schemas.openxmlformats.org/officeDocument/2006/relationships/hyperlink" Target="https://en.wikipedia.org/wiki/GRASP_(object-oriented_design)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A726-E156-4232-9CA0-BC14DEBBE682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43193" y="1447799"/>
            <a:ext cx="10705613" cy="3329581"/>
          </a:xfrm>
        </p:spPr>
        <p:txBody>
          <a:bodyPr/>
          <a:lstStyle/>
          <a:p>
            <a:r>
              <a:rPr lang="fr-CA" sz="6600" dirty="0">
                <a:solidFill>
                  <a:schemeClr val="tx1"/>
                </a:solidFill>
              </a:rPr>
              <a:t>420-A61-HU</a:t>
            </a:r>
            <a:r>
              <a:rPr lang="fr-CA" sz="6600" dirty="0">
                <a:solidFill>
                  <a:srgbClr val="FF0000"/>
                </a:solidFill>
              </a:rPr>
              <a:t> </a:t>
            </a:r>
            <a:r>
              <a:rPr lang="fr-CA" sz="6600">
                <a:solidFill>
                  <a:schemeClr val="tx1"/>
                </a:solidFill>
              </a:rPr>
              <a:t>Programmation orientée </a:t>
            </a:r>
            <a:r>
              <a:rPr lang="fr-CA" sz="6600" dirty="0">
                <a:solidFill>
                  <a:schemeClr val="tx1"/>
                </a:solidFill>
              </a:rPr>
              <a:t>objet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00B417-A8EB-48F2-AA48-5799C83061D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5704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452718"/>
            <a:ext cx="9927194" cy="1400530"/>
          </a:xfrm>
        </p:spPr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des travaux à la </a:t>
            </a:r>
            <a:r>
              <a:rPr lang="en-CA" dirty="0" err="1"/>
              <a:t>maison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5B5C-B3C6-49D4-9D43-C0275C8318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9756" y="1591523"/>
            <a:ext cx="8946541" cy="4195481"/>
          </a:xfrm>
        </p:spPr>
        <p:txBody>
          <a:bodyPr/>
          <a:lstStyle/>
          <a:p>
            <a:r>
              <a:rPr lang="en-CA" dirty="0"/>
              <a:t>2 </a:t>
            </a:r>
            <a:r>
              <a:rPr lang="en-CA" dirty="0" err="1"/>
              <a:t>heures</a:t>
            </a:r>
            <a:r>
              <a:rPr lang="en-CA" dirty="0"/>
              <a:t> par </a:t>
            </a:r>
            <a:r>
              <a:rPr lang="en-CA" dirty="0" err="1"/>
              <a:t>semaine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demandées</a:t>
            </a:r>
            <a:r>
              <a:rPr lang="en-CA" dirty="0"/>
              <a:t> par le CÉGEP</a:t>
            </a:r>
          </a:p>
          <a:p>
            <a:r>
              <a:rPr lang="en-CA" dirty="0"/>
              <a:t>Ce sera à </a:t>
            </a:r>
            <a:r>
              <a:rPr lang="en-CA" dirty="0" err="1"/>
              <a:t>utiliser</a:t>
            </a:r>
            <a:r>
              <a:rPr lang="en-CA" dirty="0"/>
              <a:t> pour</a:t>
            </a:r>
          </a:p>
          <a:p>
            <a:pPr lvl="1"/>
            <a:r>
              <a:rPr lang="en-CA" dirty="0" err="1"/>
              <a:t>réviser</a:t>
            </a:r>
            <a:r>
              <a:rPr lang="en-CA" dirty="0"/>
              <a:t> la matière</a:t>
            </a:r>
          </a:p>
          <a:p>
            <a:pPr lvl="1"/>
            <a:r>
              <a:rPr lang="en-CA" dirty="0" err="1"/>
              <a:t>Travailler</a:t>
            </a:r>
            <a:r>
              <a:rPr lang="en-CA" dirty="0"/>
              <a:t> sur un </a:t>
            </a:r>
            <a:r>
              <a:rPr lang="en-CA" dirty="0" err="1"/>
              <a:t>projet</a:t>
            </a:r>
            <a:r>
              <a:rPr lang="en-CA" dirty="0"/>
              <a:t> de session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084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conseils</a:t>
            </a:r>
            <a:r>
              <a:rPr lang="en-US" dirty="0"/>
              <a:t> </a:t>
            </a:r>
            <a:r>
              <a:rPr lang="en-US" dirty="0" err="1"/>
              <a:t>d’études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séance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efficace</a:t>
            </a:r>
            <a:r>
              <a:rPr lang="en-US" dirty="0"/>
              <a:t> que </a:t>
            </a:r>
            <a:r>
              <a:rPr lang="en-US" dirty="0" err="1"/>
              <a:t>plusieurs</a:t>
            </a:r>
            <a:r>
              <a:rPr lang="en-US" dirty="0"/>
              <a:t> petites séances.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journée</a:t>
            </a:r>
            <a:r>
              <a:rPr lang="en-US" dirty="0"/>
              <a:t> </a:t>
            </a:r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appris</a:t>
            </a:r>
            <a:r>
              <a:rPr lang="en-US" dirty="0"/>
              <a:t> </a:t>
            </a:r>
            <a:r>
              <a:rPr lang="en-US" dirty="0" err="1"/>
              <a:t>quelque</a:t>
            </a:r>
            <a:r>
              <a:rPr lang="en-US" dirty="0"/>
              <a:t> chose de nouveau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victoire</a:t>
            </a:r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connaissances</a:t>
            </a:r>
            <a:r>
              <a:rPr lang="en-US" dirty="0"/>
              <a:t> </a:t>
            </a:r>
            <a:r>
              <a:rPr lang="en-US" dirty="0" err="1"/>
              <a:t>s’intègrent</a:t>
            </a:r>
            <a:r>
              <a:rPr lang="en-US" dirty="0"/>
              <a:t> au </a:t>
            </a:r>
            <a:r>
              <a:rPr lang="en-US" dirty="0" err="1"/>
              <a:t>cerveau</a:t>
            </a:r>
            <a:r>
              <a:rPr lang="en-US" dirty="0"/>
              <a:t> pendant le </a:t>
            </a:r>
            <a:r>
              <a:rPr lang="en-US" dirty="0" err="1"/>
              <a:t>sommeil</a:t>
            </a:r>
            <a:r>
              <a:rPr lang="en-US" dirty="0"/>
              <a:t>. </a:t>
            </a:r>
            <a:r>
              <a:rPr lang="en-US" dirty="0" err="1"/>
              <a:t>Faites</a:t>
            </a:r>
            <a:r>
              <a:rPr lang="en-US" dirty="0"/>
              <a:t> de </a:t>
            </a:r>
            <a:r>
              <a:rPr lang="en-US" dirty="0" err="1"/>
              <a:t>courtes</a:t>
            </a:r>
            <a:r>
              <a:rPr lang="en-US" dirty="0"/>
              <a:t> séances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de </a:t>
            </a:r>
            <a:r>
              <a:rPr lang="en-US" dirty="0" err="1"/>
              <a:t>dormir</a:t>
            </a:r>
            <a:r>
              <a:rPr lang="en-US" dirty="0"/>
              <a:t>.</a:t>
            </a:r>
          </a:p>
          <a:p>
            <a:r>
              <a:rPr lang="en-US" dirty="0"/>
              <a:t>Ne </a:t>
            </a:r>
            <a:r>
              <a:rPr lang="en-US" dirty="0" err="1"/>
              <a:t>négligez</a:t>
            </a:r>
            <a:r>
              <a:rPr lang="en-US" dirty="0"/>
              <a:t> pas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sommeil</a:t>
            </a:r>
            <a:r>
              <a:rPr lang="en-US" dirty="0"/>
              <a:t> pour </a:t>
            </a:r>
            <a:r>
              <a:rPr lang="en-US" dirty="0" err="1"/>
              <a:t>étudier</a:t>
            </a:r>
            <a:r>
              <a:rPr lang="en-US" dirty="0"/>
              <a:t> plus </a:t>
            </a:r>
            <a:r>
              <a:rPr lang="en-US" dirty="0" err="1"/>
              <a:t>longtemps</a:t>
            </a:r>
            <a:r>
              <a:rPr lang="en-US" dirty="0"/>
              <a:t>.</a:t>
            </a:r>
          </a:p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enseignant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succès</a:t>
            </a:r>
            <a:r>
              <a:rPr lang="en-US" dirty="0"/>
              <a:t>. </a:t>
            </a:r>
            <a:r>
              <a:rPr lang="en-US" dirty="0" err="1"/>
              <a:t>Posez-lui</a:t>
            </a:r>
            <a:r>
              <a:rPr lang="en-US" dirty="0"/>
              <a:t> des questions.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340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Absence </a:t>
            </a:r>
            <a:r>
              <a:rPr lang="en-US" dirty="0" err="1"/>
              <a:t>ou</a:t>
            </a:r>
            <a:r>
              <a:rPr lang="en-US" dirty="0"/>
              <a:t> retard au </a:t>
            </a:r>
            <a:r>
              <a:rPr lang="en-US" dirty="0" err="1"/>
              <a:t>cours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Retard</a:t>
            </a:r>
          </a:p>
          <a:p>
            <a:pPr lvl="1"/>
            <a:r>
              <a:rPr lang="en-US" dirty="0"/>
              <a:t>Essayer d’être </a:t>
            </a:r>
            <a:r>
              <a:rPr lang="en-US" dirty="0" err="1"/>
              <a:t>discret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entrant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classe</a:t>
            </a:r>
            <a:endParaRPr lang="en-US" dirty="0"/>
          </a:p>
          <a:p>
            <a:pPr lvl="1"/>
            <a:r>
              <a:rPr lang="en-US" dirty="0"/>
              <a:t>Si le retard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, essayer de me </a:t>
            </a:r>
            <a:r>
              <a:rPr lang="en-US" dirty="0" err="1"/>
              <a:t>prévenir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d’avance</a:t>
            </a:r>
            <a:endParaRPr lang="en-US" dirty="0"/>
          </a:p>
          <a:p>
            <a:r>
              <a:rPr lang="en-US" dirty="0"/>
              <a:t>Absence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absent, je </a:t>
            </a:r>
            <a:r>
              <a:rPr lang="en-US" dirty="0" err="1"/>
              <a:t>vous</a:t>
            </a:r>
            <a:r>
              <a:rPr lang="en-US" dirty="0"/>
              <a:t> encourage à bien </a:t>
            </a:r>
            <a:r>
              <a:rPr lang="en-US" dirty="0" err="1"/>
              <a:t>étudier</a:t>
            </a:r>
            <a:r>
              <a:rPr lang="en-US" dirty="0"/>
              <a:t> les notes et me </a:t>
            </a:r>
            <a:r>
              <a:rPr lang="en-US" dirty="0" err="1"/>
              <a:t>contacter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des questions.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 à un </a:t>
            </a:r>
            <a:r>
              <a:rPr lang="en-US" dirty="0" err="1"/>
              <a:t>examen</a:t>
            </a:r>
            <a:r>
              <a:rPr lang="en-US" dirty="0"/>
              <a:t>, </a:t>
            </a:r>
            <a:r>
              <a:rPr lang="en-US" dirty="0" err="1"/>
              <a:t>prévenez-moi</a:t>
            </a:r>
            <a:r>
              <a:rPr lang="en-US" dirty="0"/>
              <a:t> le plus </a:t>
            </a:r>
            <a:r>
              <a:rPr lang="en-US" dirty="0" err="1"/>
              <a:t>d’avance</a:t>
            </a:r>
            <a:r>
              <a:rPr lang="en-US" dirty="0"/>
              <a:t> que possible. Un billet </a:t>
            </a:r>
            <a:r>
              <a:rPr lang="en-US" dirty="0" err="1"/>
              <a:t>médical</a:t>
            </a:r>
            <a:r>
              <a:rPr lang="en-US" dirty="0"/>
              <a:t> </a:t>
            </a:r>
            <a:r>
              <a:rPr lang="en-US" dirty="0" err="1"/>
              <a:t>pourrait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exigé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74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9087-8689-4329-A595-24CEDF95E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Ressources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15347-FBFB-488D-ABB3-DFB6226B03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Site du </a:t>
            </a:r>
            <a:r>
              <a:rPr lang="en-CA" dirty="0" err="1"/>
              <a:t>cours</a:t>
            </a:r>
            <a:r>
              <a:rPr lang="en-CA" dirty="0"/>
              <a:t> (</a:t>
            </a:r>
            <a:r>
              <a:rPr lang="en-CA" dirty="0">
                <a:hlinkClick r:id="rId4"/>
              </a:rPr>
              <a:t>www.alexandremageau.ca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Diapositives </a:t>
            </a:r>
          </a:p>
          <a:p>
            <a:pPr lvl="1"/>
            <a:r>
              <a:rPr lang="en-CA" dirty="0"/>
              <a:t>Site de </a:t>
            </a:r>
            <a:r>
              <a:rPr lang="en-CA" dirty="0" err="1"/>
              <a:t>références</a:t>
            </a:r>
            <a:r>
              <a:rPr lang="en-CA" dirty="0"/>
              <a:t> (à la fin des </a:t>
            </a:r>
            <a:r>
              <a:rPr lang="en-CA" dirty="0" err="1"/>
              <a:t>diapositives</a:t>
            </a:r>
            <a:r>
              <a:rPr lang="en-CA" dirty="0"/>
              <a:t>)</a:t>
            </a:r>
          </a:p>
          <a:p>
            <a:pPr lvl="1"/>
            <a:r>
              <a:rPr lang="en-CA" dirty="0" err="1"/>
              <a:t>Exercices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1092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Frais à </a:t>
            </a:r>
            <a:r>
              <a:rPr lang="en-CA" dirty="0" err="1"/>
              <a:t>prévoir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Aucun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1734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Capsule </a:t>
            </a:r>
            <a:r>
              <a:rPr lang="en-CA" dirty="0" err="1"/>
              <a:t>informatique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À </a:t>
            </a:r>
            <a:r>
              <a:rPr lang="en-CA" dirty="0" err="1"/>
              <a:t>quelques</a:t>
            </a:r>
            <a:r>
              <a:rPr lang="en-CA" dirty="0"/>
              <a:t> reprises sur la session, je </a:t>
            </a:r>
            <a:r>
              <a:rPr lang="en-CA" dirty="0" err="1"/>
              <a:t>prends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minutes pour </a:t>
            </a:r>
            <a:r>
              <a:rPr lang="en-CA" dirty="0" err="1"/>
              <a:t>aborder</a:t>
            </a:r>
            <a:r>
              <a:rPr lang="en-CA" dirty="0"/>
              <a:t> des </a:t>
            </a:r>
            <a:r>
              <a:rPr lang="en-CA" dirty="0" err="1"/>
              <a:t>sujets</a:t>
            </a:r>
            <a:r>
              <a:rPr lang="en-CA" dirty="0"/>
              <a:t> divers sur la gestion de </a:t>
            </a:r>
            <a:r>
              <a:rPr lang="en-CA" dirty="0" err="1"/>
              <a:t>carrière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TI (comment </a:t>
            </a:r>
            <a:r>
              <a:rPr lang="en-CA" dirty="0" err="1"/>
              <a:t>décrocher</a:t>
            </a:r>
            <a:r>
              <a:rPr lang="en-CA" dirty="0"/>
              <a:t> un </a:t>
            </a:r>
            <a:r>
              <a:rPr lang="en-CA" dirty="0" err="1"/>
              <a:t>emploi</a:t>
            </a:r>
            <a:r>
              <a:rPr lang="en-CA" dirty="0"/>
              <a:t>, faire de la formation continue, etc.)</a:t>
            </a:r>
          </a:p>
          <a:p>
            <a:endParaRPr lang="en-CA" dirty="0"/>
          </a:p>
          <a:p>
            <a:r>
              <a:rPr lang="en-CA" dirty="0" err="1"/>
              <a:t>S'il</a:t>
            </a:r>
            <a:r>
              <a:rPr lang="en-CA" dirty="0"/>
              <a:t> y a des </a:t>
            </a:r>
            <a:r>
              <a:rPr lang="en-CA" dirty="0" err="1"/>
              <a:t>sujets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particulier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aimeriez</a:t>
            </a:r>
            <a:r>
              <a:rPr lang="en-CA" dirty="0"/>
              <a:t> que je </a:t>
            </a:r>
            <a:r>
              <a:rPr lang="en-CA" dirty="0" err="1"/>
              <a:t>couvre</a:t>
            </a:r>
            <a:r>
              <a:rPr lang="en-CA" dirty="0"/>
              <a:t>, </a:t>
            </a:r>
            <a:r>
              <a:rPr lang="en-CA" dirty="0" err="1"/>
              <a:t>n'hésitez</a:t>
            </a:r>
            <a:r>
              <a:rPr lang="en-CA" dirty="0"/>
              <a:t> pas à me </a:t>
            </a:r>
            <a:r>
              <a:rPr lang="en-CA" dirty="0" err="1"/>
              <a:t>tenir</a:t>
            </a:r>
            <a:r>
              <a:rPr lang="en-CA" dirty="0"/>
              <a:t> au courant :)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951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 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Introduction  la programmation orientée objet</a:t>
            </a:r>
          </a:p>
          <a:p>
            <a:r>
              <a:rPr lang="fr-CA" dirty="0"/>
              <a:t>Les concepts OO</a:t>
            </a:r>
          </a:p>
          <a:p>
            <a:r>
              <a:rPr lang="fr-CA" dirty="0"/>
              <a:t>Les principes GRASP</a:t>
            </a:r>
          </a:p>
          <a:p>
            <a:r>
              <a:rPr lang="fr-CA" dirty="0"/>
              <a:t>L'environnement de développement</a:t>
            </a:r>
          </a:p>
          <a:p>
            <a:r>
              <a:rPr lang="fr-CA" dirty="0"/>
              <a:t>La syntaxe orientée objet</a:t>
            </a:r>
          </a:p>
          <a:p>
            <a:r>
              <a:rPr lang="fr-CA" dirty="0"/>
              <a:t>Livres de références</a:t>
            </a:r>
          </a:p>
          <a:p>
            <a:r>
              <a:rPr lang="fr-CA" dirty="0"/>
              <a:t>Conclusion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20924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Introduction à la programmation orientée objet (POO)</a:t>
            </a:r>
          </a:p>
        </p:txBody>
      </p:sp>
    </p:spTree>
    <p:extLst>
      <p:ext uri="{BB962C8B-B14F-4D97-AF65-F5344CB8AC3E}">
        <p14:creationId xmlns:p14="http://schemas.microsoft.com/office/powerpoint/2010/main" val="3006154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programmation orientée objet est façon de concevoir des applications. </a:t>
            </a:r>
          </a:p>
          <a:p>
            <a:r>
              <a:rPr lang="fr-CA" dirty="0"/>
              <a:t>Elle permet de regrouper des segments de code et d’information dans une entité qu’on appelle </a:t>
            </a:r>
            <a:r>
              <a:rPr lang="fr-CA" u="sng" dirty="0"/>
              <a:t>objet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Le rôle de l’orienté objet est de faire un rapprochement entre la façon dont un programme informatique fonctionne et la réflexion conceptuelle humaine.</a:t>
            </a:r>
          </a:p>
        </p:txBody>
      </p:sp>
    </p:spTree>
    <p:extLst>
      <p:ext uri="{BB962C8B-B14F-4D97-AF65-F5344CB8AC3E}">
        <p14:creationId xmlns:p14="http://schemas.microsoft.com/office/powerpoint/2010/main" val="4147791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C4C3-C9AB-4090-8E86-5DB876ADA8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C9D1C-7A1E-437B-8587-01225B32B58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Si j'avais à définir un objet réel, je pourrais le faire en expliquant ses </a:t>
            </a:r>
            <a:r>
              <a:rPr lang="fr-CA" u="sng" dirty="0"/>
              <a:t>actions</a:t>
            </a:r>
            <a:r>
              <a:rPr lang="fr-CA" dirty="0"/>
              <a:t> (démarrer, courir, etc.) et ses </a:t>
            </a:r>
            <a:r>
              <a:rPr lang="fr-CA" u="sng" dirty="0"/>
              <a:t>caractéristiques</a:t>
            </a:r>
            <a:r>
              <a:rPr lang="fr-CA" dirty="0"/>
              <a:t> (Ex. Couleur, grosseur, etc.).</a:t>
            </a:r>
          </a:p>
          <a:p>
            <a:endParaRPr lang="fr-CA" dirty="0"/>
          </a:p>
          <a:p>
            <a:r>
              <a:rPr lang="fr-CA" dirty="0"/>
              <a:t>Comment pourrait-on définir les objets suivants</a:t>
            </a:r>
          </a:p>
          <a:p>
            <a:pPr lvl="1"/>
            <a:r>
              <a:rPr lang="fr-CA" dirty="0"/>
              <a:t>Voiture?</a:t>
            </a:r>
          </a:p>
          <a:p>
            <a:pPr lvl="1"/>
            <a:r>
              <a:rPr lang="fr-CA" dirty="0"/>
              <a:t>Bureau?</a:t>
            </a:r>
          </a:p>
          <a:p>
            <a:pPr lvl="1"/>
            <a:r>
              <a:rPr lang="fr-CA" dirty="0"/>
              <a:t>Un chien?</a:t>
            </a:r>
          </a:p>
        </p:txBody>
      </p:sp>
    </p:spTree>
    <p:extLst>
      <p:ext uri="{BB962C8B-B14F-4D97-AF65-F5344CB8AC3E}">
        <p14:creationId xmlns:p14="http://schemas.microsoft.com/office/powerpoint/2010/main" val="1180013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A57D-3BBD-4C4F-84FB-042CE86144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Information de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FF0DB-47C0-48A6-A38C-9065ED129BA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ALEXANDRE MAGEAU-PETRIN</a:t>
            </a:r>
          </a:p>
          <a:p>
            <a:r>
              <a:rPr lang="en-CA" dirty="0" err="1"/>
              <a:t>Téléphone</a:t>
            </a:r>
            <a:r>
              <a:rPr lang="en-CA" dirty="0"/>
              <a:t>: 819-230-5096</a:t>
            </a:r>
          </a:p>
          <a:p>
            <a:r>
              <a:rPr lang="en-CA" dirty="0"/>
              <a:t>Courriel: </a:t>
            </a:r>
            <a:r>
              <a:rPr lang="en-CA" dirty="0">
                <a:hlinkClick r:id="rId4"/>
              </a:rPr>
              <a:t>alex.m.petrin@Hotmail.com</a:t>
            </a:r>
            <a:endParaRPr lang="en-CA" dirty="0"/>
          </a:p>
          <a:p>
            <a:r>
              <a:rPr lang="en-CA" dirty="0"/>
              <a:t>Site Internet: </a:t>
            </a:r>
            <a:r>
              <a:rPr lang="en-CA" dirty="0">
                <a:hlinkClick r:id="rId5"/>
              </a:rPr>
              <a:t>www.alexandremageau.ca</a:t>
            </a:r>
            <a:endParaRPr lang="en-CA" dirty="0"/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87588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474B-19A0-4941-80C2-B8A89D1A0C3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1FCEA-67A9-4F2E-960B-C472B788B73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De la même façon, comment puis-je définir les éléments informatiques suivant:</a:t>
            </a:r>
          </a:p>
          <a:p>
            <a:pPr lvl="1"/>
            <a:r>
              <a:rPr lang="fr-CA" dirty="0"/>
              <a:t>Un fichier?</a:t>
            </a:r>
          </a:p>
          <a:p>
            <a:pPr lvl="1"/>
            <a:r>
              <a:rPr lang="fr-CA" dirty="0"/>
              <a:t>Une fenêtre?</a:t>
            </a:r>
          </a:p>
          <a:p>
            <a:pPr lvl="1"/>
            <a:r>
              <a:rPr lang="fr-CA" dirty="0"/>
              <a:t>Une requête HTTP?</a:t>
            </a:r>
          </a:p>
          <a:p>
            <a:pPr lvl="1"/>
            <a:r>
              <a:rPr lang="fr-CA" dirty="0"/>
              <a:t>Une connexion réseau?</a:t>
            </a:r>
          </a:p>
        </p:txBody>
      </p:sp>
    </p:spTree>
    <p:extLst>
      <p:ext uri="{BB962C8B-B14F-4D97-AF65-F5344CB8AC3E}">
        <p14:creationId xmlns:p14="http://schemas.microsoft.com/office/powerpoint/2010/main" val="2909073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4B90-E559-4B74-909F-ECBB2B568D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4C326-90B3-4617-9554-1D4535B706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nous allons le voir, la programmation orientée objet permet de traiter de façon plus compréhensible les éléments d'un programme.</a:t>
            </a:r>
          </a:p>
          <a:p>
            <a:endParaRPr lang="fr-CA" dirty="0"/>
          </a:p>
          <a:p>
            <a:r>
              <a:rPr lang="fr-CA" dirty="0"/>
              <a:t>Elle permet également de représenter un élément de la réalité (Ex. Un client, un film en location, etc.). C'est ce qu'on appelle le </a:t>
            </a:r>
            <a:r>
              <a:rPr lang="fr-CA" u="sng" dirty="0"/>
              <a:t>modèle</a:t>
            </a:r>
            <a:r>
              <a:rPr lang="fr-CA" dirty="0"/>
              <a:t> d'une application. Nous verrons ce concept plus tard.</a:t>
            </a:r>
          </a:p>
        </p:txBody>
      </p:sp>
    </p:spTree>
    <p:extLst>
      <p:ext uri="{BB962C8B-B14F-4D97-AF65-F5344CB8AC3E}">
        <p14:creationId xmlns:p14="http://schemas.microsoft.com/office/powerpoint/2010/main" val="670643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Avantage de la POO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avantages de la POO sont les suivants</a:t>
            </a:r>
          </a:p>
          <a:p>
            <a:pPr lvl="1"/>
            <a:r>
              <a:rPr lang="fr-CA" dirty="0"/>
              <a:t>Meilleure conceptualisation</a:t>
            </a:r>
          </a:p>
          <a:p>
            <a:pPr lvl="1"/>
            <a:r>
              <a:rPr lang="fr-CA" dirty="0"/>
              <a:t>Meilleure modularité</a:t>
            </a:r>
          </a:p>
          <a:p>
            <a:pPr lvl="1"/>
            <a:r>
              <a:rPr lang="fr-CA" dirty="0"/>
              <a:t>Meilleure abstraction</a:t>
            </a:r>
          </a:p>
          <a:p>
            <a:pPr lvl="1"/>
            <a:r>
              <a:rPr lang="fr-CA" dirty="0"/>
              <a:t>Meilleure réutilisabilité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72462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Avantage de la POO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Attention! La conception orientée objet ajoute un élément de complexité et de nouveauté par rapport à l’approche plus procédurale utilisée jusqu’ici.</a:t>
            </a:r>
          </a:p>
          <a:p>
            <a:endParaRPr lang="fr-CA" dirty="0"/>
          </a:p>
          <a:p>
            <a:r>
              <a:rPr lang="fr-CA" dirty="0"/>
              <a:t>On peut venir à en croire que le problème peut se résoudre plus facilement sans utiliser l’orienté objet.</a:t>
            </a:r>
          </a:p>
        </p:txBody>
      </p:sp>
    </p:spTree>
    <p:extLst>
      <p:ext uri="{BB962C8B-B14F-4D97-AF65-F5344CB8AC3E}">
        <p14:creationId xmlns:p14="http://schemas.microsoft.com/office/powerpoint/2010/main" val="4207589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Avantage de la POO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faut donc comprendre que l’orienté objet prend son sens lorsque</a:t>
            </a:r>
          </a:p>
          <a:p>
            <a:pPr lvl="1"/>
            <a:r>
              <a:rPr lang="fr-CA" dirty="0"/>
              <a:t>Le projet prend de l’ampleur (Plus qu’une ou deux classes)</a:t>
            </a:r>
          </a:p>
          <a:p>
            <a:pPr lvl="1"/>
            <a:r>
              <a:rPr lang="fr-CA" dirty="0"/>
              <a:t>Le code développé pourrait être réutilisé dans un autre projet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3793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Les concepts OO</a:t>
            </a:r>
          </a:p>
        </p:txBody>
      </p:sp>
    </p:spTree>
    <p:extLst>
      <p:ext uri="{BB962C8B-B14F-4D97-AF65-F5344CB8AC3E}">
        <p14:creationId xmlns:p14="http://schemas.microsoft.com/office/powerpoint/2010/main" val="2674797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orientés objet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programmation orientée objet demande un mode de réflexion différent de la programmation séquentielle (procédurale) que nous avons vu jusqu’ici.</a:t>
            </a:r>
          </a:p>
          <a:p>
            <a:endParaRPr lang="fr-CA" dirty="0"/>
          </a:p>
          <a:p>
            <a:r>
              <a:rPr lang="fr-CA" dirty="0"/>
              <a:t>On ne doit plus imaginer un programme comme une simple séquence d’instruction, mais comme un ensemble d’objets qui communiquent entre eux.</a:t>
            </a:r>
          </a:p>
        </p:txBody>
      </p:sp>
    </p:spTree>
    <p:extLst>
      <p:ext uri="{BB962C8B-B14F-4D97-AF65-F5344CB8AC3E}">
        <p14:creationId xmlns:p14="http://schemas.microsoft.com/office/powerpoint/2010/main" val="2397648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orientés objet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programmation orientée objet demande de comprendre de nouveaux concepts qui semblent inutilement compliqués à priori.</a:t>
            </a:r>
          </a:p>
          <a:p>
            <a:endParaRPr lang="fr-CA" dirty="0"/>
          </a:p>
          <a:p>
            <a:r>
              <a:rPr lang="fr-CA" dirty="0"/>
              <a:t>Même si le bénéfice n’est pas visible pour les programmes de petite envergure, il devient significatif au fur et à mesure que les programmes prennent de l’ampleur.</a:t>
            </a:r>
          </a:p>
          <a:p>
            <a:endParaRPr lang="fr-CA" dirty="0"/>
          </a:p>
          <a:p>
            <a:r>
              <a:rPr lang="fr-CA" dirty="0"/>
              <a:t>Nous verrons donc les concepts qui caractérisent l’orienté objet.</a:t>
            </a:r>
          </a:p>
        </p:txBody>
      </p:sp>
    </p:spTree>
    <p:extLst>
      <p:ext uri="{BB962C8B-B14F-4D97-AF65-F5344CB8AC3E}">
        <p14:creationId xmlns:p14="http://schemas.microsoft.com/office/powerpoint/2010/main" val="469314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orientés objet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concepts sont les suivants</a:t>
            </a:r>
          </a:p>
          <a:p>
            <a:pPr lvl="1"/>
            <a:r>
              <a:rPr lang="fr-CA" dirty="0"/>
              <a:t>Encapsulation</a:t>
            </a:r>
          </a:p>
          <a:p>
            <a:pPr lvl="1"/>
            <a:r>
              <a:rPr lang="fr-CA" dirty="0"/>
              <a:t>Abstraction</a:t>
            </a:r>
          </a:p>
          <a:p>
            <a:pPr lvl="1"/>
            <a:r>
              <a:rPr lang="fr-CA" dirty="0"/>
              <a:t>Héritage</a:t>
            </a:r>
          </a:p>
          <a:p>
            <a:pPr lvl="1"/>
            <a:r>
              <a:rPr lang="fr-CA" dirty="0"/>
              <a:t>Polymorphisme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Attention! La définition de ces concepts est </a:t>
            </a:r>
            <a:r>
              <a:rPr lang="fr-CA" u="sng" dirty="0"/>
              <a:t>très souvent</a:t>
            </a:r>
            <a:r>
              <a:rPr lang="fr-CA" dirty="0"/>
              <a:t> demandée dans les tests techniques exigés par les employeurs.</a:t>
            </a:r>
          </a:p>
        </p:txBody>
      </p:sp>
    </p:spTree>
    <p:extLst>
      <p:ext uri="{BB962C8B-B14F-4D97-AF65-F5344CB8AC3E}">
        <p14:creationId xmlns:p14="http://schemas.microsoft.com/office/powerpoint/2010/main" val="1446688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Encapsulation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L'encapsulation est un mécanisme de protection qui restreint l'accès aux attributs et méthodes d'une classe (Public, </a:t>
            </a:r>
            <a:r>
              <a:rPr lang="fr-CA" dirty="0" err="1"/>
              <a:t>Private</a:t>
            </a:r>
            <a:r>
              <a:rPr lang="fr-CA" dirty="0"/>
              <a:t>, etc.).</a:t>
            </a:r>
          </a:p>
          <a:p>
            <a:endParaRPr lang="fr-CA" dirty="0"/>
          </a:p>
          <a:p>
            <a:r>
              <a:rPr lang="fr-CA" dirty="0"/>
              <a:t>Elle permet à la classe (ou ses objets) de définir les éléments qu'elle souhaite exposer aux autres classes.</a:t>
            </a:r>
          </a:p>
          <a:p>
            <a:endParaRPr lang="fr-CA" dirty="0"/>
          </a:p>
          <a:p>
            <a:r>
              <a:rPr lang="fr-CA" dirty="0"/>
              <a:t>Concrètement, ce mécanisme veille à protéger les programmeurs contre eux-mêmes en les obligeant à utiliser les mécanismes d'accès prévus et ainsi assurer une communication plus contrôlée entre les différents modules du programme.</a:t>
            </a:r>
          </a:p>
        </p:txBody>
      </p:sp>
    </p:spTree>
    <p:extLst>
      <p:ext uri="{BB962C8B-B14F-4D97-AF65-F5344CB8AC3E}">
        <p14:creationId xmlns:p14="http://schemas.microsoft.com/office/powerpoint/2010/main" val="258848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Objectif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L'objectif du cours est d'amener l'étudiant à effectuer de la conception logicielle en utilisant une approche orientée objet.</a:t>
            </a:r>
          </a:p>
          <a:p>
            <a:r>
              <a:rPr lang="fr-CA" dirty="0"/>
              <a:t>Il doit être en mesure de concevoir et implémenter une application orientée objet en appliquant les meilleures pratiques.</a:t>
            </a:r>
          </a:p>
        </p:txBody>
      </p:sp>
    </p:spTree>
    <p:extLst>
      <p:ext uri="{BB962C8B-B14F-4D97-AF65-F5344CB8AC3E}">
        <p14:creationId xmlns:p14="http://schemas.microsoft.com/office/powerpoint/2010/main" val="2989573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Abstraction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L'abstraction signifie qu'un objet est vu comme une "boite noire".</a:t>
            </a:r>
          </a:p>
          <a:p>
            <a:r>
              <a:rPr lang="fr-CA" dirty="0"/>
              <a:t>Cela signifie qu'une fois un objet créé, on oublie son fonctionnement interne. On fait donc </a:t>
            </a:r>
            <a:r>
              <a:rPr lang="fr-CA" u="sng" dirty="0"/>
              <a:t>abstraction</a:t>
            </a:r>
            <a:r>
              <a:rPr lang="fr-CA" dirty="0"/>
              <a:t> des détails de son implémentation (son code). </a:t>
            </a:r>
          </a:p>
          <a:p>
            <a:endParaRPr lang="fr-CA" dirty="0"/>
          </a:p>
          <a:p>
            <a:r>
              <a:rPr lang="fr-CA" dirty="0"/>
              <a:t>Imaginons qu'on fabrique une voiture.</a:t>
            </a:r>
          </a:p>
          <a:p>
            <a:r>
              <a:rPr lang="fr-CA" dirty="0"/>
              <a:t>Une fois celle-ci construite, on ne s'intéresse pas au fonctionnement de sa mécanique. Le conducteur ne s'intéresse qu'à l'interface qu'elle offre (Volant, pédale, etc.).</a:t>
            </a:r>
          </a:p>
          <a:p>
            <a:r>
              <a:rPr lang="fr-CA" dirty="0"/>
              <a:t>L'abstraction est un concept fondamental dans la gestion de la complexité du code.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34826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L'héritage est un mécanisme de classification des objets.</a:t>
            </a:r>
          </a:p>
          <a:p>
            <a:r>
              <a:rPr lang="fr-CA" dirty="0"/>
              <a:t>Elle établir des relations de "spécialisation/généralisation".</a:t>
            </a:r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Une </a:t>
            </a:r>
            <a:r>
              <a:rPr lang="fr-CA" u="sng" dirty="0"/>
              <a:t>voiture</a:t>
            </a:r>
            <a:r>
              <a:rPr lang="fr-CA" dirty="0"/>
              <a:t> est une sorte de </a:t>
            </a:r>
            <a:r>
              <a:rPr lang="fr-CA" u="sng" dirty="0"/>
              <a:t>véhicule</a:t>
            </a:r>
          </a:p>
          <a:p>
            <a:pPr lvl="1"/>
            <a:r>
              <a:rPr lang="fr-CA" dirty="0"/>
              <a:t>Un </a:t>
            </a:r>
            <a:r>
              <a:rPr lang="fr-CA" u="sng" dirty="0"/>
              <a:t>camion</a:t>
            </a:r>
            <a:r>
              <a:rPr lang="fr-CA" dirty="0"/>
              <a:t> est une sorte de </a:t>
            </a:r>
            <a:r>
              <a:rPr lang="fr-CA" u="sng" dirty="0"/>
              <a:t>véhicule</a:t>
            </a:r>
          </a:p>
          <a:p>
            <a:pPr lvl="1"/>
            <a:endParaRPr lang="fr-CA" u="sng" dirty="0"/>
          </a:p>
          <a:p>
            <a:pPr lvl="1"/>
            <a:r>
              <a:rPr lang="fr-CA" dirty="0"/>
              <a:t>Un </a:t>
            </a:r>
            <a:r>
              <a:rPr lang="fr-CA" u="sng" dirty="0"/>
              <a:t>chat</a:t>
            </a:r>
            <a:r>
              <a:rPr lang="fr-CA" dirty="0"/>
              <a:t> est un </a:t>
            </a:r>
            <a:r>
              <a:rPr lang="fr-CA" u="sng" dirty="0"/>
              <a:t>animal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Un </a:t>
            </a:r>
            <a:r>
              <a:rPr lang="fr-CA" u="sng" dirty="0"/>
              <a:t>chien</a:t>
            </a:r>
            <a:r>
              <a:rPr lang="fr-CA" dirty="0"/>
              <a:t> est un </a:t>
            </a:r>
            <a:r>
              <a:rPr lang="fr-CA" u="sng" dirty="0"/>
              <a:t>animal</a:t>
            </a:r>
            <a:r>
              <a:rPr lang="fr-CA" dirty="0"/>
              <a:t>.</a:t>
            </a:r>
          </a:p>
          <a:p>
            <a:pPr lvl="1"/>
            <a:endParaRPr lang="fr-CA" dirty="0"/>
          </a:p>
          <a:p>
            <a:r>
              <a:rPr lang="fr-CA" dirty="0"/>
              <a:t>Au cours 2, nous verrons comment exploiter ce concept pour bâtir des relations entre les classes et faciliter la réutilisation du code.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40929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Polymorphisme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polymorphisme signifie qu'on peut redéfinir le comportement d'une méthode. </a:t>
            </a:r>
          </a:p>
          <a:p>
            <a:r>
              <a:rPr lang="fr-CA" dirty="0"/>
              <a:t>Nous l'utiliserons dans les situations suivantes:</a:t>
            </a:r>
          </a:p>
          <a:p>
            <a:pPr lvl="1"/>
            <a:r>
              <a:rPr lang="fr-CA" dirty="0"/>
              <a:t>On souhaite redéfinir le comportement d'une classe dérivé (Héritage)</a:t>
            </a:r>
          </a:p>
          <a:p>
            <a:pPr lvl="1"/>
            <a:r>
              <a:rPr lang="fr-CA" dirty="0"/>
              <a:t>On souhaite définir une méthode de sorte à pouvoir traiter différents types de paramètres.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r>
              <a:rPr lang="fr-CA" dirty="0"/>
              <a:t>Ça semble compliqué? Ce ne l'est pas du tout!</a:t>
            </a:r>
          </a:p>
          <a:p>
            <a:r>
              <a:rPr lang="fr-CA" dirty="0"/>
              <a:t>Nous verrons tout ça en détail dans les prochains cours :)</a:t>
            </a:r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78431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Les </a:t>
            </a:r>
            <a:r>
              <a:rPr lang="fr-CA" dirty="0">
                <a:solidFill>
                  <a:schemeClr val="tx1"/>
                </a:solidFill>
              </a:rPr>
              <a:t>principes orientés objet</a:t>
            </a:r>
          </a:p>
        </p:txBody>
      </p:sp>
    </p:spTree>
    <p:extLst>
      <p:ext uri="{BB962C8B-B14F-4D97-AF65-F5344CB8AC3E}">
        <p14:creationId xmlns:p14="http://schemas.microsoft.com/office/powerpoint/2010/main" val="1871589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97985-750E-4CDE-B635-B850195C03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olidFill>
                  <a:schemeClr val="tx1"/>
                </a:solidFill>
              </a:rPr>
              <a:t>principes orientés 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C8569-6D92-49C2-B82C-0CED43CEF3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dernière section, nous avons abordé brièvement ce que l'orienté objet </a:t>
            </a:r>
            <a:r>
              <a:rPr lang="fr-CA" u="sng" dirty="0"/>
              <a:t>permet de faire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Dans cette section, nous allons couvrir quelques principes qui permettent de </a:t>
            </a:r>
            <a:r>
              <a:rPr lang="fr-CA" u="sng" dirty="0"/>
              <a:t>bien le faire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Ces concepts et principes seront expliqués plus en détail tout au long de la session.</a:t>
            </a:r>
          </a:p>
        </p:txBody>
      </p:sp>
    </p:spTree>
    <p:extLst>
      <p:ext uri="{BB962C8B-B14F-4D97-AF65-F5344CB8AC3E}">
        <p14:creationId xmlns:p14="http://schemas.microsoft.com/office/powerpoint/2010/main" val="2223998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920D6-BC1A-401E-9189-7A1338915BE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olidFill>
                  <a:schemeClr val="tx1"/>
                </a:solidFill>
              </a:rPr>
              <a:t>principes orientés 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749CA-3D1F-4355-B678-86F38EAF76B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Bien qu'il existe une multitude de principes en développement d'application, nous verrons pour l'instant une version abrégée qui est plus adaptée à un premier cours d'introduction.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Pour ceux qui voudraient prendre de l'avance, voici des lectures intéressantes: </a:t>
            </a:r>
          </a:p>
          <a:p>
            <a:pPr lvl="1"/>
            <a:r>
              <a:rPr lang="fr-CA" dirty="0">
                <a:hlinkClick r:id="rId4"/>
              </a:rPr>
              <a:t>https://dzone.com/articles/solid-grasp-and-other-basic-principles-of-object-o</a:t>
            </a:r>
            <a:endParaRPr lang="fr-CA" dirty="0"/>
          </a:p>
          <a:p>
            <a:pPr lvl="1"/>
            <a:r>
              <a:rPr lang="fr-CA" dirty="0">
                <a:hlinkClick r:id="rId5"/>
              </a:rPr>
              <a:t>https://dzone.com/articles/software-design-principles-dry-and-kiss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15319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05827-CBE0-4BB9-960A-648B7E63CFC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olidFill>
                  <a:schemeClr val="tx1"/>
                </a:solidFill>
              </a:rPr>
              <a:t>principes orientés 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C79F7-DB78-4B2B-AC09-BA97732233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quelques concepts que nous verrons</a:t>
            </a:r>
          </a:p>
          <a:p>
            <a:pPr lvl="1"/>
            <a:r>
              <a:rPr lang="fr-CA" dirty="0"/>
              <a:t>Principes de cohésion forte (GRASP)</a:t>
            </a:r>
          </a:p>
          <a:p>
            <a:pPr lvl="1"/>
            <a:r>
              <a:rPr lang="fr-CA" dirty="0"/>
              <a:t>Principes de couplage faible (GRASP)</a:t>
            </a:r>
          </a:p>
          <a:p>
            <a:pPr lvl="1"/>
            <a:r>
              <a:rPr lang="fr-CA" dirty="0"/>
              <a:t>Principes DRY</a:t>
            </a:r>
          </a:p>
          <a:p>
            <a:pPr lvl="1"/>
            <a:r>
              <a:rPr lang="fr-CA" dirty="0"/>
              <a:t>Principe KISS</a:t>
            </a:r>
          </a:p>
        </p:txBody>
      </p:sp>
    </p:spTree>
    <p:extLst>
      <p:ext uri="{BB962C8B-B14F-4D97-AF65-F5344CB8AC3E}">
        <p14:creationId xmlns:p14="http://schemas.microsoft.com/office/powerpoint/2010/main" val="39959869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FFA8E-62E1-43E5-87D5-E995AB173E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cohésion forte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ABAD1-258B-4CB5-BA49-3D1B209083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principe de forte cohésion signifie que l'ensemble des éléments de la classe servent à remplir le même rôle clairement défini de la classe. Elle vise également à s'assurer que la classe ne tente d'accomplir qu'un seul rôle.</a:t>
            </a:r>
          </a:p>
          <a:p>
            <a:endParaRPr lang="fr-CA" dirty="0"/>
          </a:p>
          <a:p>
            <a:r>
              <a:rPr lang="fr-CA" dirty="0"/>
              <a:t>Il vise donc à éliminer</a:t>
            </a:r>
          </a:p>
          <a:p>
            <a:pPr lvl="1"/>
            <a:r>
              <a:rPr lang="fr-CA" dirty="0"/>
              <a:t>Les méthodes qu'on a mises dans une classe alors qu'on aurait dû le factoriser dans une classe distincte</a:t>
            </a:r>
          </a:p>
          <a:p>
            <a:pPr lvl="1"/>
            <a:r>
              <a:rPr lang="fr-CA" dirty="0"/>
              <a:t>Les classes qui se retrouvent à faire toutes les tâches orpheline du programme (lire un fichier, connecter à une base de données, etc.).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514870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B330A-E054-426D-89CC-A805210622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cohésion forte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D8938-9364-461A-9AE4-67D98CD7280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/>
              <a:t>Exemple</a:t>
            </a:r>
          </a:p>
          <a:p>
            <a:pPr lvl="1"/>
            <a:r>
              <a:rPr lang="fr-CA" dirty="0"/>
              <a:t>Imaginons une classe "Fichier" qui représente un fichier de l'ordinateur.</a:t>
            </a:r>
          </a:p>
          <a:p>
            <a:pPr lvl="1"/>
            <a:r>
              <a:rPr lang="fr-CA" dirty="0"/>
              <a:t>Mon programme s'en sert pour lire du texte produit par un autre programme en recherchant des mots-clés.</a:t>
            </a:r>
          </a:p>
          <a:p>
            <a:pPr lvl="1"/>
            <a:r>
              <a:rPr lang="fr-CA" dirty="0"/>
              <a:t>Je crée donc les méthodes</a:t>
            </a:r>
          </a:p>
          <a:p>
            <a:pPr lvl="2"/>
            <a:r>
              <a:rPr lang="fr-CA" dirty="0" err="1"/>
              <a:t>Obtenir_Taille_Du_Fichier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Ouvrir_Fichier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Cherche_Mot_Cle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Fermer_Fichier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Supprimer_Fichier</a:t>
            </a:r>
            <a:r>
              <a:rPr lang="fr-CA" dirty="0"/>
              <a:t>()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Est-ce une bonne conception?</a:t>
            </a:r>
          </a:p>
        </p:txBody>
      </p:sp>
    </p:spTree>
    <p:extLst>
      <p:ext uri="{BB962C8B-B14F-4D97-AF65-F5344CB8AC3E}">
        <p14:creationId xmlns:p14="http://schemas.microsoft.com/office/powerpoint/2010/main" val="2281900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0EC07-AA86-4C41-955A-FD406A3E1CA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cohésion forte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2F0D6-1A29-4D1F-ACBE-C8B9F70824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Quelles fonctionnalités TOUS les fichiers offrent de façon générale?</a:t>
            </a:r>
          </a:p>
          <a:p>
            <a:pPr lvl="2"/>
            <a:r>
              <a:rPr lang="fr-CA" dirty="0" err="1"/>
              <a:t>Obtenir_Taille_Du_Fichier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Ouvrir_Fichier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Fermer_Fichier</a:t>
            </a:r>
            <a:r>
              <a:rPr lang="fr-CA" dirty="0"/>
              <a:t>()</a:t>
            </a:r>
          </a:p>
          <a:p>
            <a:pPr lvl="2"/>
            <a:r>
              <a:rPr lang="fr-CA" dirty="0" err="1"/>
              <a:t>Supprimer_Fichier</a:t>
            </a:r>
            <a:r>
              <a:rPr lang="fr-CA" dirty="0"/>
              <a:t>()</a:t>
            </a:r>
          </a:p>
          <a:p>
            <a:pPr lvl="2"/>
            <a:endParaRPr lang="fr-CA" dirty="0"/>
          </a:p>
          <a:p>
            <a:r>
              <a:rPr lang="fr-CA" dirty="0" err="1"/>
              <a:t>Cherche_Mot_Cle</a:t>
            </a:r>
            <a:r>
              <a:rPr lang="fr-CA" dirty="0"/>
              <a:t>() ne s'applique qu'au fichier de type "texte", pour lesquels on souhaite vouloir trouver un mot clé en particulier.</a:t>
            </a:r>
          </a:p>
          <a:p>
            <a:r>
              <a:rPr lang="fr-CA" dirty="0"/>
              <a:t>C'est quelque de spécifique qui rend la classe inutilisable pour la plupart des types de fichiers.</a:t>
            </a:r>
          </a:p>
          <a:p>
            <a:r>
              <a:rPr lang="fr-CA" dirty="0"/>
              <a:t>Que faire?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7506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Pourquoi ce cours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programmation orientée objet est le paradigme le plus dominant sur le marché.</a:t>
            </a:r>
          </a:p>
          <a:p>
            <a:r>
              <a:rPr lang="fr-CA" dirty="0"/>
              <a:t>Il permet une meilleure modélisation de la réalité des utilisateurs  sous forme objet.</a:t>
            </a:r>
          </a:p>
          <a:p>
            <a:endParaRPr lang="fr-CA" dirty="0"/>
          </a:p>
          <a:p>
            <a:r>
              <a:rPr lang="fr-CA" dirty="0"/>
              <a:t>De plus, une grande partie des employeurs font passer des tests techniques aux candidats qui souhaitent obtenir un poste de programmeur et la programmation orientée objet est un sujet très fréquent.</a:t>
            </a:r>
          </a:p>
        </p:txBody>
      </p:sp>
    </p:spTree>
    <p:extLst>
      <p:ext uri="{BB962C8B-B14F-4D97-AF65-F5344CB8AC3E}">
        <p14:creationId xmlns:p14="http://schemas.microsoft.com/office/powerpoint/2010/main" val="18002960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A6235-471F-493B-9D18-D94FAA9855A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cohésion forte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894EF-00CF-4D0F-AB20-42194149E71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Nous pouvons séparer la classe en deux classes</a:t>
            </a:r>
          </a:p>
          <a:p>
            <a:pPr lvl="1"/>
            <a:r>
              <a:rPr lang="fr-CA" dirty="0"/>
              <a:t>Fichier</a:t>
            </a:r>
          </a:p>
          <a:p>
            <a:pPr lvl="1"/>
            <a:r>
              <a:rPr lang="fr-CA" dirty="0"/>
              <a:t>Texte</a:t>
            </a:r>
          </a:p>
          <a:p>
            <a:pPr lvl="1"/>
            <a:endParaRPr lang="fr-CA" dirty="0"/>
          </a:p>
          <a:p>
            <a:r>
              <a:rPr lang="fr-CA" dirty="0"/>
              <a:t>La classe "Fichier" permet de traiter tous les types de fichiers et les méthodes qui leur correspondent (ouvrir, fermer, supprimer, etc.)</a:t>
            </a:r>
          </a:p>
          <a:p>
            <a:r>
              <a:rPr lang="fr-CA" dirty="0"/>
              <a:t>La classe "Texte" permet de traiter n'importe quel texte et d'exécuter les méthodes appropriées (chercher un mot, remplacer un mot, etc.)</a:t>
            </a:r>
          </a:p>
          <a:p>
            <a:endParaRPr lang="fr-CA" dirty="0"/>
          </a:p>
          <a:p>
            <a:r>
              <a:rPr lang="fr-CA" dirty="0"/>
              <a:t>Dans notre cas, la classe Fichier pourra lire le contenu et l'envoyer à la classe Texte, qui pourra remplir son rôle de recherche de mot.</a:t>
            </a:r>
          </a:p>
        </p:txBody>
      </p:sp>
    </p:spTree>
    <p:extLst>
      <p:ext uri="{BB962C8B-B14F-4D97-AF65-F5344CB8AC3E}">
        <p14:creationId xmlns:p14="http://schemas.microsoft.com/office/powerpoint/2010/main" val="2160433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29C0-6D6D-48D0-B352-3695D7F8B5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couplage faible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0C13-A4E0-4A9B-A4D1-E4153DB9D4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couplage fait référence au degré d'interdépendance entre deux classes.</a:t>
            </a:r>
          </a:p>
          <a:p>
            <a:r>
              <a:rPr lang="fr-CA" dirty="0"/>
              <a:t>Le principe de couplage faible signifie que la communication entre deux classes doit être le plus minimale que possible.</a:t>
            </a:r>
          </a:p>
          <a:p>
            <a:r>
              <a:rPr lang="fr-CA" dirty="0"/>
              <a:t>En gros, la quantité d'information qu'une classe doit connaitre d'une autre classe est minimale.</a:t>
            </a:r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777983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007AA-B32A-4C6A-83E2-6B4F584114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couplage faible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6597C-1254-4D58-8550-3BF99B8851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Une classe "Utilisateur" offre une méthode "Authentifier" (pour valider l'identité de l'utilisateur.</a:t>
            </a:r>
          </a:p>
          <a:p>
            <a:pPr lvl="1"/>
            <a:r>
              <a:rPr lang="fr-CA" dirty="0"/>
              <a:t>Cette méthode "Authentifier" crée un objet de type "</a:t>
            </a:r>
            <a:r>
              <a:rPr lang="fr-CA" dirty="0" err="1"/>
              <a:t>Base_De_Donnees</a:t>
            </a:r>
            <a:r>
              <a:rPr lang="fr-CA" dirty="0"/>
              <a:t>" pour se connecter à une base de données et vérifier si le code utilisateur et le mot de passe sont valides.</a:t>
            </a:r>
          </a:p>
          <a:p>
            <a:pPr lvl="1"/>
            <a:endParaRPr lang="fr-CA" dirty="0"/>
          </a:p>
          <a:p>
            <a:r>
              <a:rPr lang="fr-CA" dirty="0"/>
              <a:t>Est-ce une bonne idée?</a:t>
            </a:r>
          </a:p>
        </p:txBody>
      </p:sp>
    </p:spTree>
    <p:extLst>
      <p:ext uri="{BB962C8B-B14F-4D97-AF65-F5344CB8AC3E}">
        <p14:creationId xmlns:p14="http://schemas.microsoft.com/office/powerpoint/2010/main" val="323399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007AA-B32A-4C6A-83E2-6B4F584114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couplage faible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6597C-1254-4D58-8550-3BF99B8851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problème qui se pose est que les comptes utilisateurs ne seront pas toujours dans une base de données.</a:t>
            </a:r>
          </a:p>
          <a:p>
            <a:r>
              <a:rPr lang="fr-CA" dirty="0"/>
              <a:t>Si ça change, on doit </a:t>
            </a:r>
            <a:r>
              <a:rPr lang="fr-CA" u="sng" dirty="0"/>
              <a:t>réécrire la méthode</a:t>
            </a:r>
            <a:r>
              <a:rPr lang="fr-CA" dirty="0"/>
              <a:t>.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Sans allez dans les détails pour l'instant, considérez que le rôle l'objet "Utilisateur" et le rôle d'accès au mécanisme d'authentification devrait être distinct.</a:t>
            </a:r>
          </a:p>
        </p:txBody>
      </p:sp>
    </p:spTree>
    <p:extLst>
      <p:ext uri="{BB962C8B-B14F-4D97-AF65-F5344CB8AC3E}">
        <p14:creationId xmlns:p14="http://schemas.microsoft.com/office/powerpoint/2010/main" val="3415053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AA63-75C9-48D3-9BD7-2344CFB7CD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couplage faible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895CE-5A70-486A-99CF-936FD3BCCC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cours 2, nous verrons l'impact que certains concepts de l'orienté objet ont sur le couplage de l'application.</a:t>
            </a:r>
          </a:p>
          <a:p>
            <a:endParaRPr lang="fr-CA" dirty="0"/>
          </a:p>
          <a:p>
            <a:r>
              <a:rPr lang="fr-CA" dirty="0"/>
              <a:t>Nous verrons que </a:t>
            </a:r>
            <a:r>
              <a:rPr lang="fr-CA" u="sng" dirty="0"/>
              <a:t>l'héritage crée un fort couplage</a:t>
            </a:r>
            <a:r>
              <a:rPr lang="fr-CA" dirty="0"/>
              <a:t>, tandis que </a:t>
            </a:r>
            <a:r>
              <a:rPr lang="fr-CA" u="sng" dirty="0"/>
              <a:t>les interfaces créent un faible couplage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552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4AFBF-30AB-4D2F-B9F3-66D3A562C26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de couplage faible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9D04-3E56-41AC-88DD-6159C0ED507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avantages d'un couplage faible sont</a:t>
            </a:r>
          </a:p>
          <a:p>
            <a:pPr lvl="1"/>
            <a:r>
              <a:rPr lang="fr-CA" dirty="0"/>
              <a:t>Plus grande facilité à tester (Interface mieux définie)</a:t>
            </a:r>
          </a:p>
          <a:p>
            <a:pPr lvl="1"/>
            <a:r>
              <a:rPr lang="fr-CA" dirty="0"/>
              <a:t>Plus grande facilité à modifier le code sans impacter les classes qui l'utilisent.</a:t>
            </a:r>
          </a:p>
          <a:p>
            <a:pPr lvl="1"/>
            <a:r>
              <a:rPr lang="fr-CA" dirty="0"/>
              <a:t>Plus grande facilité à réutiliser le code</a:t>
            </a:r>
          </a:p>
          <a:p>
            <a:pPr lvl="1"/>
            <a:r>
              <a:rPr lang="fr-CA" dirty="0"/>
              <a:t>Plus grande facilité à remplacer une classe pour une autre.</a:t>
            </a:r>
          </a:p>
        </p:txBody>
      </p:sp>
    </p:spTree>
    <p:extLst>
      <p:ext uri="{BB962C8B-B14F-4D97-AF65-F5344CB8AC3E}">
        <p14:creationId xmlns:p14="http://schemas.microsoft.com/office/powerpoint/2010/main" val="13681941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DC1C-CAE2-4B60-BDBE-ECB4A58177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Principes DRY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97691-915C-40CD-81CB-23D2E0F9BE7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215147" cy="4195481"/>
          </a:xfrm>
        </p:spPr>
        <p:txBody>
          <a:bodyPr/>
          <a:lstStyle/>
          <a:p>
            <a:r>
              <a:rPr lang="fr-CA" dirty="0"/>
              <a:t>Le principe DRY signifie "Don't </a:t>
            </a:r>
            <a:r>
              <a:rPr lang="fr-CA" dirty="0" err="1"/>
              <a:t>repeat</a:t>
            </a:r>
            <a:r>
              <a:rPr lang="fr-CA" dirty="0"/>
              <a:t> </a:t>
            </a:r>
            <a:r>
              <a:rPr lang="fr-CA" dirty="0" err="1"/>
              <a:t>yourself</a:t>
            </a:r>
            <a:r>
              <a:rPr lang="fr-CA" dirty="0"/>
              <a:t>" (ne vous répétez pas).</a:t>
            </a:r>
          </a:p>
          <a:p>
            <a:r>
              <a:rPr lang="fr-CA" dirty="0"/>
              <a:t>Il encourage a utiliser les mécanismes offerts avec d'éviter que du code ne soit dupliqué dans un programme.</a:t>
            </a:r>
          </a:p>
          <a:p>
            <a:r>
              <a:rPr lang="fr-CA" dirty="0"/>
              <a:t>Elle s'applique également aux bases de données à travers la </a:t>
            </a:r>
            <a:r>
              <a:rPr lang="fr-CA" u="sng" dirty="0"/>
              <a:t>normalisation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Le principe DRY permet de </a:t>
            </a:r>
            <a:r>
              <a:rPr lang="fr-CA" u="sng" dirty="0"/>
              <a:t>réduire la quantité de code à écrire</a:t>
            </a:r>
            <a:r>
              <a:rPr lang="fr-CA" dirty="0"/>
              <a:t> et </a:t>
            </a:r>
            <a:r>
              <a:rPr lang="fr-CA" u="sng" dirty="0"/>
              <a:t>éliminer les risques d'incohérence</a:t>
            </a:r>
            <a:r>
              <a:rPr lang="fr-CA" dirty="0"/>
              <a:t> dans le code.</a:t>
            </a:r>
          </a:p>
          <a:p>
            <a:r>
              <a:rPr lang="fr-CA" dirty="0"/>
              <a:t>Comme nous le verrons, on peut exploiter ce principe avec l'héritage, la composition, et autres principes que nous verrons.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238615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5EBA7-8ABF-4A70-BD4F-F75CA81B744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 KISS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F826F-6F30-4D6F-BCE2-39697D5773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KISS signifie "</a:t>
            </a:r>
            <a:r>
              <a:rPr lang="fr-CA" dirty="0" err="1"/>
              <a:t>Keep</a:t>
            </a:r>
            <a:r>
              <a:rPr lang="fr-CA" dirty="0"/>
              <a:t> </a:t>
            </a:r>
            <a:r>
              <a:rPr lang="fr-CA" dirty="0" err="1"/>
              <a:t>it</a:t>
            </a:r>
            <a:r>
              <a:rPr lang="fr-CA" dirty="0"/>
              <a:t> simple, </a:t>
            </a:r>
            <a:r>
              <a:rPr lang="fr-CA" dirty="0" err="1"/>
              <a:t>stupid</a:t>
            </a:r>
            <a:r>
              <a:rPr lang="fr-CA" dirty="0"/>
              <a:t>" (</a:t>
            </a:r>
            <a:r>
              <a:rPr lang="fr-CA" dirty="0" err="1"/>
              <a:t>gardez-le</a:t>
            </a:r>
            <a:r>
              <a:rPr lang="fr-CA" dirty="0"/>
              <a:t> simple et stupide)</a:t>
            </a:r>
          </a:p>
          <a:p>
            <a:r>
              <a:rPr lang="fr-CA" dirty="0"/>
              <a:t>KISS encourage a conserver le design le plus simple que possible.</a:t>
            </a:r>
          </a:p>
          <a:p>
            <a:endParaRPr lang="fr-CA" dirty="0"/>
          </a:p>
          <a:p>
            <a:r>
              <a:rPr lang="fr-CA" dirty="0"/>
              <a:t>Il s'agit d'un principe plus difficile à appliquer qu'on pourrait le croire.</a:t>
            </a:r>
          </a:p>
          <a:p>
            <a:r>
              <a:rPr lang="fr-CA" dirty="0"/>
              <a:t>Éliminer tout élément superflu d'un système pour en faire quelque chose de facilement compréhensible demande en fait un bon exercice de réflexion.</a:t>
            </a:r>
          </a:p>
        </p:txBody>
      </p:sp>
    </p:spTree>
    <p:extLst>
      <p:ext uri="{BB962C8B-B14F-4D97-AF65-F5344CB8AC3E}">
        <p14:creationId xmlns:p14="http://schemas.microsoft.com/office/powerpoint/2010/main" val="4280730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CC800-E84F-4327-A61B-08B28D329B2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Principe KISS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98D2C-DEB0-4980-B8AB-8DF3EEBF4CD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quelques exemples de pratique KISS</a:t>
            </a:r>
          </a:p>
          <a:p>
            <a:pPr lvl="1"/>
            <a:r>
              <a:rPr lang="fr-CA" dirty="0"/>
              <a:t>Une méthode ne doit remplir qu'une seule tâche. Créez des sous-méthodes autrement.</a:t>
            </a:r>
          </a:p>
          <a:p>
            <a:pPr lvl="1"/>
            <a:r>
              <a:rPr lang="fr-CA" dirty="0"/>
              <a:t>Ne créez pas de code pour de possibles besoins futurs.</a:t>
            </a:r>
          </a:p>
          <a:p>
            <a:pPr lvl="1"/>
            <a:r>
              <a:rPr lang="fr-CA" dirty="0"/>
              <a:t>Réduire l'utilisation de "</a:t>
            </a:r>
            <a:r>
              <a:rPr lang="fr-CA" dirty="0" err="1"/>
              <a:t>framework</a:t>
            </a:r>
            <a:r>
              <a:rPr lang="fr-CA" dirty="0"/>
              <a:t>" et autre tiers parti lorsque ce n'est pas absolument nécessaire.</a:t>
            </a:r>
          </a:p>
          <a:p>
            <a:pPr lvl="1"/>
            <a:r>
              <a:rPr lang="fr-CA" dirty="0"/>
              <a:t>Éviter l'utilisation de librairie obscure ou d'algorithme qui ne sont pas connus du programmeur moyen.</a:t>
            </a:r>
          </a:p>
          <a:p>
            <a:pPr lvl="1"/>
            <a:r>
              <a:rPr lang="fr-CA" dirty="0"/>
              <a:t>Faire un code moins optimisé pour qu'il soit plus compréhensible (la vitesse d'exécution d'un programme est rarement un problème majeur aujourd'hui, évitez la micro-optimisation)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120212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L'environnement de développement</a:t>
            </a:r>
          </a:p>
        </p:txBody>
      </p:sp>
    </p:spTree>
    <p:extLst>
      <p:ext uri="{BB962C8B-B14F-4D97-AF65-F5344CB8AC3E}">
        <p14:creationId xmlns:p14="http://schemas.microsoft.com/office/powerpoint/2010/main" val="3541528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53B8-E141-4809-9C36-E7C51CB9EC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Calendrier du cours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56DF98-BD12-4CFB-B4F6-77238BE0F35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8501876"/>
              </p:ext>
            </p:extLst>
          </p:nvPr>
        </p:nvGraphicFramePr>
        <p:xfrm>
          <a:off x="781234" y="1528482"/>
          <a:ext cx="1101719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328">
                  <a:extLst>
                    <a:ext uri="{9D8B030D-6E8A-4147-A177-3AD203B41FA5}">
                      <a16:colId xmlns:a16="http://schemas.microsoft.com/office/drawing/2014/main" val="1384502661"/>
                    </a:ext>
                  </a:extLst>
                </a:gridCol>
                <a:gridCol w="5970224">
                  <a:extLst>
                    <a:ext uri="{9D8B030D-6E8A-4147-A177-3AD203B41FA5}">
                      <a16:colId xmlns:a16="http://schemas.microsoft.com/office/drawing/2014/main" val="2448734154"/>
                    </a:ext>
                  </a:extLst>
                </a:gridCol>
                <a:gridCol w="3364638">
                  <a:extLst>
                    <a:ext uri="{9D8B030D-6E8A-4147-A177-3AD203B41FA5}">
                      <a16:colId xmlns:a16="http://schemas.microsoft.com/office/drawing/2014/main" val="749625889"/>
                    </a:ext>
                  </a:extLst>
                </a:gridCol>
              </a:tblGrid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Cours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/>
                        <a:t>Mardi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/>
                        <a:t>Jeudi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524779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Introduction à la programmation orienté objet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870030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Héritage, Interface &amp; Polymorphisme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880766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Composition, Énumération &amp; Présentation de projet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898806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Structure de données et types génériques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114419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Notation UML et Versionnage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382680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Révision pour l’examen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>
                          <a:solidFill>
                            <a:srgbClr val="FF0000"/>
                          </a:solidFill>
                        </a:rPr>
                        <a:t>Examen 1 (20%)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953903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Introduction aux Patron</a:t>
                      </a:r>
                      <a:r>
                        <a:rPr lang="fr-CA" sz="1400" baseline="0" dirty="0"/>
                        <a:t> de conception + </a:t>
                      </a:r>
                      <a:r>
                        <a:rPr lang="fr-CA" sz="1400" dirty="0"/>
                        <a:t>Les patrons structurel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557865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Les patrons </a:t>
                      </a:r>
                      <a:r>
                        <a:rPr lang="fr-CA" sz="1400" dirty="0" err="1"/>
                        <a:t>créationnel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661389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Les patrons comportemental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533037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Architecture MVC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463397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Révision pour l’examen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>
                          <a:solidFill>
                            <a:srgbClr val="FF0000"/>
                          </a:solidFill>
                        </a:rPr>
                        <a:t>Examen 2 (30%)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113443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Développement logiciel et test applicatif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Séance d'exercice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677780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Présentation orale + Sérialisation des objets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>
                          <a:solidFill>
                            <a:srgbClr val="FF0000"/>
                          </a:solidFill>
                        </a:rPr>
                        <a:t>Oral (10%)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491112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Révision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dirty="0"/>
                        <a:t>Révision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3566"/>
                  </a:ext>
                </a:extLst>
              </a:tr>
              <a:tr h="300054">
                <a:tc>
                  <a:txBody>
                    <a:bodyPr/>
                    <a:lstStyle/>
                    <a:p>
                      <a:r>
                        <a:rPr lang="fr-CA" sz="1400" dirty="0"/>
                        <a:t>Semaine 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Révision pour l'examen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>
                          <a:solidFill>
                            <a:srgbClr val="FF0000"/>
                          </a:solidFill>
                        </a:rPr>
                        <a:t>Examen final (40%)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999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0722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DC94D-5318-4231-AC98-592CE4A5915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L'environnement de développement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9F9C-23EE-450C-B5C9-85063168842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le cours, nous utiliserons </a:t>
            </a:r>
            <a:r>
              <a:rPr lang="fr-CA" u="sng" dirty="0"/>
              <a:t>Microsoft Visual Studio</a:t>
            </a:r>
            <a:r>
              <a:rPr lang="fr-CA" dirty="0"/>
              <a:t>.</a:t>
            </a:r>
          </a:p>
          <a:p>
            <a:r>
              <a:rPr lang="fr-CA" dirty="0"/>
              <a:t>Il s'agit de l'outil de développement pour les technologies Microsoft.</a:t>
            </a:r>
          </a:p>
          <a:p>
            <a:r>
              <a:rPr lang="fr-CA" dirty="0"/>
              <a:t>Dans le cadre du cours, nous utiliserons C#</a:t>
            </a:r>
          </a:p>
          <a:p>
            <a:endParaRPr lang="fr-CA" dirty="0"/>
          </a:p>
          <a:p>
            <a:r>
              <a:rPr lang="fr-CA" dirty="0"/>
              <a:t>Sachez toutefois que plusieurs autres langages supportent l'orienté objet</a:t>
            </a:r>
          </a:p>
          <a:p>
            <a:pPr lvl="1"/>
            <a:r>
              <a:rPr lang="fr-CA" dirty="0"/>
              <a:t>C++</a:t>
            </a:r>
          </a:p>
          <a:p>
            <a:pPr lvl="1"/>
            <a:r>
              <a:rPr lang="fr-CA" dirty="0"/>
              <a:t>PHP</a:t>
            </a:r>
          </a:p>
          <a:p>
            <a:pPr lvl="1"/>
            <a:r>
              <a:rPr lang="fr-CA" dirty="0"/>
              <a:t>Python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62460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19121-6E36-46FE-934D-35F64F7404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L'environnement de développement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C4F1C7-6EE7-45B2-809A-C0F5C06CCB5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81512" y="2073022"/>
            <a:ext cx="8173673" cy="43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10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1CAC8-F94F-4901-BB09-8B5085E30C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L'environnement de développement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9AA84-40E7-4BB1-B260-0CF8EF88E8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Si vous ne l'avez pas déjà à la maison, je vous encourage à le télécharger et l'instant.</a:t>
            </a:r>
          </a:p>
          <a:p>
            <a:r>
              <a:rPr lang="fr-CA" dirty="0"/>
              <a:t>C'est gratuit et peut être téléchargé au lien suivant: </a:t>
            </a:r>
            <a:r>
              <a:rPr lang="fr-CA" dirty="0">
                <a:hlinkClick r:id="rId4"/>
              </a:rPr>
              <a:t>https://visualstudio.microsoft.com/vs/community/</a:t>
            </a:r>
            <a:endParaRPr lang="fr-CA" dirty="0"/>
          </a:p>
          <a:p>
            <a:endParaRPr lang="fr-CA" dirty="0"/>
          </a:p>
          <a:p>
            <a:r>
              <a:rPr lang="fr-CA" dirty="0"/>
              <a:t>La dernière version est Visual studio 2019</a:t>
            </a:r>
          </a:p>
        </p:txBody>
      </p:sp>
    </p:spTree>
    <p:extLst>
      <p:ext uri="{BB962C8B-B14F-4D97-AF65-F5344CB8AC3E}">
        <p14:creationId xmlns:p14="http://schemas.microsoft.com/office/powerpoint/2010/main" val="288501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A58BB-A10C-4EBB-A2A8-7C58434F355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L'environnement de développement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3F81B-362B-4337-8E7D-7C3CCF622CB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créer un projet, cliquez sur:</a:t>
            </a:r>
          </a:p>
          <a:p>
            <a:pPr lvl="1"/>
            <a:r>
              <a:rPr lang="fr-CA" dirty="0"/>
              <a:t>"File"</a:t>
            </a:r>
          </a:p>
          <a:p>
            <a:pPr lvl="1"/>
            <a:r>
              <a:rPr lang="fr-CA" dirty="0"/>
              <a:t>New</a:t>
            </a:r>
          </a:p>
          <a:p>
            <a:pPr lvl="1"/>
            <a:r>
              <a:rPr lang="fr-CA" dirty="0"/>
              <a:t>Project</a:t>
            </a:r>
          </a:p>
          <a:p>
            <a:pPr lvl="1"/>
            <a:r>
              <a:rPr lang="fr-CA" dirty="0"/>
              <a:t>Visual C#</a:t>
            </a:r>
          </a:p>
          <a:p>
            <a:pPr lvl="1"/>
            <a:r>
              <a:rPr lang="fr-CA" dirty="0" err="1"/>
              <a:t>Get</a:t>
            </a:r>
            <a:r>
              <a:rPr lang="fr-CA" dirty="0"/>
              <a:t> </a:t>
            </a:r>
            <a:r>
              <a:rPr lang="fr-CA" dirty="0" err="1"/>
              <a:t>Started</a:t>
            </a:r>
            <a:endParaRPr lang="fr-CA" dirty="0"/>
          </a:p>
          <a:p>
            <a:pPr lvl="1"/>
            <a:r>
              <a:rPr lang="fr-CA" dirty="0"/>
              <a:t>Console App</a:t>
            </a:r>
          </a:p>
          <a:p>
            <a:pPr lvl="1"/>
            <a:r>
              <a:rPr lang="fr-CA" dirty="0"/>
              <a:t>(donner un nom à votre projet)</a:t>
            </a:r>
          </a:p>
          <a:p>
            <a:pPr lvl="1"/>
            <a:r>
              <a:rPr lang="fr-CA" dirty="0"/>
              <a:t>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3AFC06-A559-4D37-AA19-B78008EF983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693696" y="2114026"/>
            <a:ext cx="5605051" cy="391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041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Rappel du C#</a:t>
            </a:r>
          </a:p>
        </p:txBody>
      </p:sp>
    </p:spTree>
    <p:extLst>
      <p:ext uri="{BB962C8B-B14F-4D97-AF65-F5344CB8AC3E}">
        <p14:creationId xmlns:p14="http://schemas.microsoft.com/office/powerpoint/2010/main" val="4134146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C#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Avant de nous lancer dans l'orienté objet, nous allons faire un rappel bref sur les concepts suivants:</a:t>
            </a:r>
          </a:p>
          <a:p>
            <a:pPr lvl="1"/>
            <a:r>
              <a:rPr lang="fr-CA" dirty="0"/>
              <a:t>Affichage</a:t>
            </a:r>
          </a:p>
          <a:p>
            <a:pPr lvl="1"/>
            <a:r>
              <a:rPr lang="fr-CA" dirty="0"/>
              <a:t>Variable</a:t>
            </a:r>
          </a:p>
          <a:p>
            <a:pPr lvl="1"/>
            <a:r>
              <a:rPr lang="fr-CA" dirty="0"/>
              <a:t>Méthode</a:t>
            </a:r>
          </a:p>
          <a:p>
            <a:pPr lvl="1"/>
            <a:r>
              <a:rPr lang="fr-CA" dirty="0"/>
              <a:t>Lecture du clavier</a:t>
            </a:r>
          </a:p>
          <a:p>
            <a:endParaRPr lang="fr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851891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550C4-83CE-4AA6-9719-64319BB04B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Affichage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1F3A5-7C8D-4C9A-A2DF-41ACD9A9E9E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On peut afficher un message à l'utilisateur en utilisant la méthode: </a:t>
            </a:r>
            <a:r>
              <a:rPr lang="fr-CA" dirty="0" err="1"/>
              <a:t>Console.ReadLine</a:t>
            </a:r>
            <a:r>
              <a:rPr lang="fr-CA" dirty="0"/>
              <a:t>();</a:t>
            </a:r>
          </a:p>
          <a:p>
            <a:endParaRPr lang="fr-CA" dirty="0"/>
          </a:p>
          <a:p>
            <a:r>
              <a:rPr lang="fr-CA" dirty="0"/>
              <a:t>Il est recommandé d'ajouter l'instruction suivante pour éviter que la fenêtre ne ferme instantanément: </a:t>
            </a:r>
            <a:r>
              <a:rPr lang="fr-CA" dirty="0" err="1"/>
              <a:t>Console.ReadKey</a:t>
            </a:r>
            <a:r>
              <a:rPr lang="fr-CA" dirty="0"/>
              <a:t>();</a:t>
            </a:r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15E345-FDE2-4BEF-A61E-931685775DE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01628" y="3962980"/>
            <a:ext cx="5316523" cy="270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04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F4B38-78E6-4189-9596-563EF32BE6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2FECC-BE2C-435E-88B8-D4021F87BA3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variables sont des espaces de mémoire qui conservent de l'information.</a:t>
            </a:r>
          </a:p>
          <a:p>
            <a:r>
              <a:rPr lang="fr-CA" dirty="0"/>
              <a:t>Il en existe deux catégories</a:t>
            </a:r>
          </a:p>
          <a:p>
            <a:pPr lvl="1"/>
            <a:r>
              <a:rPr lang="fr-CA" dirty="0"/>
              <a:t>Les variables "primitives" (</a:t>
            </a:r>
            <a:r>
              <a:rPr lang="fr-CA" dirty="0" err="1"/>
              <a:t>int</a:t>
            </a:r>
            <a:r>
              <a:rPr lang="fr-CA" dirty="0"/>
              <a:t>, long, char, </a:t>
            </a:r>
            <a:r>
              <a:rPr lang="fr-CA" dirty="0" err="1"/>
              <a:t>float</a:t>
            </a:r>
            <a:r>
              <a:rPr lang="fr-CA" dirty="0"/>
              <a:t>, etc.)</a:t>
            </a:r>
          </a:p>
          <a:p>
            <a:pPr lvl="1"/>
            <a:r>
              <a:rPr lang="fr-CA" dirty="0"/>
              <a:t>Les variables objets (que nous verrons sous peu)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326995-BD1E-424D-BAD0-F88E508644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7325" y="4091643"/>
            <a:ext cx="463867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002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309EB-A39C-42F4-8EDC-45E966588A0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DD0B-8546-4718-B463-2D14308197D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méthode est un groupe d'instruction qui est défini afin d'être utilisé par le programme.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483553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0124-DD1D-44A7-AB99-FEE4AEA3678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8DBD4-6E5E-46A9-8C0C-BD430A63E0D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Élément de méthode</a:t>
            </a:r>
          </a:p>
          <a:p>
            <a:pPr lvl="1"/>
            <a:r>
              <a:rPr lang="fr-CA" dirty="0"/>
              <a:t>Visibilité (Public, </a:t>
            </a:r>
            <a:r>
              <a:rPr lang="fr-CA" dirty="0" err="1"/>
              <a:t>private</a:t>
            </a:r>
            <a:r>
              <a:rPr lang="fr-CA" dirty="0"/>
              <a:t>, </a:t>
            </a:r>
            <a:r>
              <a:rPr lang="fr-CA" dirty="0" err="1"/>
              <a:t>protected</a:t>
            </a:r>
            <a:r>
              <a:rPr lang="fr-CA" dirty="0"/>
              <a:t>, etc.)</a:t>
            </a:r>
          </a:p>
          <a:p>
            <a:pPr lvl="1"/>
            <a:r>
              <a:rPr lang="fr-CA" dirty="0" err="1"/>
              <a:t>Static</a:t>
            </a:r>
            <a:r>
              <a:rPr lang="fr-CA" dirty="0"/>
              <a:t> vs non-</a:t>
            </a:r>
            <a:r>
              <a:rPr lang="fr-CA" dirty="0" err="1"/>
              <a:t>static</a:t>
            </a:r>
            <a:endParaRPr lang="fr-CA" dirty="0"/>
          </a:p>
          <a:p>
            <a:pPr lvl="1"/>
            <a:r>
              <a:rPr lang="fr-CA" dirty="0"/>
              <a:t>Type de retour (</a:t>
            </a:r>
            <a:r>
              <a:rPr lang="fr-CA" dirty="0" err="1"/>
              <a:t>int</a:t>
            </a:r>
            <a:r>
              <a:rPr lang="fr-CA" dirty="0"/>
              <a:t>, string, byte, etc.)</a:t>
            </a:r>
          </a:p>
          <a:p>
            <a:pPr lvl="1"/>
            <a:r>
              <a:rPr lang="fr-CA" dirty="0"/>
              <a:t>Nom</a:t>
            </a:r>
          </a:p>
          <a:p>
            <a:pPr lvl="1"/>
            <a:r>
              <a:rPr lang="fr-CA" dirty="0"/>
              <a:t>Paramètres (Type + nom)</a:t>
            </a:r>
          </a:p>
        </p:txBody>
      </p:sp>
    </p:spTree>
    <p:extLst>
      <p:ext uri="{BB962C8B-B14F-4D97-AF65-F5344CB8AC3E}">
        <p14:creationId xmlns:p14="http://schemas.microsoft.com/office/powerpoint/2010/main" val="1055189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3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évaluations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6: Examen (20%)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11: Examen (30%)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13: Oral (10%)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15: Examen (40%)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réutiliseront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même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modèle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Tout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contenu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l'examen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se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trouve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dans les notes et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1005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73E0-7E3F-4790-9CAB-602A07F008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(Visibilité)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83D2D-069F-485D-97E3-E08A7BDB76B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visibilité permet de définir quelle méthode peuvent être utilisée et par qui. Voici les types les plus communs</a:t>
            </a:r>
          </a:p>
          <a:p>
            <a:pPr lvl="1"/>
            <a:r>
              <a:rPr lang="fr-CA" dirty="0"/>
              <a:t>public: accessible par tous</a:t>
            </a:r>
          </a:p>
          <a:p>
            <a:pPr lvl="1"/>
            <a:r>
              <a:rPr lang="fr-CA" dirty="0"/>
              <a:t>privé: accessible par les autres méthodes de la classe uniquement</a:t>
            </a:r>
          </a:p>
          <a:p>
            <a:pPr lvl="1"/>
            <a:r>
              <a:rPr lang="fr-CA" dirty="0" err="1"/>
              <a:t>protected</a:t>
            </a:r>
            <a:r>
              <a:rPr lang="fr-CA" dirty="0"/>
              <a:t> accessible par les autres méthodes de la classe et de ses classes dérivées (nous verrons ce concept plus tard)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014893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E6863-0FE6-4E12-9167-4475C37EBF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</a:t>
            </a:r>
            <a:r>
              <a:rPr lang="fr-CA" dirty="0" err="1"/>
              <a:t>Static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80A6F-FE4F-410E-89A6-A9EE016E53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méthode peut être définir comme "</a:t>
            </a:r>
            <a:r>
              <a:rPr lang="fr-CA" dirty="0" err="1"/>
              <a:t>static</a:t>
            </a:r>
            <a:r>
              <a:rPr lang="fr-CA" dirty="0"/>
              <a:t>" ou "non-</a:t>
            </a:r>
            <a:r>
              <a:rPr lang="fr-CA" dirty="0" err="1"/>
              <a:t>static</a:t>
            </a:r>
            <a:r>
              <a:rPr lang="fr-CA" dirty="0"/>
              <a:t>".</a:t>
            </a:r>
          </a:p>
          <a:p>
            <a:r>
              <a:rPr lang="fr-CA" dirty="0"/>
              <a:t>Toute méthode qui n'est pas définie comme </a:t>
            </a:r>
            <a:r>
              <a:rPr lang="fr-CA" dirty="0" err="1"/>
              <a:t>static</a:t>
            </a:r>
            <a:r>
              <a:rPr lang="fr-CA" dirty="0"/>
              <a:t> est non-</a:t>
            </a:r>
            <a:r>
              <a:rPr lang="fr-CA" dirty="0" err="1"/>
              <a:t>static</a:t>
            </a:r>
            <a:r>
              <a:rPr lang="fr-CA" dirty="0"/>
              <a:t> par défaut.</a:t>
            </a:r>
          </a:p>
          <a:p>
            <a:r>
              <a:rPr lang="fr-CA" dirty="0"/>
              <a:t>Cette caractéristique sert à définir si la méthode est lié à sa classe d'appartenance ou à ses objets (nous verrons ce concept sous peu)</a:t>
            </a:r>
          </a:p>
          <a:p>
            <a:endParaRPr lang="fr-CA" dirty="0"/>
          </a:p>
          <a:p>
            <a:r>
              <a:rPr lang="fr-CA" dirty="0"/>
              <a:t>Dans le cadre de l'orienté objet, nous utiliserons des </a:t>
            </a:r>
            <a:r>
              <a:rPr lang="fr-CA" u="sng" dirty="0"/>
              <a:t>méthodes non-</a:t>
            </a:r>
            <a:r>
              <a:rPr lang="fr-CA" u="sng" dirty="0" err="1"/>
              <a:t>static</a:t>
            </a:r>
            <a:r>
              <a:rPr lang="fr-CA" dirty="0"/>
              <a:t>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562977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7F346-2E95-48B3-942C-C1189C28980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(Type de retour)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24DE3-1FAA-4D9A-80AA-D271DCAFDB4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type de retour sert à indiquer à la méthode appelante si une donnée lui sera retournée suite à l'appel (on indique le type du retour).</a:t>
            </a:r>
          </a:p>
          <a:p>
            <a:r>
              <a:rPr lang="fr-CA" dirty="0"/>
              <a:t>S'il n'y en a pas, on donnera le type "</a:t>
            </a:r>
            <a:r>
              <a:rPr lang="fr-CA" dirty="0" err="1"/>
              <a:t>void</a:t>
            </a:r>
            <a:r>
              <a:rPr lang="fr-CA" dirty="0"/>
              <a:t>" (Pas de retour)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667469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5515B-86D0-41B5-9895-0DA7D43245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(Nom)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8A920-23A7-4B29-8579-AB07FCC0127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nom sert à définir l'identifiant de la méthode.</a:t>
            </a:r>
          </a:p>
          <a:p>
            <a:r>
              <a:rPr lang="fr-CA" dirty="0"/>
              <a:t>Par convention, la première lettre de chaque mot sera une majuscule (CamelCase)</a:t>
            </a:r>
          </a:p>
          <a:p>
            <a:r>
              <a:rPr lang="fr-CA" dirty="0"/>
              <a:t>Par exemple</a:t>
            </a:r>
          </a:p>
          <a:p>
            <a:pPr lvl="1"/>
            <a:r>
              <a:rPr lang="fr-CA" dirty="0" err="1"/>
              <a:t>AfficherClient</a:t>
            </a:r>
            <a:r>
              <a:rPr lang="fr-CA" dirty="0"/>
              <a:t>()</a:t>
            </a:r>
          </a:p>
          <a:p>
            <a:pPr lvl="1"/>
            <a:r>
              <a:rPr lang="fr-CA" dirty="0" err="1"/>
              <a:t>CalculerTaxe</a:t>
            </a:r>
            <a:r>
              <a:rPr lang="fr-CA" dirty="0"/>
              <a:t>()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5098758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EFFD4-0CF7-4CCB-9EA9-8490538ACA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(Paramètre)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97F82-E035-4E66-8AF1-E78A2DA5FBA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paramètres servent à définir les informations que l'on souhaite transmettre à la méthode lorsqu'on l'appelle.</a:t>
            </a:r>
          </a:p>
          <a:p>
            <a:r>
              <a:rPr lang="fr-CA" dirty="0"/>
              <a:t>Ils sont définis entre parenthèses et indiquent le type et le nom du paramètre.</a:t>
            </a:r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public </a:t>
            </a:r>
            <a:r>
              <a:rPr lang="fr-CA" dirty="0" err="1"/>
              <a:t>static</a:t>
            </a:r>
            <a:r>
              <a:rPr lang="fr-CA" dirty="0"/>
              <a:t> </a:t>
            </a:r>
            <a:r>
              <a:rPr lang="fr-CA" dirty="0" err="1"/>
              <a:t>int</a:t>
            </a:r>
            <a:r>
              <a:rPr lang="fr-CA" dirty="0"/>
              <a:t> additionner</a:t>
            </a:r>
            <a:r>
              <a:rPr lang="fr-CA" u="sng" dirty="0"/>
              <a:t>(</a:t>
            </a:r>
            <a:r>
              <a:rPr lang="fr-CA" u="sng" dirty="0" err="1"/>
              <a:t>int</a:t>
            </a:r>
            <a:r>
              <a:rPr lang="fr-CA" u="sng" dirty="0"/>
              <a:t> x, </a:t>
            </a:r>
            <a:r>
              <a:rPr lang="fr-CA" u="sng" dirty="0" err="1"/>
              <a:t>int</a:t>
            </a:r>
            <a:r>
              <a:rPr lang="fr-CA" u="sng" dirty="0"/>
              <a:t> y)</a:t>
            </a:r>
            <a:r>
              <a:rPr lang="fr-CA" dirty="0"/>
              <a:t>{</a:t>
            </a:r>
          </a:p>
          <a:p>
            <a:pPr lvl="2"/>
            <a:r>
              <a:rPr lang="fr-CA" dirty="0"/>
              <a:t>return x + y;</a:t>
            </a:r>
          </a:p>
          <a:p>
            <a:pPr lvl="1"/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178894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226C3-2617-4B10-84DC-256CD0A1A3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lecture du clavier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86171-EAB9-491F-9FD1-704A7EB0ABC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est possible de lire ce que l'utilisateur tape dans la console en utilisant la méthode </a:t>
            </a:r>
            <a:r>
              <a:rPr lang="fr-CA" dirty="0" err="1"/>
              <a:t>Console.ReadLine</a:t>
            </a:r>
            <a:r>
              <a:rPr lang="fr-CA" dirty="0"/>
              <a:t>()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F62343-DDDA-4A88-A7D0-C888B5E6F0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37938" y="2933344"/>
            <a:ext cx="461962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783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La syntaxe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33232074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dernière section, nous avons vu les principes GRASP et comment ils peuvent servir d’indication en ce qui concerne les bonnes pratiques de l’orienté objet.</a:t>
            </a:r>
          </a:p>
          <a:p>
            <a:endParaRPr lang="fr-CA" dirty="0"/>
          </a:p>
          <a:p>
            <a:r>
              <a:rPr lang="fr-CA" dirty="0"/>
              <a:t>Dans cette section, nous verrons concrètement comment créer et utiliser un objet.</a:t>
            </a:r>
          </a:p>
        </p:txBody>
      </p:sp>
    </p:spTree>
    <p:extLst>
      <p:ext uri="{BB962C8B-B14F-4D97-AF65-F5344CB8AC3E}">
        <p14:creationId xmlns:p14="http://schemas.microsoft.com/office/powerpoint/2010/main" val="12949727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couvrirons donc les éléments suivants</a:t>
            </a:r>
          </a:p>
          <a:p>
            <a:pPr lvl="1"/>
            <a:r>
              <a:rPr lang="fr-CA" dirty="0"/>
              <a:t>Définition de l'objet</a:t>
            </a:r>
          </a:p>
          <a:p>
            <a:pPr lvl="2"/>
            <a:r>
              <a:rPr lang="fr-CA" dirty="0"/>
              <a:t>La création d’une classe</a:t>
            </a:r>
          </a:p>
          <a:p>
            <a:pPr lvl="3"/>
            <a:r>
              <a:rPr lang="fr-CA" dirty="0"/>
              <a:t>La définition des attributs</a:t>
            </a:r>
          </a:p>
          <a:p>
            <a:pPr lvl="3"/>
            <a:r>
              <a:rPr lang="fr-CA" dirty="0"/>
              <a:t>La création des méthodes</a:t>
            </a:r>
          </a:p>
          <a:p>
            <a:pPr lvl="4"/>
            <a:r>
              <a:rPr lang="fr-CA" dirty="0"/>
              <a:t>La création du constructeur</a:t>
            </a:r>
          </a:p>
          <a:p>
            <a:pPr lvl="1"/>
            <a:r>
              <a:rPr lang="fr-CA" dirty="0"/>
              <a:t>Utilisation de l'objet</a:t>
            </a:r>
          </a:p>
          <a:p>
            <a:pPr lvl="2"/>
            <a:r>
              <a:rPr lang="fr-CA" dirty="0"/>
              <a:t>L’instanciation de l'objet</a:t>
            </a:r>
          </a:p>
          <a:p>
            <a:pPr lvl="2"/>
            <a:r>
              <a:rPr lang="fr-CA" dirty="0"/>
              <a:t>Appel des méthodes de l'objet</a:t>
            </a:r>
          </a:p>
        </p:txBody>
      </p:sp>
    </p:spTree>
    <p:extLst>
      <p:ext uri="{BB962C8B-B14F-4D97-AF65-F5344CB8AC3E}">
        <p14:creationId xmlns:p14="http://schemas.microsoft.com/office/powerpoint/2010/main" val="65918992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Définition de l'objet</a:t>
            </a:r>
          </a:p>
        </p:txBody>
      </p:sp>
    </p:spTree>
    <p:extLst>
      <p:ext uri="{BB962C8B-B14F-4D97-AF65-F5344CB8AC3E}">
        <p14:creationId xmlns:p14="http://schemas.microsoft.com/office/powerpoint/2010/main" val="1443858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r>
              <a:rPr lang="en-CA" dirty="0"/>
              <a:t>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Durant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droit à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</a:t>
            </a:r>
            <a:r>
              <a:rPr lang="en-CA" u="sng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faits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L’Internet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autre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documentation (Livre, documentation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officielle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etc.)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Normalement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seules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choses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auxquelles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aurez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besoin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pour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réussir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8709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d’une classe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1529181"/>
          </a:xfrm>
        </p:spPr>
        <p:txBody>
          <a:bodyPr/>
          <a:lstStyle/>
          <a:p>
            <a:r>
              <a:rPr lang="fr-CA" dirty="0"/>
              <a:t>Une classe sert à créer la définition d'un objet.</a:t>
            </a:r>
          </a:p>
          <a:p>
            <a:r>
              <a:rPr lang="fr-CA" dirty="0"/>
              <a:t>On peut la créer en appuyant avec le bouton droit de la souris sur le projet, puis en choisissant "</a:t>
            </a:r>
            <a:r>
              <a:rPr lang="fr-CA" dirty="0" err="1"/>
              <a:t>Add</a:t>
            </a:r>
            <a:r>
              <a:rPr lang="fr-CA" dirty="0"/>
              <a:t>", "New Item...", sélectionner "Class", définissez son nom, puis cliquer sur "</a:t>
            </a:r>
            <a:r>
              <a:rPr lang="fr-CA" dirty="0" err="1"/>
              <a:t>Add</a:t>
            </a:r>
            <a:r>
              <a:rPr lang="fr-CA" dirty="0"/>
              <a:t>".</a:t>
            </a:r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A986C-AF37-41A1-BA57-43B1BE4856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755403" y="3875713"/>
            <a:ext cx="4950035" cy="27222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64CCE8-4C5D-424C-A73F-EADD1A3DB87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7182" y="3875713"/>
            <a:ext cx="5295653" cy="272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623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89197-C1C1-4F47-8F65-D5B6FAD8D8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d’une classe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1E17A2-2CB2-49B8-A80B-2806F69A93D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3235" y="2143081"/>
            <a:ext cx="58102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759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définition des attributs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attributs servent à caractériser un objet.</a:t>
            </a:r>
          </a:p>
          <a:p>
            <a:r>
              <a:rPr lang="fr-CA" dirty="0"/>
              <a:t>Ce sont des variables déclarées hors de toutes méthodes.</a:t>
            </a:r>
          </a:p>
          <a:p>
            <a:r>
              <a:rPr lang="fr-CA" dirty="0"/>
              <a:t>Ces dernières sont normalement "</a:t>
            </a:r>
            <a:r>
              <a:rPr lang="fr-CA" dirty="0" err="1"/>
              <a:t>private</a:t>
            </a:r>
            <a:r>
              <a:rPr lang="fr-CA" dirty="0"/>
              <a:t>" par convention et demanderons d'être accédées et modifiées par des "</a:t>
            </a:r>
            <a:r>
              <a:rPr lang="fr-CA" u="sng" dirty="0"/>
              <a:t>assesseurs</a:t>
            </a:r>
            <a:r>
              <a:rPr lang="fr-CA" dirty="0"/>
              <a:t>" et "</a:t>
            </a:r>
            <a:r>
              <a:rPr lang="fr-CA" u="sng" dirty="0"/>
              <a:t>mutateurs</a:t>
            </a:r>
            <a:r>
              <a:rPr lang="fr-CA" dirty="0"/>
              <a:t>" (GET et SET)</a:t>
            </a:r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30151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723B0-6081-4B2A-B6E4-ADF751A11E4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définition des attributs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52583-07FB-4709-8464-FACF1DE400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012101" cy="4195481"/>
          </a:xfrm>
        </p:spPr>
        <p:txBody>
          <a:bodyPr/>
          <a:lstStyle/>
          <a:p>
            <a:r>
              <a:rPr lang="fr-CA" dirty="0"/>
              <a:t>Les assesseurs permettent de lire l'information d'un attribut privé (GET).</a:t>
            </a:r>
          </a:p>
          <a:p>
            <a:r>
              <a:rPr lang="fr-CA" dirty="0"/>
              <a:t>Les mutateurs permettent de modifier l'information d'un attribut privé (SET)</a:t>
            </a:r>
          </a:p>
          <a:p>
            <a:endParaRPr lang="fr-CA" dirty="0"/>
          </a:p>
          <a:p>
            <a:r>
              <a:rPr lang="fr-CA" dirty="0"/>
              <a:t>Il y a deux méthodes de faire</a:t>
            </a:r>
          </a:p>
          <a:p>
            <a:pPr lvl="1"/>
            <a:r>
              <a:rPr lang="fr-CA" dirty="0"/>
              <a:t>Sans logique de traitement</a:t>
            </a:r>
          </a:p>
          <a:p>
            <a:pPr lvl="1"/>
            <a:r>
              <a:rPr lang="fr-CA" dirty="0"/>
              <a:t>Avec logique de traitement</a:t>
            </a:r>
          </a:p>
        </p:txBody>
      </p:sp>
    </p:spTree>
    <p:extLst>
      <p:ext uri="{BB962C8B-B14F-4D97-AF65-F5344CB8AC3E}">
        <p14:creationId xmlns:p14="http://schemas.microsoft.com/office/powerpoint/2010/main" val="1551283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12E8D-30F7-4531-B33A-20BB5F5A3E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définition des attributs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CD2C9-6201-489B-ABE5-20D4E302954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Sans logique de traitement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class </a:t>
            </a:r>
            <a:r>
              <a:rPr lang="fr-CA" dirty="0" err="1"/>
              <a:t>Etudiant</a:t>
            </a:r>
            <a:endParaRPr lang="fr-CA" dirty="0"/>
          </a:p>
          <a:p>
            <a:pPr marL="0" indent="0">
              <a:buNone/>
            </a:pPr>
            <a:r>
              <a:rPr lang="fr-CA" dirty="0"/>
              <a:t>{</a:t>
            </a:r>
          </a:p>
          <a:p>
            <a:pPr marL="0" indent="0">
              <a:buNone/>
            </a:pPr>
            <a:r>
              <a:rPr lang="fr-CA" dirty="0"/>
              <a:t>	public string Nom {</a:t>
            </a:r>
            <a:r>
              <a:rPr lang="fr-CA" dirty="0" err="1"/>
              <a:t>get;set</a:t>
            </a:r>
            <a:r>
              <a:rPr lang="fr-CA" dirty="0"/>
              <a:t>;}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062865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13F58-FF1B-4284-9A4D-28D8E451C9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définition des attributs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5C3F5-025B-43BF-AC31-242CCB0734E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Avec logique de </a:t>
            </a:r>
            <a:r>
              <a:rPr lang="fr-CA" dirty="0" smtClean="0"/>
              <a:t>traitement</a:t>
            </a:r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432" y="2680243"/>
            <a:ext cx="42481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118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8434E-D7C7-4394-8FC6-7D81FD9025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définition des attributs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F6640-C673-4A7C-9FB2-B9C4D13E863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On peut ensuite y faire référence ainsi: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 err="1"/>
              <a:t>Etudiant</a:t>
            </a:r>
            <a:r>
              <a:rPr lang="fr-CA" dirty="0"/>
              <a:t> e = new </a:t>
            </a:r>
            <a:r>
              <a:rPr lang="fr-CA" dirty="0" err="1"/>
              <a:t>Etudiant</a:t>
            </a:r>
            <a:r>
              <a:rPr lang="fr-CA" dirty="0"/>
              <a:t>();</a:t>
            </a:r>
          </a:p>
          <a:p>
            <a:pPr marL="0" indent="0">
              <a:buNone/>
            </a:pPr>
            <a:r>
              <a:rPr lang="fr-CA" dirty="0" err="1"/>
              <a:t>e.Note</a:t>
            </a:r>
            <a:r>
              <a:rPr lang="fr-CA" dirty="0"/>
              <a:t> = 120;</a:t>
            </a:r>
          </a:p>
          <a:p>
            <a:pPr marL="0" indent="0">
              <a:buNone/>
            </a:pPr>
            <a:r>
              <a:rPr lang="fr-CA" dirty="0" err="1"/>
              <a:t>Console.WriteLine</a:t>
            </a:r>
            <a:r>
              <a:rPr lang="fr-CA" dirty="0"/>
              <a:t>(</a:t>
            </a:r>
            <a:r>
              <a:rPr lang="fr-CA" dirty="0" err="1"/>
              <a:t>e.Note</a:t>
            </a:r>
            <a:r>
              <a:rPr lang="fr-CA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8282786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des méthodes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méthodes sont les actions que peut faire votre objet.</a:t>
            </a:r>
          </a:p>
          <a:p>
            <a:r>
              <a:rPr lang="fr-CA" dirty="0"/>
              <a:t>Elles ont toutes les caractéristiques d'une méthode habituelle à deux exceptions</a:t>
            </a:r>
          </a:p>
          <a:p>
            <a:pPr lvl="1"/>
            <a:r>
              <a:rPr lang="fr-CA" dirty="0"/>
              <a:t>Elles ne sont pas statiques</a:t>
            </a:r>
          </a:p>
          <a:p>
            <a:pPr lvl="1"/>
            <a:r>
              <a:rPr lang="fr-CA" dirty="0"/>
              <a:t>Elles ont une variable spéciale "</a:t>
            </a:r>
            <a:r>
              <a:rPr lang="fr-CA" dirty="0" err="1"/>
              <a:t>this</a:t>
            </a:r>
            <a:r>
              <a:rPr lang="fr-CA" dirty="0"/>
              <a:t>" qui fait référence à l'objet utilisé.</a:t>
            </a:r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414588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5FC4-6CC7-4FFC-B652-59B39654CA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des méthodes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A6C32-AC73-404B-8737-ED3F2B67FFB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méthodes se définissent ainsi:</a:t>
            </a:r>
          </a:p>
          <a:p>
            <a:pPr marL="0" indent="0">
              <a:buNone/>
            </a:pPr>
            <a:r>
              <a:rPr lang="fr-CA" dirty="0"/>
              <a:t>&lt;visibilité&gt; &lt;</a:t>
            </a:r>
            <a:r>
              <a:rPr lang="fr-CA" dirty="0" err="1"/>
              <a:t>type_de_retour</a:t>
            </a:r>
            <a:r>
              <a:rPr lang="fr-CA" dirty="0"/>
              <a:t>&gt; &lt;nom&gt;(&lt;paramètre&gt;){</a:t>
            </a:r>
          </a:p>
          <a:p>
            <a:pPr marL="0" indent="0">
              <a:buNone/>
            </a:pPr>
            <a:r>
              <a:rPr lang="fr-CA" dirty="0"/>
              <a:t>	//code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218267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5FC4-6CC7-4FFC-B652-59B39654CA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des méthodes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A6C32-AC73-404B-8737-ED3F2B67FFB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exemple: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manquer_paiement</a:t>
            </a:r>
            <a:r>
              <a:rPr lang="fr-CA" dirty="0"/>
              <a:t>(){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err="1"/>
              <a:t>this.cote_credit</a:t>
            </a:r>
            <a:r>
              <a:rPr lang="fr-CA" dirty="0"/>
              <a:t>-= 100;</a:t>
            </a:r>
          </a:p>
          <a:p>
            <a:pPr marL="0" indent="0">
              <a:buNone/>
            </a:pPr>
            <a:r>
              <a:rPr lang="fr-CA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39683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r>
              <a:rPr lang="en-CA" dirty="0"/>
              <a:t>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Notez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se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dérouleront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toujours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durant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la séance de travaux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pratiques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la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semaine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où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ils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lieu (</a:t>
            </a:r>
            <a:r>
              <a:rPr lang="en-CA" dirty="0"/>
              <a:t>le </a:t>
            </a:r>
            <a:r>
              <a:rPr lang="en-CA" dirty="0" err="1"/>
              <a:t>mercredi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).</a:t>
            </a:r>
          </a:p>
          <a:p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La raison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est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nous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utiliserons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la séance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pour faire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une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revision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avant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procéder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à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l'examen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lui-même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Aucune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préparation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particulière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n'est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requise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si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n'est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d'être à jour dans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études et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2303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du constructeur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 constructeur est une méthode spéciale qui permet d'initialiser les attributs d'un objet.</a:t>
            </a:r>
          </a:p>
          <a:p>
            <a:r>
              <a:rPr lang="fr-CA" dirty="0"/>
              <a:t>Il est reconnaissable par le fait qu'il porte toujours le même nom que la classe.</a:t>
            </a:r>
          </a:p>
          <a:p>
            <a:r>
              <a:rPr lang="fr-CA" dirty="0"/>
              <a:t>Il suit syntaxe suivant:</a:t>
            </a:r>
          </a:p>
          <a:p>
            <a:pPr marL="457200" lvl="1" indent="0">
              <a:buNone/>
            </a:pPr>
            <a:r>
              <a:rPr lang="fr-CA" dirty="0"/>
              <a:t>&lt;</a:t>
            </a:r>
            <a:r>
              <a:rPr lang="fr-CA" dirty="0" err="1"/>
              <a:t>modificateur_de_visibilite</a:t>
            </a:r>
            <a:r>
              <a:rPr lang="fr-CA" dirty="0"/>
              <a:t>&gt; &lt;</a:t>
            </a:r>
            <a:r>
              <a:rPr lang="fr-CA" dirty="0" err="1"/>
              <a:t>nom_de_la_classe</a:t>
            </a:r>
            <a:r>
              <a:rPr lang="fr-CA" dirty="0"/>
              <a:t>&gt;(&lt;attribut&gt;){</a:t>
            </a:r>
          </a:p>
          <a:p>
            <a:pPr marL="914400" lvl="2" indent="0">
              <a:buNone/>
            </a:pPr>
            <a:r>
              <a:rPr lang="fr-CA" dirty="0"/>
              <a:t>//Code</a:t>
            </a:r>
          </a:p>
          <a:p>
            <a:pPr marL="457200" lvl="1" indent="0">
              <a:buNone/>
            </a:pPr>
            <a:r>
              <a:rPr lang="fr-CA" dirty="0"/>
              <a:t>}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5490834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AEF27-2673-4C55-9B69-68EB653ED5F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du constructeur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DD4F4-9F16-4D1F-9F47-474E1AFF9A5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Vehicule</a:t>
            </a:r>
            <a:r>
              <a:rPr lang="fr-CA" dirty="0"/>
              <a:t>(String ma, String mo){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err="1"/>
              <a:t>this.marque</a:t>
            </a:r>
            <a:r>
              <a:rPr lang="fr-CA" dirty="0"/>
              <a:t> = ma;</a:t>
            </a:r>
          </a:p>
          <a:p>
            <a:pPr marL="0" indent="0">
              <a:buNone/>
            </a:pPr>
            <a:r>
              <a:rPr lang="fr-CA" dirty="0"/>
              <a:t>	</a:t>
            </a:r>
            <a:r>
              <a:rPr lang="fr-CA" dirty="0" err="1"/>
              <a:t>this.modele</a:t>
            </a:r>
            <a:r>
              <a:rPr lang="fr-CA" dirty="0"/>
              <a:t> = mo;</a:t>
            </a:r>
          </a:p>
          <a:p>
            <a:pPr marL="0" indent="0">
              <a:buNone/>
            </a:pPr>
            <a:r>
              <a:rPr lang="fr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116269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7753-9AF2-4583-8A78-0EBD8EA8E70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du constructeur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207F2-93D3-4027-B96B-16C46B9C5C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Notez que si aucun constructeur n'est fourni par la classe, il y en a un par défaut qui est généré.</a:t>
            </a:r>
          </a:p>
          <a:p>
            <a:r>
              <a:rPr lang="fr-CA" dirty="0"/>
              <a:t>Ce dernier n'a aucun paramètre.</a:t>
            </a:r>
          </a:p>
        </p:txBody>
      </p:sp>
    </p:spTree>
    <p:extLst>
      <p:ext uri="{BB962C8B-B14F-4D97-AF65-F5344CB8AC3E}">
        <p14:creationId xmlns:p14="http://schemas.microsoft.com/office/powerpoint/2010/main" val="3839716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Utilisation de l'objet</a:t>
            </a:r>
          </a:p>
        </p:txBody>
      </p:sp>
    </p:spTree>
    <p:extLst>
      <p:ext uri="{BB962C8B-B14F-4D97-AF65-F5344CB8AC3E}">
        <p14:creationId xmlns:p14="http://schemas.microsoft.com/office/powerpoint/2010/main" val="335937675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L’instanciation de l'objet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fois que la classe, ses attributs et ses méthodes sont prêts, on peut créer un objet à partir de cette dernière.</a:t>
            </a:r>
          </a:p>
          <a:p>
            <a:r>
              <a:rPr lang="fr-CA" dirty="0"/>
              <a:t>On dit donc qu'</a:t>
            </a:r>
            <a:r>
              <a:rPr lang="fr-CA" u="sng" dirty="0"/>
              <a:t>un objet est une instance d'une classe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Pour créez un objet, utilisez la syntaxe suivante:</a:t>
            </a:r>
          </a:p>
          <a:p>
            <a:pPr lvl="1"/>
            <a:r>
              <a:rPr lang="fr-CA" dirty="0"/>
              <a:t>&lt;Objet&gt; &lt;nom&gt; = new &lt;Appel au constructeur&gt;</a:t>
            </a:r>
          </a:p>
          <a:p>
            <a:pPr lvl="1"/>
            <a:endParaRPr lang="fr-CA" dirty="0"/>
          </a:p>
          <a:p>
            <a:r>
              <a:rPr lang="fr-CA" dirty="0"/>
              <a:t>Par exemple:</a:t>
            </a:r>
          </a:p>
          <a:p>
            <a:pPr lvl="1"/>
            <a:r>
              <a:rPr lang="fr-CA" dirty="0" err="1"/>
              <a:t>Etudiant</a:t>
            </a:r>
            <a:r>
              <a:rPr lang="fr-CA" dirty="0"/>
              <a:t> e = new </a:t>
            </a:r>
            <a:r>
              <a:rPr lang="fr-CA" dirty="0" err="1"/>
              <a:t>Etudiant</a:t>
            </a:r>
            <a:r>
              <a:rPr lang="fr-CA" dirty="0"/>
              <a:t>('Maxime', 'Gendron');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483718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Appel des méthodes de l'objet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On peut ensuite accéder aux attributs dont nous avons défini les assesseurs ainsi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dirty="0" err="1"/>
              <a:t>Etudiant</a:t>
            </a:r>
            <a:r>
              <a:rPr lang="fr-CA" dirty="0"/>
              <a:t> e = new </a:t>
            </a:r>
            <a:r>
              <a:rPr lang="fr-CA" dirty="0" err="1"/>
              <a:t>Etudiant</a:t>
            </a:r>
            <a:r>
              <a:rPr lang="fr-CA" dirty="0"/>
              <a:t>('Maxime', 'Gendron')</a:t>
            </a:r>
          </a:p>
          <a:p>
            <a:pPr marL="0" indent="0">
              <a:buNone/>
            </a:pPr>
            <a:r>
              <a:rPr lang="fr-CA" dirty="0" err="1"/>
              <a:t>Console.WriteLine</a:t>
            </a:r>
            <a:r>
              <a:rPr lang="fr-CA" dirty="0"/>
              <a:t>(</a:t>
            </a:r>
            <a:r>
              <a:rPr lang="fr-CA" dirty="0" err="1">
                <a:solidFill>
                  <a:srgbClr val="FFC000"/>
                </a:solidFill>
              </a:rPr>
              <a:t>e.Nom</a:t>
            </a:r>
            <a:r>
              <a:rPr lang="fr-CA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3705790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Livres de références</a:t>
            </a:r>
          </a:p>
        </p:txBody>
      </p:sp>
    </p:spTree>
    <p:extLst>
      <p:ext uri="{BB962C8B-B14F-4D97-AF65-F5344CB8AC3E}">
        <p14:creationId xmlns:p14="http://schemas.microsoft.com/office/powerpoint/2010/main" val="298865873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8803C-8A77-49D5-B1B2-246DC8E7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Livres de 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D133D-F2D1-4AE3-881C-8C770BD54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Avant de terminer, j'aimerais vous recommander quelques ouvrages qui sont des "bibles" de références dans le domaine du développement logiciel.</a:t>
            </a:r>
          </a:p>
          <a:p>
            <a:endParaRPr lang="fr-CA" dirty="0"/>
          </a:p>
          <a:p>
            <a:r>
              <a:rPr lang="fr-CA" dirty="0"/>
              <a:t>Voici les ouvrages recommandés</a:t>
            </a:r>
          </a:p>
          <a:p>
            <a:pPr lvl="1"/>
            <a:r>
              <a:rPr lang="en-US" dirty="0"/>
              <a:t>The Pragmatic Programmer: From Journeyman to Master</a:t>
            </a:r>
          </a:p>
          <a:p>
            <a:pPr lvl="1"/>
            <a:r>
              <a:rPr lang="en-US" dirty="0"/>
              <a:t>The Clean Coder: A Code of Conduct for Professional Programmers</a:t>
            </a:r>
          </a:p>
          <a:p>
            <a:pPr lvl="1"/>
            <a:r>
              <a:rPr lang="fr-CA" dirty="0"/>
              <a:t>Code Complete (2nd Edition)</a:t>
            </a:r>
            <a:endParaRPr lang="en-US" dirty="0"/>
          </a:p>
          <a:p>
            <a:pPr lvl="1"/>
            <a:r>
              <a:rPr lang="en-US" dirty="0"/>
              <a:t>Head First Design Patterns: A Brain-Friendly Guide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143103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0ECEB-74B1-44E9-8903-07EEDD8AE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Pragmatic Programmer: From Journeyman to Master</a:t>
            </a:r>
            <a:endParaRPr lang="fr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746B7-07B2-47A0-8712-726C0CAD6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5448490" cy="4195481"/>
          </a:xfrm>
        </p:spPr>
        <p:txBody>
          <a:bodyPr/>
          <a:lstStyle/>
          <a:p>
            <a:r>
              <a:rPr lang="fr-CA" dirty="0">
                <a:hlinkClick r:id="rId2"/>
              </a:rPr>
              <a:t>https://www.amazon.ca/Pragmatic-Programmer-Journeyman-Master/dp/020161622X/ref=pd_sim_14_5/145-6491477-8796940?_encoding=UTF8&amp;pd_rd_i=020161622X&amp;pd_rd_r=b5de9fe5-7bd4-11e9-825e-f767610a7f33&amp;pd_rd_w=pp4UY&amp;pd_rd_wg=l6Xul&amp;pf_rd_p=29a85b27-a36a-4f8d-94ca-61aa962c5f39&amp;pf_rd_r=4ZRMGW0GG46Q8YF8JQAX&amp;psc=1&amp;refRID=4ZRMGW0GG46Q8YF8JQAX</a:t>
            </a:r>
            <a:endParaRPr lang="fr-CA" dirty="0"/>
          </a:p>
        </p:txBody>
      </p:sp>
      <p:pic>
        <p:nvPicPr>
          <p:cNvPr id="1028" name="Picture 4" descr="https://images-na.ssl-images-amazon.com/images/I/41BKx1AxQWL._SX396_BO1,204,203,200_.jpg">
            <a:extLst>
              <a:ext uri="{FF2B5EF4-FFF2-40B4-BE49-F238E27FC236}">
                <a16:creationId xmlns:a16="http://schemas.microsoft.com/office/drawing/2014/main" id="{46C5BEB5-B9C5-4D62-AD5F-CDC644F2B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611" y="1495424"/>
            <a:ext cx="379095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5832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D40C0-B903-49EE-B4D8-B42EBCFD4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Clean Coder: A Code of Conduct for Professional Programmers</a:t>
            </a:r>
            <a:br>
              <a:rPr lang="en-US" sz="3200" dirty="0"/>
            </a:br>
            <a:endParaRPr lang="fr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B5888-E6E9-4EB0-9647-393988168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6471947" cy="4195481"/>
          </a:xfrm>
        </p:spPr>
        <p:txBody>
          <a:bodyPr/>
          <a:lstStyle/>
          <a:p>
            <a:r>
              <a:rPr lang="fr-CA" dirty="0">
                <a:hlinkClick r:id="rId2"/>
              </a:rPr>
              <a:t>https://www.amazon.ca/Clean-Coder-Conduct-Professional-Programmers/dp/0137081073/ref=pd_sim_14_7?_encoding=UTF8&amp;pd_rd_i=0137081073&amp;pd_rd_r=557ac407-7bd5-11e9-8eca-197ff42c4bb5&amp;pd_rd_w=ZMitv&amp;pd_rd_wg=jGMn8&amp;pf_rd_p=29a85b27-a36a-4f8d-94ca-61aa962c5f39&amp;pf_rd_r=KHQY5M54ZR46NC9DQVFN&amp;psc=1&amp;refRID=KHQY5M54ZR46NC9DQVFN</a:t>
            </a:r>
            <a:endParaRPr lang="fr-CA" dirty="0"/>
          </a:p>
        </p:txBody>
      </p:sp>
      <p:pic>
        <p:nvPicPr>
          <p:cNvPr id="4" name="Picture 2" descr="https://images-na.ssl-images-amazon.com/images/I/515iEcDr1GL._SX385_BO1,204,203,200_.jpg">
            <a:extLst>
              <a:ext uri="{FF2B5EF4-FFF2-40B4-BE49-F238E27FC236}">
                <a16:creationId xmlns:a16="http://schemas.microsoft.com/office/drawing/2014/main" id="{A1FC7E79-6C07-47F1-824E-EE7F168C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14" y="1495424"/>
            <a:ext cx="36861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994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du </a:t>
            </a:r>
            <a:r>
              <a:rPr lang="en-CA" dirty="0" err="1"/>
              <a:t>cours</a:t>
            </a:r>
            <a:endParaRPr lang="en-C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1DB254-6F6E-4D77-98DE-52322D7E0E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0250745"/>
              </p:ext>
            </p:extLst>
          </p:nvPr>
        </p:nvGraphicFramePr>
        <p:xfrm>
          <a:off x="1098040" y="2370913"/>
          <a:ext cx="8128000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948692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61586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 err="1"/>
                        <a:t>Activités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err="1"/>
                        <a:t>Heure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484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CA" dirty="0"/>
                        <a:t>Début du </a:t>
                      </a:r>
                      <a:r>
                        <a:rPr lang="en-CA" dirty="0" err="1"/>
                        <a:t>cours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5h30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2681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CA" dirty="0"/>
                        <a:t>Pause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6h20 (10 minutes)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493007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en-CA" dirty="0"/>
                        <a:t>Reprise du </a:t>
                      </a:r>
                      <a:r>
                        <a:rPr lang="en-CA" dirty="0" err="1"/>
                        <a:t>cours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6h30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673458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r>
                        <a:rPr lang="en-CA" dirty="0"/>
                        <a:t>Pause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7h20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247251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en-CA" dirty="0"/>
                        <a:t>Reprise du </a:t>
                      </a:r>
                      <a:r>
                        <a:rPr lang="en-CA" dirty="0" err="1"/>
                        <a:t>cours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7h30 (10 minutes)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004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/>
                        <a:t>Fin du </a:t>
                      </a:r>
                      <a:r>
                        <a:rPr lang="en-CA" dirty="0" err="1"/>
                        <a:t>cours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8h30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009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6278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CFA2-D657-4CD0-B0A3-F7986F38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Code Complete (2nd Edition)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36D44-3E42-4773-BF35-6F1E77B6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5540769" cy="4195481"/>
          </a:xfrm>
        </p:spPr>
        <p:txBody>
          <a:bodyPr/>
          <a:lstStyle/>
          <a:p>
            <a:r>
              <a:rPr lang="fr-CA" dirty="0">
                <a:hlinkClick r:id="rId2"/>
              </a:rPr>
              <a:t>https://www.amazon.ca/Code-Complete-2nd-Steve-McConnell/dp/0735619670/ref=pd_sim_14_3/145-6491477-8796940?_encoding=UTF8&amp;pd_rd_i=0735619670&amp;pd_rd_r=b5de9fe5-7bd4-11e9-825e-f767610a7f33&amp;pd_rd_w=pp4UY&amp;pd_rd_wg=l6Xul&amp;pf_rd_p=29a85b27-a36a-4f8d-94ca-61aa962c5f39&amp;pf_rd_r=4ZRMGW0GG46Q8YF8JQAX&amp;psc=1&amp;refRID=4ZRMGW0GG46Q8YF8JQAX</a:t>
            </a:r>
            <a:endParaRPr lang="fr-CA" dirty="0"/>
          </a:p>
        </p:txBody>
      </p:sp>
      <p:pic>
        <p:nvPicPr>
          <p:cNvPr id="3074" name="Picture 2" descr="https://images-na.ssl-images-amazon.com/images/I/51FUYfErOXL._SX408_BO1,204,203,200_.jpg">
            <a:extLst>
              <a:ext uri="{FF2B5EF4-FFF2-40B4-BE49-F238E27FC236}">
                <a16:creationId xmlns:a16="http://schemas.microsoft.com/office/drawing/2014/main" id="{18F0E99A-2286-456F-AB97-8AED2B2A4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907" y="1485899"/>
            <a:ext cx="39052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7862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7A042-1F3C-4925-8381-DAF7802D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 First Design Patterns: A Brain-Friendly Guide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97554-2DD4-4D8C-8E92-37DB5E8F5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6136387" cy="4195481"/>
          </a:xfrm>
        </p:spPr>
        <p:txBody>
          <a:bodyPr/>
          <a:lstStyle/>
          <a:p>
            <a:r>
              <a:rPr lang="fr-CA" dirty="0">
                <a:hlinkClick r:id="rId2"/>
              </a:rPr>
              <a:t>https://www.amazon.ca/Head-First-Design-Patterns-Brain-Friendly/dp/0596007124/ref=pd_sim_14_6/145-6491477-8796940?_encoding=UTF8&amp;pd_rd_i=0596007124&amp;pd_rd_r=b5de9fe5-7bd4-11e9-825e-f767610a7f33&amp;pd_rd_w=pp4UY&amp;pd_rd_wg=l6Xul&amp;pf_rd_p=29a85b27-a36a-4f8d-94ca-61aa962c5f39&amp;pf_rd_r=4ZRMGW0GG46Q8YF8JQAX&amp;psc=1&amp;refRID=4ZRMGW0GG46Q8YF8JQAX</a:t>
            </a:r>
            <a:endParaRPr lang="fr-CA" dirty="0"/>
          </a:p>
        </p:txBody>
      </p:sp>
      <p:pic>
        <p:nvPicPr>
          <p:cNvPr id="4098" name="Picture 2" descr="https://images-na.ssl-images-amazon.com/images/I/61ZG-hATOeL._SX430_BO1,204,203,200_.jpg">
            <a:extLst>
              <a:ext uri="{FF2B5EF4-FFF2-40B4-BE49-F238E27FC236}">
                <a16:creationId xmlns:a16="http://schemas.microsoft.com/office/drawing/2014/main" id="{D79074E1-5E42-4C57-BBBA-212313E2D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9" y="1485899"/>
            <a:ext cx="41148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44779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5853748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La programmation orientée objet permet de structurer votre code de façon à "contenir" dans une même entité (une classe) les données (attributs) et le code qui les utilise (les méthodes).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La programmation orientée objet vous permettra de développer une application au code plus compréhensif et qui simplifie (dans la plupart des cas) sa maintenance (entretien).</a:t>
            </a:r>
          </a:p>
        </p:txBody>
      </p:sp>
    </p:spTree>
    <p:extLst>
      <p:ext uri="{BB962C8B-B14F-4D97-AF65-F5344CB8AC3E}">
        <p14:creationId xmlns:p14="http://schemas.microsoft.com/office/powerpoint/2010/main" val="8867690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397142216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commencerons à voir certains concepts plus en détail, soit:</a:t>
            </a:r>
          </a:p>
          <a:p>
            <a:pPr lvl="1"/>
            <a:r>
              <a:rPr lang="fr-CA" dirty="0"/>
              <a:t>L'héritage</a:t>
            </a:r>
          </a:p>
          <a:p>
            <a:pPr lvl="1"/>
            <a:r>
              <a:rPr lang="fr-CA" dirty="0"/>
              <a:t>Les interfaces</a:t>
            </a:r>
          </a:p>
          <a:p>
            <a:pPr lvl="1"/>
            <a:r>
              <a:rPr lang="fr-CA" dirty="0"/>
              <a:t>Le polymorphisme</a:t>
            </a:r>
          </a:p>
        </p:txBody>
      </p:sp>
    </p:spTree>
    <p:extLst>
      <p:ext uri="{BB962C8B-B14F-4D97-AF65-F5344CB8AC3E}">
        <p14:creationId xmlns:p14="http://schemas.microsoft.com/office/powerpoint/2010/main" val="16874306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https://en.wikipedia.org/wiki/GRASP_(object-oriented_design)</a:t>
            </a:r>
            <a:endParaRPr lang="fr-CA" dirty="0"/>
          </a:p>
          <a:p>
            <a:r>
              <a:rPr lang="fr-CA" dirty="0">
                <a:hlinkClick r:id="rId5"/>
              </a:rPr>
              <a:t>https://www.tutlane.com/tutorial/csharp/csharp-properties-get-set</a:t>
            </a:r>
            <a:endParaRPr lang="fr-CA" dirty="0"/>
          </a:p>
          <a:p>
            <a:r>
              <a:rPr lang="fr-CA" dirty="0">
                <a:hlinkClick r:id="rId6"/>
              </a:rPr>
              <a:t>https://en.wikipedia.org/wiki/Don%27t_repeat_yourself</a:t>
            </a:r>
            <a:endParaRPr lang="fr-CA" dirty="0"/>
          </a:p>
          <a:p>
            <a:r>
              <a:rPr lang="fr-CA" dirty="0">
                <a:hlinkClick r:id="rId7"/>
              </a:rPr>
              <a:t>https://en.wikipedia.org/wiki/KISS_principle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76780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3988</TotalTime>
  <Words>3899</Words>
  <Application>Microsoft Office PowerPoint</Application>
  <PresentationFormat>Grand écran</PresentationFormat>
  <Paragraphs>545</Paragraphs>
  <Slides>97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97</vt:i4>
      </vt:variant>
    </vt:vector>
  </HeadingPairs>
  <TitlesOfParts>
    <vt:vector size="101" baseType="lpstr">
      <vt:lpstr>Arial</vt:lpstr>
      <vt:lpstr>Century Gothic</vt:lpstr>
      <vt:lpstr>Wingdings 3</vt:lpstr>
      <vt:lpstr>Ion</vt:lpstr>
      <vt:lpstr>420-A61-HU Programmation orientée objet</vt:lpstr>
      <vt:lpstr>Information de contact</vt:lpstr>
      <vt:lpstr>Objectif du cours</vt:lpstr>
      <vt:lpstr>Pourquoi ce cours important?</vt:lpstr>
      <vt:lpstr>Calendrier du cours</vt:lpstr>
      <vt:lpstr>Évaluation des compétences</vt:lpstr>
      <vt:lpstr>Évaluation des compétences (Suite)</vt:lpstr>
      <vt:lpstr>Évaluation des compétences (Suite)</vt:lpstr>
      <vt:lpstr>Déroulement du cours</vt:lpstr>
      <vt:lpstr>Déroulement des travaux à la maison</vt:lpstr>
      <vt:lpstr>Quelques conseils d’études</vt:lpstr>
      <vt:lpstr>Absence ou retard au cours</vt:lpstr>
      <vt:lpstr>Ressources</vt:lpstr>
      <vt:lpstr>Frais à prévoir</vt:lpstr>
      <vt:lpstr>Capsule informatique</vt:lpstr>
      <vt:lpstr>Contenu du cours</vt:lpstr>
      <vt:lpstr>Introduction à la programmation orientée objet (POO)</vt:lpstr>
      <vt:lpstr>Introduction à la POO</vt:lpstr>
      <vt:lpstr>Introduction à la POO</vt:lpstr>
      <vt:lpstr>Introduction à la POO</vt:lpstr>
      <vt:lpstr>Introduction à la POO</vt:lpstr>
      <vt:lpstr>Avantage de la POO</vt:lpstr>
      <vt:lpstr>Avantage de la POO</vt:lpstr>
      <vt:lpstr>Avantage de la POO</vt:lpstr>
      <vt:lpstr>Les concepts OO</vt:lpstr>
      <vt:lpstr>Concepts orientés objet</vt:lpstr>
      <vt:lpstr>Concepts orientés objet</vt:lpstr>
      <vt:lpstr>Concepts orientés objet</vt:lpstr>
      <vt:lpstr>Encapsulation</vt:lpstr>
      <vt:lpstr>Abstraction</vt:lpstr>
      <vt:lpstr>Héritage</vt:lpstr>
      <vt:lpstr>Polymorphisme</vt:lpstr>
      <vt:lpstr>Les principes orientés objet</vt:lpstr>
      <vt:lpstr>Les principes orientés objet</vt:lpstr>
      <vt:lpstr>Les principes orientés objet</vt:lpstr>
      <vt:lpstr>Les principes orientés objet</vt:lpstr>
      <vt:lpstr>Principes de cohésion forte</vt:lpstr>
      <vt:lpstr>Principes de cohésion forte</vt:lpstr>
      <vt:lpstr>Principes de cohésion forte</vt:lpstr>
      <vt:lpstr>Principes de cohésion forte</vt:lpstr>
      <vt:lpstr>Principes de couplage faible</vt:lpstr>
      <vt:lpstr>Principes de couplage faible</vt:lpstr>
      <vt:lpstr>Principes de couplage faible</vt:lpstr>
      <vt:lpstr>Principes de couplage faible</vt:lpstr>
      <vt:lpstr>Principes de couplage faible</vt:lpstr>
      <vt:lpstr>Principes DRY </vt:lpstr>
      <vt:lpstr>Principe KISS </vt:lpstr>
      <vt:lpstr>Principe KISS </vt:lpstr>
      <vt:lpstr>L'environnement de développement</vt:lpstr>
      <vt:lpstr>L'environnement de développement</vt:lpstr>
      <vt:lpstr>L'environnement de développement</vt:lpstr>
      <vt:lpstr>L'environnement de développement</vt:lpstr>
      <vt:lpstr>L'environnement de développement</vt:lpstr>
      <vt:lpstr>Rappel du C#</vt:lpstr>
      <vt:lpstr>Rappel du C#</vt:lpstr>
      <vt:lpstr>Affichage</vt:lpstr>
      <vt:lpstr>Les variables</vt:lpstr>
      <vt:lpstr>Les méthodes</vt:lpstr>
      <vt:lpstr>Les méthodes</vt:lpstr>
      <vt:lpstr>Les méthodes (Visibilité)</vt:lpstr>
      <vt:lpstr>Les méthodes (Static)</vt:lpstr>
      <vt:lpstr>Les méthodes (Type de retour)</vt:lpstr>
      <vt:lpstr>Les méthodes (Nom)</vt:lpstr>
      <vt:lpstr>Les méthodes (Paramètre)</vt:lpstr>
      <vt:lpstr>La lecture du clavier</vt:lpstr>
      <vt:lpstr>La syntaxe orientée objet</vt:lpstr>
      <vt:lpstr>La syntaxe</vt:lpstr>
      <vt:lpstr>La syntaxe</vt:lpstr>
      <vt:lpstr>Définition de l'objet</vt:lpstr>
      <vt:lpstr>La création d’une classe</vt:lpstr>
      <vt:lpstr>La création d’une classe</vt:lpstr>
      <vt:lpstr>La définition des attributs </vt:lpstr>
      <vt:lpstr>La définition des attributs </vt:lpstr>
      <vt:lpstr>La définition des attributs </vt:lpstr>
      <vt:lpstr>La définition des attributs </vt:lpstr>
      <vt:lpstr>La définition des attributs </vt:lpstr>
      <vt:lpstr>La création des méthodes </vt:lpstr>
      <vt:lpstr>La création des méthodes </vt:lpstr>
      <vt:lpstr>La création des méthodes </vt:lpstr>
      <vt:lpstr>La création du constructeur </vt:lpstr>
      <vt:lpstr>La création du constructeur </vt:lpstr>
      <vt:lpstr>La création du constructeur </vt:lpstr>
      <vt:lpstr>Utilisation de l'objet</vt:lpstr>
      <vt:lpstr>L’instanciation de l'objet </vt:lpstr>
      <vt:lpstr>Appel des méthodes de l'objet </vt:lpstr>
      <vt:lpstr>Livres de références</vt:lpstr>
      <vt:lpstr>Livres de références</vt:lpstr>
      <vt:lpstr>The Pragmatic Programmer: From Journeyman to Master</vt:lpstr>
      <vt:lpstr>The Clean Coder: A Code of Conduct for Professional Programmers </vt:lpstr>
      <vt:lpstr>Code Complete (2nd Edition) </vt:lpstr>
      <vt:lpstr>Head First Design Patterns: A Brain-Friendly Guide 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Company>Cégep de l'Outaouais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191</cp:revision>
  <dcterms:created xsi:type="dcterms:W3CDTF">2019-04-30T21:41:48Z</dcterms:created>
  <dcterms:modified xsi:type="dcterms:W3CDTF">2019-05-22T22:18:20Z</dcterms:modified>
</cp:coreProperties>
</file>