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1" r:id="rId2"/>
  </p:sldMasterIdLst>
  <p:sldIdLst>
    <p:sldId id="256" r:id="rId3"/>
    <p:sldId id="377" r:id="rId4"/>
    <p:sldId id="397" r:id="rId5"/>
    <p:sldId id="435" r:id="rId6"/>
    <p:sldId id="437" r:id="rId7"/>
    <p:sldId id="257" r:id="rId8"/>
    <p:sldId id="654" r:id="rId9"/>
    <p:sldId id="260" r:id="rId10"/>
    <p:sldId id="264" r:id="rId11"/>
    <p:sldId id="325" r:id="rId12"/>
    <p:sldId id="265" r:id="rId13"/>
    <p:sldId id="261" r:id="rId14"/>
    <p:sldId id="263" r:id="rId15"/>
    <p:sldId id="262" r:id="rId16"/>
    <p:sldId id="655" r:id="rId17"/>
    <p:sldId id="299" r:id="rId18"/>
    <p:sldId id="297" r:id="rId19"/>
    <p:sldId id="259" r:id="rId20"/>
    <p:sldId id="326" r:id="rId21"/>
    <p:sldId id="327" r:id="rId22"/>
    <p:sldId id="328" r:id="rId23"/>
    <p:sldId id="331" r:id="rId24"/>
    <p:sldId id="332" r:id="rId25"/>
    <p:sldId id="341" r:id="rId26"/>
    <p:sldId id="266" r:id="rId27"/>
    <p:sldId id="300" r:id="rId28"/>
    <p:sldId id="656" r:id="rId29"/>
    <p:sldId id="295" r:id="rId30"/>
    <p:sldId id="268" r:id="rId31"/>
    <p:sldId id="296" r:id="rId32"/>
    <p:sldId id="273" r:id="rId33"/>
    <p:sldId id="267" r:id="rId34"/>
    <p:sldId id="275" r:id="rId35"/>
    <p:sldId id="657" r:id="rId36"/>
    <p:sldId id="293" r:id="rId37"/>
    <p:sldId id="274" r:id="rId38"/>
    <p:sldId id="658" r:id="rId39"/>
    <p:sldId id="333" r:id="rId40"/>
    <p:sldId id="315" r:id="rId41"/>
    <p:sldId id="334" r:id="rId42"/>
    <p:sldId id="335" r:id="rId43"/>
    <p:sldId id="336" r:id="rId44"/>
    <p:sldId id="337" r:id="rId45"/>
    <p:sldId id="339" r:id="rId46"/>
    <p:sldId id="342" r:id="rId47"/>
    <p:sldId id="659" r:id="rId48"/>
    <p:sldId id="456" r:id="rId49"/>
    <p:sldId id="457" r:id="rId50"/>
    <p:sldId id="601" r:id="rId51"/>
    <p:sldId id="591" r:id="rId52"/>
    <p:sldId id="602" r:id="rId53"/>
    <p:sldId id="592" r:id="rId54"/>
    <p:sldId id="600" r:id="rId55"/>
    <p:sldId id="461" r:id="rId56"/>
    <p:sldId id="440" r:id="rId57"/>
    <p:sldId id="441" r:id="rId58"/>
    <p:sldId id="606" r:id="rId59"/>
    <p:sldId id="607" r:id="rId60"/>
    <p:sldId id="608" r:id="rId61"/>
    <p:sldId id="660" r:id="rId62"/>
    <p:sldId id="611" r:id="rId63"/>
    <p:sldId id="612" r:id="rId64"/>
    <p:sldId id="613" r:id="rId65"/>
    <p:sldId id="446" r:id="rId66"/>
    <p:sldId id="447" r:id="rId67"/>
    <p:sldId id="631" r:id="rId68"/>
    <p:sldId id="633" r:id="rId69"/>
    <p:sldId id="634" r:id="rId70"/>
    <p:sldId id="636" r:id="rId71"/>
    <p:sldId id="637" r:id="rId72"/>
    <p:sldId id="638" r:id="rId73"/>
    <p:sldId id="639" r:id="rId74"/>
    <p:sldId id="640" r:id="rId75"/>
    <p:sldId id="641" r:id="rId76"/>
    <p:sldId id="642" r:id="rId77"/>
    <p:sldId id="472" r:id="rId78"/>
    <p:sldId id="473" r:id="rId79"/>
    <p:sldId id="474" r:id="rId80"/>
    <p:sldId id="645" r:id="rId81"/>
    <p:sldId id="496" r:id="rId82"/>
    <p:sldId id="647" r:id="rId83"/>
    <p:sldId id="646" r:id="rId84"/>
    <p:sldId id="643" r:id="rId85"/>
    <p:sldId id="644" r:id="rId86"/>
    <p:sldId id="649" r:id="rId87"/>
    <p:sldId id="650" r:id="rId88"/>
    <p:sldId id="651" r:id="rId89"/>
    <p:sldId id="632" r:id="rId90"/>
    <p:sldId id="444" r:id="rId91"/>
    <p:sldId id="445" r:id="rId92"/>
    <p:sldId id="628" r:id="rId93"/>
    <p:sldId id="629" r:id="rId94"/>
    <p:sldId id="630" r:id="rId95"/>
    <p:sldId id="652" r:id="rId96"/>
    <p:sldId id="653" r:id="rId97"/>
    <p:sldId id="294" r:id="rId98"/>
    <p:sldId id="298" r:id="rId99"/>
    <p:sldId id="661" r:id="rId100"/>
    <p:sldId id="662" r:id="rId101"/>
    <p:sldId id="311" r:id="rId102"/>
    <p:sldId id="269" r:id="rId10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4BDF8-C7A0-4A5F-814F-9E67B671E251}" v="130" dt="2020-08-03T17:42:15.1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snapToGrid="0">
      <p:cViewPr varScale="1">
        <p:scale>
          <a:sx n="120" d="100"/>
          <a:sy n="120" d="100"/>
        </p:scale>
        <p:origin x="1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07" Type="http://schemas.openxmlformats.org/officeDocument/2006/relationships/tableStyles" Target="tableStyles.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microsoft.com/office/2016/11/relationships/changesInfo" Target="changesInfos/changesInfo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microsoft.com/office/2015/10/relationships/revisionInfo" Target="revisionInfo.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userId="292681fbcdc3e57d" providerId="LiveId" clId="{FF94BDF8-C7A0-4A5F-814F-9E67B671E251}"/>
    <pc:docChg chg="custSel addSld delSld modSld">
      <pc:chgData name="Alexandre" userId="292681fbcdc3e57d" providerId="LiveId" clId="{FF94BDF8-C7A0-4A5F-814F-9E67B671E251}" dt="2020-08-03T17:42:16.529" v="914" actId="1076"/>
      <pc:docMkLst>
        <pc:docMk/>
      </pc:docMkLst>
      <pc:sldChg chg="modSp mod">
        <pc:chgData name="Alexandre" userId="292681fbcdc3e57d" providerId="LiveId" clId="{FF94BDF8-C7A0-4A5F-814F-9E67B671E251}" dt="2020-08-03T17:40:05.417" v="901" actId="20577"/>
        <pc:sldMkLst>
          <pc:docMk/>
          <pc:sldMk cId="141255325" sldId="256"/>
        </pc:sldMkLst>
        <pc:spChg chg="mod">
          <ac:chgData name="Alexandre" userId="292681fbcdc3e57d" providerId="LiveId" clId="{FF94BDF8-C7A0-4A5F-814F-9E67B671E251}" dt="2020-08-03T17:40:05.417" v="901" actId="20577"/>
          <ac:spMkLst>
            <pc:docMk/>
            <pc:sldMk cId="141255325" sldId="256"/>
            <ac:spMk id="2" creationId="{00000000-0000-0000-0000-000000000000}"/>
          </ac:spMkLst>
        </pc:spChg>
      </pc:sldChg>
      <pc:sldChg chg="modSp mod">
        <pc:chgData name="Alexandre" userId="292681fbcdc3e57d" providerId="LiveId" clId="{FF94BDF8-C7A0-4A5F-814F-9E67B671E251}" dt="2020-08-03T15:00:26.409" v="209" actId="20577"/>
        <pc:sldMkLst>
          <pc:docMk/>
          <pc:sldMk cId="2699323633" sldId="257"/>
        </pc:sldMkLst>
        <pc:spChg chg="mod">
          <ac:chgData name="Alexandre" userId="292681fbcdc3e57d" providerId="LiveId" clId="{FF94BDF8-C7A0-4A5F-814F-9E67B671E251}" dt="2020-08-03T15:00:26.409" v="209" actId="20577"/>
          <ac:spMkLst>
            <pc:docMk/>
            <pc:sldMk cId="2699323633" sldId="257"/>
            <ac:spMk id="3" creationId="{00000000-0000-0000-0000-000000000000}"/>
          </ac:spMkLst>
        </pc:spChg>
      </pc:sldChg>
      <pc:sldChg chg="modSp mod">
        <pc:chgData name="Alexandre" userId="292681fbcdc3e57d" providerId="LiveId" clId="{FF94BDF8-C7A0-4A5F-814F-9E67B671E251}" dt="2020-08-03T15:00:21.607" v="196" actId="20577"/>
        <pc:sldMkLst>
          <pc:docMk/>
          <pc:sldMk cId="2291028303" sldId="258"/>
        </pc:sldMkLst>
        <pc:spChg chg="mod">
          <ac:chgData name="Alexandre" userId="292681fbcdc3e57d" providerId="LiveId" clId="{FF94BDF8-C7A0-4A5F-814F-9E67B671E251}" dt="2020-08-03T15:00:21.607" v="196" actId="20577"/>
          <ac:spMkLst>
            <pc:docMk/>
            <pc:sldMk cId="2291028303" sldId="258"/>
            <ac:spMk id="2" creationId="{00000000-0000-0000-0000-000000000000}"/>
          </ac:spMkLst>
        </pc:spChg>
      </pc:sldChg>
      <pc:sldChg chg="modSp mod">
        <pc:chgData name="Alexandre" userId="292681fbcdc3e57d" providerId="LiveId" clId="{FF94BDF8-C7A0-4A5F-814F-9E67B671E251}" dt="2020-08-03T17:40:52.778" v="908" actId="20577"/>
        <pc:sldMkLst>
          <pc:docMk/>
          <pc:sldMk cId="2794414674" sldId="274"/>
        </pc:sldMkLst>
        <pc:spChg chg="mod">
          <ac:chgData name="Alexandre" userId="292681fbcdc3e57d" providerId="LiveId" clId="{FF94BDF8-C7A0-4A5F-814F-9E67B671E251}" dt="2020-08-03T17:40:52.778" v="908" actId="20577"/>
          <ac:spMkLst>
            <pc:docMk/>
            <pc:sldMk cId="2794414674" sldId="274"/>
            <ac:spMk id="3" creationId="{3AFAB44C-1540-4A82-8749-F1AB65939538}"/>
          </ac:spMkLst>
        </pc:spChg>
      </pc:sldChg>
      <pc:sldChg chg="del">
        <pc:chgData name="Alexandre" userId="292681fbcdc3e57d" providerId="LiveId" clId="{FF94BDF8-C7A0-4A5F-814F-9E67B671E251}" dt="2020-08-03T13:08:26.536" v="0" actId="47"/>
        <pc:sldMkLst>
          <pc:docMk/>
          <pc:sldMk cId="202282077" sldId="280"/>
        </pc:sldMkLst>
      </pc:sldChg>
      <pc:sldChg chg="del">
        <pc:chgData name="Alexandre" userId="292681fbcdc3e57d" providerId="LiveId" clId="{FF94BDF8-C7A0-4A5F-814F-9E67B671E251}" dt="2020-08-03T13:08:26.536" v="0" actId="47"/>
        <pc:sldMkLst>
          <pc:docMk/>
          <pc:sldMk cId="1455802736" sldId="281"/>
        </pc:sldMkLst>
      </pc:sldChg>
      <pc:sldChg chg="del">
        <pc:chgData name="Alexandre" userId="292681fbcdc3e57d" providerId="LiveId" clId="{FF94BDF8-C7A0-4A5F-814F-9E67B671E251}" dt="2020-08-03T13:08:26.536" v="0" actId="47"/>
        <pc:sldMkLst>
          <pc:docMk/>
          <pc:sldMk cId="1522986779" sldId="282"/>
        </pc:sldMkLst>
      </pc:sldChg>
      <pc:sldChg chg="del">
        <pc:chgData name="Alexandre" userId="292681fbcdc3e57d" providerId="LiveId" clId="{FF94BDF8-C7A0-4A5F-814F-9E67B671E251}" dt="2020-08-03T13:08:26.536" v="0" actId="47"/>
        <pc:sldMkLst>
          <pc:docMk/>
          <pc:sldMk cId="2340029970" sldId="283"/>
        </pc:sldMkLst>
      </pc:sldChg>
      <pc:sldChg chg="del">
        <pc:chgData name="Alexandre" userId="292681fbcdc3e57d" providerId="LiveId" clId="{FF94BDF8-C7A0-4A5F-814F-9E67B671E251}" dt="2020-08-03T13:08:26.536" v="0" actId="47"/>
        <pc:sldMkLst>
          <pc:docMk/>
          <pc:sldMk cId="1367728633" sldId="284"/>
        </pc:sldMkLst>
      </pc:sldChg>
      <pc:sldChg chg="del">
        <pc:chgData name="Alexandre" userId="292681fbcdc3e57d" providerId="LiveId" clId="{FF94BDF8-C7A0-4A5F-814F-9E67B671E251}" dt="2020-08-03T13:08:26.536" v="0" actId="47"/>
        <pc:sldMkLst>
          <pc:docMk/>
          <pc:sldMk cId="838590459" sldId="285"/>
        </pc:sldMkLst>
      </pc:sldChg>
      <pc:sldChg chg="del">
        <pc:chgData name="Alexandre" userId="292681fbcdc3e57d" providerId="LiveId" clId="{FF94BDF8-C7A0-4A5F-814F-9E67B671E251}" dt="2020-08-03T13:08:26.536" v="0" actId="47"/>
        <pc:sldMkLst>
          <pc:docMk/>
          <pc:sldMk cId="2857472151" sldId="288"/>
        </pc:sldMkLst>
      </pc:sldChg>
      <pc:sldChg chg="modSp mod">
        <pc:chgData name="Alexandre" userId="292681fbcdc3e57d" providerId="LiveId" clId="{FF94BDF8-C7A0-4A5F-814F-9E67B671E251}" dt="2020-08-03T17:40:48.471" v="906" actId="20577"/>
        <pc:sldMkLst>
          <pc:docMk/>
          <pc:sldMk cId="1745297130" sldId="293"/>
        </pc:sldMkLst>
        <pc:spChg chg="mod">
          <ac:chgData name="Alexandre" userId="292681fbcdc3e57d" providerId="LiveId" clId="{FF94BDF8-C7A0-4A5F-814F-9E67B671E251}" dt="2020-08-03T17:40:48.471" v="906" actId="20577"/>
          <ac:spMkLst>
            <pc:docMk/>
            <pc:sldMk cId="1745297130" sldId="293"/>
            <ac:spMk id="3" creationId="{E6129E94-9CAF-42C3-9370-FA0098372D2A}"/>
          </ac:spMkLst>
        </pc:spChg>
      </pc:sldChg>
      <pc:sldChg chg="modSp mod">
        <pc:chgData name="Alexandre" userId="292681fbcdc3e57d" providerId="LiveId" clId="{FF94BDF8-C7A0-4A5F-814F-9E67B671E251}" dt="2020-08-03T17:40:30.911" v="905" actId="20577"/>
        <pc:sldMkLst>
          <pc:docMk/>
          <pc:sldMk cId="3102597795" sldId="298"/>
        </pc:sldMkLst>
        <pc:spChg chg="mod">
          <ac:chgData name="Alexandre" userId="292681fbcdc3e57d" providerId="LiveId" clId="{FF94BDF8-C7A0-4A5F-814F-9E67B671E251}" dt="2020-08-03T17:40:30.911" v="905" actId="20577"/>
          <ac:spMkLst>
            <pc:docMk/>
            <pc:sldMk cId="3102597795" sldId="298"/>
            <ac:spMk id="3" creationId="{00000000-0000-0000-0000-000000000000}"/>
          </ac:spMkLst>
        </pc:spChg>
      </pc:sldChg>
      <pc:sldChg chg="del">
        <pc:chgData name="Alexandre" userId="292681fbcdc3e57d" providerId="LiveId" clId="{FF94BDF8-C7A0-4A5F-814F-9E67B671E251}" dt="2020-08-03T13:08:26.536" v="0" actId="47"/>
        <pc:sldMkLst>
          <pc:docMk/>
          <pc:sldMk cId="1062408987" sldId="301"/>
        </pc:sldMkLst>
      </pc:sldChg>
      <pc:sldChg chg="del">
        <pc:chgData name="Alexandre" userId="292681fbcdc3e57d" providerId="LiveId" clId="{FF94BDF8-C7A0-4A5F-814F-9E67B671E251}" dt="2020-08-03T13:08:26.536" v="0" actId="47"/>
        <pc:sldMkLst>
          <pc:docMk/>
          <pc:sldMk cId="599639633" sldId="302"/>
        </pc:sldMkLst>
      </pc:sldChg>
      <pc:sldChg chg="del">
        <pc:chgData name="Alexandre" userId="292681fbcdc3e57d" providerId="LiveId" clId="{FF94BDF8-C7A0-4A5F-814F-9E67B671E251}" dt="2020-08-03T13:08:26.536" v="0" actId="47"/>
        <pc:sldMkLst>
          <pc:docMk/>
          <pc:sldMk cId="1393960111" sldId="303"/>
        </pc:sldMkLst>
      </pc:sldChg>
      <pc:sldChg chg="del">
        <pc:chgData name="Alexandre" userId="292681fbcdc3e57d" providerId="LiveId" clId="{FF94BDF8-C7A0-4A5F-814F-9E67B671E251}" dt="2020-08-03T13:08:26.536" v="0" actId="47"/>
        <pc:sldMkLst>
          <pc:docMk/>
          <pc:sldMk cId="1064571573" sldId="304"/>
        </pc:sldMkLst>
      </pc:sldChg>
      <pc:sldChg chg="del">
        <pc:chgData name="Alexandre" userId="292681fbcdc3e57d" providerId="LiveId" clId="{FF94BDF8-C7A0-4A5F-814F-9E67B671E251}" dt="2020-08-03T13:08:26.536" v="0" actId="47"/>
        <pc:sldMkLst>
          <pc:docMk/>
          <pc:sldMk cId="562765902" sldId="305"/>
        </pc:sldMkLst>
      </pc:sldChg>
      <pc:sldChg chg="del">
        <pc:chgData name="Alexandre" userId="292681fbcdc3e57d" providerId="LiveId" clId="{FF94BDF8-C7A0-4A5F-814F-9E67B671E251}" dt="2020-08-03T13:08:26.536" v="0" actId="47"/>
        <pc:sldMkLst>
          <pc:docMk/>
          <pc:sldMk cId="676534343" sldId="308"/>
        </pc:sldMkLst>
      </pc:sldChg>
      <pc:sldChg chg="del">
        <pc:chgData name="Alexandre" userId="292681fbcdc3e57d" providerId="LiveId" clId="{FF94BDF8-C7A0-4A5F-814F-9E67B671E251}" dt="2020-08-03T13:08:26.536" v="0" actId="47"/>
        <pc:sldMkLst>
          <pc:docMk/>
          <pc:sldMk cId="1388374055" sldId="309"/>
        </pc:sldMkLst>
      </pc:sldChg>
      <pc:sldChg chg="del">
        <pc:chgData name="Alexandre" userId="292681fbcdc3e57d" providerId="LiveId" clId="{FF94BDF8-C7A0-4A5F-814F-9E67B671E251}" dt="2020-08-03T13:08:26.536" v="0" actId="47"/>
        <pc:sldMkLst>
          <pc:docMk/>
          <pc:sldMk cId="395301509" sldId="313"/>
        </pc:sldMkLst>
      </pc:sldChg>
      <pc:sldChg chg="del">
        <pc:chgData name="Alexandre" userId="292681fbcdc3e57d" providerId="LiveId" clId="{FF94BDF8-C7A0-4A5F-814F-9E67B671E251}" dt="2020-08-03T13:08:26.536" v="0" actId="47"/>
        <pc:sldMkLst>
          <pc:docMk/>
          <pc:sldMk cId="2193667293" sldId="317"/>
        </pc:sldMkLst>
      </pc:sldChg>
      <pc:sldChg chg="del">
        <pc:chgData name="Alexandre" userId="292681fbcdc3e57d" providerId="LiveId" clId="{FF94BDF8-C7A0-4A5F-814F-9E67B671E251}" dt="2020-08-03T13:08:26.536" v="0" actId="47"/>
        <pc:sldMkLst>
          <pc:docMk/>
          <pc:sldMk cId="1112656325" sldId="318"/>
        </pc:sldMkLst>
      </pc:sldChg>
      <pc:sldChg chg="del">
        <pc:chgData name="Alexandre" userId="292681fbcdc3e57d" providerId="LiveId" clId="{FF94BDF8-C7A0-4A5F-814F-9E67B671E251}" dt="2020-08-03T13:08:26.536" v="0" actId="47"/>
        <pc:sldMkLst>
          <pc:docMk/>
          <pc:sldMk cId="1897314672" sldId="320"/>
        </pc:sldMkLst>
      </pc:sldChg>
      <pc:sldChg chg="del">
        <pc:chgData name="Alexandre" userId="292681fbcdc3e57d" providerId="LiveId" clId="{FF94BDF8-C7A0-4A5F-814F-9E67B671E251}" dt="2020-08-03T13:08:26.536" v="0" actId="47"/>
        <pc:sldMkLst>
          <pc:docMk/>
          <pc:sldMk cId="3433415342" sldId="321"/>
        </pc:sldMkLst>
      </pc:sldChg>
      <pc:sldChg chg="del">
        <pc:chgData name="Alexandre" userId="292681fbcdc3e57d" providerId="LiveId" clId="{FF94BDF8-C7A0-4A5F-814F-9E67B671E251}" dt="2020-08-03T13:08:26.536" v="0" actId="47"/>
        <pc:sldMkLst>
          <pc:docMk/>
          <pc:sldMk cId="3286513852" sldId="323"/>
        </pc:sldMkLst>
      </pc:sldChg>
      <pc:sldChg chg="del">
        <pc:chgData name="Alexandre" userId="292681fbcdc3e57d" providerId="LiveId" clId="{FF94BDF8-C7A0-4A5F-814F-9E67B671E251}" dt="2020-08-03T13:08:26.536" v="0" actId="47"/>
        <pc:sldMkLst>
          <pc:docMk/>
          <pc:sldMk cId="3746764592" sldId="324"/>
        </pc:sldMkLst>
      </pc:sldChg>
      <pc:sldChg chg="del">
        <pc:chgData name="Alexandre" userId="292681fbcdc3e57d" providerId="LiveId" clId="{FF94BDF8-C7A0-4A5F-814F-9E67B671E251}" dt="2020-08-03T13:08:26.536" v="0" actId="47"/>
        <pc:sldMkLst>
          <pc:docMk/>
          <pc:sldMk cId="3025337584" sldId="340"/>
        </pc:sldMkLst>
      </pc:sldChg>
      <pc:sldChg chg="addSp delSp modSp mod">
        <pc:chgData name="Alexandre" userId="292681fbcdc3e57d" providerId="LiveId" clId="{FF94BDF8-C7A0-4A5F-814F-9E67B671E251}" dt="2020-08-03T17:42:16.529" v="914" actId="1076"/>
        <pc:sldMkLst>
          <pc:docMk/>
          <pc:sldMk cId="1959502547" sldId="342"/>
        </pc:sldMkLst>
        <pc:picChg chg="add del mod">
          <ac:chgData name="Alexandre" userId="292681fbcdc3e57d" providerId="LiveId" clId="{FF94BDF8-C7A0-4A5F-814F-9E67B671E251}" dt="2020-08-03T17:42:14.326" v="912" actId="478"/>
          <ac:picMkLst>
            <pc:docMk/>
            <pc:sldMk cId="1959502547" sldId="342"/>
            <ac:picMk id="3" creationId="{0178629D-78B1-47DA-8C06-16464F784822}"/>
          </ac:picMkLst>
        </pc:picChg>
        <pc:picChg chg="del">
          <ac:chgData name="Alexandre" userId="292681fbcdc3e57d" providerId="LiveId" clId="{FF94BDF8-C7A0-4A5F-814F-9E67B671E251}" dt="2020-08-03T17:42:02.606" v="909" actId="478"/>
          <ac:picMkLst>
            <pc:docMk/>
            <pc:sldMk cId="1959502547" sldId="342"/>
            <ac:picMk id="4" creationId="{CEDE8006-A669-4EEA-A436-CBF85552A614}"/>
          </ac:picMkLst>
        </pc:picChg>
        <pc:picChg chg="add mod">
          <ac:chgData name="Alexandre" userId="292681fbcdc3e57d" providerId="LiveId" clId="{FF94BDF8-C7A0-4A5F-814F-9E67B671E251}" dt="2020-08-03T17:42:16.529" v="914" actId="1076"/>
          <ac:picMkLst>
            <pc:docMk/>
            <pc:sldMk cId="1959502547" sldId="342"/>
            <ac:picMk id="5" creationId="{705F8F71-AE7C-4E9D-BE35-A1BA01CEBE09}"/>
          </ac:picMkLst>
        </pc:picChg>
      </pc:sldChg>
      <pc:sldChg chg="add">
        <pc:chgData name="Alexandre" userId="292681fbcdc3e57d" providerId="LiveId" clId="{FF94BDF8-C7A0-4A5F-814F-9E67B671E251}" dt="2020-08-03T14:59:10.290" v="83"/>
        <pc:sldMkLst>
          <pc:docMk/>
          <pc:sldMk cId="1032799825" sldId="377"/>
        </pc:sldMkLst>
      </pc:sldChg>
      <pc:sldChg chg="modSp add mod">
        <pc:chgData name="Alexandre" userId="292681fbcdc3e57d" providerId="LiveId" clId="{FF94BDF8-C7A0-4A5F-814F-9E67B671E251}" dt="2020-08-03T17:40:22.378" v="904" actId="20577"/>
        <pc:sldMkLst>
          <pc:docMk/>
          <pc:sldMk cId="1339922694" sldId="397"/>
        </pc:sldMkLst>
        <pc:spChg chg="mod">
          <ac:chgData name="Alexandre" userId="292681fbcdc3e57d" providerId="LiveId" clId="{FF94BDF8-C7A0-4A5F-814F-9E67B671E251}" dt="2020-08-03T17:40:22.378" v="904" actId="20577"/>
          <ac:spMkLst>
            <pc:docMk/>
            <pc:sldMk cId="1339922694" sldId="397"/>
            <ac:spMk id="3" creationId="{D192C6B3-550F-44AE-ACFD-8B9BCDF42FC4}"/>
          </ac:spMkLst>
        </pc:spChg>
      </pc:sldChg>
      <pc:sldChg chg="add">
        <pc:chgData name="Alexandre" userId="292681fbcdc3e57d" providerId="LiveId" clId="{FF94BDF8-C7A0-4A5F-814F-9E67B671E251}" dt="2020-08-03T13:08:56.477" v="1"/>
        <pc:sldMkLst>
          <pc:docMk/>
          <pc:sldMk cId="3022228580" sldId="400"/>
        </pc:sldMkLst>
      </pc:sldChg>
      <pc:sldChg chg="add">
        <pc:chgData name="Alexandre" userId="292681fbcdc3e57d" providerId="LiveId" clId="{FF94BDF8-C7A0-4A5F-814F-9E67B671E251}" dt="2020-08-03T13:08:56.477" v="1"/>
        <pc:sldMkLst>
          <pc:docMk/>
          <pc:sldMk cId="1797010449" sldId="401"/>
        </pc:sldMkLst>
      </pc:sldChg>
      <pc:sldChg chg="add">
        <pc:chgData name="Alexandre" userId="292681fbcdc3e57d" providerId="LiveId" clId="{FF94BDF8-C7A0-4A5F-814F-9E67B671E251}" dt="2020-08-03T13:08:56.477" v="1"/>
        <pc:sldMkLst>
          <pc:docMk/>
          <pc:sldMk cId="780857873" sldId="403"/>
        </pc:sldMkLst>
      </pc:sldChg>
      <pc:sldChg chg="add">
        <pc:chgData name="Alexandre" userId="292681fbcdc3e57d" providerId="LiveId" clId="{FF94BDF8-C7A0-4A5F-814F-9E67B671E251}" dt="2020-08-03T13:08:56.477" v="1"/>
        <pc:sldMkLst>
          <pc:docMk/>
          <pc:sldMk cId="3574353919" sldId="404"/>
        </pc:sldMkLst>
      </pc:sldChg>
      <pc:sldChg chg="add">
        <pc:chgData name="Alexandre" userId="292681fbcdc3e57d" providerId="LiveId" clId="{FF94BDF8-C7A0-4A5F-814F-9E67B671E251}" dt="2020-08-03T13:08:56.477" v="1"/>
        <pc:sldMkLst>
          <pc:docMk/>
          <pc:sldMk cId="2940866900" sldId="405"/>
        </pc:sldMkLst>
      </pc:sldChg>
      <pc:sldChg chg="add">
        <pc:chgData name="Alexandre" userId="292681fbcdc3e57d" providerId="LiveId" clId="{FF94BDF8-C7A0-4A5F-814F-9E67B671E251}" dt="2020-08-03T13:08:56.477" v="1"/>
        <pc:sldMkLst>
          <pc:docMk/>
          <pc:sldMk cId="3803686228" sldId="406"/>
        </pc:sldMkLst>
      </pc:sldChg>
      <pc:sldChg chg="modSp add mod">
        <pc:chgData name="Alexandre" userId="292681fbcdc3e57d" providerId="LiveId" clId="{FF94BDF8-C7A0-4A5F-814F-9E67B671E251}" dt="2020-08-03T13:10:26.258" v="82" actId="14100"/>
        <pc:sldMkLst>
          <pc:docMk/>
          <pc:sldMk cId="3959453685" sldId="407"/>
        </pc:sldMkLst>
        <pc:spChg chg="mod">
          <ac:chgData name="Alexandre" userId="292681fbcdc3e57d" providerId="LiveId" clId="{FF94BDF8-C7A0-4A5F-814F-9E67B671E251}" dt="2020-08-03T13:10:26.258" v="82" actId="14100"/>
          <ac:spMkLst>
            <pc:docMk/>
            <pc:sldMk cId="3959453685" sldId="407"/>
            <ac:spMk id="2" creationId="{DFE22F55-8DE8-46ED-8E00-6169ED7DC6C2}"/>
          </ac:spMkLst>
        </pc:spChg>
      </pc:sldChg>
      <pc:sldChg chg="add">
        <pc:chgData name="Alexandre" userId="292681fbcdc3e57d" providerId="LiveId" clId="{FF94BDF8-C7A0-4A5F-814F-9E67B671E251}" dt="2020-08-03T14:59:10.290" v="83"/>
        <pc:sldMkLst>
          <pc:docMk/>
          <pc:sldMk cId="3048076461" sldId="434"/>
        </pc:sldMkLst>
      </pc:sldChg>
      <pc:sldChg chg="modSp add mod">
        <pc:chgData name="Alexandre" userId="292681fbcdc3e57d" providerId="LiveId" clId="{FF94BDF8-C7A0-4A5F-814F-9E67B671E251}" dt="2020-08-03T15:00:01.046" v="170" actId="20577"/>
        <pc:sldMkLst>
          <pc:docMk/>
          <pc:sldMk cId="3389839859" sldId="435"/>
        </pc:sldMkLst>
        <pc:spChg chg="mod">
          <ac:chgData name="Alexandre" userId="292681fbcdc3e57d" providerId="LiveId" clId="{FF94BDF8-C7A0-4A5F-814F-9E67B671E251}" dt="2020-08-03T15:00:01.046" v="170" actId="20577"/>
          <ac:spMkLst>
            <pc:docMk/>
            <pc:sldMk cId="3389839859" sldId="435"/>
            <ac:spMk id="2"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60204326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88498752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89208162"/>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36332911"/>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18509219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9384605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14805785"/>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2798209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890487020"/>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195601114"/>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6493081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00759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40832258"/>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17213544"/>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98733407"/>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10043862"/>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9/12/2026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0272553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9/12/2026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9/12/2026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9/12/2026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8.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7.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6.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9/12/2026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smtClean="0"/>
              <a:t>9/12/2026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556241340"/>
      </p:ext>
    </p:extLst>
  </p:cSld>
  <p:clrMap bg1="dk1" tx1="lt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1.xml"/></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hyperlink" Target="http://www.godaddy.com/" TargetMode="External"/><Relationship Id="rId4" Type="http://schemas.openxmlformats.org/officeDocument/2006/relationships/hyperlink" Target="http://www.digitalocean.com/"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xml"/><Relationship Id="rId1"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hyperlink" Target="http://www.digitalocean.com/" TargetMode="Externa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6.xml"/><Relationship Id="rId1" Type="http://schemas.openxmlformats.org/officeDocument/2006/relationships/tags" Target="../tags/tag45.xml"/></Relationships>
</file>

<file path=ppt/slides/_rels/slide27.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68.xml"/><Relationship Id="rId7" Type="http://schemas.openxmlformats.org/officeDocument/2006/relationships/image" Target="../media/image15.png"/><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hyperlink" Target="http://www.digitalocean.com/" TargetMode="External"/><Relationship Id="rId5" Type="http://schemas.openxmlformats.org/officeDocument/2006/relationships/slideLayout" Target="../slideLayouts/slideLayout2.xml"/><Relationship Id="rId4" Type="http://schemas.openxmlformats.org/officeDocument/2006/relationships/tags" Target="../tags/tag6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0.xml"/><Relationship Id="rId1" Type="http://schemas.openxmlformats.org/officeDocument/2006/relationships/tags" Target="../tags/tag79.xml"/><Relationship Id="rId4" Type="http://schemas.openxmlformats.org/officeDocument/2006/relationships/image" Target="../media/image20.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4" Type="http://schemas.openxmlformats.org/officeDocument/2006/relationships/image" Target="../media/image24.png"/></Relationships>
</file>

<file path=ppt/slides/_rels/slide46.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image" Target="../media/image25.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7.xml"/><Relationship Id="rId1" Type="http://schemas.openxmlformats.org/officeDocument/2006/relationships/tags" Target="../tags/tag9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26.png"/><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7.png"/><Relationship Id="rId4"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image" Target="../media/image29.pn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28.png"/><Relationship Id="rId5" Type="http://schemas.openxmlformats.org/officeDocument/2006/relationships/slideLayout" Target="../slideLayouts/slideLayout2.xml"/><Relationship Id="rId4" Type="http://schemas.openxmlformats.org/officeDocument/2006/relationships/tags" Target="../tags/tag107.xml"/></Relationships>
</file>

<file path=ppt/slides/_rels/slide53.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30.png"/><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2.xml"/><Relationship Id="rId1" Type="http://schemas.openxmlformats.org/officeDocument/2006/relationships/tags" Target="../tags/tag111.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3.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57.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31.png"/><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image" Target="../media/image32.png"/><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image" Target="../media/image3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4" Type="http://schemas.openxmlformats.org/officeDocument/2006/relationships/image" Target="../media/image34.png"/></Relationships>
</file>

<file path=ppt/slides/_rels/slide61.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35.png"/><Relationship Id="rId4"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tags" Target="../tags/tag131.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3.xml"/></Relationships>
</file>

<file path=ppt/slides/_rels/slide65.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image" Target="../media/image36.png"/><Relationship Id="rId4"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8.xml"/><Relationship Id="rId1" Type="http://schemas.openxmlformats.org/officeDocument/2006/relationships/tags" Target="../tags/tag137.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9.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1.xml"/><Relationship Id="rId1" Type="http://schemas.openxmlformats.org/officeDocument/2006/relationships/tags" Target="../tags/tag140.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3.xml"/><Relationship Id="rId1" Type="http://schemas.openxmlformats.org/officeDocument/2006/relationships/tags" Target="../tags/tag142.xml"/><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4.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tags" Target="../tags/tag145.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8.xml"/><Relationship Id="rId1" Type="http://schemas.openxmlformats.org/officeDocument/2006/relationships/tags" Target="../tags/tag147.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0.xml"/><Relationship Id="rId1" Type="http://schemas.openxmlformats.org/officeDocument/2006/relationships/tags" Target="../tags/tag149.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1.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3.xml"/><Relationship Id="rId1" Type="http://schemas.openxmlformats.org/officeDocument/2006/relationships/tags" Target="../tags/tag15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image" Target="../media/image38.png"/><Relationship Id="rId4" Type="http://schemas.openxmlformats.org/officeDocument/2006/relationships/hyperlink" Target="https://www.phpmyadmin.net/downloads/" TargetMode="External"/></Relationships>
</file>

<file path=ppt/slides/_rels/slide7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5" Type="http://schemas.openxmlformats.org/officeDocument/2006/relationships/image" Target="../media/image39.png"/><Relationship Id="rId4"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5" Type="http://schemas.openxmlformats.org/officeDocument/2006/relationships/image" Target="../media/image40.png"/><Relationship Id="rId4"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image" Target="../media/image41.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s>
</file>

<file path=ppt/slides/_rels/slide80.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image" Target="../media/image42.png"/><Relationship Id="rId4"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image" Target="../media/image43.png"/><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2.xml"/><Relationship Id="rId1" Type="http://schemas.openxmlformats.org/officeDocument/2006/relationships/tags" Target="../tags/tag171.xml"/></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3.xml"/></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5.xml"/><Relationship Id="rId1" Type="http://schemas.openxmlformats.org/officeDocument/2006/relationships/tags" Target="../tags/tag174.xml"/></Relationships>
</file>

<file path=ppt/slides/_rels/slide85.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image" Target="../media/image44.png"/><Relationship Id="rId4"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tags" Target="../tags/tag181.xml"/><Relationship Id="rId2" Type="http://schemas.openxmlformats.org/officeDocument/2006/relationships/tags" Target="../tags/tag180.xml"/><Relationship Id="rId1" Type="http://schemas.openxmlformats.org/officeDocument/2006/relationships/tags" Target="../tags/tag179.xml"/><Relationship Id="rId5" Type="http://schemas.openxmlformats.org/officeDocument/2006/relationships/image" Target="../media/image45.png"/><Relationship Id="rId4"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5" Type="http://schemas.openxmlformats.org/officeDocument/2006/relationships/image" Target="../media/image46.png"/><Relationship Id="rId4"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6.xml"/><Relationship Id="rId1" Type="http://schemas.openxmlformats.org/officeDocument/2006/relationships/tags" Target="../tags/tag185.xml"/></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s>
</file>

<file path=ppt/slides/_rels/slide90.xml.rels><?xml version="1.0" encoding="UTF-8" standalone="yes"?>
<Relationships xmlns="http://schemas.openxmlformats.org/package/2006/relationships"><Relationship Id="rId3" Type="http://schemas.openxmlformats.org/officeDocument/2006/relationships/tags" Target="../tags/tag190.xml"/><Relationship Id="rId2" Type="http://schemas.openxmlformats.org/officeDocument/2006/relationships/tags" Target="../tags/tag189.xml"/><Relationship Id="rId1" Type="http://schemas.openxmlformats.org/officeDocument/2006/relationships/tags" Target="../tags/tag188.xml"/><Relationship Id="rId5" Type="http://schemas.openxmlformats.org/officeDocument/2006/relationships/image" Target="../media/image47.png"/><Relationship Id="rId4"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2.xml"/><Relationship Id="rId1" Type="http://schemas.openxmlformats.org/officeDocument/2006/relationships/tags" Target="../tags/tag191.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94.xml"/><Relationship Id="rId1" Type="http://schemas.openxmlformats.org/officeDocument/2006/relationships/tags" Target="../tags/tag193.xml"/><Relationship Id="rId4" Type="http://schemas.openxmlformats.org/officeDocument/2006/relationships/image" Target="../media/image48.png"/></Relationships>
</file>

<file path=ppt/slides/_rels/slide93.xml.rels><?xml version="1.0" encoding="UTF-8" standalone="yes"?>
<Relationships xmlns="http://schemas.openxmlformats.org/package/2006/relationships"><Relationship Id="rId3" Type="http://schemas.openxmlformats.org/officeDocument/2006/relationships/tags" Target="../tags/tag197.xml"/><Relationship Id="rId7" Type="http://schemas.openxmlformats.org/officeDocument/2006/relationships/image" Target="../media/image50.png"/><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image" Target="../media/image49.png"/><Relationship Id="rId5" Type="http://schemas.openxmlformats.org/officeDocument/2006/relationships/slideLayout" Target="../slideLayouts/slideLayout2.xml"/><Relationship Id="rId4" Type="http://schemas.openxmlformats.org/officeDocument/2006/relationships/tags" Target="../tags/tag198.xml"/></Relationships>
</file>

<file path=ppt/slides/_rels/slide94.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5" Type="http://schemas.openxmlformats.org/officeDocument/2006/relationships/image" Target="../media/image51.png"/><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5.xml"/></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7.xml"/><Relationship Id="rId1" Type="http://schemas.openxmlformats.org/officeDocument/2006/relationships/tags" Target="../tags/tag206.xml"/></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8.xml"/></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10.xml"/><Relationship Id="rId1" Type="http://schemas.openxmlformats.org/officeDocument/2006/relationships/tags" Target="../tags/tag20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CA"/>
              <a:t>Déploiement d’application web</a:t>
            </a:r>
            <a:endParaRPr lang="fr-CA" dirty="0"/>
          </a:p>
        </p:txBody>
      </p:sp>
      <p:sp>
        <p:nvSpPr>
          <p:cNvPr id="3" name="Sous-titre 2"/>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4125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21998-5940-41E2-9298-0077505FBC2A}"/>
              </a:ext>
            </a:extLst>
          </p:cNvPr>
          <p:cNvSpPr>
            <a:spLocks noGrp="1"/>
          </p:cNvSpPr>
          <p:nvPr>
            <p:ph type="title"/>
            <p:custDataLst>
              <p:tags r:id="rId1"/>
            </p:custDataLst>
          </p:nvPr>
        </p:nvSpPr>
        <p:spPr/>
        <p:txBody>
          <a:bodyPr/>
          <a:lstStyle/>
          <a:p>
            <a:r>
              <a:rPr lang="fr-CA" dirty="0"/>
              <a:t>Service d’infrastructure</a:t>
            </a:r>
          </a:p>
        </p:txBody>
      </p:sp>
      <p:sp>
        <p:nvSpPr>
          <p:cNvPr id="3" name="Content Placeholder 2">
            <a:extLst>
              <a:ext uri="{FF2B5EF4-FFF2-40B4-BE49-F238E27FC236}">
                <a16:creationId xmlns:a16="http://schemas.microsoft.com/office/drawing/2014/main" id="{F490AE03-A712-49E6-BDE3-9E94D3536A9F}"/>
              </a:ext>
            </a:extLst>
          </p:cNvPr>
          <p:cNvSpPr>
            <a:spLocks noGrp="1"/>
          </p:cNvSpPr>
          <p:nvPr>
            <p:ph idx="1"/>
            <p:custDataLst>
              <p:tags r:id="rId2"/>
            </p:custDataLst>
          </p:nvPr>
        </p:nvSpPr>
        <p:spPr/>
        <p:txBody>
          <a:bodyPr/>
          <a:lstStyle/>
          <a:p>
            <a:r>
              <a:rPr lang="en-CA" dirty="0" err="1"/>
              <a:t>Qu'est-ce</a:t>
            </a:r>
            <a:r>
              <a:rPr lang="en-CA" dirty="0"/>
              <a:t> que le Cloud?</a:t>
            </a:r>
          </a:p>
          <a:p>
            <a:pPr marL="0" indent="0">
              <a:buNone/>
            </a:pPr>
            <a:r>
              <a:rPr lang="en-CA" dirty="0"/>
              <a:t>Le Cloud (</a:t>
            </a:r>
            <a:r>
              <a:rPr lang="en-CA" dirty="0" err="1"/>
              <a:t>ou</a:t>
            </a:r>
            <a:r>
              <a:rPr lang="en-CA" dirty="0"/>
              <a:t> "</a:t>
            </a:r>
            <a:r>
              <a:rPr lang="en-CA" dirty="0" err="1"/>
              <a:t>infonuagique</a:t>
            </a:r>
            <a:r>
              <a:rPr lang="en-CA" dirty="0"/>
              <a:t>") </a:t>
            </a:r>
            <a:r>
              <a:rPr lang="en-CA" dirty="0" err="1"/>
              <a:t>est</a:t>
            </a:r>
            <a:r>
              <a:rPr lang="en-CA" dirty="0"/>
              <a:t> un service </a:t>
            </a:r>
            <a:r>
              <a:rPr lang="en-CA" dirty="0" err="1"/>
              <a:t>permettant</a:t>
            </a:r>
            <a:r>
              <a:rPr lang="en-CA" dirty="0"/>
              <a:t> de </a:t>
            </a:r>
            <a:r>
              <a:rPr lang="en-CA" dirty="0" err="1"/>
              <a:t>louer</a:t>
            </a:r>
            <a:r>
              <a:rPr lang="en-CA" dirty="0"/>
              <a:t> des infrastructures </a:t>
            </a:r>
            <a:r>
              <a:rPr lang="en-CA" dirty="0" err="1"/>
              <a:t>informatiques</a:t>
            </a:r>
            <a:r>
              <a:rPr lang="en-CA" dirty="0"/>
              <a:t> d'un </a:t>
            </a:r>
            <a:r>
              <a:rPr lang="en-CA" dirty="0" err="1"/>
              <a:t>fournisseur</a:t>
            </a:r>
            <a:r>
              <a:rPr lang="en-CA" dirty="0"/>
              <a:t> </a:t>
            </a:r>
            <a:r>
              <a:rPr lang="en-CA" dirty="0" err="1"/>
              <a:t>externe</a:t>
            </a:r>
            <a:r>
              <a:rPr lang="en-CA" dirty="0"/>
              <a:t>. Ce dernier assure </a:t>
            </a:r>
            <a:r>
              <a:rPr lang="en-CA" dirty="0" err="1"/>
              <a:t>l'entretien</a:t>
            </a:r>
            <a:r>
              <a:rPr lang="en-CA" dirty="0"/>
              <a:t> de </a:t>
            </a:r>
            <a:r>
              <a:rPr lang="en-CA" dirty="0" err="1"/>
              <a:t>l'infrastructure</a:t>
            </a:r>
            <a:r>
              <a:rPr lang="en-CA" dirty="0"/>
              <a:t>.</a:t>
            </a:r>
          </a:p>
          <a:p>
            <a:pPr marL="0" indent="0">
              <a:buNone/>
            </a:pPr>
            <a:r>
              <a:rPr lang="en-CA" dirty="0"/>
              <a:t>Les services </a:t>
            </a:r>
            <a:r>
              <a:rPr lang="en-CA" dirty="0" err="1"/>
              <a:t>sont</a:t>
            </a:r>
            <a:r>
              <a:rPr lang="en-CA" dirty="0"/>
              <a:t> </a:t>
            </a:r>
            <a:r>
              <a:rPr lang="en-CA" dirty="0" err="1"/>
              <a:t>généralement</a:t>
            </a:r>
            <a:r>
              <a:rPr lang="en-CA" dirty="0"/>
              <a:t> un </a:t>
            </a:r>
            <a:r>
              <a:rPr lang="en-CA" dirty="0" err="1"/>
              <a:t>cout</a:t>
            </a:r>
            <a:r>
              <a:rPr lang="en-CA" dirty="0"/>
              <a:t> </a:t>
            </a:r>
            <a:r>
              <a:rPr lang="en-CA" dirty="0" err="1"/>
              <a:t>mensuel</a:t>
            </a:r>
            <a:r>
              <a:rPr lang="en-CA" dirty="0"/>
              <a:t> (</a:t>
            </a:r>
            <a:r>
              <a:rPr lang="en-CA" dirty="0" err="1"/>
              <a:t>Divisé</a:t>
            </a:r>
            <a:r>
              <a:rPr lang="en-CA" dirty="0"/>
              <a:t> à </a:t>
            </a:r>
            <a:r>
              <a:rPr lang="en-CA" dirty="0" err="1"/>
              <a:t>l'heure</a:t>
            </a:r>
            <a:r>
              <a:rPr lang="en-CA" dirty="0"/>
              <a:t>)</a:t>
            </a:r>
            <a:endParaRPr lang="fr-CA" dirty="0"/>
          </a:p>
        </p:txBody>
      </p:sp>
    </p:spTree>
    <p:extLst>
      <p:ext uri="{BB962C8B-B14F-4D97-AF65-F5344CB8AC3E}">
        <p14:creationId xmlns:p14="http://schemas.microsoft.com/office/powerpoint/2010/main" val="670550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22F55-8DE8-46ED-8E00-6169ED7DC6C2}"/>
              </a:ext>
            </a:extLst>
          </p:cNvPr>
          <p:cNvSpPr>
            <a:spLocks noGrp="1"/>
          </p:cNvSpPr>
          <p:nvPr>
            <p:ph type="title"/>
            <p:custDataLst>
              <p:tags r:id="rId1"/>
            </p:custDataLst>
          </p:nvPr>
        </p:nvSpPr>
        <p:spPr>
          <a:xfrm>
            <a:off x="646111" y="2591910"/>
            <a:ext cx="9404723" cy="1400530"/>
          </a:xfrm>
        </p:spPr>
        <p:txBody>
          <a:bodyPr/>
          <a:lstStyle/>
          <a:p>
            <a:r>
              <a:rPr lang="fr-CA" dirty="0"/>
              <a:t>Questions?</a:t>
            </a:r>
          </a:p>
        </p:txBody>
      </p:sp>
    </p:spTree>
    <p:extLst>
      <p:ext uri="{BB962C8B-B14F-4D97-AF65-F5344CB8AC3E}">
        <p14:creationId xmlns:p14="http://schemas.microsoft.com/office/powerpoint/2010/main" val="21954171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Références</a:t>
            </a:r>
          </a:p>
        </p:txBody>
      </p:sp>
      <p:sp>
        <p:nvSpPr>
          <p:cNvPr id="3" name="Espace réservé du contenu 2"/>
          <p:cNvSpPr>
            <a:spLocks noGrp="1"/>
          </p:cNvSpPr>
          <p:nvPr>
            <p:ph idx="1"/>
            <p:custDataLst>
              <p:tags r:id="rId2"/>
            </p:custDataLst>
          </p:nvPr>
        </p:nvSpPr>
        <p:spPr/>
        <p:txBody>
          <a:bodyPr/>
          <a:lstStyle/>
          <a:p>
            <a:r>
              <a:rPr lang="fr-CA" dirty="0">
                <a:hlinkClick r:id="rId4"/>
              </a:rPr>
              <a:t>www.digitalocean.com</a:t>
            </a:r>
            <a:endParaRPr lang="fr-CA" dirty="0"/>
          </a:p>
          <a:p>
            <a:r>
              <a:rPr lang="fr-CA" dirty="0">
                <a:hlinkClick r:id="rId5"/>
              </a:rPr>
              <a:t>www.godaddy.com</a:t>
            </a:r>
            <a:endParaRPr lang="fr-CA" dirty="0"/>
          </a:p>
          <a:p>
            <a:endParaRPr lang="fr-CA" dirty="0"/>
          </a:p>
          <a:p>
            <a:endParaRPr lang="fr-CA" dirty="0"/>
          </a:p>
        </p:txBody>
      </p:sp>
    </p:spTree>
    <p:extLst>
      <p:ext uri="{BB962C8B-B14F-4D97-AF65-F5344CB8AC3E}">
        <p14:creationId xmlns:p14="http://schemas.microsoft.com/office/powerpoint/2010/main" val="4230353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Avantages et inconvénients</a:t>
            </a:r>
            <a:br>
              <a:rPr lang="fr-CA" dirty="0"/>
            </a:br>
            <a:r>
              <a:rPr lang="fr-CA" sz="1800" dirty="0"/>
              <a:t>(par rapport à l’approche traditionnelle)</a:t>
            </a:r>
          </a:p>
        </p:txBody>
      </p:sp>
      <p:sp>
        <p:nvSpPr>
          <p:cNvPr id="3" name="Espace réservé du contenu 2"/>
          <p:cNvSpPr>
            <a:spLocks noGrp="1"/>
          </p:cNvSpPr>
          <p:nvPr>
            <p:ph idx="1"/>
            <p:custDataLst>
              <p:tags r:id="rId2"/>
            </p:custDataLst>
          </p:nvPr>
        </p:nvSpPr>
        <p:spPr/>
        <p:txBody>
          <a:bodyPr/>
          <a:lstStyle/>
          <a:p>
            <a:r>
              <a:rPr lang="fr-CA" dirty="0"/>
              <a:t>Avantage</a:t>
            </a:r>
          </a:p>
          <a:p>
            <a:pPr lvl="1"/>
            <a:r>
              <a:rPr lang="fr-CA" dirty="0"/>
              <a:t>Réduction des coûts</a:t>
            </a:r>
          </a:p>
          <a:p>
            <a:pPr lvl="1"/>
            <a:r>
              <a:rPr lang="fr-CA" dirty="0"/>
              <a:t>Prévisibilité des coûts</a:t>
            </a:r>
          </a:p>
          <a:p>
            <a:pPr lvl="1"/>
            <a:r>
              <a:rPr lang="fr-CA" dirty="0"/>
              <a:t>Accélération du processus de développement</a:t>
            </a:r>
          </a:p>
          <a:p>
            <a:pPr lvl="1"/>
            <a:r>
              <a:rPr lang="fr-CA" dirty="0"/>
              <a:t>Extensibilité du système plus facile</a:t>
            </a:r>
          </a:p>
          <a:p>
            <a:pPr lvl="1"/>
            <a:r>
              <a:rPr lang="fr-CA" dirty="0"/>
              <a:t>Sécurité généralement supérieure</a:t>
            </a:r>
          </a:p>
          <a:p>
            <a:pPr lvl="1"/>
            <a:endParaRPr lang="fr-CA" dirty="0"/>
          </a:p>
          <a:p>
            <a:r>
              <a:rPr lang="fr-CA" dirty="0"/>
              <a:t>Désavantage</a:t>
            </a:r>
          </a:p>
          <a:p>
            <a:pPr lvl="1"/>
            <a:r>
              <a:rPr lang="fr-CA" dirty="0"/>
              <a:t>Flexibilité des technologies disponibles (très rare)</a:t>
            </a:r>
          </a:p>
          <a:p>
            <a:pPr lvl="1"/>
            <a:r>
              <a:rPr lang="fr-CA" dirty="0"/>
              <a:t>Données sensibles sur une infrastructure externe</a:t>
            </a:r>
          </a:p>
        </p:txBody>
      </p:sp>
    </p:spTree>
    <p:extLst>
      <p:ext uri="{BB962C8B-B14F-4D97-AF65-F5344CB8AC3E}">
        <p14:creationId xmlns:p14="http://schemas.microsoft.com/office/powerpoint/2010/main" val="287740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Types principaux de service</a:t>
            </a:r>
          </a:p>
        </p:txBody>
      </p:sp>
      <p:sp>
        <p:nvSpPr>
          <p:cNvPr id="3" name="Espace réservé du contenu 2"/>
          <p:cNvSpPr>
            <a:spLocks noGrp="1"/>
          </p:cNvSpPr>
          <p:nvPr>
            <p:ph idx="1"/>
            <p:custDataLst>
              <p:tags r:id="rId2"/>
            </p:custDataLst>
          </p:nvPr>
        </p:nvSpPr>
        <p:spPr/>
        <p:txBody>
          <a:bodyPr/>
          <a:lstStyle/>
          <a:p>
            <a:r>
              <a:rPr lang="fr-CA" dirty="0"/>
              <a:t>Infrastructure as a service (</a:t>
            </a:r>
            <a:r>
              <a:rPr lang="fr-CA" dirty="0" err="1"/>
              <a:t>IaaS</a:t>
            </a:r>
            <a:r>
              <a:rPr lang="fr-CA" dirty="0"/>
              <a:t>)</a:t>
            </a:r>
          </a:p>
          <a:p>
            <a:r>
              <a:rPr lang="fr-CA" dirty="0"/>
              <a:t>Platform as a service (PaaS)</a:t>
            </a:r>
          </a:p>
          <a:p>
            <a:r>
              <a:rPr lang="fr-CA" dirty="0"/>
              <a:t>Software as a service (SaaS)</a:t>
            </a:r>
          </a:p>
        </p:txBody>
      </p:sp>
    </p:spTree>
    <p:extLst>
      <p:ext uri="{BB962C8B-B14F-4D97-AF65-F5344CB8AC3E}">
        <p14:creationId xmlns:p14="http://schemas.microsoft.com/office/powerpoint/2010/main" val="4142402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579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Infrastructure as a service (IaaS)</a:t>
            </a:r>
          </a:p>
        </p:txBody>
      </p:sp>
      <p:sp>
        <p:nvSpPr>
          <p:cNvPr id="3" name="Espace réservé du contenu 2"/>
          <p:cNvSpPr>
            <a:spLocks noGrp="1"/>
          </p:cNvSpPr>
          <p:nvPr>
            <p:ph idx="1"/>
            <p:custDataLst>
              <p:tags r:id="rId2"/>
            </p:custDataLst>
          </p:nvPr>
        </p:nvSpPr>
        <p:spPr/>
        <p:txBody>
          <a:bodyPr/>
          <a:lstStyle/>
          <a:p>
            <a:r>
              <a:rPr lang="fr-CA" dirty="0"/>
              <a:t>L’infrastructure en tant que service (IaaS) signifie que vous avez directement accès au système d’exploitation et tout ce qui va dessus (Installation d’environnement « runtime », base de données, pare-feu applicatif, etc.)</a:t>
            </a:r>
          </a:p>
          <a:p>
            <a:r>
              <a:rPr lang="fr-CA" dirty="0"/>
              <a:t>Avantage d’offrir une très grande flexibilité et vitesse de déploiement en éliminant la gestion physique du matériel.</a:t>
            </a:r>
          </a:p>
          <a:p>
            <a:r>
              <a:rPr lang="fr-CA" dirty="0"/>
              <a:t>Exemple de fournisseur: Digital </a:t>
            </a:r>
            <a:r>
              <a:rPr lang="fr-CA" dirty="0" err="1"/>
              <a:t>Ocean</a:t>
            </a:r>
            <a:r>
              <a:rPr lang="fr-CA" dirty="0"/>
              <a:t>, Amazon web services</a:t>
            </a:r>
          </a:p>
          <a:p>
            <a:r>
              <a:rPr lang="fr-CA" dirty="0"/>
              <a:t>Ce type de service est celui que nous utiliserons dans ce cours</a:t>
            </a:r>
          </a:p>
        </p:txBody>
      </p:sp>
    </p:spTree>
    <p:extLst>
      <p:ext uri="{BB962C8B-B14F-4D97-AF65-F5344CB8AC3E}">
        <p14:creationId xmlns:p14="http://schemas.microsoft.com/office/powerpoint/2010/main" val="37567332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Platform as a service (PaaS)</a:t>
            </a:r>
          </a:p>
        </p:txBody>
      </p:sp>
      <p:sp>
        <p:nvSpPr>
          <p:cNvPr id="3" name="Espace réservé du contenu 2"/>
          <p:cNvSpPr>
            <a:spLocks noGrp="1"/>
          </p:cNvSpPr>
          <p:nvPr>
            <p:ph idx="1"/>
            <p:custDataLst>
              <p:tags r:id="rId2"/>
            </p:custDataLst>
          </p:nvPr>
        </p:nvSpPr>
        <p:spPr/>
        <p:txBody>
          <a:bodyPr>
            <a:normAutofit fontScale="92500" lnSpcReduction="10000"/>
          </a:bodyPr>
          <a:lstStyle/>
          <a:p>
            <a:r>
              <a:rPr lang="fr-CA" dirty="0"/>
              <a:t>Les plateformes en tant que service (PaaS) sont des services qui offrent un service de déploiement de code et de base de données sans vous encombrer avec les détails de l’administration du système d'exploitation.</a:t>
            </a:r>
          </a:p>
          <a:p>
            <a:r>
              <a:rPr lang="fr-CA" dirty="0"/>
              <a:t>Exemple de fournisseur: </a:t>
            </a:r>
            <a:r>
              <a:rPr lang="fr-CA" dirty="0" err="1"/>
              <a:t>Heroku</a:t>
            </a:r>
            <a:r>
              <a:rPr lang="fr-CA" dirty="0"/>
              <a:t>, Amazon web services*</a:t>
            </a:r>
          </a:p>
          <a:p>
            <a:endParaRPr lang="fr-CA" dirty="0"/>
          </a:p>
          <a:p>
            <a:endParaRPr lang="fr-CA" dirty="0"/>
          </a:p>
          <a:p>
            <a:endParaRPr lang="fr-CA" dirty="0"/>
          </a:p>
          <a:p>
            <a:endParaRPr lang="fr-CA" dirty="0"/>
          </a:p>
          <a:p>
            <a:endParaRPr lang="fr-CA" dirty="0"/>
          </a:p>
          <a:p>
            <a:pPr marL="0" indent="0">
              <a:buNone/>
            </a:pPr>
            <a:r>
              <a:rPr lang="fr-CA" dirty="0"/>
              <a:t>*AWS offre un large spectre de service, certains sont des IaaS et d’autres des PaaS</a:t>
            </a:r>
          </a:p>
        </p:txBody>
      </p:sp>
    </p:spTree>
    <p:extLst>
      <p:ext uri="{BB962C8B-B14F-4D97-AF65-F5344CB8AC3E}">
        <p14:creationId xmlns:p14="http://schemas.microsoft.com/office/powerpoint/2010/main" val="3102597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Software as a service</a:t>
            </a:r>
          </a:p>
        </p:txBody>
      </p:sp>
      <p:sp>
        <p:nvSpPr>
          <p:cNvPr id="3" name="Espace réservé du contenu 2"/>
          <p:cNvSpPr>
            <a:spLocks noGrp="1"/>
          </p:cNvSpPr>
          <p:nvPr>
            <p:ph idx="1"/>
            <p:custDataLst>
              <p:tags r:id="rId2"/>
            </p:custDataLst>
          </p:nvPr>
        </p:nvSpPr>
        <p:spPr>
          <a:xfrm>
            <a:off x="1103312" y="2052918"/>
            <a:ext cx="10750332" cy="4195481"/>
          </a:xfrm>
        </p:spPr>
        <p:txBody>
          <a:bodyPr>
            <a:normAutofit lnSpcReduction="10000"/>
          </a:bodyPr>
          <a:lstStyle/>
          <a:p>
            <a:r>
              <a:rPr lang="fr-CA" dirty="0"/>
              <a:t>Un logiciel en tant que service (SaaS) n’est pas une infrastructure réellement, mais plutôt la somme de l’infrastructure et de votre application.</a:t>
            </a:r>
          </a:p>
          <a:p>
            <a:r>
              <a:rPr lang="fr-CA" dirty="0"/>
              <a:t>Il s’agit d’une solution clé en main que vos clients peuvent utiliser (généralement en échange d’un paiement mensuel).</a:t>
            </a:r>
          </a:p>
          <a:p>
            <a:r>
              <a:rPr lang="fr-CA" dirty="0"/>
              <a:t>De plus en plus d’entreprises adoptent cette approche et s’éloignent de l’approche « Licence » traditionnelle pour de nombreuses raisons:</a:t>
            </a:r>
          </a:p>
          <a:p>
            <a:pPr lvl="1"/>
            <a:r>
              <a:rPr lang="fr-CA" dirty="0"/>
              <a:t>Prévisibilité des couts (Paiement égal plutôt qu’amortissement des licences)</a:t>
            </a:r>
          </a:p>
          <a:p>
            <a:pPr lvl="1"/>
            <a:r>
              <a:rPr lang="fr-CA" dirty="0"/>
              <a:t>Avantages fiscaux (les services de location sont à 100% déductibles d’impôt)</a:t>
            </a:r>
          </a:p>
          <a:p>
            <a:pPr lvl="1"/>
            <a:r>
              <a:rPr lang="fr-CA" dirty="0"/>
              <a:t>Le déploiement est simplifié (Changement au serveur et pas sur les stations de travail)</a:t>
            </a:r>
          </a:p>
          <a:p>
            <a:pPr lvl="1"/>
            <a:r>
              <a:rPr lang="fr-CA" dirty="0"/>
              <a:t>Plus grande sécurité (le code critique est entièrement sur le serveur)</a:t>
            </a:r>
          </a:p>
          <a:p>
            <a:r>
              <a:rPr lang="fr-CA" dirty="0"/>
              <a:t>Par exemple, Office 365 est un SaaS.</a:t>
            </a:r>
          </a:p>
        </p:txBody>
      </p:sp>
    </p:spTree>
    <p:extLst>
      <p:ext uri="{BB962C8B-B14F-4D97-AF65-F5344CB8AC3E}">
        <p14:creationId xmlns:p14="http://schemas.microsoft.com/office/powerpoint/2010/main" val="2144519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Pile (</a:t>
            </a:r>
            <a:r>
              <a:rPr lang="fr-CA" dirty="0" err="1"/>
              <a:t>Stack</a:t>
            </a:r>
            <a:r>
              <a:rPr lang="fr-CA" dirty="0"/>
              <a:t>) de développement</a:t>
            </a:r>
          </a:p>
        </p:txBody>
      </p:sp>
      <p:pic>
        <p:nvPicPr>
          <p:cNvPr id="1036" name="Picture 12" descr="Afficher lâimage source"/>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828610" y="1456252"/>
            <a:ext cx="9039724" cy="507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432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70955" y="3020554"/>
            <a:ext cx="9404723" cy="1400530"/>
          </a:xfrm>
        </p:spPr>
        <p:txBody>
          <a:bodyPr/>
          <a:lstStyle/>
          <a:p>
            <a:r>
              <a:rPr lang="fr-CA" dirty="0"/>
              <a:t>Configuration d’un </a:t>
            </a:r>
            <a:r>
              <a:rPr lang="fr-CA" dirty="0" err="1"/>
              <a:t>IaaS</a:t>
            </a:r>
            <a:endParaRPr lang="fr-CA" dirty="0"/>
          </a:p>
        </p:txBody>
      </p:sp>
    </p:spTree>
    <p:extLst>
      <p:ext uri="{BB962C8B-B14F-4D97-AF65-F5344CB8AC3E}">
        <p14:creationId xmlns:p14="http://schemas.microsoft.com/office/powerpoint/2010/main" val="3042452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Configuration d’un </a:t>
            </a:r>
            <a:r>
              <a:rPr lang="fr-CA" dirty="0" err="1"/>
              <a:t>IaaS</a:t>
            </a:r>
            <a:endParaRPr lang="fr-CA" dirty="0"/>
          </a:p>
        </p:txBody>
      </p:sp>
      <p:sp>
        <p:nvSpPr>
          <p:cNvPr id="3" name="Espace réservé du contenu 2"/>
          <p:cNvSpPr>
            <a:spLocks noGrp="1"/>
          </p:cNvSpPr>
          <p:nvPr>
            <p:ph idx="1"/>
            <p:custDataLst>
              <p:tags r:id="rId2"/>
            </p:custDataLst>
          </p:nvPr>
        </p:nvSpPr>
        <p:spPr/>
        <p:txBody>
          <a:bodyPr/>
          <a:lstStyle/>
          <a:p>
            <a:r>
              <a:rPr lang="fr-CA" dirty="0"/>
              <a:t>Dans cette section du cours, nous couvrirons la façon de déployer et gérer un IaaS sous la plateforme Digital </a:t>
            </a:r>
            <a:r>
              <a:rPr lang="fr-CA" dirty="0" err="1"/>
              <a:t>Ocean</a:t>
            </a:r>
            <a:r>
              <a:rPr lang="fr-CA" dirty="0"/>
              <a:t>.</a:t>
            </a:r>
          </a:p>
          <a:p>
            <a:endParaRPr lang="fr-CA" dirty="0"/>
          </a:p>
          <a:p>
            <a:r>
              <a:rPr lang="fr-CA" dirty="0"/>
              <a:t>Pour cela, nous allons couvrir les aspects suivant:</a:t>
            </a:r>
          </a:p>
          <a:p>
            <a:pPr lvl="1"/>
            <a:r>
              <a:rPr lang="fr-CA" dirty="0"/>
              <a:t>Création du compte sous Digital </a:t>
            </a:r>
            <a:r>
              <a:rPr lang="fr-CA" dirty="0" err="1"/>
              <a:t>Ocean</a:t>
            </a:r>
            <a:endParaRPr lang="fr-CA" dirty="0"/>
          </a:p>
          <a:p>
            <a:pPr lvl="1"/>
            <a:r>
              <a:rPr lang="fr-CA" dirty="0"/>
              <a:t>Logiciel de gestion du serveur</a:t>
            </a:r>
          </a:p>
          <a:p>
            <a:pPr lvl="1"/>
            <a:r>
              <a:rPr lang="fr-CA" dirty="0"/>
              <a:t>Installation du « </a:t>
            </a:r>
            <a:r>
              <a:rPr lang="fr-CA" dirty="0" err="1"/>
              <a:t>stack</a:t>
            </a:r>
            <a:r>
              <a:rPr lang="fr-CA" dirty="0"/>
              <a:t> » LAMP</a:t>
            </a:r>
          </a:p>
          <a:p>
            <a:pPr lvl="1"/>
            <a:r>
              <a:rPr lang="fr-CA" dirty="0"/>
              <a:t>Déploiement de l’application</a:t>
            </a:r>
          </a:p>
          <a:p>
            <a:endParaRPr lang="fr-CA" dirty="0"/>
          </a:p>
        </p:txBody>
      </p:sp>
    </p:spTree>
    <p:extLst>
      <p:ext uri="{BB962C8B-B14F-4D97-AF65-F5344CB8AC3E}">
        <p14:creationId xmlns:p14="http://schemas.microsoft.com/office/powerpoint/2010/main" val="3614371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E27B5-DEE7-4860-967D-D5AEB9A37619}"/>
              </a:ext>
            </a:extLst>
          </p:cNvPr>
          <p:cNvSpPr>
            <a:spLocks noGrp="1"/>
          </p:cNvSpPr>
          <p:nvPr>
            <p:ph type="title"/>
            <p:custDataLst>
              <p:tags r:id="rId1"/>
            </p:custDataLst>
          </p:nvPr>
        </p:nvSpPr>
        <p:spPr>
          <a:xfrm>
            <a:off x="992340" y="3062752"/>
            <a:ext cx="9404723" cy="1400530"/>
          </a:xfrm>
        </p:spPr>
        <p:txBody>
          <a:bodyPr/>
          <a:lstStyle/>
          <a:p>
            <a:r>
              <a:rPr lang="fr-CA" dirty="0"/>
              <a:t>Rappel du dernier cours</a:t>
            </a:r>
          </a:p>
        </p:txBody>
      </p:sp>
    </p:spTree>
    <p:extLst>
      <p:ext uri="{BB962C8B-B14F-4D97-AF65-F5344CB8AC3E}">
        <p14:creationId xmlns:p14="http://schemas.microsoft.com/office/powerpoint/2010/main" val="1032799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728735"/>
            <a:ext cx="9404723" cy="1400530"/>
          </a:xfrm>
        </p:spPr>
        <p:txBody>
          <a:bodyPr/>
          <a:lstStyle/>
          <a:p>
            <a:r>
              <a:rPr lang="fr-CA" dirty="0"/>
              <a:t>Création du compte sous Digital </a:t>
            </a:r>
            <a:r>
              <a:rPr lang="fr-CA" dirty="0" err="1"/>
              <a:t>Ocean</a:t>
            </a:r>
            <a:endParaRPr lang="fr-CA" dirty="0"/>
          </a:p>
        </p:txBody>
      </p:sp>
    </p:spTree>
    <p:extLst>
      <p:ext uri="{BB962C8B-B14F-4D97-AF65-F5344CB8AC3E}">
        <p14:creationId xmlns:p14="http://schemas.microsoft.com/office/powerpoint/2010/main" val="1194338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Création du compte sous Digital </a:t>
            </a:r>
            <a:r>
              <a:rPr lang="fr-CA" dirty="0" err="1"/>
              <a:t>Ocean</a:t>
            </a:r>
            <a:endParaRPr lang="fr-CA" dirty="0"/>
          </a:p>
        </p:txBody>
      </p:sp>
      <p:sp>
        <p:nvSpPr>
          <p:cNvPr id="3" name="Espace réservé du contenu 2"/>
          <p:cNvSpPr>
            <a:spLocks noGrp="1"/>
          </p:cNvSpPr>
          <p:nvPr>
            <p:ph idx="1"/>
            <p:custDataLst>
              <p:tags r:id="rId2"/>
            </p:custDataLst>
          </p:nvPr>
        </p:nvSpPr>
        <p:spPr/>
        <p:txBody>
          <a:bodyPr/>
          <a:lstStyle/>
          <a:p>
            <a:r>
              <a:rPr lang="fr-CA" dirty="0"/>
              <a:t>Digital </a:t>
            </a:r>
            <a:r>
              <a:rPr lang="fr-CA" dirty="0" err="1"/>
              <a:t>Ocean</a:t>
            </a:r>
            <a:r>
              <a:rPr lang="fr-CA" dirty="0"/>
              <a:t> est une plateforme de type IaaS qui permet la création d'instances virtuelles.</a:t>
            </a:r>
          </a:p>
          <a:p>
            <a:r>
              <a:rPr lang="fr-CA" dirty="0"/>
              <a:t>Le système d'exploitation utilisé est Linux.</a:t>
            </a:r>
          </a:p>
          <a:p>
            <a:endParaRPr lang="fr-CA" dirty="0"/>
          </a:p>
          <a:p>
            <a:r>
              <a:rPr lang="fr-CA" dirty="0"/>
              <a:t>C'est la plateforme que nous utiliserons dans le cadre du cours.</a:t>
            </a:r>
          </a:p>
          <a:p>
            <a:endParaRPr lang="fr-CA" dirty="0"/>
          </a:p>
          <a:p>
            <a:endParaRPr lang="fr-CA" dirty="0"/>
          </a:p>
          <a:p>
            <a:r>
              <a:rPr lang="fr-CA" dirty="0"/>
              <a:t>Vous pouvez y accéder à l'adresse </a:t>
            </a:r>
            <a:r>
              <a:rPr lang="fr-CA" dirty="0">
                <a:hlinkClick r:id="rId4"/>
              </a:rPr>
              <a:t>www.digitalocean.com</a:t>
            </a:r>
            <a:endParaRPr lang="fr-CA" dirty="0"/>
          </a:p>
          <a:p>
            <a:endParaRPr lang="fr-CA" dirty="0"/>
          </a:p>
        </p:txBody>
      </p:sp>
    </p:spTree>
    <p:extLst>
      <p:ext uri="{BB962C8B-B14F-4D97-AF65-F5344CB8AC3E}">
        <p14:creationId xmlns:p14="http://schemas.microsoft.com/office/powerpoint/2010/main" val="3345257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Création du compte sous Digital </a:t>
            </a:r>
            <a:r>
              <a:rPr lang="fr-CA" dirty="0" err="1"/>
              <a:t>Ocean</a:t>
            </a:r>
            <a:endParaRPr lang="fr-CA" dirty="0"/>
          </a:p>
        </p:txBody>
      </p:sp>
      <p:pic>
        <p:nvPicPr>
          <p:cNvPr id="4" name="Picture 3">
            <a:extLst>
              <a:ext uri="{FF2B5EF4-FFF2-40B4-BE49-F238E27FC236}">
                <a16:creationId xmlns:a16="http://schemas.microsoft.com/office/drawing/2014/main" id="{F23E0626-D054-D70D-BD42-A7C971B80595}"/>
              </a:ext>
            </a:extLst>
          </p:cNvPr>
          <p:cNvPicPr>
            <a:picLocks noChangeAspect="1"/>
          </p:cNvPicPr>
          <p:nvPr>
            <p:custDataLst>
              <p:tags r:id="rId2"/>
            </p:custDataLst>
          </p:nvPr>
        </p:nvPicPr>
        <p:blipFill>
          <a:blip r:embed="rId4"/>
          <a:stretch>
            <a:fillRect/>
          </a:stretch>
        </p:blipFill>
        <p:spPr>
          <a:xfrm>
            <a:off x="1521969" y="2175667"/>
            <a:ext cx="6354062" cy="3810532"/>
          </a:xfrm>
          <a:prstGeom prst="rect">
            <a:avLst/>
          </a:prstGeom>
        </p:spPr>
      </p:pic>
    </p:spTree>
    <p:extLst>
      <p:ext uri="{BB962C8B-B14F-4D97-AF65-F5344CB8AC3E}">
        <p14:creationId xmlns:p14="http://schemas.microsoft.com/office/powerpoint/2010/main" val="648682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0010B-61BA-4266-9B62-2A4FCBB7238C}"/>
              </a:ext>
            </a:extLst>
          </p:cNvPr>
          <p:cNvSpPr>
            <a:spLocks noGrp="1"/>
          </p:cNvSpPr>
          <p:nvPr>
            <p:ph type="title"/>
            <p:custDataLst>
              <p:tags r:id="rId1"/>
            </p:custDataLst>
          </p:nvPr>
        </p:nvSpPr>
        <p:spPr/>
        <p:txBody>
          <a:bodyPr/>
          <a:lstStyle/>
          <a:p>
            <a:r>
              <a:rPr lang="fr-CA" dirty="0"/>
              <a:t>Création du compte sous Digital </a:t>
            </a:r>
            <a:r>
              <a:rPr lang="fr-CA" dirty="0" err="1"/>
              <a:t>Ocean</a:t>
            </a:r>
            <a:endParaRPr lang="fr-CA" dirty="0"/>
          </a:p>
        </p:txBody>
      </p:sp>
      <p:pic>
        <p:nvPicPr>
          <p:cNvPr id="4" name="Picture 3">
            <a:extLst>
              <a:ext uri="{FF2B5EF4-FFF2-40B4-BE49-F238E27FC236}">
                <a16:creationId xmlns:a16="http://schemas.microsoft.com/office/drawing/2014/main" id="{D6F26DB2-BCDB-4DB3-884C-EA667D6A988E}"/>
              </a:ext>
            </a:extLst>
          </p:cNvPr>
          <p:cNvPicPr>
            <a:picLocks noChangeAspect="1"/>
          </p:cNvPicPr>
          <p:nvPr>
            <p:custDataLst>
              <p:tags r:id="rId2"/>
            </p:custDataLst>
          </p:nvPr>
        </p:nvPicPr>
        <p:blipFill>
          <a:blip r:embed="rId4"/>
          <a:stretch>
            <a:fillRect/>
          </a:stretch>
        </p:blipFill>
        <p:spPr>
          <a:xfrm>
            <a:off x="847288" y="1942790"/>
            <a:ext cx="9910194" cy="4627552"/>
          </a:xfrm>
          <a:prstGeom prst="rect">
            <a:avLst/>
          </a:prstGeom>
        </p:spPr>
      </p:pic>
    </p:spTree>
    <p:extLst>
      <p:ext uri="{BB962C8B-B14F-4D97-AF65-F5344CB8AC3E}">
        <p14:creationId xmlns:p14="http://schemas.microsoft.com/office/powerpoint/2010/main" val="46669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5BF5F-01CF-4428-B935-01512933E733}"/>
              </a:ext>
            </a:extLst>
          </p:cNvPr>
          <p:cNvSpPr>
            <a:spLocks noGrp="1"/>
          </p:cNvSpPr>
          <p:nvPr>
            <p:ph type="title"/>
            <p:custDataLst>
              <p:tags r:id="rId1"/>
            </p:custDataLst>
          </p:nvPr>
        </p:nvSpPr>
        <p:spPr/>
        <p:txBody>
          <a:bodyPr/>
          <a:lstStyle/>
          <a:p>
            <a:r>
              <a:rPr lang="fr-CA" dirty="0"/>
              <a:t>Création du compte sous Digital </a:t>
            </a:r>
            <a:r>
              <a:rPr lang="fr-CA" dirty="0" err="1"/>
              <a:t>Ocean</a:t>
            </a:r>
            <a:endParaRPr lang="fr-CA" dirty="0"/>
          </a:p>
        </p:txBody>
      </p:sp>
      <p:sp>
        <p:nvSpPr>
          <p:cNvPr id="3" name="Content Placeholder 2">
            <a:extLst>
              <a:ext uri="{FF2B5EF4-FFF2-40B4-BE49-F238E27FC236}">
                <a16:creationId xmlns:a16="http://schemas.microsoft.com/office/drawing/2014/main" id="{CC8618CC-5C01-4675-BE57-E37820F71CBE}"/>
              </a:ext>
            </a:extLst>
          </p:cNvPr>
          <p:cNvSpPr>
            <a:spLocks noGrp="1"/>
          </p:cNvSpPr>
          <p:nvPr>
            <p:ph idx="1"/>
            <p:custDataLst>
              <p:tags r:id="rId2"/>
            </p:custDataLst>
          </p:nvPr>
        </p:nvSpPr>
        <p:spPr/>
        <p:txBody>
          <a:bodyPr/>
          <a:lstStyle/>
          <a:p>
            <a:r>
              <a:rPr lang="en-CA" dirty="0"/>
              <a:t>Nous </a:t>
            </a:r>
            <a:r>
              <a:rPr lang="en-CA" dirty="0" err="1"/>
              <a:t>verrons</a:t>
            </a:r>
            <a:r>
              <a:rPr lang="en-CA" dirty="0"/>
              <a:t> sous </a:t>
            </a:r>
            <a:r>
              <a:rPr lang="en-CA" dirty="0" err="1"/>
              <a:t>peu</a:t>
            </a:r>
            <a:r>
              <a:rPr lang="en-CA" dirty="0"/>
              <a:t> comment </a:t>
            </a:r>
            <a:r>
              <a:rPr lang="en-CA" dirty="0" err="1"/>
              <a:t>configurer</a:t>
            </a:r>
            <a:r>
              <a:rPr lang="en-CA" dirty="0"/>
              <a:t> un </a:t>
            </a:r>
            <a:r>
              <a:rPr lang="en-CA" dirty="0" err="1"/>
              <a:t>serveur</a:t>
            </a:r>
            <a:r>
              <a:rPr lang="en-CA" dirty="0"/>
              <a:t> </a:t>
            </a:r>
            <a:r>
              <a:rPr lang="en-CA" dirty="0" err="1"/>
              <a:t>virtuel</a:t>
            </a:r>
            <a:r>
              <a:rPr lang="en-CA" dirty="0"/>
              <a:t> (</a:t>
            </a:r>
            <a:r>
              <a:rPr lang="en-CA" dirty="0" err="1"/>
              <a:t>Appelé</a:t>
            </a:r>
            <a:r>
              <a:rPr lang="en-CA" dirty="0"/>
              <a:t> "Droplet")</a:t>
            </a:r>
            <a:endParaRPr lang="fr-CA" dirty="0"/>
          </a:p>
        </p:txBody>
      </p:sp>
    </p:spTree>
    <p:extLst>
      <p:ext uri="{BB962C8B-B14F-4D97-AF65-F5344CB8AC3E}">
        <p14:creationId xmlns:p14="http://schemas.microsoft.com/office/powerpoint/2010/main" val="3275334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728735"/>
            <a:ext cx="9404723" cy="1400530"/>
          </a:xfrm>
        </p:spPr>
        <p:txBody>
          <a:bodyPr/>
          <a:lstStyle/>
          <a:p>
            <a:r>
              <a:rPr lang="fr-CA" dirty="0"/>
              <a:t>Logiciel de gestion du serveur</a:t>
            </a:r>
          </a:p>
        </p:txBody>
      </p:sp>
    </p:spTree>
    <p:extLst>
      <p:ext uri="{BB962C8B-B14F-4D97-AF65-F5344CB8AC3E}">
        <p14:creationId xmlns:p14="http://schemas.microsoft.com/office/powerpoint/2010/main" val="1184796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Logiciel de gestion du serveur</a:t>
            </a:r>
          </a:p>
        </p:txBody>
      </p:sp>
      <p:sp>
        <p:nvSpPr>
          <p:cNvPr id="3" name="Espace réservé du contenu 2"/>
          <p:cNvSpPr>
            <a:spLocks noGrp="1"/>
          </p:cNvSpPr>
          <p:nvPr>
            <p:ph idx="1"/>
            <p:custDataLst>
              <p:tags r:id="rId2"/>
            </p:custDataLst>
          </p:nvPr>
        </p:nvSpPr>
        <p:spPr/>
        <p:txBody>
          <a:bodyPr/>
          <a:lstStyle/>
          <a:p>
            <a:r>
              <a:rPr lang="fr-CA" dirty="0" err="1"/>
              <a:t>Putty</a:t>
            </a:r>
            <a:endParaRPr lang="fr-CA" dirty="0"/>
          </a:p>
          <a:p>
            <a:r>
              <a:rPr lang="fr-CA" dirty="0" err="1"/>
              <a:t>WinSCP</a:t>
            </a:r>
            <a:endParaRPr lang="fr-CA" dirty="0"/>
          </a:p>
        </p:txBody>
      </p:sp>
    </p:spTree>
    <p:extLst>
      <p:ext uri="{BB962C8B-B14F-4D97-AF65-F5344CB8AC3E}">
        <p14:creationId xmlns:p14="http://schemas.microsoft.com/office/powerpoint/2010/main" val="30417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E815-2AAC-4128-AE0B-29362C61356E}"/>
              </a:ext>
            </a:extLst>
          </p:cNvPr>
          <p:cNvSpPr>
            <a:spLocks noGrp="1"/>
          </p:cNvSpPr>
          <p:nvPr>
            <p:ph type="title"/>
            <p:custDataLst>
              <p:tags r:id="rId1"/>
            </p:custDataLst>
          </p:nvPr>
        </p:nvSpPr>
        <p:spPr/>
        <p:txBody>
          <a:bodyPr/>
          <a:lstStyle/>
          <a:p>
            <a:r>
              <a:rPr lang="fr-CA" dirty="0" err="1"/>
              <a:t>Putty</a:t>
            </a:r>
            <a:endParaRPr lang="fr-CA" dirty="0"/>
          </a:p>
        </p:txBody>
      </p:sp>
      <p:sp>
        <p:nvSpPr>
          <p:cNvPr id="3" name="Content Placeholder 2">
            <a:extLst>
              <a:ext uri="{FF2B5EF4-FFF2-40B4-BE49-F238E27FC236}">
                <a16:creationId xmlns:a16="http://schemas.microsoft.com/office/drawing/2014/main" id="{D10F59B2-1699-4819-B9F2-AB75C98A2FA3}"/>
              </a:ext>
            </a:extLst>
          </p:cNvPr>
          <p:cNvSpPr>
            <a:spLocks noGrp="1"/>
          </p:cNvSpPr>
          <p:nvPr>
            <p:ph idx="1"/>
            <p:custDataLst>
              <p:tags r:id="rId2"/>
            </p:custDataLst>
          </p:nvPr>
        </p:nvSpPr>
        <p:spPr>
          <a:xfrm>
            <a:off x="1103312" y="1653436"/>
            <a:ext cx="8946541" cy="1753643"/>
          </a:xfrm>
        </p:spPr>
        <p:txBody>
          <a:bodyPr>
            <a:normAutofit fontScale="92500" lnSpcReduction="10000"/>
          </a:bodyPr>
          <a:lstStyle/>
          <a:p>
            <a:r>
              <a:rPr lang="fr-CA" dirty="0" err="1"/>
              <a:t>Putty</a:t>
            </a:r>
            <a:r>
              <a:rPr lang="fr-CA" dirty="0"/>
              <a:t> est une application permettant de prendre contrôle d’un terminal d’un serveur distant.</a:t>
            </a:r>
          </a:p>
          <a:p>
            <a:r>
              <a:rPr lang="fr-CA" dirty="0"/>
              <a:t>Il permet une connexion en utilisant le protocole SSH (Secure Shell) qui remplace l’ancienne méthode </a:t>
            </a:r>
            <a:r>
              <a:rPr lang="fr-CA" u="sng" dirty="0"/>
              <a:t>TELNET</a:t>
            </a:r>
            <a:r>
              <a:rPr lang="fr-CA" dirty="0"/>
              <a:t>.</a:t>
            </a:r>
          </a:p>
          <a:p>
            <a:r>
              <a:rPr lang="fr-CA" dirty="0"/>
              <a:t>Son rôle est d’effectuer la </a:t>
            </a:r>
            <a:r>
              <a:rPr lang="fr-CA" u="sng" dirty="0"/>
              <a:t>gestion du serveur à distance</a:t>
            </a:r>
            <a:r>
              <a:rPr lang="fr-CA" dirty="0"/>
              <a:t>.</a:t>
            </a:r>
          </a:p>
        </p:txBody>
      </p:sp>
      <p:pic>
        <p:nvPicPr>
          <p:cNvPr id="4" name="Picture 3">
            <a:extLst>
              <a:ext uri="{FF2B5EF4-FFF2-40B4-BE49-F238E27FC236}">
                <a16:creationId xmlns:a16="http://schemas.microsoft.com/office/drawing/2014/main" id="{20C623F1-1DCD-4198-B44F-FC35C4134313}"/>
              </a:ext>
            </a:extLst>
          </p:cNvPr>
          <p:cNvPicPr>
            <a:picLocks noChangeAspect="1"/>
          </p:cNvPicPr>
          <p:nvPr>
            <p:custDataLst>
              <p:tags r:id="rId3"/>
            </p:custDataLst>
          </p:nvPr>
        </p:nvPicPr>
        <p:blipFill>
          <a:blip r:embed="rId5"/>
          <a:stretch>
            <a:fillRect/>
          </a:stretch>
        </p:blipFill>
        <p:spPr>
          <a:xfrm>
            <a:off x="1539552" y="3587669"/>
            <a:ext cx="5008707" cy="3165382"/>
          </a:xfrm>
          <a:prstGeom prst="rect">
            <a:avLst/>
          </a:prstGeom>
        </p:spPr>
      </p:pic>
    </p:spTree>
    <p:extLst>
      <p:ext uri="{BB962C8B-B14F-4D97-AF65-F5344CB8AC3E}">
        <p14:creationId xmlns:p14="http://schemas.microsoft.com/office/powerpoint/2010/main" val="4008715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2E8DD-B6B7-4957-94E9-1CD2C10BB62A}"/>
              </a:ext>
            </a:extLst>
          </p:cNvPr>
          <p:cNvSpPr>
            <a:spLocks noGrp="1"/>
          </p:cNvSpPr>
          <p:nvPr>
            <p:ph type="title"/>
            <p:custDataLst>
              <p:tags r:id="rId1"/>
            </p:custDataLst>
          </p:nvPr>
        </p:nvSpPr>
        <p:spPr/>
        <p:txBody>
          <a:bodyPr/>
          <a:lstStyle/>
          <a:p>
            <a:r>
              <a:rPr lang="fr-CA" dirty="0" err="1"/>
              <a:t>WinSCP</a:t>
            </a:r>
            <a:endParaRPr lang="fr-CA" dirty="0"/>
          </a:p>
        </p:txBody>
      </p:sp>
      <p:sp>
        <p:nvSpPr>
          <p:cNvPr id="3" name="Content Placeholder 2">
            <a:extLst>
              <a:ext uri="{FF2B5EF4-FFF2-40B4-BE49-F238E27FC236}">
                <a16:creationId xmlns:a16="http://schemas.microsoft.com/office/drawing/2014/main" id="{F20BA9A9-45E1-4287-B34B-1FFCCA73EA2E}"/>
              </a:ext>
            </a:extLst>
          </p:cNvPr>
          <p:cNvSpPr>
            <a:spLocks noGrp="1"/>
          </p:cNvSpPr>
          <p:nvPr>
            <p:ph idx="1"/>
            <p:custDataLst>
              <p:tags r:id="rId2"/>
            </p:custDataLst>
          </p:nvPr>
        </p:nvSpPr>
        <p:spPr>
          <a:xfrm>
            <a:off x="875201" y="1390187"/>
            <a:ext cx="9859604" cy="1557047"/>
          </a:xfrm>
        </p:spPr>
        <p:txBody>
          <a:bodyPr>
            <a:normAutofit lnSpcReduction="10000"/>
          </a:bodyPr>
          <a:lstStyle/>
          <a:p>
            <a:r>
              <a:rPr lang="fr-CA" dirty="0" err="1"/>
              <a:t>WinSCP</a:t>
            </a:r>
            <a:r>
              <a:rPr lang="fr-CA" dirty="0"/>
              <a:t> est une application permettant le </a:t>
            </a:r>
            <a:r>
              <a:rPr lang="fr-CA" u="sng" dirty="0"/>
              <a:t>transfère de fichier</a:t>
            </a:r>
            <a:r>
              <a:rPr lang="fr-CA" dirty="0"/>
              <a:t> entre l’ordinateur du développeur et un serveur distant.</a:t>
            </a:r>
          </a:p>
          <a:p>
            <a:r>
              <a:rPr lang="fr-CA" dirty="0"/>
              <a:t>Ce dernier utilise également protocole SSH.</a:t>
            </a:r>
          </a:p>
          <a:p>
            <a:r>
              <a:rPr lang="fr-CA" dirty="0"/>
              <a:t>Il permet de transférer des fichiers par un simple « Drag &amp; drop ».</a:t>
            </a:r>
          </a:p>
        </p:txBody>
      </p:sp>
      <p:pic>
        <p:nvPicPr>
          <p:cNvPr id="4" name="Picture 3">
            <a:extLst>
              <a:ext uri="{FF2B5EF4-FFF2-40B4-BE49-F238E27FC236}">
                <a16:creationId xmlns:a16="http://schemas.microsoft.com/office/drawing/2014/main" id="{BD172066-B65C-49E9-8609-D5C9D654A84D}"/>
              </a:ext>
            </a:extLst>
          </p:cNvPr>
          <p:cNvPicPr>
            <a:picLocks noChangeAspect="1"/>
          </p:cNvPicPr>
          <p:nvPr>
            <p:custDataLst>
              <p:tags r:id="rId3"/>
            </p:custDataLst>
          </p:nvPr>
        </p:nvPicPr>
        <p:blipFill>
          <a:blip r:embed="rId5"/>
          <a:stretch>
            <a:fillRect/>
          </a:stretch>
        </p:blipFill>
        <p:spPr>
          <a:xfrm>
            <a:off x="1678488" y="2947235"/>
            <a:ext cx="4973982" cy="3750099"/>
          </a:xfrm>
          <a:prstGeom prst="rect">
            <a:avLst/>
          </a:prstGeom>
        </p:spPr>
      </p:pic>
    </p:spTree>
    <p:extLst>
      <p:ext uri="{BB962C8B-B14F-4D97-AF65-F5344CB8AC3E}">
        <p14:creationId xmlns:p14="http://schemas.microsoft.com/office/powerpoint/2010/main" val="3720897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12555" y="2868747"/>
            <a:ext cx="9404723" cy="1400530"/>
          </a:xfrm>
        </p:spPr>
        <p:txBody>
          <a:bodyPr/>
          <a:lstStyle/>
          <a:p>
            <a:r>
              <a:rPr lang="fr-CA" dirty="0"/>
              <a:t>La pile LAMP</a:t>
            </a:r>
          </a:p>
        </p:txBody>
      </p:sp>
    </p:spTree>
    <p:extLst>
      <p:ext uri="{BB962C8B-B14F-4D97-AF65-F5344CB8AC3E}">
        <p14:creationId xmlns:p14="http://schemas.microsoft.com/office/powerpoint/2010/main" val="14630885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59613-2613-44BB-AE35-861EF950333E}"/>
              </a:ext>
            </a:extLst>
          </p:cNvPr>
          <p:cNvSpPr>
            <a:spLocks noGrp="1"/>
          </p:cNvSpPr>
          <p:nvPr>
            <p:ph type="title"/>
            <p:custDataLst>
              <p:tags r:id="rId1"/>
            </p:custDataLst>
          </p:nvPr>
        </p:nvSpPr>
        <p:spPr/>
        <p:txBody>
          <a:bodyPr/>
          <a:lstStyle/>
          <a:p>
            <a:r>
              <a:rPr lang="en-CA" dirty="0"/>
              <a:t>Rappel du dernier </a:t>
            </a:r>
            <a:r>
              <a:rPr lang="en-CA" dirty="0" err="1"/>
              <a:t>cours</a:t>
            </a:r>
            <a:endParaRPr lang="fr-CA" dirty="0"/>
          </a:p>
        </p:txBody>
      </p:sp>
      <p:sp>
        <p:nvSpPr>
          <p:cNvPr id="3" name="Content Placeholder 2">
            <a:extLst>
              <a:ext uri="{FF2B5EF4-FFF2-40B4-BE49-F238E27FC236}">
                <a16:creationId xmlns:a16="http://schemas.microsoft.com/office/drawing/2014/main" id="{D192C6B3-550F-44AE-ACFD-8B9BCDF42FC4}"/>
              </a:ext>
            </a:extLst>
          </p:cNvPr>
          <p:cNvSpPr>
            <a:spLocks noGrp="1"/>
          </p:cNvSpPr>
          <p:nvPr>
            <p:ph idx="1"/>
            <p:custDataLst>
              <p:tags r:id="rId2"/>
            </p:custDataLst>
          </p:nvPr>
        </p:nvSpPr>
        <p:spPr/>
        <p:txBody>
          <a:bodyPr>
            <a:normAutofit/>
          </a:bodyPr>
          <a:lstStyle/>
          <a:p>
            <a:r>
              <a:rPr lang="en-US" dirty="0"/>
              <a:t>Au dernier </a:t>
            </a:r>
            <a:r>
              <a:rPr lang="en-US" dirty="0" err="1"/>
              <a:t>cours</a:t>
            </a:r>
            <a:r>
              <a:rPr lang="en-US" dirty="0"/>
              <a:t>, nous </a:t>
            </a:r>
            <a:r>
              <a:rPr lang="en-US" dirty="0" err="1"/>
              <a:t>avons</a:t>
            </a:r>
            <a:r>
              <a:rPr lang="en-US" dirty="0"/>
              <a:t> vu comment il </a:t>
            </a:r>
            <a:r>
              <a:rPr lang="en-US" dirty="0" err="1"/>
              <a:t>est</a:t>
            </a:r>
            <a:r>
              <a:rPr lang="en-US" dirty="0"/>
              <a:t> possible de </a:t>
            </a:r>
            <a:r>
              <a:rPr lang="en-US" dirty="0" err="1"/>
              <a:t>créer</a:t>
            </a:r>
            <a:r>
              <a:rPr lang="en-US" dirty="0"/>
              <a:t> des </a:t>
            </a:r>
            <a:r>
              <a:rPr lang="en-US" dirty="0" err="1"/>
              <a:t>mécanismes</a:t>
            </a:r>
            <a:r>
              <a:rPr lang="en-US" dirty="0"/>
              <a:t> </a:t>
            </a:r>
            <a:r>
              <a:rPr lang="en-US" dirty="0" err="1"/>
              <a:t>d’authentification</a:t>
            </a:r>
            <a:r>
              <a:rPr lang="en-US" dirty="0"/>
              <a:t> dans </a:t>
            </a:r>
            <a:r>
              <a:rPr lang="en-US" dirty="0" err="1"/>
              <a:t>une</a:t>
            </a:r>
            <a:r>
              <a:rPr lang="en-US" dirty="0"/>
              <a:t> application PHP </a:t>
            </a:r>
            <a:r>
              <a:rPr lang="en-US" dirty="0" err="1"/>
              <a:t>afin</a:t>
            </a:r>
            <a:r>
              <a:rPr lang="en-US" dirty="0"/>
              <a:t> de </a:t>
            </a:r>
            <a:r>
              <a:rPr lang="en-US" dirty="0" err="1"/>
              <a:t>s’assurer</a:t>
            </a:r>
            <a:r>
              <a:rPr lang="en-US" dirty="0"/>
              <a:t> que </a:t>
            </a:r>
            <a:r>
              <a:rPr lang="en-US" dirty="0" err="1"/>
              <a:t>seules</a:t>
            </a:r>
            <a:r>
              <a:rPr lang="en-US" dirty="0"/>
              <a:t> les </a:t>
            </a:r>
            <a:r>
              <a:rPr lang="en-US" dirty="0" err="1"/>
              <a:t>personnes</a:t>
            </a:r>
            <a:r>
              <a:rPr lang="en-US" dirty="0"/>
              <a:t> </a:t>
            </a:r>
            <a:r>
              <a:rPr lang="en-US" dirty="0" err="1"/>
              <a:t>autorisées</a:t>
            </a:r>
            <a:r>
              <a:rPr lang="en-US" dirty="0"/>
              <a:t> </a:t>
            </a:r>
            <a:r>
              <a:rPr lang="en-US" dirty="0" err="1"/>
              <a:t>puissent</a:t>
            </a:r>
            <a:r>
              <a:rPr lang="en-US" dirty="0"/>
              <a:t> </a:t>
            </a:r>
            <a:r>
              <a:rPr lang="en-US" dirty="0" err="1"/>
              <a:t>avoir</a:t>
            </a:r>
            <a:r>
              <a:rPr lang="en-US" dirty="0"/>
              <a:t> </a:t>
            </a:r>
            <a:r>
              <a:rPr lang="en-US" dirty="0" err="1"/>
              <a:t>accès</a:t>
            </a:r>
            <a:r>
              <a:rPr lang="en-US" dirty="0"/>
              <a:t> aux données </a:t>
            </a:r>
            <a:r>
              <a:rPr lang="en-US" dirty="0" err="1"/>
              <a:t>sensibles</a:t>
            </a:r>
            <a:r>
              <a:rPr lang="en-US" dirty="0"/>
              <a:t>.</a:t>
            </a:r>
          </a:p>
          <a:p>
            <a:endParaRPr lang="en-US" dirty="0"/>
          </a:p>
          <a:p>
            <a:r>
              <a:rPr lang="en-US" dirty="0"/>
              <a:t>Dans le </a:t>
            </a:r>
            <a:r>
              <a:rPr lang="en-US" dirty="0" err="1"/>
              <a:t>cours</a:t>
            </a:r>
            <a:r>
              <a:rPr lang="en-US" dirty="0"/>
              <a:t> </a:t>
            </a:r>
            <a:r>
              <a:rPr lang="en-US" dirty="0" err="1"/>
              <a:t>d’aujourd’hui</a:t>
            </a:r>
            <a:r>
              <a:rPr lang="en-US" dirty="0"/>
              <a:t>, nous </a:t>
            </a:r>
            <a:r>
              <a:rPr lang="en-US" dirty="0" err="1"/>
              <a:t>verrons</a:t>
            </a:r>
            <a:r>
              <a:rPr lang="en-US" dirty="0"/>
              <a:t> comment </a:t>
            </a:r>
            <a:r>
              <a:rPr lang="en-US" dirty="0" err="1"/>
              <a:t>déployer</a:t>
            </a:r>
            <a:r>
              <a:rPr lang="en-US" dirty="0"/>
              <a:t> </a:t>
            </a:r>
            <a:r>
              <a:rPr lang="en-US" dirty="0" err="1"/>
              <a:t>une</a:t>
            </a:r>
            <a:r>
              <a:rPr lang="en-US" dirty="0"/>
              <a:t> application sur un </a:t>
            </a:r>
            <a:r>
              <a:rPr lang="en-US" dirty="0" err="1"/>
              <a:t>serveur</a:t>
            </a:r>
            <a:r>
              <a:rPr lang="en-US" dirty="0"/>
              <a:t> web.</a:t>
            </a:r>
            <a:endParaRPr lang="fr-CA" dirty="0"/>
          </a:p>
        </p:txBody>
      </p:sp>
    </p:spTree>
    <p:extLst>
      <p:ext uri="{BB962C8B-B14F-4D97-AF65-F5344CB8AC3E}">
        <p14:creationId xmlns:p14="http://schemas.microsoft.com/office/powerpoint/2010/main" val="1339922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La pile LAMP</a:t>
            </a:r>
          </a:p>
        </p:txBody>
      </p:sp>
      <p:sp>
        <p:nvSpPr>
          <p:cNvPr id="4" name="Espace réservé du contenu 3"/>
          <p:cNvSpPr>
            <a:spLocks noGrp="1"/>
          </p:cNvSpPr>
          <p:nvPr>
            <p:ph idx="1"/>
            <p:custDataLst>
              <p:tags r:id="rId2"/>
            </p:custDataLst>
          </p:nvPr>
        </p:nvSpPr>
        <p:spPr/>
        <p:txBody>
          <a:bodyPr/>
          <a:lstStyle/>
          <a:p>
            <a:r>
              <a:rPr lang="fr-CA" dirty="0"/>
              <a:t>La pile LAMP est un ensemble de technologies complémentaires:</a:t>
            </a:r>
          </a:p>
          <a:p>
            <a:pPr lvl="1"/>
            <a:r>
              <a:rPr lang="fr-CA" dirty="0"/>
              <a:t>(L)</a:t>
            </a:r>
            <a:r>
              <a:rPr lang="fr-CA" dirty="0" err="1"/>
              <a:t>inux</a:t>
            </a:r>
            <a:endParaRPr lang="fr-CA" dirty="0"/>
          </a:p>
          <a:p>
            <a:pPr lvl="1"/>
            <a:r>
              <a:rPr lang="fr-CA" dirty="0"/>
              <a:t>(A)</a:t>
            </a:r>
            <a:r>
              <a:rPr lang="fr-CA" dirty="0" err="1"/>
              <a:t>pache</a:t>
            </a:r>
            <a:endParaRPr lang="fr-CA" dirty="0"/>
          </a:p>
          <a:p>
            <a:pPr lvl="1"/>
            <a:r>
              <a:rPr lang="fr-CA" dirty="0"/>
              <a:t>(M)</a:t>
            </a:r>
            <a:r>
              <a:rPr lang="fr-CA" dirty="0" err="1"/>
              <a:t>ySQL</a:t>
            </a:r>
            <a:endParaRPr lang="fr-CA" dirty="0"/>
          </a:p>
          <a:p>
            <a:pPr lvl="1"/>
            <a:r>
              <a:rPr lang="fr-CA" dirty="0"/>
              <a:t>(P)HP</a:t>
            </a:r>
          </a:p>
        </p:txBody>
      </p:sp>
    </p:spTree>
    <p:extLst>
      <p:ext uri="{BB962C8B-B14F-4D97-AF65-F5344CB8AC3E}">
        <p14:creationId xmlns:p14="http://schemas.microsoft.com/office/powerpoint/2010/main" val="41480729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59057-B5D8-424B-9026-E7BE619EFA9B}"/>
              </a:ext>
            </a:extLst>
          </p:cNvPr>
          <p:cNvSpPr>
            <a:spLocks noGrp="1"/>
          </p:cNvSpPr>
          <p:nvPr>
            <p:ph type="title"/>
            <p:custDataLst>
              <p:tags r:id="rId1"/>
            </p:custDataLst>
          </p:nvPr>
        </p:nvSpPr>
        <p:spPr/>
        <p:txBody>
          <a:bodyPr/>
          <a:lstStyle/>
          <a:p>
            <a:r>
              <a:rPr lang="fr-CA" dirty="0"/>
              <a:t>Linux</a:t>
            </a:r>
          </a:p>
        </p:txBody>
      </p:sp>
      <p:sp>
        <p:nvSpPr>
          <p:cNvPr id="3" name="Content Placeholder 2">
            <a:extLst>
              <a:ext uri="{FF2B5EF4-FFF2-40B4-BE49-F238E27FC236}">
                <a16:creationId xmlns:a16="http://schemas.microsoft.com/office/drawing/2014/main" id="{6A92CE42-29EA-4E56-A699-C5485B8D8314}"/>
              </a:ext>
            </a:extLst>
          </p:cNvPr>
          <p:cNvSpPr>
            <a:spLocks noGrp="1"/>
          </p:cNvSpPr>
          <p:nvPr>
            <p:ph idx="1"/>
            <p:custDataLst>
              <p:tags r:id="rId2"/>
            </p:custDataLst>
          </p:nvPr>
        </p:nvSpPr>
        <p:spPr/>
        <p:txBody>
          <a:bodyPr/>
          <a:lstStyle/>
          <a:p>
            <a:r>
              <a:rPr lang="fr-CA" dirty="0"/>
              <a:t>Linux est un système d'exploitation Open Source très populaire.</a:t>
            </a:r>
          </a:p>
          <a:p>
            <a:endParaRPr lang="fr-CA" dirty="0"/>
          </a:p>
          <a:p>
            <a:r>
              <a:rPr lang="fr-CA" dirty="0"/>
              <a:t>Ce dernier est soutenu par plusieurs communautés qui proposent leur propre distribution (</a:t>
            </a:r>
            <a:r>
              <a:rPr lang="fr-CA" dirty="0" err="1"/>
              <a:t>Feroda</a:t>
            </a:r>
            <a:r>
              <a:rPr lang="fr-CA" dirty="0"/>
              <a:t>, CentOS, Ubuntu, Debian, etc.)</a:t>
            </a:r>
          </a:p>
          <a:p>
            <a:endParaRPr lang="fr-CA" dirty="0"/>
          </a:p>
          <a:p>
            <a:r>
              <a:rPr lang="fr-CA" dirty="0"/>
              <a:t>La quantité de configurations qui seront nécessaires dans ce cours sera minimale, parce que nous utiliserons des modèles configurés.</a:t>
            </a:r>
          </a:p>
          <a:p>
            <a:endParaRPr lang="fr-CA" dirty="0"/>
          </a:p>
          <a:p>
            <a:r>
              <a:rPr lang="fr-CA" dirty="0"/>
              <a:t>C'est également ce qui est utilisé dans l'industrie.</a:t>
            </a:r>
          </a:p>
        </p:txBody>
      </p:sp>
    </p:spTree>
    <p:extLst>
      <p:ext uri="{BB962C8B-B14F-4D97-AF65-F5344CB8AC3E}">
        <p14:creationId xmlns:p14="http://schemas.microsoft.com/office/powerpoint/2010/main" val="3339047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Commandes Linux</a:t>
            </a:r>
          </a:p>
        </p:txBody>
      </p:sp>
      <p:sp>
        <p:nvSpPr>
          <p:cNvPr id="3" name="Espace réservé du contenu 2"/>
          <p:cNvSpPr>
            <a:spLocks noGrp="1"/>
          </p:cNvSpPr>
          <p:nvPr>
            <p:ph idx="1"/>
            <p:custDataLst>
              <p:tags r:id="rId2"/>
            </p:custDataLst>
          </p:nvPr>
        </p:nvSpPr>
        <p:spPr>
          <a:xfrm>
            <a:off x="1103312" y="2052918"/>
            <a:ext cx="9919822" cy="4195481"/>
          </a:xfrm>
        </p:spPr>
        <p:txBody>
          <a:bodyPr>
            <a:normAutofit/>
          </a:bodyPr>
          <a:lstStyle/>
          <a:p>
            <a:r>
              <a:rPr lang="fr-CA" dirty="0"/>
              <a:t>CD		: Permet de changer le répertoire en cours</a:t>
            </a:r>
          </a:p>
          <a:p>
            <a:r>
              <a:rPr lang="fr-CA" dirty="0"/>
              <a:t>MKDIR	: Permet de créer un répertoire</a:t>
            </a:r>
          </a:p>
          <a:p>
            <a:r>
              <a:rPr lang="fr-CA" dirty="0"/>
              <a:t>MV		: Permet de déplacer ou renommer un fichier</a:t>
            </a:r>
          </a:p>
          <a:p>
            <a:r>
              <a:rPr lang="fr-CA" dirty="0"/>
              <a:t>VI		: </a:t>
            </a:r>
            <a:r>
              <a:rPr lang="fr-CA" dirty="0" err="1"/>
              <a:t>Editeur</a:t>
            </a:r>
            <a:r>
              <a:rPr lang="fr-CA" dirty="0"/>
              <a:t> de texte offert par Linux</a:t>
            </a:r>
          </a:p>
          <a:p>
            <a:r>
              <a:rPr lang="fr-CA" dirty="0"/>
              <a:t>APT-GET: programme de gestion des installations et leur dépendance</a:t>
            </a:r>
          </a:p>
          <a:p>
            <a:r>
              <a:rPr lang="fr-CA" dirty="0"/>
              <a:t>LS		: Permet de voir les fichiers du répertoire en cours</a:t>
            </a:r>
          </a:p>
          <a:p>
            <a:r>
              <a:rPr lang="fr-CA" dirty="0"/>
              <a:t>RM		: Permet de supprimer un fichier</a:t>
            </a:r>
          </a:p>
          <a:p>
            <a:r>
              <a:rPr lang="fr-CA" dirty="0"/>
              <a:t>CHMOD: Permets de changer les accès sur un fichier</a:t>
            </a:r>
          </a:p>
          <a:p>
            <a:r>
              <a:rPr lang="fr-CA" dirty="0"/>
              <a:t>SUDO	: Permet d’obtenir les droits administrateur</a:t>
            </a:r>
          </a:p>
        </p:txBody>
      </p:sp>
    </p:spTree>
    <p:extLst>
      <p:ext uri="{BB962C8B-B14F-4D97-AF65-F5344CB8AC3E}">
        <p14:creationId xmlns:p14="http://schemas.microsoft.com/office/powerpoint/2010/main" val="37413298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7E339-0309-4A33-AD21-433CDE251ED5}"/>
              </a:ext>
            </a:extLst>
          </p:cNvPr>
          <p:cNvSpPr>
            <a:spLocks noGrp="1"/>
          </p:cNvSpPr>
          <p:nvPr>
            <p:ph type="title"/>
            <p:custDataLst>
              <p:tags r:id="rId1"/>
            </p:custDataLst>
          </p:nvPr>
        </p:nvSpPr>
        <p:spPr/>
        <p:txBody>
          <a:bodyPr/>
          <a:lstStyle/>
          <a:p>
            <a:r>
              <a:rPr lang="fr-CA" dirty="0"/>
              <a:t>Apt-get</a:t>
            </a:r>
          </a:p>
        </p:txBody>
      </p:sp>
      <p:sp>
        <p:nvSpPr>
          <p:cNvPr id="3" name="Content Placeholder 2">
            <a:extLst>
              <a:ext uri="{FF2B5EF4-FFF2-40B4-BE49-F238E27FC236}">
                <a16:creationId xmlns:a16="http://schemas.microsoft.com/office/drawing/2014/main" id="{CE1424EB-E489-4361-A6AA-AAB4172D2CB9}"/>
              </a:ext>
            </a:extLst>
          </p:cNvPr>
          <p:cNvSpPr>
            <a:spLocks noGrp="1"/>
          </p:cNvSpPr>
          <p:nvPr>
            <p:ph idx="1"/>
            <p:custDataLst>
              <p:tags r:id="rId2"/>
            </p:custDataLst>
          </p:nvPr>
        </p:nvSpPr>
        <p:spPr/>
        <p:txBody>
          <a:bodyPr/>
          <a:lstStyle/>
          <a:p>
            <a:r>
              <a:rPr lang="fr-CA" dirty="0" err="1"/>
              <a:t>sudo</a:t>
            </a:r>
            <a:r>
              <a:rPr lang="fr-CA" dirty="0"/>
              <a:t> apt-get update</a:t>
            </a:r>
          </a:p>
          <a:p>
            <a:r>
              <a:rPr lang="fr-CA" dirty="0" err="1"/>
              <a:t>sudo</a:t>
            </a:r>
            <a:r>
              <a:rPr lang="fr-CA" dirty="0"/>
              <a:t> apt-get INSTALL &lt;application&gt;</a:t>
            </a:r>
          </a:p>
        </p:txBody>
      </p:sp>
    </p:spTree>
    <p:extLst>
      <p:ext uri="{BB962C8B-B14F-4D97-AF65-F5344CB8AC3E}">
        <p14:creationId xmlns:p14="http://schemas.microsoft.com/office/powerpoint/2010/main" val="11843309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AF647-9D4F-4158-871A-29A850E913CD}"/>
              </a:ext>
            </a:extLst>
          </p:cNvPr>
          <p:cNvSpPr>
            <a:spLocks noGrp="1"/>
          </p:cNvSpPr>
          <p:nvPr>
            <p:ph type="title"/>
            <p:custDataLst>
              <p:tags r:id="rId1"/>
            </p:custDataLst>
          </p:nvPr>
        </p:nvSpPr>
        <p:spPr/>
        <p:txBody>
          <a:bodyPr/>
          <a:lstStyle/>
          <a:p>
            <a:r>
              <a:rPr lang="fr-CA" dirty="0"/>
              <a:t>VI</a:t>
            </a:r>
          </a:p>
        </p:txBody>
      </p:sp>
      <p:sp>
        <p:nvSpPr>
          <p:cNvPr id="3" name="Content Placeholder 2">
            <a:extLst>
              <a:ext uri="{FF2B5EF4-FFF2-40B4-BE49-F238E27FC236}">
                <a16:creationId xmlns:a16="http://schemas.microsoft.com/office/drawing/2014/main" id="{2BB89E99-095F-4CB3-9672-9809E1EF7EB3}"/>
              </a:ext>
            </a:extLst>
          </p:cNvPr>
          <p:cNvSpPr>
            <a:spLocks noGrp="1"/>
          </p:cNvSpPr>
          <p:nvPr>
            <p:ph idx="1"/>
            <p:custDataLst>
              <p:tags r:id="rId2"/>
            </p:custDataLst>
          </p:nvPr>
        </p:nvSpPr>
        <p:spPr/>
        <p:txBody>
          <a:bodyPr/>
          <a:lstStyle/>
          <a:p>
            <a:r>
              <a:rPr lang="fr-CA" dirty="0"/>
              <a:t>VI permet de modifier vos fichiers de code source et de configuration.</a:t>
            </a:r>
          </a:p>
          <a:p>
            <a:r>
              <a:rPr lang="fr-CA" dirty="0"/>
              <a:t>Vous pouvez ouvrir un fichier de la façon suivante:</a:t>
            </a:r>
          </a:p>
          <a:p>
            <a:pPr lvl="1"/>
            <a:r>
              <a:rPr lang="fr-CA" dirty="0"/>
              <a:t>vi monfichier.txt</a:t>
            </a:r>
          </a:p>
          <a:p>
            <a:r>
              <a:rPr lang="fr-CA" dirty="0"/>
              <a:t>Pour pouvoir écrire, vous devez vous mettre en mode « Insert » en appuyant sur la touche « i ».</a:t>
            </a:r>
          </a:p>
          <a:p>
            <a:r>
              <a:rPr lang="fr-CA" dirty="0"/>
              <a:t>Pour sauvegarder, appuyez sur « ESC », puis tapez « :</a:t>
            </a:r>
            <a:r>
              <a:rPr lang="fr-CA" dirty="0" err="1"/>
              <a:t>wq</a:t>
            </a:r>
            <a:r>
              <a:rPr lang="fr-CA" dirty="0"/>
              <a:t> » (Write and </a:t>
            </a:r>
            <a:r>
              <a:rPr lang="fr-CA" dirty="0" err="1"/>
              <a:t>quit</a:t>
            </a:r>
            <a:r>
              <a:rPr lang="fr-CA" dirty="0"/>
              <a:t>) et tapez « entrée ».</a:t>
            </a:r>
          </a:p>
          <a:p>
            <a:r>
              <a:rPr lang="fr-CA" dirty="0"/>
              <a:t>Pour quitter sans sauvegarder, appuyez sur « ESC » et </a:t>
            </a:r>
            <a:r>
              <a:rPr lang="fr-CA" dirty="0" err="1"/>
              <a:t>tappez</a:t>
            </a:r>
            <a:r>
              <a:rPr lang="fr-CA" dirty="0"/>
              <a:t> « :q! ».</a:t>
            </a:r>
          </a:p>
        </p:txBody>
      </p:sp>
    </p:spTree>
    <p:extLst>
      <p:ext uri="{BB962C8B-B14F-4D97-AF65-F5344CB8AC3E}">
        <p14:creationId xmlns:p14="http://schemas.microsoft.com/office/powerpoint/2010/main" val="2862128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5B2DA-6EC8-474C-AEA8-A10A52E7C61C}"/>
              </a:ext>
            </a:extLst>
          </p:cNvPr>
          <p:cNvSpPr>
            <a:spLocks noGrp="1"/>
          </p:cNvSpPr>
          <p:nvPr>
            <p:ph type="title"/>
            <p:custDataLst>
              <p:tags r:id="rId1"/>
            </p:custDataLst>
          </p:nvPr>
        </p:nvSpPr>
        <p:spPr/>
        <p:txBody>
          <a:bodyPr/>
          <a:lstStyle/>
          <a:p>
            <a:r>
              <a:rPr lang="fr-CA" dirty="0" err="1"/>
              <a:t>Sudo</a:t>
            </a:r>
            <a:endParaRPr lang="fr-CA" dirty="0"/>
          </a:p>
        </p:txBody>
      </p:sp>
      <p:sp>
        <p:nvSpPr>
          <p:cNvPr id="3" name="Content Placeholder 2">
            <a:extLst>
              <a:ext uri="{FF2B5EF4-FFF2-40B4-BE49-F238E27FC236}">
                <a16:creationId xmlns:a16="http://schemas.microsoft.com/office/drawing/2014/main" id="{E6129E94-9CAF-42C3-9370-FA0098372D2A}"/>
              </a:ext>
            </a:extLst>
          </p:cNvPr>
          <p:cNvSpPr>
            <a:spLocks noGrp="1"/>
          </p:cNvSpPr>
          <p:nvPr>
            <p:ph idx="1"/>
            <p:custDataLst>
              <p:tags r:id="rId2"/>
            </p:custDataLst>
          </p:nvPr>
        </p:nvSpPr>
        <p:spPr>
          <a:xfrm>
            <a:off x="1103312" y="2052918"/>
            <a:ext cx="9701708" cy="4195481"/>
          </a:xfrm>
        </p:spPr>
        <p:txBody>
          <a:bodyPr/>
          <a:lstStyle/>
          <a:p>
            <a:r>
              <a:rPr lang="fr-CA" dirty="0" err="1"/>
              <a:t>Sudo</a:t>
            </a:r>
            <a:r>
              <a:rPr lang="fr-CA" dirty="0"/>
              <a:t> est une commande qui vous accorde les droits administrateur.</a:t>
            </a:r>
          </a:p>
          <a:p>
            <a:r>
              <a:rPr lang="fr-CA" dirty="0"/>
              <a:t>Il peut être nécessaire de s’en servir pour accorder les privilèges nécessaires à une certaine opération (commande) exécutée si vous n’utilisez par le compte administrateur par défaut (root)</a:t>
            </a:r>
          </a:p>
        </p:txBody>
      </p:sp>
    </p:spTree>
    <p:extLst>
      <p:ext uri="{BB962C8B-B14F-4D97-AF65-F5344CB8AC3E}">
        <p14:creationId xmlns:p14="http://schemas.microsoft.com/office/powerpoint/2010/main" val="1745297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EE470-CE14-41F1-A6CC-C96B447B18F4}"/>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AFAB44C-1540-4A82-8749-F1AB65939538}"/>
              </a:ext>
            </a:extLst>
          </p:cNvPr>
          <p:cNvSpPr>
            <a:spLocks noGrp="1"/>
          </p:cNvSpPr>
          <p:nvPr>
            <p:ph idx="1"/>
            <p:custDataLst>
              <p:tags r:id="rId2"/>
            </p:custDataLst>
          </p:nvPr>
        </p:nvSpPr>
        <p:spPr>
          <a:xfrm>
            <a:off x="1103312" y="2052918"/>
            <a:ext cx="10104380" cy="4195481"/>
          </a:xfrm>
        </p:spPr>
        <p:txBody>
          <a:bodyPr/>
          <a:lstStyle/>
          <a:p>
            <a:r>
              <a:rPr lang="fr-CA" dirty="0"/>
              <a:t>1. Connectez-vous à </a:t>
            </a:r>
            <a:r>
              <a:rPr lang="fr-CA" dirty="0">
                <a:hlinkClick r:id="rId6"/>
              </a:rPr>
              <a:t>www.digitalocean.com</a:t>
            </a:r>
            <a:r>
              <a:rPr lang="fr-CA" dirty="0"/>
              <a:t> (avec votre compte)</a:t>
            </a:r>
          </a:p>
          <a:p>
            <a:r>
              <a:rPr lang="fr-CA" dirty="0"/>
              <a:t>2. Cliquez sur « </a:t>
            </a:r>
            <a:r>
              <a:rPr lang="fr-CA" dirty="0" err="1"/>
              <a:t>Create</a:t>
            </a:r>
            <a:r>
              <a:rPr lang="fr-CA" dirty="0"/>
              <a:t> Droplet« </a:t>
            </a:r>
          </a:p>
          <a:p>
            <a:endParaRPr lang="fr-CA" dirty="0"/>
          </a:p>
          <a:p>
            <a:endParaRPr lang="fr-CA" dirty="0"/>
          </a:p>
          <a:p>
            <a:endParaRPr lang="fr-CA" dirty="0"/>
          </a:p>
          <a:p>
            <a:endParaRPr lang="fr-CA" dirty="0"/>
          </a:p>
          <a:p>
            <a:r>
              <a:rPr lang="fr-CA" dirty="0"/>
              <a:t>3. Choisissez une région dans laquelle votre serveur sera déployé (Ex. Toronto)</a:t>
            </a:r>
          </a:p>
        </p:txBody>
      </p:sp>
      <p:pic>
        <p:nvPicPr>
          <p:cNvPr id="8" name="Picture 7">
            <a:extLst>
              <a:ext uri="{FF2B5EF4-FFF2-40B4-BE49-F238E27FC236}">
                <a16:creationId xmlns:a16="http://schemas.microsoft.com/office/drawing/2014/main" id="{49717710-FFAB-0AAA-63CA-BBABDBA7F4CE}"/>
              </a:ext>
            </a:extLst>
          </p:cNvPr>
          <p:cNvPicPr>
            <a:picLocks noChangeAspect="1"/>
          </p:cNvPicPr>
          <p:nvPr>
            <p:custDataLst>
              <p:tags r:id="rId3"/>
            </p:custDataLst>
          </p:nvPr>
        </p:nvPicPr>
        <p:blipFill>
          <a:blip r:embed="rId7"/>
          <a:stretch>
            <a:fillRect/>
          </a:stretch>
        </p:blipFill>
        <p:spPr>
          <a:xfrm>
            <a:off x="1459661" y="2912533"/>
            <a:ext cx="4429743" cy="1581371"/>
          </a:xfrm>
          <a:prstGeom prst="rect">
            <a:avLst/>
          </a:prstGeom>
        </p:spPr>
      </p:pic>
      <p:pic>
        <p:nvPicPr>
          <p:cNvPr id="10" name="Picture 9">
            <a:extLst>
              <a:ext uri="{FF2B5EF4-FFF2-40B4-BE49-F238E27FC236}">
                <a16:creationId xmlns:a16="http://schemas.microsoft.com/office/drawing/2014/main" id="{9F9BAE5C-AA77-02BB-5E49-007CC4B2E6B2}"/>
              </a:ext>
            </a:extLst>
          </p:cNvPr>
          <p:cNvPicPr>
            <a:picLocks noChangeAspect="1"/>
          </p:cNvPicPr>
          <p:nvPr>
            <p:custDataLst>
              <p:tags r:id="rId4"/>
            </p:custDataLst>
          </p:nvPr>
        </p:nvPicPr>
        <p:blipFill>
          <a:blip r:embed="rId8"/>
          <a:stretch>
            <a:fillRect/>
          </a:stretch>
        </p:blipFill>
        <p:spPr>
          <a:xfrm>
            <a:off x="1014132" y="5164478"/>
            <a:ext cx="11177868" cy="1514243"/>
          </a:xfrm>
          <a:prstGeom prst="rect">
            <a:avLst/>
          </a:prstGeom>
        </p:spPr>
      </p:pic>
    </p:spTree>
    <p:extLst>
      <p:ext uri="{BB962C8B-B14F-4D97-AF65-F5344CB8AC3E}">
        <p14:creationId xmlns:p14="http://schemas.microsoft.com/office/powerpoint/2010/main" val="2794414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CB434-2F35-BF05-D973-DA0F65558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D54BDE-B6F8-4704-2F9B-B2C53DDE787C}"/>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0413D49-F8DB-8BBF-9B95-BFD483D3F45F}"/>
              </a:ext>
            </a:extLst>
          </p:cNvPr>
          <p:cNvSpPr>
            <a:spLocks noGrp="1"/>
          </p:cNvSpPr>
          <p:nvPr>
            <p:ph idx="1"/>
            <p:custDataLst>
              <p:tags r:id="rId2"/>
            </p:custDataLst>
          </p:nvPr>
        </p:nvSpPr>
        <p:spPr>
          <a:xfrm>
            <a:off x="1103312" y="2052918"/>
            <a:ext cx="10104380" cy="4195481"/>
          </a:xfrm>
        </p:spPr>
        <p:txBody>
          <a:bodyPr/>
          <a:lstStyle/>
          <a:p>
            <a:r>
              <a:rPr lang="fr-CA" dirty="0"/>
              <a:t>3. Dans "</a:t>
            </a:r>
            <a:r>
              <a:rPr lang="fr-CA" dirty="0" err="1"/>
              <a:t>Choose</a:t>
            </a:r>
            <a:r>
              <a:rPr lang="fr-CA" dirty="0"/>
              <a:t> an image", cliquez sur « Solutions"</a:t>
            </a:r>
          </a:p>
          <a:p>
            <a:r>
              <a:rPr lang="fr-CA" dirty="0"/>
              <a:t>4. Cherchez et choisissez « LAMP »</a:t>
            </a:r>
          </a:p>
        </p:txBody>
      </p:sp>
      <p:pic>
        <p:nvPicPr>
          <p:cNvPr id="5" name="Picture 4">
            <a:extLst>
              <a:ext uri="{FF2B5EF4-FFF2-40B4-BE49-F238E27FC236}">
                <a16:creationId xmlns:a16="http://schemas.microsoft.com/office/drawing/2014/main" id="{8D1F65C2-3BB2-5D91-B23E-439BD4B9E29B}"/>
              </a:ext>
            </a:extLst>
          </p:cNvPr>
          <p:cNvPicPr>
            <a:picLocks noChangeAspect="1"/>
          </p:cNvPicPr>
          <p:nvPr/>
        </p:nvPicPr>
        <p:blipFill>
          <a:blip r:embed="rId4"/>
          <a:stretch>
            <a:fillRect/>
          </a:stretch>
        </p:blipFill>
        <p:spPr>
          <a:xfrm>
            <a:off x="1227297" y="3012012"/>
            <a:ext cx="6811326" cy="3553321"/>
          </a:xfrm>
          <a:prstGeom prst="rect">
            <a:avLst/>
          </a:prstGeom>
        </p:spPr>
      </p:pic>
    </p:spTree>
    <p:extLst>
      <p:ext uri="{BB962C8B-B14F-4D97-AF65-F5344CB8AC3E}">
        <p14:creationId xmlns:p14="http://schemas.microsoft.com/office/powerpoint/2010/main" val="18227401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FFC76-E337-481D-884F-1595841A6A3D}"/>
              </a:ext>
            </a:extLst>
          </p:cNvPr>
          <p:cNvSpPr>
            <a:spLocks noGrp="1"/>
          </p:cNvSpPr>
          <p:nvPr>
            <p:ph type="title"/>
            <p:custDataLst>
              <p:tags r:id="rId1"/>
            </p:custDataLst>
          </p:nvPr>
        </p:nvSpPr>
        <p:spPr/>
        <p:txBody>
          <a:bodyPr/>
          <a:lstStyle/>
          <a:p>
            <a:r>
              <a:rPr lang="fr-CA" dirty="0"/>
              <a:t>Déploiement du serveur</a:t>
            </a:r>
          </a:p>
        </p:txBody>
      </p:sp>
      <p:sp>
        <p:nvSpPr>
          <p:cNvPr id="3" name="Content Placeholder 2">
            <a:extLst>
              <a:ext uri="{FF2B5EF4-FFF2-40B4-BE49-F238E27FC236}">
                <a16:creationId xmlns:a16="http://schemas.microsoft.com/office/drawing/2014/main" id="{3B28915A-B108-458D-BDB2-76B2BF5F1F3C}"/>
              </a:ext>
            </a:extLst>
          </p:cNvPr>
          <p:cNvSpPr>
            <a:spLocks noGrp="1"/>
          </p:cNvSpPr>
          <p:nvPr>
            <p:ph idx="1"/>
            <p:custDataLst>
              <p:tags r:id="rId2"/>
            </p:custDataLst>
          </p:nvPr>
        </p:nvSpPr>
        <p:spPr/>
        <p:txBody>
          <a:bodyPr/>
          <a:lstStyle/>
          <a:p>
            <a:r>
              <a:rPr lang="fr-CA" dirty="0"/>
              <a:t>5. Dans "</a:t>
            </a:r>
            <a:r>
              <a:rPr lang="fr-CA" dirty="0" err="1"/>
              <a:t>Choose</a:t>
            </a:r>
            <a:r>
              <a:rPr lang="fr-CA" dirty="0"/>
              <a:t> a plan », prenez le minimum (celui à 6$ par mois) sous « Regular »</a:t>
            </a:r>
          </a:p>
          <a:p>
            <a:r>
              <a:rPr lang="fr-CA" dirty="0"/>
              <a:t>6. Dans la section "</a:t>
            </a:r>
            <a:r>
              <a:rPr lang="fr-CA" dirty="0" err="1"/>
              <a:t>Authentication</a:t>
            </a:r>
            <a:r>
              <a:rPr lang="fr-CA" dirty="0"/>
              <a:t>", choisissez "One-time </a:t>
            </a:r>
            <a:r>
              <a:rPr lang="fr-CA" dirty="0" err="1"/>
              <a:t>password</a:t>
            </a:r>
            <a:r>
              <a:rPr lang="fr-CA" dirty="0"/>
              <a:t>"</a:t>
            </a:r>
          </a:p>
          <a:p>
            <a:r>
              <a:rPr lang="fr-CA" dirty="0"/>
              <a:t>7. Changer le nom dans « </a:t>
            </a:r>
            <a:r>
              <a:rPr lang="fr-CA" dirty="0" err="1"/>
              <a:t>Choose</a:t>
            </a:r>
            <a:r>
              <a:rPr lang="fr-CA" dirty="0"/>
              <a:t> a </a:t>
            </a:r>
            <a:r>
              <a:rPr lang="fr-CA" dirty="0" err="1"/>
              <a:t>hostname</a:t>
            </a:r>
            <a:r>
              <a:rPr lang="fr-CA" dirty="0"/>
              <a:t> » si vous le souhaitez.</a:t>
            </a:r>
          </a:p>
          <a:p>
            <a:r>
              <a:rPr lang="fr-CA" dirty="0"/>
              <a:t>8. Cliquez sur « </a:t>
            </a:r>
            <a:r>
              <a:rPr lang="fr-CA" dirty="0" err="1"/>
              <a:t>Create</a:t>
            </a:r>
            <a:r>
              <a:rPr lang="fr-CA" dirty="0"/>
              <a:t> » et attendez quelques minutes. </a:t>
            </a:r>
          </a:p>
          <a:p>
            <a:r>
              <a:rPr lang="fr-CA" dirty="0"/>
              <a:t>9. Vous recevrez un courriel avec les informations de connexion du serveur (Code utilisateur, mot de passe, adresse IP)</a:t>
            </a:r>
          </a:p>
          <a:p>
            <a:endParaRPr lang="fr-CA" dirty="0"/>
          </a:p>
        </p:txBody>
      </p:sp>
    </p:spTree>
    <p:extLst>
      <p:ext uri="{BB962C8B-B14F-4D97-AF65-F5344CB8AC3E}">
        <p14:creationId xmlns:p14="http://schemas.microsoft.com/office/powerpoint/2010/main" val="1176440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sp>
        <p:nvSpPr>
          <p:cNvPr id="3" name="Content Placeholder 2">
            <a:extLst>
              <a:ext uri="{FF2B5EF4-FFF2-40B4-BE49-F238E27FC236}">
                <a16:creationId xmlns:a16="http://schemas.microsoft.com/office/drawing/2014/main" id="{CC26C443-0AA3-4D6C-8ED4-192B4DB13409}"/>
              </a:ext>
            </a:extLst>
          </p:cNvPr>
          <p:cNvSpPr>
            <a:spLocks noGrp="1"/>
          </p:cNvSpPr>
          <p:nvPr>
            <p:ph idx="1"/>
            <p:custDataLst>
              <p:tags r:id="rId2"/>
            </p:custDataLst>
          </p:nvPr>
        </p:nvSpPr>
        <p:spPr/>
        <p:txBody>
          <a:bodyPr/>
          <a:lstStyle/>
          <a:p>
            <a:r>
              <a:rPr lang="fr-CA" dirty="0"/>
              <a:t>Pour vous connecter avec </a:t>
            </a:r>
            <a:r>
              <a:rPr lang="fr-CA" dirty="0" err="1"/>
              <a:t>Putty</a:t>
            </a:r>
            <a:r>
              <a:rPr lang="fr-CA" dirty="0"/>
              <a:t>, ouvrez l’application.</a:t>
            </a:r>
          </a:p>
          <a:p>
            <a:r>
              <a:rPr lang="fr-CA" dirty="0"/>
              <a:t>Entrez les informations suivantes:</a:t>
            </a:r>
          </a:p>
          <a:p>
            <a:pPr lvl="1"/>
            <a:r>
              <a:rPr lang="fr-CA" dirty="0"/>
              <a:t>Adresse IP du serveur</a:t>
            </a:r>
          </a:p>
          <a:p>
            <a:pPr lvl="1"/>
            <a:r>
              <a:rPr lang="fr-CA" dirty="0"/>
              <a:t>Port: 22 (Valeur par défaut)</a:t>
            </a:r>
          </a:p>
          <a:p>
            <a:pPr lvl="1"/>
            <a:r>
              <a:rPr lang="fr-CA" dirty="0"/>
              <a:t>Connexion Type: SSH</a:t>
            </a:r>
          </a:p>
          <a:p>
            <a:r>
              <a:rPr lang="fr-CA" dirty="0"/>
              <a:t>Appuyez sur « Open »</a:t>
            </a:r>
          </a:p>
          <a:p>
            <a:r>
              <a:rPr lang="fr-CA" dirty="0"/>
              <a:t>Vous devrez changer le mot de passe de « root » à la première connexion.</a:t>
            </a:r>
          </a:p>
          <a:p>
            <a:r>
              <a:rPr lang="fr-CA" dirty="0"/>
              <a:t>Vous pouvez coller le mot de passe fourni par Digital </a:t>
            </a:r>
            <a:r>
              <a:rPr lang="fr-CA" dirty="0" err="1"/>
              <a:t>Ocean</a:t>
            </a:r>
            <a:r>
              <a:rPr lang="fr-CA" dirty="0"/>
              <a:t> (par courriel) avec le bouton droit de la souris.</a:t>
            </a:r>
          </a:p>
        </p:txBody>
      </p:sp>
    </p:spTree>
    <p:extLst>
      <p:ext uri="{BB962C8B-B14F-4D97-AF65-F5344CB8AC3E}">
        <p14:creationId xmlns:p14="http://schemas.microsoft.com/office/powerpoint/2010/main" val="945661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730001" y="3089620"/>
            <a:ext cx="9404723" cy="1400530"/>
          </a:xfrm>
        </p:spPr>
        <p:txBody>
          <a:bodyPr/>
          <a:lstStyle/>
          <a:p>
            <a:r>
              <a:rPr lang="fr-CA"/>
              <a:t>Déploiement d’application web</a:t>
            </a:r>
            <a:endParaRPr lang="fr-CA" dirty="0"/>
          </a:p>
        </p:txBody>
      </p:sp>
    </p:spTree>
    <p:extLst>
      <p:ext uri="{BB962C8B-B14F-4D97-AF65-F5344CB8AC3E}">
        <p14:creationId xmlns:p14="http://schemas.microsoft.com/office/powerpoint/2010/main" val="33898398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4" name="Picture 3">
            <a:extLst>
              <a:ext uri="{FF2B5EF4-FFF2-40B4-BE49-F238E27FC236}">
                <a16:creationId xmlns:a16="http://schemas.microsoft.com/office/drawing/2014/main" id="{EAEEA889-2635-8F2A-36C9-7971AFC1F0F4}"/>
              </a:ext>
            </a:extLst>
          </p:cNvPr>
          <p:cNvPicPr>
            <a:picLocks noChangeAspect="1"/>
          </p:cNvPicPr>
          <p:nvPr>
            <p:custDataLst>
              <p:tags r:id="rId2"/>
            </p:custDataLst>
          </p:nvPr>
        </p:nvPicPr>
        <p:blipFill>
          <a:blip r:embed="rId5"/>
          <a:stretch>
            <a:fillRect/>
          </a:stretch>
        </p:blipFill>
        <p:spPr>
          <a:xfrm>
            <a:off x="476373" y="2054114"/>
            <a:ext cx="5820587" cy="1581371"/>
          </a:xfrm>
          <a:prstGeom prst="rect">
            <a:avLst/>
          </a:prstGeom>
        </p:spPr>
      </p:pic>
      <p:pic>
        <p:nvPicPr>
          <p:cNvPr id="8" name="Picture 7">
            <a:extLst>
              <a:ext uri="{FF2B5EF4-FFF2-40B4-BE49-F238E27FC236}">
                <a16:creationId xmlns:a16="http://schemas.microsoft.com/office/drawing/2014/main" id="{C71998CF-BD29-B911-3167-CF05AA892306}"/>
              </a:ext>
            </a:extLst>
          </p:cNvPr>
          <p:cNvPicPr>
            <a:picLocks noChangeAspect="1"/>
          </p:cNvPicPr>
          <p:nvPr>
            <p:custDataLst>
              <p:tags r:id="rId3"/>
            </p:custDataLst>
          </p:nvPr>
        </p:nvPicPr>
        <p:blipFill>
          <a:blip r:embed="rId6"/>
          <a:stretch>
            <a:fillRect/>
          </a:stretch>
        </p:blipFill>
        <p:spPr>
          <a:xfrm>
            <a:off x="6660325" y="2054114"/>
            <a:ext cx="4239217" cy="4182059"/>
          </a:xfrm>
          <a:prstGeom prst="rect">
            <a:avLst/>
          </a:prstGeom>
        </p:spPr>
      </p:pic>
    </p:spTree>
    <p:extLst>
      <p:ext uri="{BB962C8B-B14F-4D97-AF65-F5344CB8AC3E}">
        <p14:creationId xmlns:p14="http://schemas.microsoft.com/office/powerpoint/2010/main" val="2204204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4" name="Picture 3">
            <a:extLst>
              <a:ext uri="{FF2B5EF4-FFF2-40B4-BE49-F238E27FC236}">
                <a16:creationId xmlns:a16="http://schemas.microsoft.com/office/drawing/2014/main" id="{E0831781-FED0-450C-BA39-94ABA26063D1}"/>
              </a:ext>
            </a:extLst>
          </p:cNvPr>
          <p:cNvPicPr>
            <a:picLocks noChangeAspect="1"/>
          </p:cNvPicPr>
          <p:nvPr>
            <p:custDataLst>
              <p:tags r:id="rId2"/>
            </p:custDataLst>
          </p:nvPr>
        </p:nvPicPr>
        <p:blipFill>
          <a:blip r:embed="rId4"/>
          <a:stretch>
            <a:fillRect/>
          </a:stretch>
        </p:blipFill>
        <p:spPr>
          <a:xfrm>
            <a:off x="1128711" y="1853248"/>
            <a:ext cx="6276975" cy="3952875"/>
          </a:xfrm>
          <a:prstGeom prst="rect">
            <a:avLst/>
          </a:prstGeom>
        </p:spPr>
      </p:pic>
    </p:spTree>
    <p:extLst>
      <p:ext uri="{BB962C8B-B14F-4D97-AF65-F5344CB8AC3E}">
        <p14:creationId xmlns:p14="http://schemas.microsoft.com/office/powerpoint/2010/main" val="37684291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5" name="Picture 4">
            <a:extLst>
              <a:ext uri="{FF2B5EF4-FFF2-40B4-BE49-F238E27FC236}">
                <a16:creationId xmlns:a16="http://schemas.microsoft.com/office/drawing/2014/main" id="{EB93B0D1-CDA7-4FF4-99C3-EB77E61A4394}"/>
              </a:ext>
            </a:extLst>
          </p:cNvPr>
          <p:cNvPicPr>
            <a:picLocks noChangeAspect="1"/>
          </p:cNvPicPr>
          <p:nvPr>
            <p:custDataLst>
              <p:tags r:id="rId2"/>
            </p:custDataLst>
          </p:nvPr>
        </p:nvPicPr>
        <p:blipFill>
          <a:blip r:embed="rId4"/>
          <a:stretch>
            <a:fillRect/>
          </a:stretch>
        </p:blipFill>
        <p:spPr>
          <a:xfrm>
            <a:off x="1091530" y="1633494"/>
            <a:ext cx="6267450" cy="3943350"/>
          </a:xfrm>
          <a:prstGeom prst="rect">
            <a:avLst/>
          </a:prstGeom>
        </p:spPr>
      </p:pic>
    </p:spTree>
    <p:extLst>
      <p:ext uri="{BB962C8B-B14F-4D97-AF65-F5344CB8AC3E}">
        <p14:creationId xmlns:p14="http://schemas.microsoft.com/office/powerpoint/2010/main" val="7639786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8B502-B3B3-4921-9FBD-B44AF373DAFD}"/>
              </a:ext>
            </a:extLst>
          </p:cNvPr>
          <p:cNvSpPr>
            <a:spLocks noGrp="1"/>
          </p:cNvSpPr>
          <p:nvPr>
            <p:ph type="title"/>
            <p:custDataLst>
              <p:tags r:id="rId1"/>
            </p:custDataLst>
          </p:nvPr>
        </p:nvSpPr>
        <p:spPr/>
        <p:txBody>
          <a:bodyPr/>
          <a:lstStyle/>
          <a:p>
            <a:r>
              <a:rPr lang="fr-CA" dirty="0"/>
              <a:t>Utilisation de </a:t>
            </a:r>
            <a:r>
              <a:rPr lang="fr-CA" dirty="0" err="1"/>
              <a:t>Putty</a:t>
            </a:r>
            <a:endParaRPr lang="fr-CA" dirty="0"/>
          </a:p>
        </p:txBody>
      </p:sp>
      <p:pic>
        <p:nvPicPr>
          <p:cNvPr id="3" name="Picture 2">
            <a:extLst>
              <a:ext uri="{FF2B5EF4-FFF2-40B4-BE49-F238E27FC236}">
                <a16:creationId xmlns:a16="http://schemas.microsoft.com/office/drawing/2014/main" id="{D689582B-86BB-49EF-9A43-3609905B02BF}"/>
              </a:ext>
            </a:extLst>
          </p:cNvPr>
          <p:cNvPicPr>
            <a:picLocks noChangeAspect="1"/>
          </p:cNvPicPr>
          <p:nvPr>
            <p:custDataLst>
              <p:tags r:id="rId2"/>
            </p:custDataLst>
          </p:nvPr>
        </p:nvPicPr>
        <p:blipFill>
          <a:blip r:embed="rId4"/>
          <a:stretch>
            <a:fillRect/>
          </a:stretch>
        </p:blipFill>
        <p:spPr>
          <a:xfrm>
            <a:off x="920123" y="1662287"/>
            <a:ext cx="6257925" cy="3952875"/>
          </a:xfrm>
          <a:prstGeom prst="rect">
            <a:avLst/>
          </a:prstGeom>
        </p:spPr>
      </p:pic>
    </p:spTree>
    <p:extLst>
      <p:ext uri="{BB962C8B-B14F-4D97-AF65-F5344CB8AC3E}">
        <p14:creationId xmlns:p14="http://schemas.microsoft.com/office/powerpoint/2010/main" val="32497443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5D5-1163-4BAF-8EB3-35A2E7C0975E}"/>
              </a:ext>
            </a:extLst>
          </p:cNvPr>
          <p:cNvSpPr>
            <a:spLocks noGrp="1"/>
          </p:cNvSpPr>
          <p:nvPr>
            <p:ph type="title"/>
            <p:custDataLst>
              <p:tags r:id="rId1"/>
            </p:custDataLst>
          </p:nvPr>
        </p:nvSpPr>
        <p:spPr/>
        <p:txBody>
          <a:bodyPr/>
          <a:lstStyle/>
          <a:p>
            <a:r>
              <a:rPr lang="en-CA" dirty="0"/>
              <a:t>Utilisation de WinSCP</a:t>
            </a:r>
            <a:endParaRPr lang="fr-CA" dirty="0"/>
          </a:p>
        </p:txBody>
      </p:sp>
      <p:sp>
        <p:nvSpPr>
          <p:cNvPr id="3" name="Content Placeholder 2">
            <a:extLst>
              <a:ext uri="{FF2B5EF4-FFF2-40B4-BE49-F238E27FC236}">
                <a16:creationId xmlns:a16="http://schemas.microsoft.com/office/drawing/2014/main" id="{928DA0A7-4EED-414B-96B1-76A807071F16}"/>
              </a:ext>
            </a:extLst>
          </p:cNvPr>
          <p:cNvSpPr>
            <a:spLocks noGrp="1"/>
          </p:cNvSpPr>
          <p:nvPr>
            <p:ph idx="1"/>
            <p:custDataLst>
              <p:tags r:id="rId2"/>
            </p:custDataLst>
          </p:nvPr>
        </p:nvSpPr>
        <p:spPr/>
        <p:txBody>
          <a:bodyPr/>
          <a:lstStyle/>
          <a:p>
            <a:r>
              <a:rPr lang="en-CA" dirty="0"/>
              <a:t>WinSCP </a:t>
            </a:r>
            <a:r>
              <a:rPr lang="en-CA" dirty="0" err="1"/>
              <a:t>est</a:t>
            </a:r>
            <a:r>
              <a:rPr lang="en-CA" dirty="0"/>
              <a:t> </a:t>
            </a:r>
            <a:r>
              <a:rPr lang="en-CA" dirty="0" err="1"/>
              <a:t>une</a:t>
            </a:r>
            <a:r>
              <a:rPr lang="en-CA" dirty="0"/>
              <a:t> application qui </a:t>
            </a:r>
            <a:r>
              <a:rPr lang="en-CA" dirty="0" err="1"/>
              <a:t>permet</a:t>
            </a:r>
            <a:r>
              <a:rPr lang="en-CA" dirty="0"/>
              <a:t> de </a:t>
            </a:r>
            <a:r>
              <a:rPr lang="en-CA" dirty="0" err="1"/>
              <a:t>téléverser</a:t>
            </a:r>
            <a:r>
              <a:rPr lang="en-CA" dirty="0"/>
              <a:t> des </a:t>
            </a:r>
            <a:r>
              <a:rPr lang="en-CA" dirty="0" err="1"/>
              <a:t>fichiers</a:t>
            </a:r>
            <a:r>
              <a:rPr lang="en-CA" dirty="0"/>
              <a:t> sur </a:t>
            </a:r>
            <a:r>
              <a:rPr lang="en-CA" dirty="0" err="1"/>
              <a:t>votre</a:t>
            </a:r>
            <a:r>
              <a:rPr lang="en-CA" dirty="0"/>
              <a:t> </a:t>
            </a:r>
            <a:r>
              <a:rPr lang="en-CA" dirty="0" err="1"/>
              <a:t>serveur</a:t>
            </a:r>
            <a:r>
              <a:rPr lang="en-CA" dirty="0"/>
              <a:t> distant.</a:t>
            </a:r>
          </a:p>
          <a:p>
            <a:r>
              <a:rPr lang="en-CA" dirty="0"/>
              <a:t>Tout </a:t>
            </a:r>
            <a:r>
              <a:rPr lang="en-CA" dirty="0" err="1"/>
              <a:t>comme</a:t>
            </a:r>
            <a:r>
              <a:rPr lang="en-CA" dirty="0"/>
              <a:t> putty, </a:t>
            </a:r>
            <a:r>
              <a:rPr lang="en-CA" dirty="0" err="1"/>
              <a:t>il</a:t>
            </a:r>
            <a:r>
              <a:rPr lang="en-CA" dirty="0"/>
              <a:t> utilise le port 22 et le </a:t>
            </a:r>
            <a:r>
              <a:rPr lang="en-CA" dirty="0" err="1"/>
              <a:t>protocole</a:t>
            </a:r>
            <a:r>
              <a:rPr lang="en-CA" dirty="0"/>
              <a:t> SSH.</a:t>
            </a:r>
            <a:endParaRPr lang="fr-CA" dirty="0"/>
          </a:p>
        </p:txBody>
      </p:sp>
      <p:pic>
        <p:nvPicPr>
          <p:cNvPr id="4" name="Picture 3">
            <a:extLst>
              <a:ext uri="{FF2B5EF4-FFF2-40B4-BE49-F238E27FC236}">
                <a16:creationId xmlns:a16="http://schemas.microsoft.com/office/drawing/2014/main" id="{438A1A3E-B8EC-4BB0-8BCD-F0ADFF1A43F1}"/>
              </a:ext>
            </a:extLst>
          </p:cNvPr>
          <p:cNvPicPr>
            <a:picLocks noChangeAspect="1"/>
          </p:cNvPicPr>
          <p:nvPr>
            <p:custDataLst>
              <p:tags r:id="rId3"/>
            </p:custDataLst>
          </p:nvPr>
        </p:nvPicPr>
        <p:blipFill>
          <a:blip r:embed="rId5"/>
          <a:stretch>
            <a:fillRect/>
          </a:stretch>
        </p:blipFill>
        <p:spPr>
          <a:xfrm>
            <a:off x="1704206" y="3303165"/>
            <a:ext cx="4858562" cy="3266375"/>
          </a:xfrm>
          <a:prstGeom prst="rect">
            <a:avLst/>
          </a:prstGeom>
        </p:spPr>
      </p:pic>
    </p:spTree>
    <p:extLst>
      <p:ext uri="{BB962C8B-B14F-4D97-AF65-F5344CB8AC3E}">
        <p14:creationId xmlns:p14="http://schemas.microsoft.com/office/powerpoint/2010/main" val="879056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80049-0036-40EA-A1EB-3A80554CCC03}"/>
              </a:ext>
            </a:extLst>
          </p:cNvPr>
          <p:cNvSpPr>
            <a:spLocks noGrp="1"/>
          </p:cNvSpPr>
          <p:nvPr>
            <p:ph type="title"/>
            <p:custDataLst>
              <p:tags r:id="rId1"/>
            </p:custDataLst>
          </p:nvPr>
        </p:nvSpPr>
        <p:spPr/>
        <p:txBody>
          <a:bodyPr/>
          <a:lstStyle/>
          <a:p>
            <a:r>
              <a:rPr lang="en-CA" dirty="0"/>
              <a:t>Utilisation de WinSCP</a:t>
            </a:r>
            <a:endParaRPr lang="fr-CA" dirty="0"/>
          </a:p>
        </p:txBody>
      </p:sp>
      <p:pic>
        <p:nvPicPr>
          <p:cNvPr id="5" name="Picture 4">
            <a:extLst>
              <a:ext uri="{FF2B5EF4-FFF2-40B4-BE49-F238E27FC236}">
                <a16:creationId xmlns:a16="http://schemas.microsoft.com/office/drawing/2014/main" id="{705F8F71-AE7C-4E9D-BE35-A1BA01CEBE09}"/>
              </a:ext>
            </a:extLst>
          </p:cNvPr>
          <p:cNvPicPr>
            <a:picLocks noChangeAspect="1"/>
          </p:cNvPicPr>
          <p:nvPr>
            <p:custDataLst>
              <p:tags r:id="rId2"/>
            </p:custDataLst>
          </p:nvPr>
        </p:nvPicPr>
        <p:blipFill>
          <a:blip r:embed="rId4"/>
          <a:stretch>
            <a:fillRect/>
          </a:stretch>
        </p:blipFill>
        <p:spPr>
          <a:xfrm>
            <a:off x="801149" y="1239255"/>
            <a:ext cx="7620000" cy="5419725"/>
          </a:xfrm>
          <a:prstGeom prst="rect">
            <a:avLst/>
          </a:prstGeom>
        </p:spPr>
      </p:pic>
    </p:spTree>
    <p:extLst>
      <p:ext uri="{BB962C8B-B14F-4D97-AF65-F5344CB8AC3E}">
        <p14:creationId xmlns:p14="http://schemas.microsoft.com/office/powerpoint/2010/main" val="19595025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FE53C-B382-26BF-262B-FCA43C6DB2D6}"/>
              </a:ext>
            </a:extLst>
          </p:cNvPr>
          <p:cNvSpPr>
            <a:spLocks noGrp="1"/>
          </p:cNvSpPr>
          <p:nvPr>
            <p:ph type="title"/>
            <p:custDataLst>
              <p:tags r:id="rId1"/>
            </p:custDataLst>
          </p:nvPr>
        </p:nvSpPr>
        <p:spPr/>
        <p:txBody>
          <a:bodyPr/>
          <a:lstStyle/>
          <a:p>
            <a:r>
              <a:rPr lang="fr-CA" dirty="0"/>
              <a:t>Valider le déploiement</a:t>
            </a:r>
            <a:endParaRPr lang="en-CA" dirty="0"/>
          </a:p>
        </p:txBody>
      </p:sp>
      <p:sp>
        <p:nvSpPr>
          <p:cNvPr id="3" name="Content Placeholder 2">
            <a:extLst>
              <a:ext uri="{FF2B5EF4-FFF2-40B4-BE49-F238E27FC236}">
                <a16:creationId xmlns:a16="http://schemas.microsoft.com/office/drawing/2014/main" id="{B61931B3-3F5D-42A7-CE00-51DB7FF0000E}"/>
              </a:ext>
            </a:extLst>
          </p:cNvPr>
          <p:cNvSpPr>
            <a:spLocks noGrp="1"/>
          </p:cNvSpPr>
          <p:nvPr>
            <p:ph idx="1"/>
            <p:custDataLst>
              <p:tags r:id="rId2"/>
            </p:custDataLst>
          </p:nvPr>
        </p:nvSpPr>
        <p:spPr>
          <a:xfrm>
            <a:off x="1103312" y="2069852"/>
            <a:ext cx="8946541" cy="4195481"/>
          </a:xfrm>
        </p:spPr>
        <p:txBody>
          <a:bodyPr/>
          <a:lstStyle/>
          <a:p>
            <a:r>
              <a:rPr lang="fr-CA" dirty="0"/>
              <a:t>Vous pouvez confirmer le bon fonctionnement de votre serveur en écrivant l’adresse IP de votre serveur dans fureteur web.</a:t>
            </a:r>
            <a:endParaRPr lang="en-CA" dirty="0"/>
          </a:p>
        </p:txBody>
      </p:sp>
      <p:pic>
        <p:nvPicPr>
          <p:cNvPr id="5" name="Picture 4">
            <a:extLst>
              <a:ext uri="{FF2B5EF4-FFF2-40B4-BE49-F238E27FC236}">
                <a16:creationId xmlns:a16="http://schemas.microsoft.com/office/drawing/2014/main" id="{875C1653-4ACF-D445-7E0E-6C724D962052}"/>
              </a:ext>
            </a:extLst>
          </p:cNvPr>
          <p:cNvPicPr>
            <a:picLocks noChangeAspect="1"/>
          </p:cNvPicPr>
          <p:nvPr>
            <p:custDataLst>
              <p:tags r:id="rId3"/>
            </p:custDataLst>
          </p:nvPr>
        </p:nvPicPr>
        <p:blipFill>
          <a:blip r:embed="rId5"/>
          <a:stretch>
            <a:fillRect/>
          </a:stretch>
        </p:blipFill>
        <p:spPr>
          <a:xfrm>
            <a:off x="1683833" y="2794589"/>
            <a:ext cx="4954033" cy="3902543"/>
          </a:xfrm>
          <a:prstGeom prst="rect">
            <a:avLst/>
          </a:prstGeom>
        </p:spPr>
      </p:pic>
    </p:spTree>
    <p:extLst>
      <p:ext uri="{BB962C8B-B14F-4D97-AF65-F5344CB8AC3E}">
        <p14:creationId xmlns:p14="http://schemas.microsoft.com/office/powerpoint/2010/main" val="30641261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dirty="0"/>
              <a:t>Configuration du fuseau horaire</a:t>
            </a:r>
          </a:p>
        </p:txBody>
      </p:sp>
    </p:spTree>
    <p:extLst>
      <p:ext uri="{BB962C8B-B14F-4D97-AF65-F5344CB8AC3E}">
        <p14:creationId xmlns:p14="http://schemas.microsoft.com/office/powerpoint/2010/main" val="33579178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3FCD3-E285-452D-BFC0-6F36386D3EE4}"/>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0E469ADC-C0CD-4E6B-A7E9-16CD3BA572FF}"/>
              </a:ext>
            </a:extLst>
          </p:cNvPr>
          <p:cNvSpPr>
            <a:spLocks noGrp="1"/>
          </p:cNvSpPr>
          <p:nvPr>
            <p:ph idx="1"/>
            <p:custDataLst>
              <p:tags r:id="rId2"/>
            </p:custDataLst>
          </p:nvPr>
        </p:nvSpPr>
        <p:spPr/>
        <p:txBody>
          <a:bodyPr/>
          <a:lstStyle/>
          <a:p>
            <a:r>
              <a:rPr lang="en-US"/>
              <a:t>Un serveur fraichement déployé n’aura typiquement pas le bon fuseau horaire.</a:t>
            </a:r>
          </a:p>
          <a:p>
            <a:endParaRPr lang="en-US"/>
          </a:p>
          <a:p>
            <a:r>
              <a:rPr lang="en-US"/>
              <a:t>Ceci peut impacter la date et heure des fichiers de journalisation ainsi que certaines fonctions SQL tells que “now()”.</a:t>
            </a:r>
          </a:p>
          <a:p>
            <a:endParaRPr lang="en-US"/>
          </a:p>
          <a:p>
            <a:r>
              <a:rPr lang="en-US"/>
              <a:t>Nous allons donc nous assurer d’avoir le bon fuseau horaire.</a:t>
            </a:r>
            <a:endParaRPr lang="en-CA"/>
          </a:p>
        </p:txBody>
      </p:sp>
    </p:spTree>
    <p:extLst>
      <p:ext uri="{BB962C8B-B14F-4D97-AF65-F5344CB8AC3E}">
        <p14:creationId xmlns:p14="http://schemas.microsoft.com/office/powerpoint/2010/main" val="27546101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080EE-4BD1-4B18-82AD-16BF63C65A63}"/>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826B351C-01BE-4F9A-959C-D74383079142}"/>
              </a:ext>
            </a:extLst>
          </p:cNvPr>
          <p:cNvSpPr>
            <a:spLocks noGrp="1"/>
          </p:cNvSpPr>
          <p:nvPr>
            <p:ph idx="1"/>
            <p:custDataLst>
              <p:tags r:id="rId2"/>
            </p:custDataLst>
          </p:nvPr>
        </p:nvSpPr>
        <p:spPr/>
        <p:txBody>
          <a:bodyPr/>
          <a:lstStyle/>
          <a:p>
            <a:r>
              <a:rPr lang="en-US"/>
              <a:t>timedatectl est commande qui permet de contrôler la configuration de la date et l’heure de notre système Linux.</a:t>
            </a:r>
          </a:p>
          <a:p>
            <a:endParaRPr lang="en-US"/>
          </a:p>
          <a:p>
            <a:r>
              <a:rPr lang="en-US"/>
              <a:t>On s’en sert normalement pour changer le fuseau horaire puisque différentes composantes de nos applications auront besoin d’avoir l’heure juste (Heure des journaux d’événement, fonction now() de SQL, etc.)</a:t>
            </a:r>
            <a:endParaRPr lang="en-CA"/>
          </a:p>
        </p:txBody>
      </p:sp>
    </p:spTree>
    <p:extLst>
      <p:ext uri="{BB962C8B-B14F-4D97-AF65-F5344CB8AC3E}">
        <p14:creationId xmlns:p14="http://schemas.microsoft.com/office/powerpoint/2010/main" val="291496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3F26B-EB41-4EFB-9623-A97810107876}"/>
              </a:ext>
            </a:extLst>
          </p:cNvPr>
          <p:cNvSpPr>
            <a:spLocks noGrp="1"/>
          </p:cNvSpPr>
          <p:nvPr>
            <p:ph type="title"/>
            <p:custDataLst>
              <p:tags r:id="rId1"/>
            </p:custDataLst>
          </p:nvPr>
        </p:nvSpPr>
        <p:spPr/>
        <p:txBody>
          <a:bodyPr/>
          <a:lstStyle/>
          <a:p>
            <a:r>
              <a:rPr lang="en-US"/>
              <a:t>Déploiement d’application web</a:t>
            </a:r>
            <a:endParaRPr lang="en-CA"/>
          </a:p>
        </p:txBody>
      </p:sp>
      <p:sp>
        <p:nvSpPr>
          <p:cNvPr id="3" name="Content Placeholder 2">
            <a:extLst>
              <a:ext uri="{FF2B5EF4-FFF2-40B4-BE49-F238E27FC236}">
                <a16:creationId xmlns:a16="http://schemas.microsoft.com/office/drawing/2014/main" id="{26FDB97E-5ED4-4EC3-B210-18CC93C5C122}"/>
              </a:ext>
            </a:extLst>
          </p:cNvPr>
          <p:cNvSpPr>
            <a:spLocks noGrp="1"/>
          </p:cNvSpPr>
          <p:nvPr>
            <p:ph idx="1"/>
            <p:custDataLst>
              <p:tags r:id="rId2"/>
            </p:custDataLst>
          </p:nvPr>
        </p:nvSpPr>
        <p:spPr/>
        <p:txBody>
          <a:bodyPr/>
          <a:lstStyle/>
          <a:p>
            <a:r>
              <a:rPr lang="en-US" dirty="0" err="1"/>
              <a:t>Jusqu’ici</a:t>
            </a:r>
            <a:r>
              <a:rPr lang="en-US" dirty="0"/>
              <a:t>, </a:t>
            </a:r>
            <a:r>
              <a:rPr lang="en-US" dirty="0" err="1"/>
              <a:t>nos</a:t>
            </a:r>
            <a:r>
              <a:rPr lang="en-US" dirty="0"/>
              <a:t> applications </a:t>
            </a:r>
            <a:r>
              <a:rPr lang="en-US" dirty="0" err="1"/>
              <a:t>ont</a:t>
            </a:r>
            <a:r>
              <a:rPr lang="en-US" dirty="0"/>
              <a:t> </a:t>
            </a:r>
            <a:r>
              <a:rPr lang="en-US" dirty="0" err="1"/>
              <a:t>été</a:t>
            </a:r>
            <a:r>
              <a:rPr lang="en-US" dirty="0"/>
              <a:t> </a:t>
            </a:r>
            <a:r>
              <a:rPr lang="en-US" dirty="0" err="1"/>
              <a:t>exécutées</a:t>
            </a:r>
            <a:r>
              <a:rPr lang="en-US" dirty="0"/>
              <a:t> dans </a:t>
            </a:r>
            <a:r>
              <a:rPr lang="en-US" dirty="0" err="1"/>
              <a:t>votre</a:t>
            </a:r>
            <a:r>
              <a:rPr lang="en-US" dirty="0"/>
              <a:t> </a:t>
            </a:r>
            <a:r>
              <a:rPr lang="en-US" dirty="0" err="1"/>
              <a:t>environnement</a:t>
            </a:r>
            <a:r>
              <a:rPr lang="en-US" dirty="0"/>
              <a:t> local avec WAMP.</a:t>
            </a:r>
          </a:p>
          <a:p>
            <a:endParaRPr lang="en-US" dirty="0"/>
          </a:p>
          <a:p>
            <a:r>
              <a:rPr lang="en-US" dirty="0"/>
              <a:t>À </a:t>
            </a:r>
            <a:r>
              <a:rPr lang="en-US" dirty="0" err="1"/>
              <a:t>partir</a:t>
            </a:r>
            <a:r>
              <a:rPr lang="en-US" dirty="0"/>
              <a:t> de </a:t>
            </a:r>
            <a:r>
              <a:rPr lang="en-US" dirty="0" err="1"/>
              <a:t>maintenant</a:t>
            </a:r>
            <a:r>
              <a:rPr lang="en-US" dirty="0"/>
              <a:t>, nous </a:t>
            </a:r>
            <a:r>
              <a:rPr lang="en-US" dirty="0" err="1"/>
              <a:t>voudrons</a:t>
            </a:r>
            <a:r>
              <a:rPr lang="en-US" dirty="0"/>
              <a:t> </a:t>
            </a:r>
            <a:r>
              <a:rPr lang="en-US" dirty="0" err="1"/>
              <a:t>mettre</a:t>
            </a:r>
            <a:r>
              <a:rPr lang="en-US" dirty="0"/>
              <a:t> </a:t>
            </a:r>
            <a:r>
              <a:rPr lang="en-US" dirty="0" err="1"/>
              <a:t>vos</a:t>
            </a:r>
            <a:r>
              <a:rPr lang="en-US" dirty="0"/>
              <a:t> applications sur Internet </a:t>
            </a:r>
            <a:r>
              <a:rPr lang="en-US" dirty="0" err="1"/>
              <a:t>afin</a:t>
            </a:r>
            <a:r>
              <a:rPr lang="en-US" dirty="0"/>
              <a:t> de les </a:t>
            </a:r>
            <a:r>
              <a:rPr lang="en-US" dirty="0" err="1"/>
              <a:t>rendre</a:t>
            </a:r>
            <a:r>
              <a:rPr lang="en-US" dirty="0"/>
              <a:t> </a:t>
            </a:r>
            <a:r>
              <a:rPr lang="en-US" dirty="0" err="1"/>
              <a:t>disponibles</a:t>
            </a:r>
            <a:r>
              <a:rPr lang="en-US" dirty="0"/>
              <a:t> au grand public.</a:t>
            </a:r>
          </a:p>
          <a:p>
            <a:endParaRPr lang="en-US" dirty="0"/>
          </a:p>
          <a:p>
            <a:r>
              <a:rPr lang="en-US" dirty="0" err="1"/>
              <a:t>C’est</a:t>
            </a:r>
            <a:r>
              <a:rPr lang="en-US" dirty="0"/>
              <a:t> </a:t>
            </a:r>
            <a:r>
              <a:rPr lang="en-US" dirty="0" err="1"/>
              <a:t>ce</a:t>
            </a:r>
            <a:r>
              <a:rPr lang="en-US" dirty="0"/>
              <a:t> que nous </a:t>
            </a:r>
            <a:r>
              <a:rPr lang="en-US" dirty="0" err="1"/>
              <a:t>ferons</a:t>
            </a:r>
            <a:r>
              <a:rPr lang="en-US" dirty="0"/>
              <a:t> </a:t>
            </a:r>
            <a:r>
              <a:rPr lang="en-US" dirty="0" err="1"/>
              <a:t>aujourd’hui</a:t>
            </a:r>
            <a:r>
              <a:rPr lang="en-US" dirty="0"/>
              <a:t>.</a:t>
            </a:r>
            <a:endParaRPr lang="en-CA" dirty="0"/>
          </a:p>
        </p:txBody>
      </p:sp>
    </p:spTree>
    <p:extLst>
      <p:ext uri="{BB962C8B-B14F-4D97-AF65-F5344CB8AC3E}">
        <p14:creationId xmlns:p14="http://schemas.microsoft.com/office/powerpoint/2010/main" val="23679057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FED48-3D15-4642-B5A9-717F7F21750F}"/>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488A1188-3BD5-4843-BF34-47CEDE00D815}"/>
              </a:ext>
            </a:extLst>
          </p:cNvPr>
          <p:cNvSpPr>
            <a:spLocks noGrp="1"/>
          </p:cNvSpPr>
          <p:nvPr>
            <p:ph idx="1"/>
            <p:custDataLst>
              <p:tags r:id="rId2"/>
            </p:custDataLst>
          </p:nvPr>
        </p:nvSpPr>
        <p:spPr/>
        <p:txBody>
          <a:bodyPr/>
          <a:lstStyle/>
          <a:p>
            <a:r>
              <a:rPr lang="en-US"/>
              <a:t>Lorsque la commande est exécutée, on verra plusieurs propriétés.</a:t>
            </a:r>
          </a:p>
          <a:p>
            <a:r>
              <a:rPr lang="en-US"/>
              <a:t>Celle qui nous intéresse est “Time zone”.</a:t>
            </a:r>
          </a:p>
          <a:p>
            <a:r>
              <a:rPr lang="en-US"/>
              <a:t>Celle-ci devrait normalement être à “America/Toronto”</a:t>
            </a:r>
          </a:p>
          <a:p>
            <a:endParaRPr lang="en-CA"/>
          </a:p>
        </p:txBody>
      </p:sp>
      <p:pic>
        <p:nvPicPr>
          <p:cNvPr id="5" name="Picture 4" descr="Text&#10;&#10;Description automatically generated">
            <a:extLst>
              <a:ext uri="{FF2B5EF4-FFF2-40B4-BE49-F238E27FC236}">
                <a16:creationId xmlns:a16="http://schemas.microsoft.com/office/drawing/2014/main" id="{4D379F96-3783-4B07-BD37-089E99ED4CC6}"/>
              </a:ext>
            </a:extLst>
          </p:cNvPr>
          <p:cNvPicPr>
            <a:picLocks noChangeAspect="1"/>
          </p:cNvPicPr>
          <p:nvPr>
            <p:custDataLst>
              <p:tags r:id="rId3"/>
            </p:custDataLst>
          </p:nvPr>
        </p:nvPicPr>
        <p:blipFill>
          <a:blip r:embed="rId5"/>
          <a:stretch>
            <a:fillRect/>
          </a:stretch>
        </p:blipFill>
        <p:spPr>
          <a:xfrm>
            <a:off x="1196427" y="3562037"/>
            <a:ext cx="4810796" cy="1829055"/>
          </a:xfrm>
          <a:prstGeom prst="rect">
            <a:avLst/>
          </a:prstGeom>
        </p:spPr>
      </p:pic>
    </p:spTree>
    <p:extLst>
      <p:ext uri="{BB962C8B-B14F-4D97-AF65-F5344CB8AC3E}">
        <p14:creationId xmlns:p14="http://schemas.microsoft.com/office/powerpoint/2010/main" val="41162871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607C2-6731-4273-BF53-E4020B66398B}"/>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55B43D64-B9F3-4538-BE10-76B3C931BF85}"/>
              </a:ext>
            </a:extLst>
          </p:cNvPr>
          <p:cNvSpPr>
            <a:spLocks noGrp="1"/>
          </p:cNvSpPr>
          <p:nvPr>
            <p:ph idx="1"/>
            <p:custDataLst>
              <p:tags r:id="rId2"/>
            </p:custDataLst>
          </p:nvPr>
        </p:nvSpPr>
        <p:spPr/>
        <p:txBody>
          <a:bodyPr/>
          <a:lstStyle/>
          <a:p>
            <a:r>
              <a:rPr lang="en-US"/>
              <a:t>Si vous souhaitez voir la liste des fuseaux horaires (time zone) disponible, utiliser la commande:</a:t>
            </a:r>
          </a:p>
          <a:p>
            <a:pPr marL="0" indent="0">
              <a:buNone/>
            </a:pPr>
            <a:r>
              <a:rPr lang="en-US"/>
              <a:t>	timedatectl list-timezones</a:t>
            </a:r>
            <a:endParaRPr lang="en-CA"/>
          </a:p>
        </p:txBody>
      </p:sp>
      <p:pic>
        <p:nvPicPr>
          <p:cNvPr id="7" name="Picture 6" descr="Text&#10;&#10;Description automatically generated">
            <a:extLst>
              <a:ext uri="{FF2B5EF4-FFF2-40B4-BE49-F238E27FC236}">
                <a16:creationId xmlns:a16="http://schemas.microsoft.com/office/drawing/2014/main" id="{1967F2C2-C703-49EE-98D2-4762472CEA40}"/>
              </a:ext>
            </a:extLst>
          </p:cNvPr>
          <p:cNvPicPr>
            <a:picLocks noChangeAspect="1"/>
          </p:cNvPicPr>
          <p:nvPr>
            <p:custDataLst>
              <p:tags r:id="rId3"/>
            </p:custDataLst>
          </p:nvPr>
        </p:nvPicPr>
        <p:blipFill>
          <a:blip r:embed="rId5"/>
          <a:stretch>
            <a:fillRect/>
          </a:stretch>
        </p:blipFill>
        <p:spPr>
          <a:xfrm>
            <a:off x="1594841" y="3361577"/>
            <a:ext cx="5220429" cy="2762636"/>
          </a:xfrm>
          <a:prstGeom prst="rect">
            <a:avLst/>
          </a:prstGeom>
        </p:spPr>
      </p:pic>
    </p:spTree>
    <p:extLst>
      <p:ext uri="{BB962C8B-B14F-4D97-AF65-F5344CB8AC3E}">
        <p14:creationId xmlns:p14="http://schemas.microsoft.com/office/powerpoint/2010/main" val="42646146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E9AE0-E857-4965-BD49-6069A5502141}"/>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93A14C63-BB73-464D-BACE-C125F8F020B2}"/>
              </a:ext>
            </a:extLst>
          </p:cNvPr>
          <p:cNvSpPr>
            <a:spLocks noGrp="1"/>
          </p:cNvSpPr>
          <p:nvPr>
            <p:ph idx="1"/>
            <p:custDataLst>
              <p:tags r:id="rId2"/>
            </p:custDataLst>
          </p:nvPr>
        </p:nvSpPr>
        <p:spPr>
          <a:xfrm>
            <a:off x="1103312" y="2052918"/>
            <a:ext cx="11088688" cy="4195481"/>
          </a:xfrm>
        </p:spPr>
        <p:txBody>
          <a:bodyPr/>
          <a:lstStyle/>
          <a:p>
            <a:r>
              <a:rPr lang="en-US"/>
              <a:t>Pour modifier le futreau horaire, utiliser la commande:</a:t>
            </a:r>
          </a:p>
          <a:p>
            <a:pPr marL="0" indent="0">
              <a:buNone/>
            </a:pPr>
            <a:r>
              <a:rPr lang="en-US"/>
              <a:t>	timedatectl set-timezone &lt;</a:t>
            </a:r>
            <a:r>
              <a:rPr lang="en-US">
                <a:solidFill>
                  <a:srgbClr val="FFC000"/>
                </a:solidFill>
              </a:rPr>
              <a:t>fuseau horaire</a:t>
            </a:r>
            <a:r>
              <a:rPr lang="en-US"/>
              <a:t>&gt;</a:t>
            </a:r>
          </a:p>
          <a:p>
            <a:pPr marL="0" indent="0">
              <a:buNone/>
            </a:pPr>
            <a:endParaRPr lang="en-US"/>
          </a:p>
          <a:p>
            <a:r>
              <a:rPr lang="en-US"/>
              <a:t>Par exemple:</a:t>
            </a:r>
          </a:p>
          <a:p>
            <a:endParaRPr lang="en-US"/>
          </a:p>
          <a:p>
            <a:endParaRPr lang="en-US"/>
          </a:p>
          <a:p>
            <a:endParaRPr lang="en-US"/>
          </a:p>
          <a:p>
            <a:r>
              <a:rPr lang="en-US"/>
              <a:t>On peut ensuite utiliser la commande “date” pour confirmer le changement d’heure:</a:t>
            </a:r>
            <a:endParaRPr lang="en-CA"/>
          </a:p>
        </p:txBody>
      </p:sp>
      <p:pic>
        <p:nvPicPr>
          <p:cNvPr id="5" name="Picture 4" descr="Text&#10;&#10;Description automatically generated with medium confidence">
            <a:extLst>
              <a:ext uri="{FF2B5EF4-FFF2-40B4-BE49-F238E27FC236}">
                <a16:creationId xmlns:a16="http://schemas.microsoft.com/office/drawing/2014/main" id="{EF260EB5-62B0-48DB-85C1-90E3D7538059}"/>
              </a:ext>
            </a:extLst>
          </p:cNvPr>
          <p:cNvPicPr>
            <a:picLocks noChangeAspect="1"/>
          </p:cNvPicPr>
          <p:nvPr>
            <p:custDataLst>
              <p:tags r:id="rId3"/>
            </p:custDataLst>
          </p:nvPr>
        </p:nvPicPr>
        <p:blipFill>
          <a:blip r:embed="rId6"/>
          <a:stretch>
            <a:fillRect/>
          </a:stretch>
        </p:blipFill>
        <p:spPr>
          <a:xfrm>
            <a:off x="1439787" y="3898257"/>
            <a:ext cx="4820323" cy="819264"/>
          </a:xfrm>
          <a:prstGeom prst="rect">
            <a:avLst/>
          </a:prstGeom>
        </p:spPr>
      </p:pic>
      <p:pic>
        <p:nvPicPr>
          <p:cNvPr id="7" name="Picture 6" descr="Graphical user interface, text, chat or text message&#10;&#10;Description automatically generated">
            <a:extLst>
              <a:ext uri="{FF2B5EF4-FFF2-40B4-BE49-F238E27FC236}">
                <a16:creationId xmlns:a16="http://schemas.microsoft.com/office/drawing/2014/main" id="{BD27E774-1C5F-43C8-B89A-6E8C3C3CE512}"/>
              </a:ext>
            </a:extLst>
          </p:cNvPr>
          <p:cNvPicPr>
            <a:picLocks noChangeAspect="1"/>
          </p:cNvPicPr>
          <p:nvPr>
            <p:custDataLst>
              <p:tags r:id="rId4"/>
            </p:custDataLst>
          </p:nvPr>
        </p:nvPicPr>
        <p:blipFill>
          <a:blip r:embed="rId7"/>
          <a:stretch>
            <a:fillRect/>
          </a:stretch>
        </p:blipFill>
        <p:spPr>
          <a:xfrm>
            <a:off x="1535050" y="5547912"/>
            <a:ext cx="2314898" cy="857370"/>
          </a:xfrm>
          <a:prstGeom prst="rect">
            <a:avLst/>
          </a:prstGeom>
        </p:spPr>
      </p:pic>
    </p:spTree>
    <p:extLst>
      <p:ext uri="{BB962C8B-B14F-4D97-AF65-F5344CB8AC3E}">
        <p14:creationId xmlns:p14="http://schemas.microsoft.com/office/powerpoint/2010/main" val="18438589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95DB9-15BB-467E-8A8D-6D021D2CEF88}"/>
              </a:ext>
            </a:extLst>
          </p:cNvPr>
          <p:cNvSpPr>
            <a:spLocks noGrp="1"/>
          </p:cNvSpPr>
          <p:nvPr>
            <p:ph type="title"/>
            <p:custDataLst>
              <p:tags r:id="rId1"/>
            </p:custDataLst>
          </p:nvPr>
        </p:nvSpPr>
        <p:spPr/>
        <p:txBody>
          <a:bodyPr/>
          <a:lstStyle/>
          <a:p>
            <a:r>
              <a:rPr lang="fr-CA" dirty="0"/>
              <a:t>Configuration</a:t>
            </a:r>
            <a:r>
              <a:rPr lang="en-US" dirty="0"/>
              <a:t> du </a:t>
            </a:r>
            <a:r>
              <a:rPr lang="en-US" dirty="0" err="1"/>
              <a:t>fuseau</a:t>
            </a:r>
            <a:r>
              <a:rPr lang="en-US" dirty="0"/>
              <a:t> </a:t>
            </a:r>
            <a:r>
              <a:rPr lang="en-US" dirty="0" err="1"/>
              <a:t>horaire</a:t>
            </a:r>
            <a:endParaRPr lang="en-CA" dirty="0"/>
          </a:p>
        </p:txBody>
      </p:sp>
      <p:sp>
        <p:nvSpPr>
          <p:cNvPr id="3" name="Content Placeholder 2">
            <a:extLst>
              <a:ext uri="{FF2B5EF4-FFF2-40B4-BE49-F238E27FC236}">
                <a16:creationId xmlns:a16="http://schemas.microsoft.com/office/drawing/2014/main" id="{466F42A5-CBCD-4580-B410-E19C855E96B5}"/>
              </a:ext>
            </a:extLst>
          </p:cNvPr>
          <p:cNvSpPr>
            <a:spLocks noGrp="1"/>
          </p:cNvSpPr>
          <p:nvPr>
            <p:ph idx="1"/>
            <p:custDataLst>
              <p:tags r:id="rId2"/>
            </p:custDataLst>
          </p:nvPr>
        </p:nvSpPr>
        <p:spPr/>
        <p:txBody>
          <a:bodyPr/>
          <a:lstStyle/>
          <a:p>
            <a:r>
              <a:rPr lang="en-US"/>
              <a:t>Si on exécute la commande timedatectl de nouveau, nous verrons que le fuseau horaire à bien change.</a:t>
            </a:r>
            <a:endParaRPr lang="en-CA"/>
          </a:p>
        </p:txBody>
      </p:sp>
      <p:pic>
        <p:nvPicPr>
          <p:cNvPr id="5" name="Picture 4" descr="A screenshot of a computer&#10;&#10;Description automatically generated with medium confidence">
            <a:extLst>
              <a:ext uri="{FF2B5EF4-FFF2-40B4-BE49-F238E27FC236}">
                <a16:creationId xmlns:a16="http://schemas.microsoft.com/office/drawing/2014/main" id="{88E7CE5D-A3B4-4EAD-9359-12BB434FD3AE}"/>
              </a:ext>
            </a:extLst>
          </p:cNvPr>
          <p:cNvPicPr>
            <a:picLocks noChangeAspect="1"/>
          </p:cNvPicPr>
          <p:nvPr>
            <p:custDataLst>
              <p:tags r:id="rId3"/>
            </p:custDataLst>
          </p:nvPr>
        </p:nvPicPr>
        <p:blipFill>
          <a:blip r:embed="rId5"/>
          <a:stretch>
            <a:fillRect/>
          </a:stretch>
        </p:blipFill>
        <p:spPr>
          <a:xfrm>
            <a:off x="1327176" y="3073116"/>
            <a:ext cx="4477375" cy="1848108"/>
          </a:xfrm>
          <a:prstGeom prst="rect">
            <a:avLst/>
          </a:prstGeom>
        </p:spPr>
      </p:pic>
    </p:spTree>
    <p:extLst>
      <p:ext uri="{BB962C8B-B14F-4D97-AF65-F5344CB8AC3E}">
        <p14:creationId xmlns:p14="http://schemas.microsoft.com/office/powerpoint/2010/main" val="17263022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C65AC-9AE9-4100-96EA-4BECFC567C13}"/>
              </a:ext>
            </a:extLst>
          </p:cNvPr>
          <p:cNvSpPr>
            <a:spLocks noGrp="1"/>
          </p:cNvSpPr>
          <p:nvPr>
            <p:ph type="title"/>
            <p:custDataLst>
              <p:tags r:id="rId1"/>
            </p:custDataLst>
          </p:nvPr>
        </p:nvSpPr>
        <p:spPr/>
        <p:txBody>
          <a:bodyPr/>
          <a:lstStyle/>
          <a:p>
            <a:r>
              <a:rPr lang="en-US"/>
              <a:t>Déploiement du serveur Linux</a:t>
            </a:r>
            <a:endParaRPr lang="en-CA"/>
          </a:p>
        </p:txBody>
      </p:sp>
      <p:sp>
        <p:nvSpPr>
          <p:cNvPr id="3" name="Content Placeholder 2">
            <a:extLst>
              <a:ext uri="{FF2B5EF4-FFF2-40B4-BE49-F238E27FC236}">
                <a16:creationId xmlns:a16="http://schemas.microsoft.com/office/drawing/2014/main" id="{251CE438-C658-4606-8175-392CCD469106}"/>
              </a:ext>
            </a:extLst>
          </p:cNvPr>
          <p:cNvSpPr>
            <a:spLocks noGrp="1"/>
          </p:cNvSpPr>
          <p:nvPr>
            <p:ph idx="1"/>
            <p:custDataLst>
              <p:tags r:id="rId2"/>
            </p:custDataLst>
          </p:nvPr>
        </p:nvSpPr>
        <p:spPr/>
        <p:txBody>
          <a:bodyPr/>
          <a:lstStyle/>
          <a:p>
            <a:r>
              <a:rPr lang="en-US" dirty="0" err="1"/>
              <a:t>Voici</a:t>
            </a:r>
            <a:r>
              <a:rPr lang="en-US" dirty="0"/>
              <a:t> </a:t>
            </a:r>
            <a:r>
              <a:rPr lang="en-US" dirty="0" err="1"/>
              <a:t>donc</a:t>
            </a:r>
            <a:r>
              <a:rPr lang="en-US" dirty="0"/>
              <a:t> qui </a:t>
            </a:r>
            <a:r>
              <a:rPr lang="en-US" dirty="0" err="1"/>
              <a:t>termine</a:t>
            </a:r>
            <a:r>
              <a:rPr lang="en-US" dirty="0"/>
              <a:t> </a:t>
            </a:r>
            <a:r>
              <a:rPr lang="en-US" dirty="0" err="1"/>
              <a:t>notre</a:t>
            </a:r>
            <a:r>
              <a:rPr lang="en-US" dirty="0"/>
              <a:t> section sur la configuration du </a:t>
            </a:r>
            <a:r>
              <a:rPr lang="en-US" dirty="0" err="1"/>
              <a:t>fuseau</a:t>
            </a:r>
            <a:r>
              <a:rPr lang="en-US" dirty="0"/>
              <a:t> </a:t>
            </a:r>
            <a:r>
              <a:rPr lang="en-US" dirty="0" err="1"/>
              <a:t>horaire</a:t>
            </a:r>
            <a:r>
              <a:rPr lang="en-US" dirty="0"/>
              <a:t>.</a:t>
            </a:r>
          </a:p>
          <a:p>
            <a:endParaRPr lang="en-US" dirty="0"/>
          </a:p>
          <a:p>
            <a:r>
              <a:rPr lang="en-US" dirty="0"/>
              <a:t>Dans la </a:t>
            </a:r>
            <a:r>
              <a:rPr lang="en-US" dirty="0" err="1"/>
              <a:t>prochaine</a:t>
            </a:r>
            <a:r>
              <a:rPr lang="en-US" dirty="0"/>
              <a:t> section, nous </a:t>
            </a:r>
            <a:r>
              <a:rPr lang="en-US" dirty="0" err="1"/>
              <a:t>couvrirons</a:t>
            </a:r>
            <a:r>
              <a:rPr lang="en-US" dirty="0"/>
              <a:t> la configuration du nom de </a:t>
            </a:r>
            <a:r>
              <a:rPr lang="en-US" dirty="0" err="1"/>
              <a:t>domaine</a:t>
            </a:r>
            <a:r>
              <a:rPr lang="en-US" dirty="0"/>
              <a:t>.</a:t>
            </a:r>
            <a:endParaRPr lang="en-CA" dirty="0"/>
          </a:p>
        </p:txBody>
      </p:sp>
    </p:spTree>
    <p:extLst>
      <p:ext uri="{BB962C8B-B14F-4D97-AF65-F5344CB8AC3E}">
        <p14:creationId xmlns:p14="http://schemas.microsoft.com/office/powerpoint/2010/main" val="17945723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La configuration du nom de domaine</a:t>
            </a:r>
            <a:endParaRPr lang="fr-CA" dirty="0"/>
          </a:p>
        </p:txBody>
      </p:sp>
    </p:spTree>
    <p:extLst>
      <p:ext uri="{BB962C8B-B14F-4D97-AF65-F5344CB8AC3E}">
        <p14:creationId xmlns:p14="http://schemas.microsoft.com/office/powerpoint/2010/main" val="3610617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3C9A-CACD-4414-85CD-341C7C370464}"/>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FB3D3F07-7FFE-4F97-BEAF-8D0920ABFDE3}"/>
              </a:ext>
            </a:extLst>
          </p:cNvPr>
          <p:cNvSpPr>
            <a:spLocks noGrp="1"/>
          </p:cNvSpPr>
          <p:nvPr>
            <p:ph idx="1"/>
            <p:custDataLst>
              <p:tags r:id="rId2"/>
            </p:custDataLst>
          </p:nvPr>
        </p:nvSpPr>
        <p:spPr/>
        <p:txBody>
          <a:bodyPr/>
          <a:lstStyle/>
          <a:p>
            <a:r>
              <a:rPr lang="en-US" dirty="0"/>
              <a:t>Un nom de </a:t>
            </a:r>
            <a:r>
              <a:rPr lang="en-US" dirty="0" err="1"/>
              <a:t>domaine</a:t>
            </a:r>
            <a:r>
              <a:rPr lang="en-US" dirty="0"/>
              <a:t> </a:t>
            </a:r>
            <a:r>
              <a:rPr lang="en-US" dirty="0" err="1"/>
              <a:t>permet</a:t>
            </a:r>
            <a:r>
              <a:rPr lang="en-US" dirty="0"/>
              <a:t> à </a:t>
            </a:r>
            <a:r>
              <a:rPr lang="en-US" dirty="0" err="1"/>
              <a:t>vos</a:t>
            </a:r>
            <a:r>
              <a:rPr lang="en-US" dirty="0"/>
              <a:t> </a:t>
            </a:r>
            <a:r>
              <a:rPr lang="en-US" dirty="0" err="1"/>
              <a:t>utilisateurs</a:t>
            </a:r>
            <a:r>
              <a:rPr lang="en-US" dirty="0"/>
              <a:t> </a:t>
            </a:r>
            <a:r>
              <a:rPr lang="en-US" dirty="0" err="1"/>
              <a:t>d’accéder</a:t>
            </a:r>
            <a:r>
              <a:rPr lang="en-US" dirty="0"/>
              <a:t> à </a:t>
            </a:r>
            <a:r>
              <a:rPr lang="en-US" dirty="0" err="1"/>
              <a:t>votre</a:t>
            </a:r>
            <a:r>
              <a:rPr lang="en-US" dirty="0"/>
              <a:t> site </a:t>
            </a:r>
            <a:r>
              <a:rPr lang="en-US" dirty="0" err="1"/>
              <a:t>en</a:t>
            </a:r>
            <a:r>
              <a:rPr lang="en-US" dirty="0"/>
              <a:t> </a:t>
            </a:r>
            <a:r>
              <a:rPr lang="en-US" dirty="0" err="1"/>
              <a:t>utilisant</a:t>
            </a:r>
            <a:r>
              <a:rPr lang="en-US" dirty="0"/>
              <a:t> </a:t>
            </a:r>
            <a:r>
              <a:rPr lang="en-US" dirty="0" err="1"/>
              <a:t>une</a:t>
            </a:r>
            <a:r>
              <a:rPr lang="en-US" dirty="0"/>
              <a:t> </a:t>
            </a:r>
            <a:r>
              <a:rPr lang="en-US" dirty="0" err="1"/>
              <a:t>adresse</a:t>
            </a:r>
            <a:r>
              <a:rPr lang="en-US" dirty="0"/>
              <a:t> </a:t>
            </a:r>
            <a:r>
              <a:rPr lang="en-US" dirty="0" err="1"/>
              <a:t>telle</a:t>
            </a:r>
            <a:r>
              <a:rPr lang="en-US" dirty="0"/>
              <a:t> que “www.monsite.com” </a:t>
            </a:r>
            <a:r>
              <a:rPr lang="en-US" dirty="0" err="1"/>
              <a:t>plutôt</a:t>
            </a:r>
            <a:r>
              <a:rPr lang="en-US" dirty="0"/>
              <a:t> que par son </a:t>
            </a:r>
            <a:r>
              <a:rPr lang="en-US" dirty="0" err="1"/>
              <a:t>adresse</a:t>
            </a:r>
            <a:r>
              <a:rPr lang="en-US" dirty="0"/>
              <a:t> IP.</a:t>
            </a:r>
          </a:p>
          <a:p>
            <a:endParaRPr lang="en-US" dirty="0"/>
          </a:p>
          <a:p>
            <a:r>
              <a:rPr lang="en-US" dirty="0"/>
              <a:t>Si </a:t>
            </a:r>
            <a:r>
              <a:rPr lang="en-US" dirty="0" err="1"/>
              <a:t>n’avez</a:t>
            </a:r>
            <a:r>
              <a:rPr lang="en-US" dirty="0"/>
              <a:t> pas encore </a:t>
            </a:r>
            <a:r>
              <a:rPr lang="en-US" dirty="0" err="1"/>
              <a:t>acheté</a:t>
            </a:r>
            <a:r>
              <a:rPr lang="en-US" dirty="0"/>
              <a:t> de nom de </a:t>
            </a:r>
            <a:r>
              <a:rPr lang="en-US" dirty="0" err="1"/>
              <a:t>domaine</a:t>
            </a:r>
            <a:r>
              <a:rPr lang="en-US" dirty="0"/>
              <a:t>, </a:t>
            </a:r>
            <a:r>
              <a:rPr lang="en-US" dirty="0" err="1"/>
              <a:t>vous</a:t>
            </a:r>
            <a:r>
              <a:rPr lang="en-US" dirty="0"/>
              <a:t> </a:t>
            </a:r>
            <a:r>
              <a:rPr lang="en-US" dirty="0" err="1"/>
              <a:t>pouvez</a:t>
            </a:r>
            <a:r>
              <a:rPr lang="en-US" dirty="0"/>
              <a:t> le faire </a:t>
            </a:r>
            <a:r>
              <a:rPr lang="en-US" dirty="0" err="1"/>
              <a:t>en</a:t>
            </a:r>
            <a:r>
              <a:rPr lang="en-US" dirty="0"/>
              <a:t> </a:t>
            </a:r>
            <a:r>
              <a:rPr lang="en-US" dirty="0" err="1"/>
              <a:t>vous</a:t>
            </a:r>
            <a:r>
              <a:rPr lang="en-US" dirty="0"/>
              <a:t> </a:t>
            </a:r>
            <a:r>
              <a:rPr lang="en-US" dirty="0" err="1"/>
              <a:t>référant</a:t>
            </a:r>
            <a:r>
              <a:rPr lang="en-US" dirty="0"/>
              <a:t> aux instructions données dans le </a:t>
            </a:r>
            <a:r>
              <a:rPr lang="en-US" dirty="0" err="1"/>
              <a:t>cours</a:t>
            </a:r>
            <a:r>
              <a:rPr lang="en-US" dirty="0"/>
              <a:t> 1.</a:t>
            </a:r>
          </a:p>
          <a:p>
            <a:endParaRPr lang="en-US" dirty="0"/>
          </a:p>
          <a:p>
            <a:r>
              <a:rPr lang="en-US" dirty="0" err="1"/>
              <a:t>Voyons</a:t>
            </a:r>
            <a:r>
              <a:rPr lang="en-US" dirty="0"/>
              <a:t> comment </a:t>
            </a:r>
            <a:r>
              <a:rPr lang="en-US" dirty="0" err="1"/>
              <a:t>procéder</a:t>
            </a:r>
            <a:r>
              <a:rPr lang="en-US" dirty="0"/>
              <a:t>.</a:t>
            </a:r>
            <a:endParaRPr lang="en-CA" dirty="0"/>
          </a:p>
        </p:txBody>
      </p:sp>
    </p:spTree>
    <p:extLst>
      <p:ext uri="{BB962C8B-B14F-4D97-AF65-F5344CB8AC3E}">
        <p14:creationId xmlns:p14="http://schemas.microsoft.com/office/powerpoint/2010/main" val="10678033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3C9A-CACD-4414-85CD-341C7C370464}"/>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FB3D3F07-7FFE-4F97-BEAF-8D0920ABFDE3}"/>
              </a:ext>
            </a:extLst>
          </p:cNvPr>
          <p:cNvSpPr>
            <a:spLocks noGrp="1"/>
          </p:cNvSpPr>
          <p:nvPr>
            <p:ph idx="1"/>
            <p:custDataLst>
              <p:tags r:id="rId2"/>
            </p:custDataLst>
          </p:nvPr>
        </p:nvSpPr>
        <p:spPr/>
        <p:txBody>
          <a:bodyPr/>
          <a:lstStyle/>
          <a:p>
            <a:r>
              <a:rPr lang="en-US" dirty="0"/>
              <a:t>Vous </a:t>
            </a:r>
            <a:r>
              <a:rPr lang="en-US" dirty="0" err="1"/>
              <a:t>pouvez</a:t>
            </a:r>
            <a:r>
              <a:rPr lang="en-US" dirty="0"/>
              <a:t> </a:t>
            </a:r>
            <a:r>
              <a:rPr lang="en-US" dirty="0" err="1"/>
              <a:t>choisir</a:t>
            </a:r>
            <a:r>
              <a:rPr lang="en-US" dirty="0"/>
              <a:t> un nom de </a:t>
            </a:r>
            <a:r>
              <a:rPr lang="en-US" dirty="0" err="1"/>
              <a:t>domaine</a:t>
            </a:r>
            <a:r>
              <a:rPr lang="en-US" dirty="0"/>
              <a:t> de </a:t>
            </a:r>
            <a:r>
              <a:rPr lang="en-US" dirty="0" err="1"/>
              <a:t>votre</a:t>
            </a:r>
            <a:r>
              <a:rPr lang="en-US" dirty="0"/>
              <a:t> choix dans la </a:t>
            </a:r>
            <a:r>
              <a:rPr lang="en-US" dirty="0" err="1"/>
              <a:t>boite</a:t>
            </a:r>
            <a:r>
              <a:rPr lang="en-US" dirty="0"/>
              <a:t> </a:t>
            </a:r>
            <a:r>
              <a:rPr lang="en-US" dirty="0" err="1"/>
              <a:t>indiquée</a:t>
            </a:r>
            <a:r>
              <a:rPr lang="en-US" dirty="0"/>
              <a:t> et </a:t>
            </a:r>
            <a:r>
              <a:rPr lang="en-US" dirty="0" err="1"/>
              <a:t>créer</a:t>
            </a:r>
            <a:r>
              <a:rPr lang="en-US" dirty="0"/>
              <a:t> </a:t>
            </a:r>
            <a:r>
              <a:rPr lang="en-US" dirty="0" err="1"/>
              <a:t>votre</a:t>
            </a:r>
            <a:r>
              <a:rPr lang="en-US" dirty="0"/>
              <a:t> </a:t>
            </a:r>
            <a:r>
              <a:rPr lang="en-US" dirty="0" err="1"/>
              <a:t>compte</a:t>
            </a:r>
            <a:r>
              <a:rPr lang="en-US" dirty="0"/>
              <a:t> </a:t>
            </a:r>
          </a:p>
          <a:p>
            <a:endParaRPr lang="en-CA" dirty="0"/>
          </a:p>
        </p:txBody>
      </p:sp>
      <p:pic>
        <p:nvPicPr>
          <p:cNvPr id="6" name="Picture 5">
            <a:extLst>
              <a:ext uri="{FF2B5EF4-FFF2-40B4-BE49-F238E27FC236}">
                <a16:creationId xmlns:a16="http://schemas.microsoft.com/office/drawing/2014/main" id="{F71C8428-74AA-04B0-53C5-13FA00DF0D9F}"/>
              </a:ext>
            </a:extLst>
          </p:cNvPr>
          <p:cNvPicPr>
            <a:picLocks noChangeAspect="1"/>
          </p:cNvPicPr>
          <p:nvPr>
            <p:custDataLst>
              <p:tags r:id="rId3"/>
            </p:custDataLst>
          </p:nvPr>
        </p:nvPicPr>
        <p:blipFill>
          <a:blip r:embed="rId5"/>
          <a:stretch>
            <a:fillRect/>
          </a:stretch>
        </p:blipFill>
        <p:spPr>
          <a:xfrm>
            <a:off x="1801841" y="2820305"/>
            <a:ext cx="4411373" cy="3527929"/>
          </a:xfrm>
          <a:prstGeom prst="rect">
            <a:avLst/>
          </a:prstGeom>
        </p:spPr>
      </p:pic>
    </p:spTree>
    <p:extLst>
      <p:ext uri="{BB962C8B-B14F-4D97-AF65-F5344CB8AC3E}">
        <p14:creationId xmlns:p14="http://schemas.microsoft.com/office/powerpoint/2010/main" val="18929681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68EFE-4078-4EED-934F-F7EFA5075EC2}"/>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CC71879B-A0C7-4C41-BAF7-A44A04919BBC}"/>
              </a:ext>
            </a:extLst>
          </p:cNvPr>
          <p:cNvSpPr>
            <a:spLocks noGrp="1"/>
          </p:cNvSpPr>
          <p:nvPr>
            <p:ph idx="1"/>
            <p:custDataLst>
              <p:tags r:id="rId2"/>
            </p:custDataLst>
          </p:nvPr>
        </p:nvSpPr>
        <p:spPr/>
        <p:txBody>
          <a:bodyPr/>
          <a:lstStyle/>
          <a:p>
            <a:r>
              <a:rPr lang="en-US" dirty="0"/>
              <a:t>Une </a:t>
            </a:r>
            <a:r>
              <a:rPr lang="en-US" dirty="0" err="1"/>
              <a:t>fois</a:t>
            </a:r>
            <a:r>
              <a:rPr lang="en-US" dirty="0"/>
              <a:t> </a:t>
            </a:r>
            <a:r>
              <a:rPr lang="en-US" dirty="0" err="1"/>
              <a:t>complétée</a:t>
            </a:r>
            <a:r>
              <a:rPr lang="en-US" dirty="0"/>
              <a:t>, </a:t>
            </a:r>
            <a:r>
              <a:rPr lang="en-US" dirty="0" err="1"/>
              <a:t>connectez-vous</a:t>
            </a:r>
            <a:r>
              <a:rPr lang="en-US" dirty="0"/>
              <a:t> à </a:t>
            </a:r>
            <a:r>
              <a:rPr lang="en-US" dirty="0" err="1"/>
              <a:t>votre</a:t>
            </a:r>
            <a:r>
              <a:rPr lang="en-US" dirty="0"/>
              <a:t> </a:t>
            </a:r>
            <a:r>
              <a:rPr lang="en-US" dirty="0" err="1"/>
              <a:t>compte</a:t>
            </a:r>
            <a:r>
              <a:rPr lang="en-US" dirty="0"/>
              <a:t> et </a:t>
            </a:r>
            <a:r>
              <a:rPr lang="en-US" dirty="0" err="1"/>
              <a:t>rendez-vous</a:t>
            </a:r>
            <a:r>
              <a:rPr lang="en-US" dirty="0"/>
              <a:t> sous la section “My Product” et </a:t>
            </a:r>
            <a:r>
              <a:rPr lang="en-US" dirty="0" err="1"/>
              <a:t>cliquez</a:t>
            </a:r>
            <a:r>
              <a:rPr lang="en-US" dirty="0"/>
              <a:t> sur </a:t>
            </a:r>
            <a:r>
              <a:rPr lang="en-US" dirty="0" err="1"/>
              <a:t>votre</a:t>
            </a:r>
            <a:r>
              <a:rPr lang="en-US" dirty="0"/>
              <a:t> nom de </a:t>
            </a:r>
            <a:r>
              <a:rPr lang="en-US" dirty="0" err="1"/>
              <a:t>domaine</a:t>
            </a:r>
            <a:endParaRPr lang="en-CA" dirty="0"/>
          </a:p>
        </p:txBody>
      </p:sp>
      <p:pic>
        <p:nvPicPr>
          <p:cNvPr id="6" name="Picture 5">
            <a:extLst>
              <a:ext uri="{FF2B5EF4-FFF2-40B4-BE49-F238E27FC236}">
                <a16:creationId xmlns:a16="http://schemas.microsoft.com/office/drawing/2014/main" id="{24862D35-D2F5-B834-A2E8-1E71C18C5F76}"/>
              </a:ext>
            </a:extLst>
          </p:cNvPr>
          <p:cNvPicPr>
            <a:picLocks noChangeAspect="1"/>
          </p:cNvPicPr>
          <p:nvPr>
            <p:custDataLst>
              <p:tags r:id="rId3"/>
            </p:custDataLst>
          </p:nvPr>
        </p:nvPicPr>
        <p:blipFill>
          <a:blip r:embed="rId5"/>
          <a:stretch>
            <a:fillRect/>
          </a:stretch>
        </p:blipFill>
        <p:spPr>
          <a:xfrm>
            <a:off x="1381400" y="2749334"/>
            <a:ext cx="8067402" cy="3999517"/>
          </a:xfrm>
          <a:prstGeom prst="rect">
            <a:avLst/>
          </a:prstGeom>
        </p:spPr>
      </p:pic>
    </p:spTree>
    <p:extLst>
      <p:ext uri="{BB962C8B-B14F-4D97-AF65-F5344CB8AC3E}">
        <p14:creationId xmlns:p14="http://schemas.microsoft.com/office/powerpoint/2010/main" val="41906904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FB58-6E7A-464E-8478-E51EF5AC0C09}"/>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42564384-B6FC-4E4A-B96B-A25124EDF2A0}"/>
              </a:ext>
            </a:extLst>
          </p:cNvPr>
          <p:cNvSpPr>
            <a:spLocks noGrp="1"/>
          </p:cNvSpPr>
          <p:nvPr>
            <p:ph idx="1"/>
            <p:custDataLst>
              <p:tags r:id="rId2"/>
            </p:custDataLst>
          </p:nvPr>
        </p:nvSpPr>
        <p:spPr/>
        <p:txBody>
          <a:bodyPr/>
          <a:lstStyle/>
          <a:p>
            <a:r>
              <a:rPr lang="en-US" dirty="0"/>
              <a:t>Après </a:t>
            </a:r>
            <a:r>
              <a:rPr lang="en-US" dirty="0" err="1"/>
              <a:t>avoir</a:t>
            </a:r>
            <a:r>
              <a:rPr lang="en-US" dirty="0"/>
              <a:t> </a:t>
            </a:r>
            <a:r>
              <a:rPr lang="en-US" dirty="0" err="1"/>
              <a:t>choisis</a:t>
            </a:r>
            <a:r>
              <a:rPr lang="en-US" dirty="0"/>
              <a:t> </a:t>
            </a:r>
            <a:r>
              <a:rPr lang="en-US" dirty="0" err="1"/>
              <a:t>votre</a:t>
            </a:r>
            <a:r>
              <a:rPr lang="en-US" dirty="0"/>
              <a:t> </a:t>
            </a:r>
            <a:r>
              <a:rPr lang="en-US" dirty="0" err="1"/>
              <a:t>domaine</a:t>
            </a:r>
            <a:r>
              <a:rPr lang="en-US" dirty="0"/>
              <a:t>, </a:t>
            </a:r>
            <a:r>
              <a:rPr lang="en-US" dirty="0" err="1"/>
              <a:t>cliquez</a:t>
            </a:r>
            <a:r>
              <a:rPr lang="en-US" dirty="0"/>
              <a:t> sur “Domain”, </a:t>
            </a:r>
            <a:r>
              <a:rPr lang="en-US" dirty="0" err="1"/>
              <a:t>puis</a:t>
            </a:r>
            <a:r>
              <a:rPr lang="en-US" dirty="0"/>
              <a:t> sur “DNS”</a:t>
            </a:r>
            <a:endParaRPr lang="en-CA" dirty="0"/>
          </a:p>
        </p:txBody>
      </p:sp>
      <p:pic>
        <p:nvPicPr>
          <p:cNvPr id="5" name="Picture 4">
            <a:extLst>
              <a:ext uri="{FF2B5EF4-FFF2-40B4-BE49-F238E27FC236}">
                <a16:creationId xmlns:a16="http://schemas.microsoft.com/office/drawing/2014/main" id="{FD9B2C1F-EDD2-2BEB-64BA-436FA10A5B8E}"/>
              </a:ext>
            </a:extLst>
          </p:cNvPr>
          <p:cNvPicPr>
            <a:picLocks noChangeAspect="1"/>
          </p:cNvPicPr>
          <p:nvPr/>
        </p:nvPicPr>
        <p:blipFill>
          <a:blip r:embed="rId4"/>
          <a:stretch>
            <a:fillRect/>
          </a:stretch>
        </p:blipFill>
        <p:spPr>
          <a:xfrm>
            <a:off x="1373443" y="3026416"/>
            <a:ext cx="8602275" cy="3667637"/>
          </a:xfrm>
          <a:prstGeom prst="rect">
            <a:avLst/>
          </a:prstGeom>
        </p:spPr>
      </p:pic>
    </p:spTree>
    <p:extLst>
      <p:ext uri="{BB962C8B-B14F-4D97-AF65-F5344CB8AC3E}">
        <p14:creationId xmlns:p14="http://schemas.microsoft.com/office/powerpoint/2010/main" val="2905246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Plan de cours</a:t>
            </a:r>
          </a:p>
        </p:txBody>
      </p:sp>
      <p:sp>
        <p:nvSpPr>
          <p:cNvPr id="3" name="Espace réservé du contenu 2"/>
          <p:cNvSpPr>
            <a:spLocks noGrp="1"/>
          </p:cNvSpPr>
          <p:nvPr>
            <p:ph idx="1"/>
            <p:custDataLst>
              <p:tags r:id="rId2"/>
            </p:custDataLst>
          </p:nvPr>
        </p:nvSpPr>
        <p:spPr>
          <a:xfrm>
            <a:off x="826718" y="1478071"/>
            <a:ext cx="9908087" cy="5198301"/>
          </a:xfrm>
        </p:spPr>
        <p:txBody>
          <a:bodyPr>
            <a:normAutofit/>
          </a:bodyPr>
          <a:lstStyle/>
          <a:p>
            <a:r>
              <a:rPr lang="fr-CA" dirty="0"/>
              <a:t>Dans le cours d’aujourd’hui, nous couvrirons donc</a:t>
            </a:r>
          </a:p>
          <a:p>
            <a:pPr lvl="1"/>
            <a:r>
              <a:rPr lang="fr-CA" dirty="0"/>
              <a:t>Concept d’infrastructure infonuagique</a:t>
            </a:r>
          </a:p>
          <a:p>
            <a:pPr lvl="1"/>
            <a:r>
              <a:rPr lang="fr-CA" dirty="0"/>
              <a:t>Création du compte Digital </a:t>
            </a:r>
            <a:r>
              <a:rPr lang="fr-CA" dirty="0" err="1"/>
              <a:t>Ocean</a:t>
            </a:r>
            <a:endParaRPr lang="fr-CA" dirty="0"/>
          </a:p>
          <a:p>
            <a:pPr lvl="1"/>
            <a:r>
              <a:rPr lang="fr-CA" dirty="0"/>
              <a:t>Logiciel de gestion de serveur</a:t>
            </a:r>
          </a:p>
          <a:p>
            <a:pPr lvl="1"/>
            <a:r>
              <a:rPr lang="fr-CA" dirty="0"/>
              <a:t>Configuration du fuseau horaire</a:t>
            </a:r>
          </a:p>
          <a:p>
            <a:pPr lvl="1"/>
            <a:r>
              <a:rPr lang="fr-CA" dirty="0"/>
              <a:t>La configuration du nom de domaine</a:t>
            </a:r>
          </a:p>
          <a:p>
            <a:pPr lvl="1"/>
            <a:r>
              <a:rPr lang="fr-CA" dirty="0"/>
              <a:t>Le déploiement de la base de données</a:t>
            </a:r>
          </a:p>
          <a:p>
            <a:pPr lvl="1"/>
            <a:r>
              <a:rPr lang="fr-CA" dirty="0"/>
              <a:t>Le déploiement du code</a:t>
            </a:r>
          </a:p>
        </p:txBody>
      </p:sp>
    </p:spTree>
    <p:extLst>
      <p:ext uri="{BB962C8B-B14F-4D97-AF65-F5344CB8AC3E}">
        <p14:creationId xmlns:p14="http://schemas.microsoft.com/office/powerpoint/2010/main" val="2699323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47FC3-1F6E-BC14-8A63-4FB5031089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82B3CC-15DB-E29E-C778-55A910E963F1}"/>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CF86EAA6-1228-34AF-20FA-2A798E305C7A}"/>
              </a:ext>
            </a:extLst>
          </p:cNvPr>
          <p:cNvSpPr>
            <a:spLocks noGrp="1"/>
          </p:cNvSpPr>
          <p:nvPr>
            <p:ph idx="1"/>
            <p:custDataLst>
              <p:tags r:id="rId2"/>
            </p:custDataLst>
          </p:nvPr>
        </p:nvSpPr>
        <p:spPr/>
        <p:txBody>
          <a:bodyPr/>
          <a:lstStyle/>
          <a:p>
            <a:r>
              <a:rPr lang="en-US" dirty="0"/>
              <a:t>Vous </a:t>
            </a:r>
            <a:r>
              <a:rPr lang="en-US" dirty="0" err="1"/>
              <a:t>pouvez</a:t>
            </a:r>
            <a:r>
              <a:rPr lang="en-US" dirty="0"/>
              <a:t> </a:t>
            </a:r>
            <a:r>
              <a:rPr lang="en-US" dirty="0" err="1"/>
              <a:t>maintenant</a:t>
            </a:r>
            <a:r>
              <a:rPr lang="en-US" dirty="0"/>
              <a:t> </a:t>
            </a:r>
            <a:r>
              <a:rPr lang="en-US" dirty="0" err="1"/>
              <a:t>configurer</a:t>
            </a:r>
            <a:r>
              <a:rPr lang="en-US" dirty="0"/>
              <a:t> </a:t>
            </a:r>
            <a:r>
              <a:rPr lang="en-US" dirty="0" err="1"/>
              <a:t>l’adresse</a:t>
            </a:r>
            <a:r>
              <a:rPr lang="en-US" dirty="0"/>
              <a:t> IP à </a:t>
            </a:r>
            <a:r>
              <a:rPr lang="en-US" dirty="0" err="1"/>
              <a:t>laquelle</a:t>
            </a:r>
            <a:r>
              <a:rPr lang="en-US" dirty="0"/>
              <a:t> </a:t>
            </a:r>
            <a:r>
              <a:rPr lang="en-US" dirty="0" err="1"/>
              <a:t>votre</a:t>
            </a:r>
            <a:r>
              <a:rPr lang="en-US" dirty="0"/>
              <a:t> </a:t>
            </a:r>
            <a:r>
              <a:rPr lang="en-US" dirty="0" err="1"/>
              <a:t>domaine</a:t>
            </a:r>
            <a:r>
              <a:rPr lang="en-US" dirty="0"/>
              <a:t> doit </a:t>
            </a:r>
            <a:r>
              <a:rPr lang="en-US" dirty="0" err="1"/>
              <a:t>rediriger</a:t>
            </a:r>
            <a:endParaRPr lang="en-US" dirty="0"/>
          </a:p>
          <a:p>
            <a:endParaRPr lang="en-US" dirty="0"/>
          </a:p>
          <a:p>
            <a:endParaRPr lang="en-US" dirty="0"/>
          </a:p>
          <a:p>
            <a:endParaRPr lang="en-US" dirty="0"/>
          </a:p>
          <a:p>
            <a:endParaRPr lang="en-US" dirty="0"/>
          </a:p>
          <a:p>
            <a:endParaRPr lang="en-US" dirty="0"/>
          </a:p>
          <a:p>
            <a:r>
              <a:rPr lang="en-US" dirty="0"/>
              <a:t>Ca </a:t>
            </a:r>
            <a:r>
              <a:rPr lang="en-US" dirty="0" err="1"/>
              <a:t>peut</a:t>
            </a:r>
            <a:r>
              <a:rPr lang="en-US" dirty="0"/>
              <a:t> prendre </a:t>
            </a:r>
            <a:r>
              <a:rPr lang="en-US" dirty="0" err="1"/>
              <a:t>quelques</a:t>
            </a:r>
            <a:r>
              <a:rPr lang="en-US" dirty="0"/>
              <a:t> minutes à se </a:t>
            </a:r>
            <a:r>
              <a:rPr lang="en-US" dirty="0" err="1"/>
              <a:t>synchroniser</a:t>
            </a:r>
            <a:r>
              <a:rPr lang="en-US" dirty="0"/>
              <a:t> avec les </a:t>
            </a:r>
            <a:r>
              <a:rPr lang="en-US" dirty="0" err="1"/>
              <a:t>serveurs</a:t>
            </a:r>
            <a:r>
              <a:rPr lang="en-US" dirty="0"/>
              <a:t> DNS.</a:t>
            </a:r>
            <a:endParaRPr lang="en-CA" dirty="0"/>
          </a:p>
        </p:txBody>
      </p:sp>
      <p:pic>
        <p:nvPicPr>
          <p:cNvPr id="5" name="Picture 4">
            <a:extLst>
              <a:ext uri="{FF2B5EF4-FFF2-40B4-BE49-F238E27FC236}">
                <a16:creationId xmlns:a16="http://schemas.microsoft.com/office/drawing/2014/main" id="{EB496EE9-B207-8DD2-B822-9F804F4548E0}"/>
              </a:ext>
            </a:extLst>
          </p:cNvPr>
          <p:cNvPicPr>
            <a:picLocks noChangeAspect="1"/>
          </p:cNvPicPr>
          <p:nvPr/>
        </p:nvPicPr>
        <p:blipFill>
          <a:blip r:embed="rId4"/>
          <a:stretch>
            <a:fillRect/>
          </a:stretch>
        </p:blipFill>
        <p:spPr>
          <a:xfrm>
            <a:off x="477077" y="2878788"/>
            <a:ext cx="11396870" cy="1781289"/>
          </a:xfrm>
          <a:prstGeom prst="rect">
            <a:avLst/>
          </a:prstGeom>
        </p:spPr>
      </p:pic>
    </p:spTree>
    <p:extLst>
      <p:ext uri="{BB962C8B-B14F-4D97-AF65-F5344CB8AC3E}">
        <p14:creationId xmlns:p14="http://schemas.microsoft.com/office/powerpoint/2010/main" val="2586502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71575-6BA5-4C67-B006-8B340BCB82D9}"/>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ADCE4206-3D1D-4A63-872D-A34DC0ADF948}"/>
              </a:ext>
            </a:extLst>
          </p:cNvPr>
          <p:cNvSpPr>
            <a:spLocks noGrp="1"/>
          </p:cNvSpPr>
          <p:nvPr>
            <p:ph idx="1"/>
            <p:custDataLst>
              <p:tags r:id="rId2"/>
            </p:custDataLst>
          </p:nvPr>
        </p:nvSpPr>
        <p:spPr/>
        <p:txBody>
          <a:bodyPr/>
          <a:lstStyle/>
          <a:p>
            <a:r>
              <a:rPr lang="en-US"/>
              <a:t>Le changement peut prendre environ 10 minutes à se faire, mais vous serez en mesure de voir la page par défaut d’Apache en entrant votre nom de domaine dans l’adresse de votre fureteur.</a:t>
            </a:r>
            <a:endParaRPr lang="en-CA"/>
          </a:p>
        </p:txBody>
      </p:sp>
      <p:pic>
        <p:nvPicPr>
          <p:cNvPr id="10" name="Picture 9">
            <a:extLst>
              <a:ext uri="{FF2B5EF4-FFF2-40B4-BE49-F238E27FC236}">
                <a16:creationId xmlns:a16="http://schemas.microsoft.com/office/drawing/2014/main" id="{5B0CA970-D440-295F-8DC1-F82C79797282}"/>
              </a:ext>
            </a:extLst>
          </p:cNvPr>
          <p:cNvPicPr>
            <a:picLocks noChangeAspect="1"/>
          </p:cNvPicPr>
          <p:nvPr>
            <p:custDataLst>
              <p:tags r:id="rId3"/>
            </p:custDataLst>
          </p:nvPr>
        </p:nvPicPr>
        <p:blipFill>
          <a:blip r:embed="rId5"/>
          <a:stretch>
            <a:fillRect/>
          </a:stretch>
        </p:blipFill>
        <p:spPr>
          <a:xfrm>
            <a:off x="1966151" y="3056465"/>
            <a:ext cx="4705033" cy="3666067"/>
          </a:xfrm>
          <a:prstGeom prst="rect">
            <a:avLst/>
          </a:prstGeom>
        </p:spPr>
      </p:pic>
    </p:spTree>
    <p:extLst>
      <p:ext uri="{BB962C8B-B14F-4D97-AF65-F5344CB8AC3E}">
        <p14:creationId xmlns:p14="http://schemas.microsoft.com/office/powerpoint/2010/main" val="16337539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4EA2-BFC8-4BF6-A8F6-F2089B87E088}"/>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CF80F1E4-5B96-4A0A-95C5-F1E30C91ABD1}"/>
              </a:ext>
            </a:extLst>
          </p:cNvPr>
          <p:cNvSpPr>
            <a:spLocks noGrp="1"/>
          </p:cNvSpPr>
          <p:nvPr>
            <p:ph idx="1"/>
            <p:custDataLst>
              <p:tags r:id="rId2"/>
            </p:custDataLst>
          </p:nvPr>
        </p:nvSpPr>
        <p:spPr/>
        <p:txBody>
          <a:bodyPr/>
          <a:lstStyle/>
          <a:p>
            <a:r>
              <a:rPr lang="en-US"/>
              <a:t>Si votre page ne change toujours pas après 10 minutes, il est possible que ce soit votre fureteur qui conserve l’ancienne version en mémoire Cache.</a:t>
            </a:r>
          </a:p>
          <a:p>
            <a:endParaRPr lang="en-US"/>
          </a:p>
          <a:p>
            <a:r>
              <a:rPr lang="en-US"/>
              <a:t>Vous pouvez tenter les options suivantes:</a:t>
            </a:r>
          </a:p>
          <a:p>
            <a:pPr lvl="1"/>
            <a:r>
              <a:rPr lang="en-US"/>
              <a:t>Faire un rafraichissement forcé (CTRL + Shift + F5)</a:t>
            </a:r>
          </a:p>
          <a:p>
            <a:pPr lvl="1"/>
            <a:r>
              <a:rPr lang="en-US"/>
              <a:t>Utiliser le mode “Navigation privé”</a:t>
            </a:r>
          </a:p>
          <a:p>
            <a:pPr lvl="1"/>
            <a:r>
              <a:rPr lang="en-US"/>
              <a:t>Utiliser un autre fureteur</a:t>
            </a:r>
            <a:endParaRPr lang="en-CA"/>
          </a:p>
        </p:txBody>
      </p:sp>
    </p:spTree>
    <p:extLst>
      <p:ext uri="{BB962C8B-B14F-4D97-AF65-F5344CB8AC3E}">
        <p14:creationId xmlns:p14="http://schemas.microsoft.com/office/powerpoint/2010/main" val="393586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176C3-A92B-420C-94E3-D5FEB8938050}"/>
              </a:ext>
            </a:extLst>
          </p:cNvPr>
          <p:cNvSpPr>
            <a:spLocks noGrp="1"/>
          </p:cNvSpPr>
          <p:nvPr>
            <p:ph type="title"/>
            <p:custDataLst>
              <p:tags r:id="rId1"/>
            </p:custDataLst>
          </p:nvPr>
        </p:nvSpPr>
        <p:spPr/>
        <p:txBody>
          <a:bodyPr/>
          <a:lstStyle/>
          <a:p>
            <a:r>
              <a:rPr lang="en-US"/>
              <a:t>Configuration du nom de domaine</a:t>
            </a:r>
            <a:endParaRPr lang="en-CA"/>
          </a:p>
        </p:txBody>
      </p:sp>
      <p:sp>
        <p:nvSpPr>
          <p:cNvPr id="3" name="Content Placeholder 2">
            <a:extLst>
              <a:ext uri="{FF2B5EF4-FFF2-40B4-BE49-F238E27FC236}">
                <a16:creationId xmlns:a16="http://schemas.microsoft.com/office/drawing/2014/main" id="{092C1213-753E-4857-97FB-62AEE89A2295}"/>
              </a:ext>
            </a:extLst>
          </p:cNvPr>
          <p:cNvSpPr>
            <a:spLocks noGrp="1"/>
          </p:cNvSpPr>
          <p:nvPr>
            <p:ph idx="1"/>
            <p:custDataLst>
              <p:tags r:id="rId2"/>
            </p:custDataLst>
          </p:nvPr>
        </p:nvSpPr>
        <p:spPr/>
        <p:txBody>
          <a:bodyPr/>
          <a:lstStyle/>
          <a:p>
            <a:r>
              <a:rPr lang="en-US" dirty="0" err="1"/>
              <a:t>Maintenant</a:t>
            </a:r>
            <a:r>
              <a:rPr lang="en-US" dirty="0"/>
              <a:t> que </a:t>
            </a:r>
            <a:r>
              <a:rPr lang="en-US" dirty="0" err="1"/>
              <a:t>notre</a:t>
            </a:r>
            <a:r>
              <a:rPr lang="en-US" dirty="0"/>
              <a:t> nom de </a:t>
            </a:r>
            <a:r>
              <a:rPr lang="en-US" dirty="0" err="1"/>
              <a:t>domaine</a:t>
            </a:r>
            <a:r>
              <a:rPr lang="en-US" dirty="0"/>
              <a:t> </a:t>
            </a:r>
            <a:r>
              <a:rPr lang="en-US" dirty="0" err="1"/>
              <a:t>est</a:t>
            </a:r>
            <a:r>
              <a:rPr lang="en-US" dirty="0"/>
              <a:t> </a:t>
            </a:r>
            <a:r>
              <a:rPr lang="en-US" dirty="0" err="1"/>
              <a:t>configuré</a:t>
            </a:r>
            <a:r>
              <a:rPr lang="en-US" dirty="0"/>
              <a:t>, nous </a:t>
            </a:r>
            <a:r>
              <a:rPr lang="en-US" dirty="0" err="1"/>
              <a:t>voudrons</a:t>
            </a:r>
            <a:r>
              <a:rPr lang="en-US" dirty="0"/>
              <a:t> </a:t>
            </a:r>
            <a:r>
              <a:rPr lang="en-US" dirty="0" err="1"/>
              <a:t>protéger</a:t>
            </a:r>
            <a:r>
              <a:rPr lang="en-US" dirty="0"/>
              <a:t> la base de données qui </a:t>
            </a:r>
            <a:r>
              <a:rPr lang="en-US" dirty="0" err="1"/>
              <a:t>est</a:t>
            </a:r>
            <a:r>
              <a:rPr lang="en-US" dirty="0"/>
              <a:t> </a:t>
            </a:r>
            <a:r>
              <a:rPr lang="en-US" dirty="0" err="1"/>
              <a:t>installée</a:t>
            </a:r>
            <a:r>
              <a:rPr lang="en-US" dirty="0"/>
              <a:t> par </a:t>
            </a:r>
            <a:r>
              <a:rPr lang="en-US" dirty="0" err="1"/>
              <a:t>défaut</a:t>
            </a:r>
            <a:r>
              <a:rPr lang="en-US" dirty="0"/>
              <a:t>.</a:t>
            </a:r>
          </a:p>
          <a:p>
            <a:endParaRPr lang="en-US" dirty="0"/>
          </a:p>
          <a:p>
            <a:r>
              <a:rPr lang="en-US" dirty="0"/>
              <a:t>Nous </a:t>
            </a:r>
            <a:r>
              <a:rPr lang="en-US" dirty="0" err="1"/>
              <a:t>couvrirons</a:t>
            </a:r>
            <a:r>
              <a:rPr lang="en-US" dirty="0"/>
              <a:t> les étapes dans la </a:t>
            </a:r>
            <a:r>
              <a:rPr lang="en-US" dirty="0" err="1"/>
              <a:t>prochaine</a:t>
            </a:r>
            <a:r>
              <a:rPr lang="en-US" dirty="0"/>
              <a:t> section</a:t>
            </a:r>
            <a:endParaRPr lang="en-CA" dirty="0"/>
          </a:p>
        </p:txBody>
      </p:sp>
    </p:spTree>
    <p:extLst>
      <p:ext uri="{BB962C8B-B14F-4D97-AF65-F5344CB8AC3E}">
        <p14:creationId xmlns:p14="http://schemas.microsoft.com/office/powerpoint/2010/main" val="10175048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Déploiement de la base de données</a:t>
            </a:r>
            <a:endParaRPr lang="fr-CA" dirty="0"/>
          </a:p>
        </p:txBody>
      </p:sp>
    </p:spTree>
    <p:extLst>
      <p:ext uri="{BB962C8B-B14F-4D97-AF65-F5344CB8AC3E}">
        <p14:creationId xmlns:p14="http://schemas.microsoft.com/office/powerpoint/2010/main" val="14605843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3C9A-CACD-4414-85CD-341C7C370464}"/>
              </a:ext>
            </a:extLst>
          </p:cNvPr>
          <p:cNvSpPr>
            <a:spLocks noGrp="1"/>
          </p:cNvSpPr>
          <p:nvPr>
            <p:ph type="title"/>
            <p:custDataLst>
              <p:tags r:id="rId1"/>
            </p:custDataLst>
          </p:nvPr>
        </p:nvSpPr>
        <p:spPr/>
        <p:txBody>
          <a:bodyPr/>
          <a:lstStyle/>
          <a:p>
            <a:r>
              <a:rPr lang="en-US"/>
              <a:t>Déploiement de la base de données</a:t>
            </a:r>
            <a:endParaRPr lang="en-CA"/>
          </a:p>
        </p:txBody>
      </p:sp>
      <p:sp>
        <p:nvSpPr>
          <p:cNvPr id="3" name="Content Placeholder 2">
            <a:extLst>
              <a:ext uri="{FF2B5EF4-FFF2-40B4-BE49-F238E27FC236}">
                <a16:creationId xmlns:a16="http://schemas.microsoft.com/office/drawing/2014/main" id="{FB3D3F07-7FFE-4F97-BEAF-8D0920ABFDE3}"/>
              </a:ext>
            </a:extLst>
          </p:cNvPr>
          <p:cNvSpPr>
            <a:spLocks noGrp="1"/>
          </p:cNvSpPr>
          <p:nvPr>
            <p:ph idx="1"/>
            <p:custDataLst>
              <p:tags r:id="rId2"/>
            </p:custDataLst>
          </p:nvPr>
        </p:nvSpPr>
        <p:spPr/>
        <p:txBody>
          <a:bodyPr/>
          <a:lstStyle/>
          <a:p>
            <a:r>
              <a:rPr lang="en-US" dirty="0"/>
              <a:t>La </a:t>
            </a:r>
            <a:r>
              <a:rPr lang="en-US" dirty="0" err="1"/>
              <a:t>prochaine</a:t>
            </a:r>
            <a:r>
              <a:rPr lang="en-US" dirty="0"/>
              <a:t> étape </a:t>
            </a:r>
            <a:r>
              <a:rPr lang="en-US" dirty="0" err="1"/>
              <a:t>est</a:t>
            </a:r>
            <a:r>
              <a:rPr lang="en-US" dirty="0"/>
              <a:t> de </a:t>
            </a:r>
            <a:r>
              <a:rPr lang="en-US" dirty="0" err="1"/>
              <a:t>déployer</a:t>
            </a:r>
            <a:r>
              <a:rPr lang="en-US" dirty="0"/>
              <a:t> la base de données de </a:t>
            </a:r>
            <a:r>
              <a:rPr lang="en-US" dirty="0" err="1"/>
              <a:t>notre</a:t>
            </a:r>
            <a:r>
              <a:rPr lang="en-US" dirty="0"/>
              <a:t> application.</a:t>
            </a:r>
          </a:p>
          <a:p>
            <a:r>
              <a:rPr lang="en-US" dirty="0"/>
              <a:t>Pour les </a:t>
            </a:r>
            <a:r>
              <a:rPr lang="en-US" dirty="0" err="1"/>
              <a:t>prochaines</a:t>
            </a:r>
            <a:r>
              <a:rPr lang="en-US" dirty="0"/>
              <a:t> diapositives, nous </a:t>
            </a:r>
            <a:r>
              <a:rPr lang="en-US" dirty="0" err="1"/>
              <a:t>utiliserons</a:t>
            </a:r>
            <a:r>
              <a:rPr lang="en-US" dirty="0"/>
              <a:t> le code du </a:t>
            </a:r>
            <a:r>
              <a:rPr lang="en-US" dirty="0" err="1"/>
              <a:t>corrigé</a:t>
            </a:r>
            <a:r>
              <a:rPr lang="en-US" dirty="0"/>
              <a:t> de </a:t>
            </a:r>
            <a:r>
              <a:rPr lang="en-US" dirty="0" err="1"/>
              <a:t>l’examen</a:t>
            </a:r>
            <a:r>
              <a:rPr lang="en-US" dirty="0"/>
              <a:t> de pratique du </a:t>
            </a:r>
            <a:r>
              <a:rPr lang="en-US" dirty="0" err="1"/>
              <a:t>cours</a:t>
            </a:r>
            <a:r>
              <a:rPr lang="en-US" dirty="0"/>
              <a:t> 5 que </a:t>
            </a:r>
            <a:r>
              <a:rPr lang="en-US" dirty="0" err="1"/>
              <a:t>vous</a:t>
            </a:r>
            <a:r>
              <a:rPr lang="en-US" dirty="0"/>
              <a:t> </a:t>
            </a:r>
            <a:r>
              <a:rPr lang="en-US" dirty="0" err="1"/>
              <a:t>pouvez</a:t>
            </a:r>
            <a:r>
              <a:rPr lang="en-US" dirty="0"/>
              <a:t> </a:t>
            </a:r>
            <a:r>
              <a:rPr lang="en-US" dirty="0" err="1"/>
              <a:t>télécharger</a:t>
            </a:r>
            <a:r>
              <a:rPr lang="en-US" dirty="0"/>
              <a:t> sur le site du </a:t>
            </a:r>
            <a:r>
              <a:rPr lang="en-US" dirty="0" err="1"/>
              <a:t>cours</a:t>
            </a:r>
            <a:r>
              <a:rPr lang="en-US" dirty="0"/>
              <a:t>.</a:t>
            </a:r>
          </a:p>
          <a:p>
            <a:endParaRPr lang="en-US" dirty="0"/>
          </a:p>
          <a:p>
            <a:endParaRPr lang="en-CA" dirty="0"/>
          </a:p>
        </p:txBody>
      </p:sp>
      <p:pic>
        <p:nvPicPr>
          <p:cNvPr id="6" name="Picture 5">
            <a:extLst>
              <a:ext uri="{FF2B5EF4-FFF2-40B4-BE49-F238E27FC236}">
                <a16:creationId xmlns:a16="http://schemas.microsoft.com/office/drawing/2014/main" id="{8237CAC5-83D4-F118-6E53-B76793074404}"/>
              </a:ext>
            </a:extLst>
          </p:cNvPr>
          <p:cNvPicPr>
            <a:picLocks noChangeAspect="1"/>
          </p:cNvPicPr>
          <p:nvPr>
            <p:custDataLst>
              <p:tags r:id="rId3"/>
            </p:custDataLst>
          </p:nvPr>
        </p:nvPicPr>
        <p:blipFill>
          <a:blip r:embed="rId5"/>
          <a:stretch>
            <a:fillRect/>
          </a:stretch>
        </p:blipFill>
        <p:spPr>
          <a:xfrm>
            <a:off x="541867" y="4184151"/>
            <a:ext cx="10388600" cy="1561894"/>
          </a:xfrm>
          <a:prstGeom prst="rect">
            <a:avLst/>
          </a:prstGeom>
        </p:spPr>
      </p:pic>
    </p:spTree>
    <p:extLst>
      <p:ext uri="{BB962C8B-B14F-4D97-AF65-F5344CB8AC3E}">
        <p14:creationId xmlns:p14="http://schemas.microsoft.com/office/powerpoint/2010/main" val="3927889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32DE2-C1F5-4AB3-B9BD-69D2ECE33260}"/>
              </a:ext>
            </a:extLst>
          </p:cNvPr>
          <p:cNvSpPr>
            <a:spLocks noGrp="1"/>
          </p:cNvSpPr>
          <p:nvPr>
            <p:ph type="title"/>
            <p:custDataLst>
              <p:tags r:id="rId1"/>
            </p:custDataLst>
          </p:nvPr>
        </p:nvSpPr>
        <p:spPr/>
        <p:txBody>
          <a:bodyPr/>
          <a:lstStyle/>
          <a:p>
            <a:r>
              <a:rPr lang="en-US"/>
              <a:t>Déploiement de la base de données</a:t>
            </a:r>
            <a:endParaRPr lang="en-CA"/>
          </a:p>
        </p:txBody>
      </p:sp>
      <p:sp>
        <p:nvSpPr>
          <p:cNvPr id="3" name="Content Placeholder 2">
            <a:extLst>
              <a:ext uri="{FF2B5EF4-FFF2-40B4-BE49-F238E27FC236}">
                <a16:creationId xmlns:a16="http://schemas.microsoft.com/office/drawing/2014/main" id="{92CD3B3E-DA07-42DD-8846-1CECFDB34F5D}"/>
              </a:ext>
            </a:extLst>
          </p:cNvPr>
          <p:cNvSpPr>
            <a:spLocks noGrp="1"/>
          </p:cNvSpPr>
          <p:nvPr>
            <p:ph idx="1"/>
            <p:custDataLst>
              <p:tags r:id="rId2"/>
            </p:custDataLst>
          </p:nvPr>
        </p:nvSpPr>
        <p:spPr/>
        <p:txBody>
          <a:bodyPr/>
          <a:lstStyle/>
          <a:p>
            <a:r>
              <a:rPr lang="en-US"/>
              <a:t>Dans cette section, nous ferons donc:</a:t>
            </a:r>
          </a:p>
          <a:p>
            <a:pPr lvl="1"/>
            <a:r>
              <a:rPr lang="en-US"/>
              <a:t>La sécurisation de l’installation de MariaDB</a:t>
            </a:r>
          </a:p>
          <a:p>
            <a:pPr lvl="1"/>
            <a:r>
              <a:rPr lang="en-US"/>
              <a:t>La création de comptes pour la base de données</a:t>
            </a:r>
            <a:endParaRPr lang="en-CA"/>
          </a:p>
          <a:p>
            <a:pPr lvl="1"/>
            <a:r>
              <a:rPr lang="en-US"/>
              <a:t>L’installation de PHPMyAdmin</a:t>
            </a:r>
          </a:p>
          <a:p>
            <a:pPr lvl="1"/>
            <a:r>
              <a:rPr lang="en-US"/>
              <a:t>L’importation de la base de données</a:t>
            </a:r>
          </a:p>
        </p:txBody>
      </p:sp>
    </p:spTree>
    <p:extLst>
      <p:ext uri="{BB962C8B-B14F-4D97-AF65-F5344CB8AC3E}">
        <p14:creationId xmlns:p14="http://schemas.microsoft.com/office/powerpoint/2010/main" val="6084799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Sécurisation de l’installation de MariaDB</a:t>
            </a:r>
            <a:endParaRPr lang="fr-CA" dirty="0"/>
          </a:p>
        </p:txBody>
      </p:sp>
    </p:spTree>
    <p:extLst>
      <p:ext uri="{BB962C8B-B14F-4D97-AF65-F5344CB8AC3E}">
        <p14:creationId xmlns:p14="http://schemas.microsoft.com/office/powerpoint/2010/main" val="39211573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BAC6A-D12F-418B-AAE3-E133A803481E}"/>
              </a:ext>
            </a:extLst>
          </p:cNvPr>
          <p:cNvSpPr>
            <a:spLocks noGrp="1"/>
          </p:cNvSpPr>
          <p:nvPr>
            <p:ph type="title"/>
            <p:custDataLst>
              <p:tags r:id="rId1"/>
            </p:custDataLst>
          </p:nvPr>
        </p:nvSpPr>
        <p:spPr/>
        <p:txBody>
          <a:bodyPr/>
          <a:lstStyle/>
          <a:p>
            <a:r>
              <a:rPr lang="en-US"/>
              <a:t>Sécurisation de l’installation MariaDB</a:t>
            </a:r>
            <a:endParaRPr lang="en-CA"/>
          </a:p>
        </p:txBody>
      </p:sp>
      <p:sp>
        <p:nvSpPr>
          <p:cNvPr id="3" name="Content Placeholder 2">
            <a:extLst>
              <a:ext uri="{FF2B5EF4-FFF2-40B4-BE49-F238E27FC236}">
                <a16:creationId xmlns:a16="http://schemas.microsoft.com/office/drawing/2014/main" id="{BC4F15C9-B21C-44EE-B990-E5D14448BCDB}"/>
              </a:ext>
            </a:extLst>
          </p:cNvPr>
          <p:cNvSpPr>
            <a:spLocks noGrp="1"/>
          </p:cNvSpPr>
          <p:nvPr>
            <p:ph idx="1"/>
            <p:custDataLst>
              <p:tags r:id="rId2"/>
            </p:custDataLst>
          </p:nvPr>
        </p:nvSpPr>
        <p:spPr/>
        <p:txBody>
          <a:bodyPr>
            <a:normAutofit fontScale="92500" lnSpcReduction="20000"/>
          </a:bodyPr>
          <a:lstStyle/>
          <a:p>
            <a:r>
              <a:rPr lang="en-US" dirty="0"/>
              <a:t>Comme nous </a:t>
            </a:r>
            <a:r>
              <a:rPr lang="en-US" dirty="0" err="1"/>
              <a:t>avons</a:t>
            </a:r>
            <a:r>
              <a:rPr lang="en-US" dirty="0"/>
              <a:t> vu au </a:t>
            </a:r>
            <a:r>
              <a:rPr lang="en-US" dirty="0" err="1"/>
              <a:t>cours</a:t>
            </a:r>
            <a:r>
              <a:rPr lang="en-US" dirty="0"/>
              <a:t> 4 </a:t>
            </a:r>
            <a:r>
              <a:rPr lang="en-US" dirty="0" err="1"/>
              <a:t>en</a:t>
            </a:r>
            <a:r>
              <a:rPr lang="en-US" dirty="0"/>
              <a:t> “</a:t>
            </a:r>
            <a:r>
              <a:rPr lang="en-US" dirty="0" err="1"/>
              <a:t>Sécurisation</a:t>
            </a:r>
            <a:r>
              <a:rPr lang="en-US" dirty="0"/>
              <a:t> des applications web”, on </a:t>
            </a:r>
            <a:r>
              <a:rPr lang="en-US" dirty="0" err="1"/>
              <a:t>peut</a:t>
            </a:r>
            <a:r>
              <a:rPr lang="en-US" dirty="0"/>
              <a:t> </a:t>
            </a:r>
            <a:r>
              <a:rPr lang="en-US" dirty="0" err="1"/>
              <a:t>sécuriser</a:t>
            </a:r>
            <a:r>
              <a:rPr lang="en-US" dirty="0"/>
              <a:t> </a:t>
            </a:r>
            <a:r>
              <a:rPr lang="en-US" dirty="0" err="1"/>
              <a:t>notre</a:t>
            </a:r>
            <a:r>
              <a:rPr lang="en-US" dirty="0"/>
              <a:t> installation de MariaDB avec la </a:t>
            </a:r>
            <a:r>
              <a:rPr lang="en-US" dirty="0" err="1"/>
              <a:t>commande</a:t>
            </a:r>
            <a:r>
              <a:rPr lang="en-US" dirty="0"/>
              <a:t> </a:t>
            </a:r>
            <a:r>
              <a:rPr lang="en-US" dirty="0" err="1"/>
              <a:t>suivante</a:t>
            </a:r>
            <a:r>
              <a:rPr lang="en-US" dirty="0"/>
              <a:t>:</a:t>
            </a:r>
          </a:p>
          <a:p>
            <a:pPr marL="0" indent="0">
              <a:buNone/>
            </a:pPr>
            <a:r>
              <a:rPr lang="en-US" dirty="0"/>
              <a:t>		</a:t>
            </a:r>
            <a:r>
              <a:rPr lang="en-US" dirty="0" err="1">
                <a:solidFill>
                  <a:srgbClr val="FFC000"/>
                </a:solidFill>
              </a:rPr>
              <a:t>mysql_secure_installation</a:t>
            </a:r>
            <a:endParaRPr lang="en-US" dirty="0">
              <a:solidFill>
                <a:srgbClr val="FFC000"/>
              </a:solidFill>
            </a:endParaRPr>
          </a:p>
          <a:p>
            <a:pPr marL="0" indent="0">
              <a:buNone/>
            </a:pPr>
            <a:endParaRPr lang="en-CA" dirty="0"/>
          </a:p>
          <a:p>
            <a:r>
              <a:rPr lang="en-CA" dirty="0" err="1"/>
              <a:t>Assurez-vous</a:t>
            </a:r>
            <a:r>
              <a:rPr lang="en-CA" dirty="0"/>
              <a:t> de </a:t>
            </a:r>
            <a:r>
              <a:rPr lang="en-CA" dirty="0" err="1"/>
              <a:t>répondre</a:t>
            </a:r>
            <a:endParaRPr lang="en-CA" dirty="0"/>
          </a:p>
          <a:p>
            <a:pPr lvl="1"/>
            <a:r>
              <a:rPr lang="en-CA" dirty="0"/>
              <a:t>Y (Yes)</a:t>
            </a:r>
          </a:p>
          <a:p>
            <a:pPr lvl="1"/>
            <a:r>
              <a:rPr lang="en-CA" dirty="0"/>
              <a:t>2 (Mot de passe </a:t>
            </a:r>
            <a:r>
              <a:rPr lang="en-CA" dirty="0" err="1"/>
              <a:t>robuste</a:t>
            </a:r>
            <a:r>
              <a:rPr lang="en-CA" dirty="0"/>
              <a:t> </a:t>
            </a:r>
            <a:r>
              <a:rPr lang="en-CA" dirty="0" err="1"/>
              <a:t>obligatoire</a:t>
            </a:r>
            <a:r>
              <a:rPr lang="en-CA" dirty="0"/>
              <a:t>)</a:t>
            </a:r>
          </a:p>
          <a:p>
            <a:pPr lvl="1"/>
            <a:r>
              <a:rPr lang="en-CA" dirty="0"/>
              <a:t>Y (</a:t>
            </a:r>
            <a:r>
              <a:rPr lang="en-CA" dirty="0" err="1"/>
              <a:t>Enlever</a:t>
            </a:r>
            <a:r>
              <a:rPr lang="en-CA" dirty="0"/>
              <a:t> </a:t>
            </a:r>
            <a:r>
              <a:rPr lang="en-CA" dirty="0" err="1"/>
              <a:t>compte</a:t>
            </a:r>
            <a:r>
              <a:rPr lang="en-CA" dirty="0"/>
              <a:t> anonyme)</a:t>
            </a:r>
          </a:p>
          <a:p>
            <a:pPr lvl="1"/>
            <a:r>
              <a:rPr lang="en-CA" dirty="0"/>
              <a:t>Y (</a:t>
            </a:r>
            <a:r>
              <a:rPr lang="en-CA" dirty="0" err="1"/>
              <a:t>Désactiver</a:t>
            </a:r>
            <a:r>
              <a:rPr lang="en-CA" dirty="0"/>
              <a:t> </a:t>
            </a:r>
            <a:r>
              <a:rPr lang="en-CA" dirty="0" err="1"/>
              <a:t>l’utilisation</a:t>
            </a:r>
            <a:r>
              <a:rPr lang="en-CA" dirty="0"/>
              <a:t> du </a:t>
            </a:r>
            <a:r>
              <a:rPr lang="en-CA" dirty="0" err="1"/>
              <a:t>compte</a:t>
            </a:r>
            <a:r>
              <a:rPr lang="en-CA" dirty="0"/>
              <a:t> Root à distance</a:t>
            </a:r>
          </a:p>
          <a:p>
            <a:pPr lvl="1"/>
            <a:r>
              <a:rPr lang="en-CA" dirty="0"/>
              <a:t>Y (</a:t>
            </a:r>
            <a:r>
              <a:rPr lang="en-CA" dirty="0" err="1"/>
              <a:t>Retirer</a:t>
            </a:r>
            <a:r>
              <a:rPr lang="en-CA" dirty="0"/>
              <a:t> les bases de données de test)</a:t>
            </a:r>
          </a:p>
          <a:p>
            <a:pPr lvl="1"/>
            <a:r>
              <a:rPr lang="en-CA" dirty="0"/>
              <a:t>Y (Recharger les </a:t>
            </a:r>
            <a:r>
              <a:rPr lang="en-CA" dirty="0" err="1"/>
              <a:t>privilèges</a:t>
            </a:r>
            <a:endParaRPr lang="en-CA" dirty="0"/>
          </a:p>
        </p:txBody>
      </p:sp>
    </p:spTree>
    <p:extLst>
      <p:ext uri="{BB962C8B-B14F-4D97-AF65-F5344CB8AC3E}">
        <p14:creationId xmlns:p14="http://schemas.microsoft.com/office/powerpoint/2010/main" val="2862631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5A837-695D-4129-8926-0B4CD052FC7F}"/>
              </a:ext>
            </a:extLst>
          </p:cNvPr>
          <p:cNvSpPr>
            <a:spLocks noGrp="1"/>
          </p:cNvSpPr>
          <p:nvPr>
            <p:ph type="title"/>
            <p:custDataLst>
              <p:tags r:id="rId1"/>
            </p:custDataLst>
          </p:nvPr>
        </p:nvSpPr>
        <p:spPr/>
        <p:txBody>
          <a:bodyPr/>
          <a:lstStyle/>
          <a:p>
            <a:r>
              <a:rPr lang="en-US"/>
              <a:t>Sécurisation de l’installation MariaDB</a:t>
            </a:r>
            <a:endParaRPr lang="en-CA"/>
          </a:p>
        </p:txBody>
      </p:sp>
      <p:pic>
        <p:nvPicPr>
          <p:cNvPr id="4" name="Picture 3">
            <a:extLst>
              <a:ext uri="{FF2B5EF4-FFF2-40B4-BE49-F238E27FC236}">
                <a16:creationId xmlns:a16="http://schemas.microsoft.com/office/drawing/2014/main" id="{6B2F53B3-1343-C675-B83D-80F07DDE94E4}"/>
              </a:ext>
            </a:extLst>
          </p:cNvPr>
          <p:cNvPicPr>
            <a:picLocks noChangeAspect="1"/>
          </p:cNvPicPr>
          <p:nvPr>
            <p:custDataLst>
              <p:tags r:id="rId2"/>
            </p:custDataLst>
          </p:nvPr>
        </p:nvPicPr>
        <p:blipFill>
          <a:blip r:embed="rId4"/>
          <a:stretch>
            <a:fillRect/>
          </a:stretch>
        </p:blipFill>
        <p:spPr>
          <a:xfrm>
            <a:off x="3538577" y="1159933"/>
            <a:ext cx="4678746" cy="5698067"/>
          </a:xfrm>
          <a:prstGeom prst="rect">
            <a:avLst/>
          </a:prstGeom>
        </p:spPr>
      </p:pic>
    </p:spTree>
    <p:extLst>
      <p:ext uri="{BB962C8B-B14F-4D97-AF65-F5344CB8AC3E}">
        <p14:creationId xmlns:p14="http://schemas.microsoft.com/office/powerpoint/2010/main" val="3935192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dirty="0"/>
              <a:t>Concepts d’infrastructure</a:t>
            </a:r>
          </a:p>
        </p:txBody>
      </p:sp>
    </p:spTree>
    <p:extLst>
      <p:ext uri="{BB962C8B-B14F-4D97-AF65-F5344CB8AC3E}">
        <p14:creationId xmlns:p14="http://schemas.microsoft.com/office/powerpoint/2010/main" val="10980302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La création de comptes pour la base de données</a:t>
            </a:r>
            <a:endParaRPr lang="fr-CA" dirty="0"/>
          </a:p>
        </p:txBody>
      </p:sp>
    </p:spTree>
    <p:extLst>
      <p:ext uri="{BB962C8B-B14F-4D97-AF65-F5344CB8AC3E}">
        <p14:creationId xmlns:p14="http://schemas.microsoft.com/office/powerpoint/2010/main" val="33965174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CD68-7333-428A-9FB6-74ECED5A0343}"/>
              </a:ext>
            </a:extLst>
          </p:cNvPr>
          <p:cNvSpPr>
            <a:spLocks noGrp="1"/>
          </p:cNvSpPr>
          <p:nvPr>
            <p:ph type="title"/>
            <p:custDataLst>
              <p:tags r:id="rId1"/>
            </p:custDataLst>
          </p:nvPr>
        </p:nvSpPr>
        <p:spPr/>
        <p:txBody>
          <a:bodyPr/>
          <a:lstStyle/>
          <a:p>
            <a:r>
              <a:rPr lang="en-US"/>
              <a:t>La création de comptes pour la base de données</a:t>
            </a:r>
            <a:endParaRPr lang="en-CA"/>
          </a:p>
        </p:txBody>
      </p:sp>
      <p:sp>
        <p:nvSpPr>
          <p:cNvPr id="3" name="Content Placeholder 2">
            <a:extLst>
              <a:ext uri="{FF2B5EF4-FFF2-40B4-BE49-F238E27FC236}">
                <a16:creationId xmlns:a16="http://schemas.microsoft.com/office/drawing/2014/main" id="{B58F7371-1257-4A97-BA75-BFAEFA40DFF2}"/>
              </a:ext>
            </a:extLst>
          </p:cNvPr>
          <p:cNvSpPr>
            <a:spLocks noGrp="1"/>
          </p:cNvSpPr>
          <p:nvPr>
            <p:ph idx="1"/>
            <p:custDataLst>
              <p:tags r:id="rId2"/>
            </p:custDataLst>
          </p:nvPr>
        </p:nvSpPr>
        <p:spPr/>
        <p:txBody>
          <a:bodyPr/>
          <a:lstStyle/>
          <a:p>
            <a:r>
              <a:rPr lang="en-US"/>
              <a:t>Comme nous avons vu, il est possible de créer de nouveaux comptes utilisateurs dans la base de données.</a:t>
            </a:r>
          </a:p>
          <a:p>
            <a:r>
              <a:rPr lang="en-US"/>
              <a:t>Nous en aurons besoin pour nous connecter à PHPMyAdmin</a:t>
            </a:r>
          </a:p>
          <a:p>
            <a:endParaRPr lang="en-US"/>
          </a:p>
          <a:p>
            <a:r>
              <a:rPr lang="en-US"/>
              <a:t>Pour ouvrir MariaDB dans le terminal de commande, entrez la commande:</a:t>
            </a:r>
          </a:p>
          <a:p>
            <a:pPr marL="457200" lvl="1" indent="0">
              <a:buNone/>
            </a:pPr>
            <a:r>
              <a:rPr lang="en-US">
                <a:solidFill>
                  <a:srgbClr val="FFC000"/>
                </a:solidFill>
              </a:rPr>
              <a:t>mysql</a:t>
            </a:r>
          </a:p>
          <a:p>
            <a:pPr marL="457200" lvl="1" indent="0">
              <a:buNone/>
            </a:pPr>
            <a:endParaRPr lang="en-CA"/>
          </a:p>
        </p:txBody>
      </p:sp>
    </p:spTree>
    <p:extLst>
      <p:ext uri="{BB962C8B-B14F-4D97-AF65-F5344CB8AC3E}">
        <p14:creationId xmlns:p14="http://schemas.microsoft.com/office/powerpoint/2010/main" val="379995852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CD68-7333-428A-9FB6-74ECED5A0343}"/>
              </a:ext>
            </a:extLst>
          </p:cNvPr>
          <p:cNvSpPr>
            <a:spLocks noGrp="1"/>
          </p:cNvSpPr>
          <p:nvPr>
            <p:ph type="title"/>
            <p:custDataLst>
              <p:tags r:id="rId1"/>
            </p:custDataLst>
          </p:nvPr>
        </p:nvSpPr>
        <p:spPr/>
        <p:txBody>
          <a:bodyPr/>
          <a:lstStyle/>
          <a:p>
            <a:r>
              <a:rPr lang="en-US"/>
              <a:t>La création de comptes pour la base de données</a:t>
            </a:r>
            <a:endParaRPr lang="en-CA"/>
          </a:p>
        </p:txBody>
      </p:sp>
      <p:sp>
        <p:nvSpPr>
          <p:cNvPr id="3" name="Content Placeholder 2">
            <a:extLst>
              <a:ext uri="{FF2B5EF4-FFF2-40B4-BE49-F238E27FC236}">
                <a16:creationId xmlns:a16="http://schemas.microsoft.com/office/drawing/2014/main" id="{B58F7371-1257-4A97-BA75-BFAEFA40DFF2}"/>
              </a:ext>
            </a:extLst>
          </p:cNvPr>
          <p:cNvSpPr>
            <a:spLocks noGrp="1"/>
          </p:cNvSpPr>
          <p:nvPr>
            <p:ph idx="1"/>
            <p:custDataLst>
              <p:tags r:id="rId2"/>
            </p:custDataLst>
          </p:nvPr>
        </p:nvSpPr>
        <p:spPr/>
        <p:txBody>
          <a:bodyPr/>
          <a:lstStyle/>
          <a:p>
            <a:r>
              <a:rPr lang="en-US" dirty="0"/>
              <a:t>Une </a:t>
            </a:r>
            <a:r>
              <a:rPr lang="en-US" dirty="0" err="1"/>
              <a:t>fois</a:t>
            </a:r>
            <a:r>
              <a:rPr lang="en-US" dirty="0"/>
              <a:t> </a:t>
            </a:r>
            <a:r>
              <a:rPr lang="en-US" dirty="0" err="1"/>
              <a:t>connecté</a:t>
            </a:r>
            <a:r>
              <a:rPr lang="en-US" dirty="0"/>
              <a:t>, entrez les </a:t>
            </a:r>
            <a:r>
              <a:rPr lang="en-US" dirty="0" err="1"/>
              <a:t>commandes</a:t>
            </a:r>
            <a:r>
              <a:rPr lang="en-US" dirty="0"/>
              <a:t> </a:t>
            </a:r>
            <a:r>
              <a:rPr lang="en-US" dirty="0" err="1"/>
              <a:t>suivantes</a:t>
            </a:r>
            <a:r>
              <a:rPr lang="en-US" dirty="0"/>
              <a:t>:</a:t>
            </a:r>
          </a:p>
          <a:p>
            <a:pPr marL="457200" lvl="1" indent="0">
              <a:buNone/>
            </a:pPr>
            <a:r>
              <a:rPr lang="en-CA" dirty="0"/>
              <a:t>CREATE USER ‘</a:t>
            </a:r>
            <a:r>
              <a:rPr lang="en-CA" dirty="0" err="1">
                <a:solidFill>
                  <a:srgbClr val="FFC000"/>
                </a:solidFill>
              </a:rPr>
              <a:t>app_user</a:t>
            </a:r>
            <a:r>
              <a:rPr lang="en-CA" dirty="0" err="1"/>
              <a:t>’@’</a:t>
            </a:r>
            <a:r>
              <a:rPr lang="en-CA" dirty="0" err="1">
                <a:solidFill>
                  <a:srgbClr val="FFC000"/>
                </a:solidFill>
              </a:rPr>
              <a:t>localhost</a:t>
            </a:r>
            <a:r>
              <a:rPr lang="en-CA" dirty="0"/>
              <a:t>’ IDENTIFIED BY ‘</a:t>
            </a:r>
            <a:r>
              <a:rPr lang="en-CA" dirty="0">
                <a:solidFill>
                  <a:srgbClr val="FFC000"/>
                </a:solidFill>
              </a:rPr>
              <a:t>CoursPHP123!</a:t>
            </a:r>
            <a:r>
              <a:rPr lang="en-CA" dirty="0"/>
              <a:t>’;</a:t>
            </a:r>
          </a:p>
          <a:p>
            <a:pPr marL="457200" lvl="1" indent="0">
              <a:buNone/>
            </a:pPr>
            <a:r>
              <a:rPr lang="en-CA" dirty="0"/>
              <a:t>GRANT ALL PRIVILEGES ON *.* to ‘</a:t>
            </a:r>
            <a:r>
              <a:rPr lang="en-CA" dirty="0" err="1">
                <a:solidFill>
                  <a:srgbClr val="FFC000"/>
                </a:solidFill>
              </a:rPr>
              <a:t>app_user</a:t>
            </a:r>
            <a:r>
              <a:rPr lang="en-CA" dirty="0" err="1"/>
              <a:t>’@’localhost</a:t>
            </a:r>
            <a:r>
              <a:rPr lang="en-CA" dirty="0"/>
              <a:t>’;</a:t>
            </a:r>
          </a:p>
          <a:p>
            <a:pPr marL="457200" lvl="1" indent="0">
              <a:buNone/>
            </a:pPr>
            <a:r>
              <a:rPr lang="en-CA" dirty="0"/>
              <a:t>FLUSH PRIVILEGES;</a:t>
            </a:r>
          </a:p>
          <a:p>
            <a:pPr marL="0" indent="0">
              <a:buNone/>
            </a:pPr>
            <a:endParaRPr lang="en-US" dirty="0"/>
          </a:p>
          <a:p>
            <a:pPr marL="0" indent="0">
              <a:buNone/>
            </a:pPr>
            <a:endParaRPr lang="en-US" dirty="0"/>
          </a:p>
          <a:p>
            <a:r>
              <a:rPr lang="en-US" dirty="0"/>
              <a:t>Une </a:t>
            </a:r>
            <a:r>
              <a:rPr lang="en-US" dirty="0" err="1"/>
              <a:t>fois</a:t>
            </a:r>
            <a:r>
              <a:rPr lang="en-US" dirty="0"/>
              <a:t> </a:t>
            </a:r>
            <a:r>
              <a:rPr lang="en-US" dirty="0" err="1"/>
              <a:t>terminé</a:t>
            </a:r>
            <a:r>
              <a:rPr lang="en-US" dirty="0"/>
              <a:t>, entrez “exit” pour </a:t>
            </a:r>
            <a:r>
              <a:rPr lang="en-US" dirty="0" err="1"/>
              <a:t>sortir</a:t>
            </a:r>
            <a:r>
              <a:rPr lang="en-US" dirty="0"/>
              <a:t> de MariaDB.</a:t>
            </a:r>
          </a:p>
          <a:p>
            <a:pPr marL="457200" lvl="1" indent="0">
              <a:buNone/>
            </a:pPr>
            <a:endParaRPr lang="en-CA" dirty="0"/>
          </a:p>
        </p:txBody>
      </p:sp>
    </p:spTree>
    <p:extLst>
      <p:ext uri="{BB962C8B-B14F-4D97-AF65-F5344CB8AC3E}">
        <p14:creationId xmlns:p14="http://schemas.microsoft.com/office/powerpoint/2010/main" val="28238232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ACD68-7333-428A-9FB6-74ECED5A0343}"/>
              </a:ext>
            </a:extLst>
          </p:cNvPr>
          <p:cNvSpPr>
            <a:spLocks noGrp="1"/>
          </p:cNvSpPr>
          <p:nvPr>
            <p:ph type="title"/>
            <p:custDataLst>
              <p:tags r:id="rId1"/>
            </p:custDataLst>
          </p:nvPr>
        </p:nvSpPr>
        <p:spPr/>
        <p:txBody>
          <a:bodyPr/>
          <a:lstStyle/>
          <a:p>
            <a:r>
              <a:rPr lang="en-US"/>
              <a:t>La création de comptes pour la base de données</a:t>
            </a:r>
            <a:endParaRPr lang="en-CA"/>
          </a:p>
        </p:txBody>
      </p:sp>
      <p:sp>
        <p:nvSpPr>
          <p:cNvPr id="3" name="Content Placeholder 2">
            <a:extLst>
              <a:ext uri="{FF2B5EF4-FFF2-40B4-BE49-F238E27FC236}">
                <a16:creationId xmlns:a16="http://schemas.microsoft.com/office/drawing/2014/main" id="{B58F7371-1257-4A97-BA75-BFAEFA40DFF2}"/>
              </a:ext>
            </a:extLst>
          </p:cNvPr>
          <p:cNvSpPr>
            <a:spLocks noGrp="1"/>
          </p:cNvSpPr>
          <p:nvPr>
            <p:ph idx="1"/>
            <p:custDataLst>
              <p:tags r:id="rId2"/>
            </p:custDataLst>
          </p:nvPr>
        </p:nvSpPr>
        <p:spPr/>
        <p:txBody>
          <a:bodyPr/>
          <a:lstStyle/>
          <a:p>
            <a:r>
              <a:rPr lang="en-US"/>
              <a:t>Voici qui termine la création du compte que nous utiliserons pour PHPMyAdmin et pour notre application.</a:t>
            </a:r>
          </a:p>
          <a:p>
            <a:endParaRPr lang="en-US"/>
          </a:p>
          <a:p>
            <a:r>
              <a:rPr lang="en-US"/>
              <a:t>Passons maintenant au déploiement de PHPMyAdmin</a:t>
            </a:r>
          </a:p>
          <a:p>
            <a:pPr marL="457200" lvl="1" indent="0">
              <a:buNone/>
            </a:pPr>
            <a:endParaRPr lang="en-CA"/>
          </a:p>
        </p:txBody>
      </p:sp>
    </p:spTree>
    <p:extLst>
      <p:ext uri="{BB962C8B-B14F-4D97-AF65-F5344CB8AC3E}">
        <p14:creationId xmlns:p14="http://schemas.microsoft.com/office/powerpoint/2010/main" val="24446242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Installation de PHPMyAdmin</a:t>
            </a:r>
            <a:endParaRPr lang="fr-CA" dirty="0"/>
          </a:p>
        </p:txBody>
      </p:sp>
    </p:spTree>
    <p:extLst>
      <p:ext uri="{BB962C8B-B14F-4D97-AF65-F5344CB8AC3E}">
        <p14:creationId xmlns:p14="http://schemas.microsoft.com/office/powerpoint/2010/main" val="26573571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FAAA-471F-4F80-BC02-062FFFA17278}"/>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A8E437DA-412E-4FD2-9466-32FC8B2B0605}"/>
              </a:ext>
            </a:extLst>
          </p:cNvPr>
          <p:cNvSpPr>
            <a:spLocks noGrp="1"/>
          </p:cNvSpPr>
          <p:nvPr>
            <p:ph idx="1"/>
            <p:custDataLst>
              <p:tags r:id="rId2"/>
            </p:custDataLst>
          </p:nvPr>
        </p:nvSpPr>
        <p:spPr/>
        <p:txBody>
          <a:bodyPr/>
          <a:lstStyle/>
          <a:p>
            <a:r>
              <a:rPr lang="en-US" dirty="0"/>
              <a:t>Nous </a:t>
            </a:r>
            <a:r>
              <a:rPr lang="en-US" dirty="0" err="1"/>
              <a:t>sommes</a:t>
            </a:r>
            <a:r>
              <a:rPr lang="en-US" dirty="0"/>
              <a:t> </a:t>
            </a:r>
            <a:r>
              <a:rPr lang="en-US" dirty="0" err="1"/>
              <a:t>maintenant</a:t>
            </a:r>
            <a:r>
              <a:rPr lang="en-US" dirty="0"/>
              <a:t> </a:t>
            </a:r>
            <a:r>
              <a:rPr lang="en-US" dirty="0" err="1"/>
              <a:t>prêts</a:t>
            </a:r>
            <a:r>
              <a:rPr lang="en-US" dirty="0"/>
              <a:t> à installer </a:t>
            </a:r>
            <a:r>
              <a:rPr lang="en-US" dirty="0" err="1"/>
              <a:t>PHPMyAdmin</a:t>
            </a:r>
            <a:r>
              <a:rPr lang="en-US" dirty="0"/>
              <a:t>.</a:t>
            </a:r>
          </a:p>
          <a:p>
            <a:endParaRPr lang="en-US" dirty="0"/>
          </a:p>
          <a:p>
            <a:r>
              <a:rPr lang="en-US" dirty="0" err="1"/>
              <a:t>Ça</a:t>
            </a:r>
            <a:r>
              <a:rPr lang="en-US" dirty="0"/>
              <a:t> nous </a:t>
            </a:r>
            <a:r>
              <a:rPr lang="en-US" dirty="0" err="1"/>
              <a:t>permettra</a:t>
            </a:r>
            <a:r>
              <a:rPr lang="en-US" dirty="0"/>
              <a:t> de </a:t>
            </a:r>
            <a:r>
              <a:rPr lang="en-US" dirty="0" err="1"/>
              <a:t>déployer</a:t>
            </a:r>
            <a:r>
              <a:rPr lang="en-US" dirty="0"/>
              <a:t> </a:t>
            </a:r>
            <a:r>
              <a:rPr lang="en-US" dirty="0" err="1"/>
              <a:t>notre</a:t>
            </a:r>
            <a:r>
              <a:rPr lang="en-US" dirty="0"/>
              <a:t> base de données </a:t>
            </a:r>
            <a:r>
              <a:rPr lang="en-US" dirty="0" err="1"/>
              <a:t>ainsi</a:t>
            </a:r>
            <a:r>
              <a:rPr lang="en-US" dirty="0"/>
              <a:t> que </a:t>
            </a:r>
            <a:r>
              <a:rPr lang="en-US" dirty="0" err="1"/>
              <a:t>d’en</a:t>
            </a:r>
            <a:r>
              <a:rPr lang="en-US" dirty="0"/>
              <a:t> faire </a:t>
            </a:r>
            <a:r>
              <a:rPr lang="en-US" dirty="0" err="1"/>
              <a:t>l’administration</a:t>
            </a:r>
            <a:r>
              <a:rPr lang="en-US" dirty="0"/>
              <a:t> dans le </a:t>
            </a:r>
            <a:r>
              <a:rPr lang="en-US" dirty="0" err="1"/>
              <a:t>futur</a:t>
            </a:r>
            <a:r>
              <a:rPr lang="en-US" dirty="0"/>
              <a:t> (</a:t>
            </a:r>
            <a:r>
              <a:rPr lang="en-US" dirty="0" err="1"/>
              <a:t>vérifier</a:t>
            </a:r>
            <a:r>
              <a:rPr lang="en-US" dirty="0"/>
              <a:t> les données, </a:t>
            </a:r>
            <a:r>
              <a:rPr lang="en-US" dirty="0" err="1"/>
              <a:t>exécuter</a:t>
            </a:r>
            <a:r>
              <a:rPr lang="en-US" dirty="0"/>
              <a:t> des </a:t>
            </a:r>
            <a:r>
              <a:rPr lang="en-US" dirty="0" err="1"/>
              <a:t>requêtes</a:t>
            </a:r>
            <a:r>
              <a:rPr lang="en-US" dirty="0"/>
              <a:t>, etc.)</a:t>
            </a:r>
          </a:p>
          <a:p>
            <a:endParaRPr lang="en-US" dirty="0"/>
          </a:p>
        </p:txBody>
      </p:sp>
    </p:spTree>
    <p:extLst>
      <p:ext uri="{BB962C8B-B14F-4D97-AF65-F5344CB8AC3E}">
        <p14:creationId xmlns:p14="http://schemas.microsoft.com/office/powerpoint/2010/main" val="4156084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377C0-B869-4DEA-82B5-BAB75755C15A}"/>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17AB078F-2332-44C3-8F94-6647F4E4445C}"/>
              </a:ext>
            </a:extLst>
          </p:cNvPr>
          <p:cNvSpPr>
            <a:spLocks noGrp="1"/>
          </p:cNvSpPr>
          <p:nvPr>
            <p:ph idx="1"/>
            <p:custDataLst>
              <p:tags r:id="rId2"/>
            </p:custDataLst>
          </p:nvPr>
        </p:nvSpPr>
        <p:spPr/>
        <p:txBody>
          <a:bodyPr/>
          <a:lstStyle/>
          <a:p>
            <a:r>
              <a:rPr lang="en-US"/>
              <a:t>1) Pour commencer, rendez-vous sur le site </a:t>
            </a:r>
            <a:r>
              <a:rPr lang="en-US">
                <a:hlinkClick r:id="rId4"/>
              </a:rPr>
              <a:t>https://www.phpmyadmin.net/downloads/</a:t>
            </a:r>
            <a:endParaRPr lang="en-US"/>
          </a:p>
          <a:p>
            <a:endParaRPr lang="en-US"/>
          </a:p>
          <a:p>
            <a:r>
              <a:rPr lang="en-US"/>
              <a:t>2) Télécharger le fichier Zip de la dernière version de PHPMyAdmin</a:t>
            </a:r>
          </a:p>
        </p:txBody>
      </p:sp>
      <p:pic>
        <p:nvPicPr>
          <p:cNvPr id="5" name="Picture 4">
            <a:extLst>
              <a:ext uri="{FF2B5EF4-FFF2-40B4-BE49-F238E27FC236}">
                <a16:creationId xmlns:a16="http://schemas.microsoft.com/office/drawing/2014/main" id="{1AA66490-44F9-D61F-FCFC-87A430821D33}"/>
              </a:ext>
            </a:extLst>
          </p:cNvPr>
          <p:cNvPicPr>
            <a:picLocks noChangeAspect="1"/>
          </p:cNvPicPr>
          <p:nvPr/>
        </p:nvPicPr>
        <p:blipFill>
          <a:blip r:embed="rId5"/>
          <a:stretch>
            <a:fillRect/>
          </a:stretch>
        </p:blipFill>
        <p:spPr>
          <a:xfrm>
            <a:off x="399255" y="3719184"/>
            <a:ext cx="11393490" cy="2934109"/>
          </a:xfrm>
          <a:prstGeom prst="rect">
            <a:avLst/>
          </a:prstGeom>
        </p:spPr>
      </p:pic>
    </p:spTree>
    <p:extLst>
      <p:ext uri="{BB962C8B-B14F-4D97-AF65-F5344CB8AC3E}">
        <p14:creationId xmlns:p14="http://schemas.microsoft.com/office/powerpoint/2010/main" val="35521361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FCC5A-D713-40AB-B8A8-13BC83C32D1E}"/>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5A63F0E5-DCB9-4C79-BAF0-25E10DC83B9C}"/>
              </a:ext>
            </a:extLst>
          </p:cNvPr>
          <p:cNvSpPr>
            <a:spLocks noGrp="1"/>
          </p:cNvSpPr>
          <p:nvPr>
            <p:ph idx="1"/>
            <p:custDataLst>
              <p:tags r:id="rId2"/>
            </p:custDataLst>
          </p:nvPr>
        </p:nvSpPr>
        <p:spPr/>
        <p:txBody>
          <a:bodyPr/>
          <a:lstStyle/>
          <a:p>
            <a:r>
              <a:rPr lang="en-US"/>
              <a:t>3) Décompresser le fichier. Vous pouvez voir tous les fichiers de PHPMyAdmin dans le répertoire généré.</a:t>
            </a:r>
          </a:p>
          <a:p>
            <a:endParaRPr lang="en-CA"/>
          </a:p>
        </p:txBody>
      </p:sp>
      <p:pic>
        <p:nvPicPr>
          <p:cNvPr id="5" name="Picture 4" descr="Graphical user interface, table&#10;&#10;Description automatically generated">
            <a:extLst>
              <a:ext uri="{FF2B5EF4-FFF2-40B4-BE49-F238E27FC236}">
                <a16:creationId xmlns:a16="http://schemas.microsoft.com/office/drawing/2014/main" id="{1443ADB3-4949-4E8E-A9F1-1FB4AB23AB47}"/>
              </a:ext>
            </a:extLst>
          </p:cNvPr>
          <p:cNvPicPr>
            <a:picLocks noChangeAspect="1"/>
          </p:cNvPicPr>
          <p:nvPr>
            <p:custDataLst>
              <p:tags r:id="rId3"/>
            </p:custDataLst>
          </p:nvPr>
        </p:nvPicPr>
        <p:blipFill>
          <a:blip r:embed="rId5"/>
          <a:stretch>
            <a:fillRect/>
          </a:stretch>
        </p:blipFill>
        <p:spPr>
          <a:xfrm>
            <a:off x="1509203" y="2871251"/>
            <a:ext cx="5148044" cy="3759243"/>
          </a:xfrm>
          <a:prstGeom prst="rect">
            <a:avLst/>
          </a:prstGeom>
        </p:spPr>
      </p:pic>
    </p:spTree>
    <p:extLst>
      <p:ext uri="{BB962C8B-B14F-4D97-AF65-F5344CB8AC3E}">
        <p14:creationId xmlns:p14="http://schemas.microsoft.com/office/powerpoint/2010/main" val="2735868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1029B-4E78-491F-8FCD-162F7DA9732E}"/>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363C151F-55DC-4872-9BA8-53DC01BFAFEF}"/>
              </a:ext>
            </a:extLst>
          </p:cNvPr>
          <p:cNvSpPr>
            <a:spLocks noGrp="1"/>
          </p:cNvSpPr>
          <p:nvPr>
            <p:ph idx="1"/>
            <p:custDataLst>
              <p:tags r:id="rId2"/>
            </p:custDataLst>
          </p:nvPr>
        </p:nvSpPr>
        <p:spPr/>
        <p:txBody>
          <a:bodyPr/>
          <a:lstStyle/>
          <a:p>
            <a:r>
              <a:rPr lang="en-US" dirty="0"/>
              <a:t>4) </a:t>
            </a:r>
            <a:r>
              <a:rPr lang="en-US" dirty="0" err="1"/>
              <a:t>Retourner</a:t>
            </a:r>
            <a:r>
              <a:rPr lang="en-US" dirty="0"/>
              <a:t> un </a:t>
            </a:r>
            <a:r>
              <a:rPr lang="en-US" dirty="0" err="1"/>
              <a:t>répertoire</a:t>
            </a:r>
            <a:r>
              <a:rPr lang="en-US" dirty="0"/>
              <a:t> </a:t>
            </a:r>
            <a:r>
              <a:rPr lang="en-US" dirty="0" err="1"/>
              <a:t>en</a:t>
            </a:r>
            <a:r>
              <a:rPr lang="en-US" dirty="0"/>
              <a:t> arrière et </a:t>
            </a:r>
            <a:r>
              <a:rPr lang="en-US" dirty="0" err="1"/>
              <a:t>renommer</a:t>
            </a:r>
            <a:r>
              <a:rPr lang="en-US" dirty="0"/>
              <a:t> le </a:t>
            </a:r>
            <a:r>
              <a:rPr lang="en-US" dirty="0" err="1"/>
              <a:t>répertoire</a:t>
            </a:r>
            <a:r>
              <a:rPr lang="en-US" dirty="0"/>
              <a:t> qui a </a:t>
            </a:r>
            <a:r>
              <a:rPr lang="en-US" dirty="0" err="1"/>
              <a:t>été</a:t>
            </a:r>
            <a:r>
              <a:rPr lang="en-US" dirty="0"/>
              <a:t> </a:t>
            </a:r>
            <a:r>
              <a:rPr lang="en-US" dirty="0" err="1"/>
              <a:t>décompressé</a:t>
            </a:r>
            <a:r>
              <a:rPr lang="en-US" dirty="0"/>
              <a:t> pour quelque chose de plus court (</a:t>
            </a:r>
            <a:r>
              <a:rPr lang="en-US" dirty="0" err="1"/>
              <a:t>comme</a:t>
            </a:r>
            <a:r>
              <a:rPr lang="en-US" dirty="0"/>
              <a:t> “</a:t>
            </a:r>
            <a:r>
              <a:rPr lang="en-US" dirty="0" err="1"/>
              <a:t>phpmyadmin</a:t>
            </a:r>
            <a:r>
              <a:rPr lang="en-US" dirty="0"/>
              <a:t>”)</a:t>
            </a:r>
            <a:endParaRPr lang="en-CA" dirty="0"/>
          </a:p>
        </p:txBody>
      </p:sp>
      <p:pic>
        <p:nvPicPr>
          <p:cNvPr id="6" name="Picture 5">
            <a:extLst>
              <a:ext uri="{FF2B5EF4-FFF2-40B4-BE49-F238E27FC236}">
                <a16:creationId xmlns:a16="http://schemas.microsoft.com/office/drawing/2014/main" id="{8ED290AF-01E0-67F0-7369-FCBE2AC06529}"/>
              </a:ext>
            </a:extLst>
          </p:cNvPr>
          <p:cNvPicPr>
            <a:picLocks noChangeAspect="1"/>
          </p:cNvPicPr>
          <p:nvPr>
            <p:custDataLst>
              <p:tags r:id="rId3"/>
            </p:custDataLst>
          </p:nvPr>
        </p:nvPicPr>
        <p:blipFill>
          <a:blip r:embed="rId5"/>
          <a:stretch>
            <a:fillRect/>
          </a:stretch>
        </p:blipFill>
        <p:spPr>
          <a:xfrm>
            <a:off x="1607128" y="3398078"/>
            <a:ext cx="6878010" cy="1505160"/>
          </a:xfrm>
          <a:prstGeom prst="rect">
            <a:avLst/>
          </a:prstGeom>
        </p:spPr>
      </p:pic>
    </p:spTree>
    <p:extLst>
      <p:ext uri="{BB962C8B-B14F-4D97-AF65-F5344CB8AC3E}">
        <p14:creationId xmlns:p14="http://schemas.microsoft.com/office/powerpoint/2010/main" val="29957050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C011-AE76-4520-8FCC-112AB092F20B}"/>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EE81010A-B3AA-4482-9898-84AA1F7A6772}"/>
              </a:ext>
            </a:extLst>
          </p:cNvPr>
          <p:cNvSpPr>
            <a:spLocks noGrp="1"/>
          </p:cNvSpPr>
          <p:nvPr>
            <p:ph idx="1"/>
            <p:custDataLst>
              <p:tags r:id="rId2"/>
            </p:custDataLst>
          </p:nvPr>
        </p:nvSpPr>
        <p:spPr/>
        <p:txBody>
          <a:bodyPr/>
          <a:lstStyle/>
          <a:p>
            <a:r>
              <a:rPr lang="en-US"/>
              <a:t>5) En utilisant WinSCP, copier ce répertoire sur votre serveur contenant votre base de données. Vous devez le mettre sous “var/www/html”. Le transfert peut prendre quelques minutes.</a:t>
            </a:r>
            <a:endParaRPr lang="en-CA"/>
          </a:p>
        </p:txBody>
      </p:sp>
      <p:pic>
        <p:nvPicPr>
          <p:cNvPr id="7" name="Picture 6" descr="Graphical user interface, text, application&#10;&#10;Description automatically generated">
            <a:extLst>
              <a:ext uri="{FF2B5EF4-FFF2-40B4-BE49-F238E27FC236}">
                <a16:creationId xmlns:a16="http://schemas.microsoft.com/office/drawing/2014/main" id="{793EB568-4E2C-4655-84F3-9A1158339EC0}"/>
              </a:ext>
            </a:extLst>
          </p:cNvPr>
          <p:cNvPicPr>
            <a:picLocks noChangeAspect="1"/>
          </p:cNvPicPr>
          <p:nvPr>
            <p:custDataLst>
              <p:tags r:id="rId3"/>
            </p:custDataLst>
          </p:nvPr>
        </p:nvPicPr>
        <p:blipFill>
          <a:blip r:embed="rId5"/>
          <a:stretch>
            <a:fillRect/>
          </a:stretch>
        </p:blipFill>
        <p:spPr>
          <a:xfrm>
            <a:off x="1600608" y="3220024"/>
            <a:ext cx="5580865" cy="3390826"/>
          </a:xfrm>
          <a:prstGeom prst="rect">
            <a:avLst/>
          </a:prstGeom>
        </p:spPr>
      </p:pic>
    </p:spTree>
    <p:extLst>
      <p:ext uri="{BB962C8B-B14F-4D97-AF65-F5344CB8AC3E}">
        <p14:creationId xmlns:p14="http://schemas.microsoft.com/office/powerpoint/2010/main" val="150596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Rôle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représente l’équipement disponible pour rendre votre application disponible aux utilisateurs finaux.</a:t>
            </a:r>
          </a:p>
          <a:p>
            <a:r>
              <a:rPr lang="fr-CA" dirty="0"/>
              <a:t>Cette dernière peut être composée de:</a:t>
            </a:r>
          </a:p>
          <a:p>
            <a:pPr lvl="1"/>
            <a:r>
              <a:rPr lang="fr-CA" dirty="0"/>
              <a:t>Serveur</a:t>
            </a:r>
          </a:p>
          <a:p>
            <a:pPr lvl="1"/>
            <a:r>
              <a:rPr lang="fr-CA" dirty="0"/>
              <a:t>Équipement Réseau</a:t>
            </a:r>
          </a:p>
          <a:p>
            <a:pPr lvl="1"/>
            <a:r>
              <a:rPr lang="fr-CA" dirty="0"/>
              <a:t>Pare-feu</a:t>
            </a:r>
          </a:p>
          <a:p>
            <a:pPr lvl="1"/>
            <a:r>
              <a:rPr lang="fr-CA" dirty="0"/>
              <a:t>etc.</a:t>
            </a:r>
          </a:p>
          <a:p>
            <a:pPr lvl="1"/>
            <a:endParaRPr lang="fr-CA" dirty="0"/>
          </a:p>
          <a:p>
            <a:r>
              <a:rPr lang="fr-CA" dirty="0"/>
              <a:t>Les choix d’infrastructure peuvent avoir un impact considérable le cout, la sécurité et la capacité de mise à l'échelle de votre application.</a:t>
            </a:r>
          </a:p>
        </p:txBody>
      </p:sp>
    </p:spTree>
    <p:extLst>
      <p:ext uri="{BB962C8B-B14F-4D97-AF65-F5344CB8AC3E}">
        <p14:creationId xmlns:p14="http://schemas.microsoft.com/office/powerpoint/2010/main" val="272059798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E7DB-284B-4FFC-914B-CA38CA12E734}"/>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6AAB65FF-E5D3-4A08-A4DD-958CE7F43A35}"/>
              </a:ext>
            </a:extLst>
          </p:cNvPr>
          <p:cNvSpPr>
            <a:spLocks noGrp="1"/>
          </p:cNvSpPr>
          <p:nvPr>
            <p:ph idx="1"/>
            <p:custDataLst>
              <p:tags r:id="rId2"/>
            </p:custDataLst>
          </p:nvPr>
        </p:nvSpPr>
        <p:spPr/>
        <p:txBody>
          <a:bodyPr/>
          <a:lstStyle/>
          <a:p>
            <a:r>
              <a:rPr lang="en-US" dirty="0"/>
              <a:t>Une </a:t>
            </a:r>
            <a:r>
              <a:rPr lang="en-US" dirty="0" err="1"/>
              <a:t>fois</a:t>
            </a:r>
            <a:r>
              <a:rPr lang="en-US" dirty="0"/>
              <a:t> le </a:t>
            </a:r>
            <a:r>
              <a:rPr lang="en-US" dirty="0" err="1"/>
              <a:t>transfert</a:t>
            </a:r>
            <a:r>
              <a:rPr lang="en-US" dirty="0"/>
              <a:t> </a:t>
            </a:r>
            <a:r>
              <a:rPr lang="en-US" dirty="0" err="1"/>
              <a:t>terminé</a:t>
            </a:r>
            <a:r>
              <a:rPr lang="en-US" dirty="0"/>
              <a:t>, </a:t>
            </a:r>
            <a:r>
              <a:rPr lang="en-US" dirty="0" err="1"/>
              <a:t>connectez-vous</a:t>
            </a:r>
            <a:r>
              <a:rPr lang="en-US" dirty="0"/>
              <a:t> à </a:t>
            </a:r>
            <a:r>
              <a:rPr lang="en-US" dirty="0" err="1"/>
              <a:t>l’interface</a:t>
            </a:r>
            <a:r>
              <a:rPr lang="en-US" dirty="0"/>
              <a:t> de </a:t>
            </a:r>
            <a:r>
              <a:rPr lang="en-US" dirty="0" err="1"/>
              <a:t>PHPMyAdmin</a:t>
            </a:r>
            <a:r>
              <a:rPr lang="en-US" dirty="0"/>
              <a:t> </a:t>
            </a:r>
            <a:r>
              <a:rPr lang="en-US" dirty="0" err="1"/>
              <a:t>en</a:t>
            </a:r>
            <a:r>
              <a:rPr lang="en-US" dirty="0"/>
              <a:t> </a:t>
            </a:r>
            <a:r>
              <a:rPr lang="en-US" dirty="0" err="1"/>
              <a:t>utilisant</a:t>
            </a:r>
            <a:r>
              <a:rPr lang="en-US" dirty="0"/>
              <a:t> le lien:</a:t>
            </a:r>
          </a:p>
          <a:p>
            <a:r>
              <a:rPr lang="en-US" dirty="0"/>
              <a:t>&lt;</a:t>
            </a:r>
            <a:r>
              <a:rPr lang="en-US" dirty="0">
                <a:solidFill>
                  <a:srgbClr val="FFC000"/>
                </a:solidFill>
              </a:rPr>
              <a:t>nom de </a:t>
            </a:r>
            <a:r>
              <a:rPr lang="en-US" dirty="0" err="1">
                <a:solidFill>
                  <a:srgbClr val="FFC000"/>
                </a:solidFill>
              </a:rPr>
              <a:t>domaine</a:t>
            </a:r>
            <a:r>
              <a:rPr lang="en-US" dirty="0"/>
              <a:t>&gt;/phpMyAdmin</a:t>
            </a:r>
          </a:p>
          <a:p>
            <a:r>
              <a:rPr lang="en-US" dirty="0"/>
              <a:t>Rappel: </a:t>
            </a:r>
          </a:p>
          <a:p>
            <a:pPr lvl="1"/>
            <a:r>
              <a:rPr lang="en-US" dirty="0"/>
              <a:t>Username: </a:t>
            </a:r>
            <a:r>
              <a:rPr lang="en-US" dirty="0" err="1"/>
              <a:t>app_user</a:t>
            </a:r>
            <a:endParaRPr lang="en-US" dirty="0"/>
          </a:p>
          <a:p>
            <a:pPr lvl="1"/>
            <a:r>
              <a:rPr lang="en-US" dirty="0"/>
              <a:t>Password: </a:t>
            </a:r>
            <a:r>
              <a:rPr lang="en-CA" dirty="0"/>
              <a:t>CoursPHP123!</a:t>
            </a:r>
          </a:p>
        </p:txBody>
      </p:sp>
      <p:pic>
        <p:nvPicPr>
          <p:cNvPr id="8" name="Picture 7">
            <a:extLst>
              <a:ext uri="{FF2B5EF4-FFF2-40B4-BE49-F238E27FC236}">
                <a16:creationId xmlns:a16="http://schemas.microsoft.com/office/drawing/2014/main" id="{3614DC5F-46B5-4203-8616-84E168A23630}"/>
              </a:ext>
            </a:extLst>
          </p:cNvPr>
          <p:cNvPicPr>
            <a:picLocks noChangeAspect="1"/>
          </p:cNvPicPr>
          <p:nvPr>
            <p:custDataLst>
              <p:tags r:id="rId3"/>
            </p:custDataLst>
          </p:nvPr>
        </p:nvPicPr>
        <p:blipFill>
          <a:blip r:embed="rId5"/>
          <a:stretch>
            <a:fillRect/>
          </a:stretch>
        </p:blipFill>
        <p:spPr>
          <a:xfrm>
            <a:off x="5916636" y="3264681"/>
            <a:ext cx="5740380" cy="3480144"/>
          </a:xfrm>
          <a:prstGeom prst="rect">
            <a:avLst/>
          </a:prstGeom>
        </p:spPr>
      </p:pic>
    </p:spTree>
    <p:extLst>
      <p:ext uri="{BB962C8B-B14F-4D97-AF65-F5344CB8AC3E}">
        <p14:creationId xmlns:p14="http://schemas.microsoft.com/office/powerpoint/2010/main" val="8545263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E7DB-284B-4FFC-914B-CA38CA12E734}"/>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6AAB65FF-E5D3-4A08-A4DD-958CE7F43A35}"/>
              </a:ext>
            </a:extLst>
          </p:cNvPr>
          <p:cNvSpPr>
            <a:spLocks noGrp="1"/>
          </p:cNvSpPr>
          <p:nvPr>
            <p:ph idx="1"/>
            <p:custDataLst>
              <p:tags r:id="rId2"/>
            </p:custDataLst>
          </p:nvPr>
        </p:nvSpPr>
        <p:spPr/>
        <p:txBody>
          <a:bodyPr/>
          <a:lstStyle/>
          <a:p>
            <a:r>
              <a:rPr lang="en-US"/>
              <a:t>Une fois connecté, vous verrez le l’interface de PHPMyAdmin que nous utilisions dans XAMPP.</a:t>
            </a:r>
            <a:endParaRPr lang="en-CA"/>
          </a:p>
        </p:txBody>
      </p:sp>
      <p:pic>
        <p:nvPicPr>
          <p:cNvPr id="6" name="Picture 5">
            <a:extLst>
              <a:ext uri="{FF2B5EF4-FFF2-40B4-BE49-F238E27FC236}">
                <a16:creationId xmlns:a16="http://schemas.microsoft.com/office/drawing/2014/main" id="{0333F0AB-8F6C-49AE-B14D-18FB84CFD5A7}"/>
              </a:ext>
            </a:extLst>
          </p:cNvPr>
          <p:cNvPicPr>
            <a:picLocks noChangeAspect="1"/>
          </p:cNvPicPr>
          <p:nvPr>
            <p:custDataLst>
              <p:tags r:id="rId3"/>
            </p:custDataLst>
          </p:nvPr>
        </p:nvPicPr>
        <p:blipFill>
          <a:blip r:embed="rId5"/>
          <a:stretch>
            <a:fillRect/>
          </a:stretch>
        </p:blipFill>
        <p:spPr>
          <a:xfrm>
            <a:off x="906012" y="2999199"/>
            <a:ext cx="10975596" cy="2929141"/>
          </a:xfrm>
          <a:prstGeom prst="rect">
            <a:avLst/>
          </a:prstGeom>
        </p:spPr>
      </p:pic>
    </p:spTree>
    <p:extLst>
      <p:ext uri="{BB962C8B-B14F-4D97-AF65-F5344CB8AC3E}">
        <p14:creationId xmlns:p14="http://schemas.microsoft.com/office/powerpoint/2010/main" val="38387235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10AD8-910E-499A-A66E-6EEE5B552CE6}"/>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B8ABC6B6-011B-4FA1-A3A4-B57CD6F7439E}"/>
              </a:ext>
            </a:extLst>
          </p:cNvPr>
          <p:cNvSpPr>
            <a:spLocks noGrp="1"/>
          </p:cNvSpPr>
          <p:nvPr>
            <p:ph idx="1"/>
            <p:custDataLst>
              <p:tags r:id="rId2"/>
            </p:custDataLst>
          </p:nvPr>
        </p:nvSpPr>
        <p:spPr/>
        <p:txBody>
          <a:bodyPr/>
          <a:lstStyle/>
          <a:p>
            <a:r>
              <a:rPr lang="en-US"/>
              <a:t>Nous sommes donc connectés et prêts à faire l’importation de notre base de données.</a:t>
            </a:r>
          </a:p>
          <a:p>
            <a:endParaRPr lang="en-US"/>
          </a:p>
          <a:p>
            <a:r>
              <a:rPr lang="en-US"/>
              <a:t>C’est ce que nous ferons dans la prochaine section.</a:t>
            </a:r>
            <a:endParaRPr lang="en-CA"/>
          </a:p>
        </p:txBody>
      </p:sp>
    </p:spTree>
    <p:extLst>
      <p:ext uri="{BB962C8B-B14F-4D97-AF65-F5344CB8AC3E}">
        <p14:creationId xmlns:p14="http://schemas.microsoft.com/office/powerpoint/2010/main" val="26055343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Importation de la base de données</a:t>
            </a:r>
            <a:endParaRPr lang="fr-CA" dirty="0"/>
          </a:p>
        </p:txBody>
      </p:sp>
    </p:spTree>
    <p:extLst>
      <p:ext uri="{BB962C8B-B14F-4D97-AF65-F5344CB8AC3E}">
        <p14:creationId xmlns:p14="http://schemas.microsoft.com/office/powerpoint/2010/main" val="12698138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FAAA-471F-4F80-BC02-062FFFA17278}"/>
              </a:ext>
            </a:extLst>
          </p:cNvPr>
          <p:cNvSpPr>
            <a:spLocks noGrp="1"/>
          </p:cNvSpPr>
          <p:nvPr>
            <p:ph type="title"/>
            <p:custDataLst>
              <p:tags r:id="rId1"/>
            </p:custDataLst>
          </p:nvPr>
        </p:nvSpPr>
        <p:spPr/>
        <p:txBody>
          <a:bodyPr/>
          <a:lstStyle/>
          <a:p>
            <a:r>
              <a:rPr lang="en-US"/>
              <a:t>Importation de la base de données</a:t>
            </a:r>
            <a:endParaRPr lang="en-CA"/>
          </a:p>
        </p:txBody>
      </p:sp>
      <p:sp>
        <p:nvSpPr>
          <p:cNvPr id="3" name="Content Placeholder 2">
            <a:extLst>
              <a:ext uri="{FF2B5EF4-FFF2-40B4-BE49-F238E27FC236}">
                <a16:creationId xmlns:a16="http://schemas.microsoft.com/office/drawing/2014/main" id="{A8E437DA-412E-4FD2-9466-32FC8B2B0605}"/>
              </a:ext>
            </a:extLst>
          </p:cNvPr>
          <p:cNvSpPr>
            <a:spLocks noGrp="1"/>
          </p:cNvSpPr>
          <p:nvPr>
            <p:ph idx="1"/>
            <p:custDataLst>
              <p:tags r:id="rId2"/>
            </p:custDataLst>
          </p:nvPr>
        </p:nvSpPr>
        <p:spPr/>
        <p:txBody>
          <a:bodyPr/>
          <a:lstStyle/>
          <a:p>
            <a:r>
              <a:rPr lang="en-US"/>
              <a:t>La dernière étape est d’importer notre base de données.</a:t>
            </a:r>
          </a:p>
          <a:p>
            <a:r>
              <a:rPr lang="en-US"/>
              <a:t>Pour se faire, nous devrons</a:t>
            </a:r>
          </a:p>
          <a:p>
            <a:pPr lvl="1"/>
            <a:r>
              <a:rPr lang="en-US"/>
              <a:t>Créer la base de données vide</a:t>
            </a:r>
          </a:p>
          <a:p>
            <a:pPr lvl="1"/>
            <a:r>
              <a:rPr lang="en-US"/>
              <a:t>Importer le contenu de la base de données à partir du fichier SQL</a:t>
            </a:r>
            <a:endParaRPr lang="en-CA"/>
          </a:p>
        </p:txBody>
      </p:sp>
    </p:spTree>
    <p:extLst>
      <p:ext uri="{BB962C8B-B14F-4D97-AF65-F5344CB8AC3E}">
        <p14:creationId xmlns:p14="http://schemas.microsoft.com/office/powerpoint/2010/main" val="14563476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FAAA-471F-4F80-BC02-062FFFA17278}"/>
              </a:ext>
            </a:extLst>
          </p:cNvPr>
          <p:cNvSpPr>
            <a:spLocks noGrp="1"/>
          </p:cNvSpPr>
          <p:nvPr>
            <p:ph type="title"/>
            <p:custDataLst>
              <p:tags r:id="rId1"/>
            </p:custDataLst>
          </p:nvPr>
        </p:nvSpPr>
        <p:spPr/>
        <p:txBody>
          <a:bodyPr/>
          <a:lstStyle/>
          <a:p>
            <a:r>
              <a:rPr lang="en-US"/>
              <a:t>Importation de la base de données</a:t>
            </a:r>
            <a:endParaRPr lang="en-CA"/>
          </a:p>
        </p:txBody>
      </p:sp>
      <p:sp>
        <p:nvSpPr>
          <p:cNvPr id="3" name="Content Placeholder 2">
            <a:extLst>
              <a:ext uri="{FF2B5EF4-FFF2-40B4-BE49-F238E27FC236}">
                <a16:creationId xmlns:a16="http://schemas.microsoft.com/office/drawing/2014/main" id="{A8E437DA-412E-4FD2-9466-32FC8B2B0605}"/>
              </a:ext>
            </a:extLst>
          </p:cNvPr>
          <p:cNvSpPr>
            <a:spLocks noGrp="1"/>
          </p:cNvSpPr>
          <p:nvPr>
            <p:ph idx="1"/>
            <p:custDataLst>
              <p:tags r:id="rId2"/>
            </p:custDataLst>
          </p:nvPr>
        </p:nvSpPr>
        <p:spPr/>
        <p:txBody>
          <a:bodyPr/>
          <a:lstStyle/>
          <a:p>
            <a:r>
              <a:rPr lang="en-US" dirty="0"/>
              <a:t>1) </a:t>
            </a:r>
            <a:r>
              <a:rPr lang="en-US" dirty="0" err="1"/>
              <a:t>Créez</a:t>
            </a:r>
            <a:r>
              <a:rPr lang="en-US" dirty="0"/>
              <a:t> </a:t>
            </a:r>
            <a:r>
              <a:rPr lang="en-US" dirty="0" err="1"/>
              <a:t>une</a:t>
            </a:r>
            <a:r>
              <a:rPr lang="en-US" dirty="0"/>
              <a:t> base de données vide </a:t>
            </a:r>
            <a:r>
              <a:rPr lang="en-US" dirty="0" err="1"/>
              <a:t>appelée</a:t>
            </a:r>
            <a:r>
              <a:rPr lang="en-US" dirty="0"/>
              <a:t> “cours3”</a:t>
            </a:r>
            <a:endParaRPr lang="en-CA" dirty="0"/>
          </a:p>
        </p:txBody>
      </p:sp>
      <p:pic>
        <p:nvPicPr>
          <p:cNvPr id="6" name="Picture 5">
            <a:extLst>
              <a:ext uri="{FF2B5EF4-FFF2-40B4-BE49-F238E27FC236}">
                <a16:creationId xmlns:a16="http://schemas.microsoft.com/office/drawing/2014/main" id="{8804E3BE-9DBB-054D-AF37-74FBD6142C38}"/>
              </a:ext>
            </a:extLst>
          </p:cNvPr>
          <p:cNvPicPr>
            <a:picLocks noChangeAspect="1"/>
          </p:cNvPicPr>
          <p:nvPr>
            <p:custDataLst>
              <p:tags r:id="rId3"/>
            </p:custDataLst>
          </p:nvPr>
        </p:nvPicPr>
        <p:blipFill>
          <a:blip r:embed="rId5"/>
          <a:stretch>
            <a:fillRect/>
          </a:stretch>
        </p:blipFill>
        <p:spPr>
          <a:xfrm>
            <a:off x="1594820" y="2703319"/>
            <a:ext cx="8849960" cy="2772162"/>
          </a:xfrm>
          <a:prstGeom prst="rect">
            <a:avLst/>
          </a:prstGeom>
        </p:spPr>
      </p:pic>
    </p:spTree>
    <p:extLst>
      <p:ext uri="{BB962C8B-B14F-4D97-AF65-F5344CB8AC3E}">
        <p14:creationId xmlns:p14="http://schemas.microsoft.com/office/powerpoint/2010/main" val="11150485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5FAAA-471F-4F80-BC02-062FFFA17278}"/>
              </a:ext>
            </a:extLst>
          </p:cNvPr>
          <p:cNvSpPr>
            <a:spLocks noGrp="1"/>
          </p:cNvSpPr>
          <p:nvPr>
            <p:ph type="title"/>
            <p:custDataLst>
              <p:tags r:id="rId1"/>
            </p:custDataLst>
          </p:nvPr>
        </p:nvSpPr>
        <p:spPr/>
        <p:txBody>
          <a:bodyPr/>
          <a:lstStyle/>
          <a:p>
            <a:r>
              <a:rPr lang="en-US"/>
              <a:t>Importation de la base de données</a:t>
            </a:r>
            <a:endParaRPr lang="en-CA"/>
          </a:p>
        </p:txBody>
      </p:sp>
      <p:sp>
        <p:nvSpPr>
          <p:cNvPr id="3" name="Content Placeholder 2">
            <a:extLst>
              <a:ext uri="{FF2B5EF4-FFF2-40B4-BE49-F238E27FC236}">
                <a16:creationId xmlns:a16="http://schemas.microsoft.com/office/drawing/2014/main" id="{A8E437DA-412E-4FD2-9466-32FC8B2B0605}"/>
              </a:ext>
            </a:extLst>
          </p:cNvPr>
          <p:cNvSpPr>
            <a:spLocks noGrp="1"/>
          </p:cNvSpPr>
          <p:nvPr>
            <p:ph idx="1"/>
            <p:custDataLst>
              <p:tags r:id="rId2"/>
            </p:custDataLst>
          </p:nvPr>
        </p:nvSpPr>
        <p:spPr/>
        <p:txBody>
          <a:bodyPr/>
          <a:lstStyle/>
          <a:p>
            <a:r>
              <a:rPr lang="en-US"/>
              <a:t>2) En utilisant l’onglet “Importer”, importer la base de données.</a:t>
            </a:r>
            <a:endParaRPr lang="en-CA"/>
          </a:p>
        </p:txBody>
      </p:sp>
      <p:pic>
        <p:nvPicPr>
          <p:cNvPr id="6" name="Picture 5">
            <a:extLst>
              <a:ext uri="{FF2B5EF4-FFF2-40B4-BE49-F238E27FC236}">
                <a16:creationId xmlns:a16="http://schemas.microsoft.com/office/drawing/2014/main" id="{7D5DA148-D5BA-4EE6-985E-EDB3B790DB94}"/>
              </a:ext>
            </a:extLst>
          </p:cNvPr>
          <p:cNvPicPr>
            <a:picLocks noChangeAspect="1"/>
          </p:cNvPicPr>
          <p:nvPr>
            <p:custDataLst>
              <p:tags r:id="rId3"/>
            </p:custDataLst>
          </p:nvPr>
        </p:nvPicPr>
        <p:blipFill>
          <a:blip r:embed="rId5"/>
          <a:stretch>
            <a:fillRect/>
          </a:stretch>
        </p:blipFill>
        <p:spPr>
          <a:xfrm>
            <a:off x="646111" y="2737129"/>
            <a:ext cx="10891706" cy="3668153"/>
          </a:xfrm>
          <a:prstGeom prst="rect">
            <a:avLst/>
          </a:prstGeom>
        </p:spPr>
      </p:pic>
    </p:spTree>
    <p:extLst>
      <p:ext uri="{BB962C8B-B14F-4D97-AF65-F5344CB8AC3E}">
        <p14:creationId xmlns:p14="http://schemas.microsoft.com/office/powerpoint/2010/main" val="360687523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CB12F-6F85-45A4-9A01-50799C0A504E}"/>
              </a:ext>
            </a:extLst>
          </p:cNvPr>
          <p:cNvSpPr>
            <a:spLocks noGrp="1"/>
          </p:cNvSpPr>
          <p:nvPr>
            <p:ph type="title"/>
            <p:custDataLst>
              <p:tags r:id="rId1"/>
            </p:custDataLst>
          </p:nvPr>
        </p:nvSpPr>
        <p:spPr/>
        <p:txBody>
          <a:bodyPr/>
          <a:lstStyle/>
          <a:p>
            <a:r>
              <a:rPr lang="en-US"/>
              <a:t>Importation de la base de données</a:t>
            </a:r>
            <a:endParaRPr lang="en-CA"/>
          </a:p>
        </p:txBody>
      </p:sp>
      <p:sp>
        <p:nvSpPr>
          <p:cNvPr id="3" name="Content Placeholder 2">
            <a:extLst>
              <a:ext uri="{FF2B5EF4-FFF2-40B4-BE49-F238E27FC236}">
                <a16:creationId xmlns:a16="http://schemas.microsoft.com/office/drawing/2014/main" id="{AF65021B-EF89-421B-8ACA-E0457B72AA65}"/>
              </a:ext>
            </a:extLst>
          </p:cNvPr>
          <p:cNvSpPr>
            <a:spLocks noGrp="1"/>
          </p:cNvSpPr>
          <p:nvPr>
            <p:ph idx="1"/>
            <p:custDataLst>
              <p:tags r:id="rId2"/>
            </p:custDataLst>
          </p:nvPr>
        </p:nvSpPr>
        <p:spPr/>
        <p:txBody>
          <a:bodyPr/>
          <a:lstStyle/>
          <a:p>
            <a:r>
              <a:rPr lang="en-US"/>
              <a:t>3) Cliquez sur votre table “offer_emploi” pour confirmer l’importation des donnes</a:t>
            </a:r>
            <a:endParaRPr lang="en-CA"/>
          </a:p>
        </p:txBody>
      </p:sp>
      <p:pic>
        <p:nvPicPr>
          <p:cNvPr id="6" name="Picture 5">
            <a:extLst>
              <a:ext uri="{FF2B5EF4-FFF2-40B4-BE49-F238E27FC236}">
                <a16:creationId xmlns:a16="http://schemas.microsoft.com/office/drawing/2014/main" id="{89AC5492-D3D6-8473-B837-A322BCDE80F6}"/>
              </a:ext>
            </a:extLst>
          </p:cNvPr>
          <p:cNvPicPr>
            <a:picLocks noChangeAspect="1"/>
          </p:cNvPicPr>
          <p:nvPr>
            <p:custDataLst>
              <p:tags r:id="rId3"/>
            </p:custDataLst>
          </p:nvPr>
        </p:nvPicPr>
        <p:blipFill>
          <a:blip r:embed="rId5"/>
          <a:stretch>
            <a:fillRect/>
          </a:stretch>
        </p:blipFill>
        <p:spPr>
          <a:xfrm>
            <a:off x="1351278" y="2861930"/>
            <a:ext cx="6632788" cy="3764716"/>
          </a:xfrm>
          <a:prstGeom prst="rect">
            <a:avLst/>
          </a:prstGeom>
        </p:spPr>
      </p:pic>
    </p:spTree>
    <p:extLst>
      <p:ext uri="{BB962C8B-B14F-4D97-AF65-F5344CB8AC3E}">
        <p14:creationId xmlns:p14="http://schemas.microsoft.com/office/powerpoint/2010/main" val="40402961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11167-7A40-44D7-9837-7B0988F12D19}"/>
              </a:ext>
            </a:extLst>
          </p:cNvPr>
          <p:cNvSpPr>
            <a:spLocks noGrp="1"/>
          </p:cNvSpPr>
          <p:nvPr>
            <p:ph type="title"/>
            <p:custDataLst>
              <p:tags r:id="rId1"/>
            </p:custDataLst>
          </p:nvPr>
        </p:nvSpPr>
        <p:spPr/>
        <p:txBody>
          <a:bodyPr/>
          <a:lstStyle/>
          <a:p>
            <a:r>
              <a:rPr lang="en-US"/>
              <a:t>Déploiement de la base de données</a:t>
            </a:r>
            <a:endParaRPr lang="en-CA"/>
          </a:p>
        </p:txBody>
      </p:sp>
      <p:sp>
        <p:nvSpPr>
          <p:cNvPr id="3" name="Content Placeholder 2">
            <a:extLst>
              <a:ext uri="{FF2B5EF4-FFF2-40B4-BE49-F238E27FC236}">
                <a16:creationId xmlns:a16="http://schemas.microsoft.com/office/drawing/2014/main" id="{B61F4284-8968-4E28-92B9-CC8FE7F245D5}"/>
              </a:ext>
            </a:extLst>
          </p:cNvPr>
          <p:cNvSpPr>
            <a:spLocks noGrp="1"/>
          </p:cNvSpPr>
          <p:nvPr>
            <p:ph idx="1"/>
            <p:custDataLst>
              <p:tags r:id="rId2"/>
            </p:custDataLst>
          </p:nvPr>
        </p:nvSpPr>
        <p:spPr/>
        <p:txBody>
          <a:bodyPr/>
          <a:lstStyle/>
          <a:p>
            <a:r>
              <a:rPr lang="en-US"/>
              <a:t>Voici qui conclut le déploiement de la base de données.</a:t>
            </a:r>
          </a:p>
          <a:p>
            <a:endParaRPr lang="en-US"/>
          </a:p>
          <a:p>
            <a:r>
              <a:rPr lang="en-US"/>
              <a:t>Dans la prochaine section, nous passerons au déploiement du code de l’application.</a:t>
            </a:r>
            <a:endParaRPr lang="en-CA"/>
          </a:p>
        </p:txBody>
      </p:sp>
    </p:spTree>
    <p:extLst>
      <p:ext uri="{BB962C8B-B14F-4D97-AF65-F5344CB8AC3E}">
        <p14:creationId xmlns:p14="http://schemas.microsoft.com/office/powerpoint/2010/main" val="19278474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646111" y="2594669"/>
            <a:ext cx="9404723" cy="1400530"/>
          </a:xfrm>
        </p:spPr>
        <p:txBody>
          <a:bodyPr/>
          <a:lstStyle/>
          <a:p>
            <a:r>
              <a:rPr lang="fr-CA"/>
              <a:t>Déploiement du code</a:t>
            </a:r>
            <a:endParaRPr lang="fr-CA" dirty="0"/>
          </a:p>
        </p:txBody>
      </p:sp>
    </p:spTree>
    <p:extLst>
      <p:ext uri="{BB962C8B-B14F-4D97-AF65-F5344CB8AC3E}">
        <p14:creationId xmlns:p14="http://schemas.microsoft.com/office/powerpoint/2010/main" val="1334598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CA" dirty="0"/>
              <a:t>Service d’infrastructure</a:t>
            </a:r>
          </a:p>
        </p:txBody>
      </p:sp>
      <p:sp>
        <p:nvSpPr>
          <p:cNvPr id="3" name="Espace réservé du contenu 2"/>
          <p:cNvSpPr>
            <a:spLocks noGrp="1"/>
          </p:cNvSpPr>
          <p:nvPr>
            <p:ph idx="1"/>
            <p:custDataLst>
              <p:tags r:id="rId2"/>
            </p:custDataLst>
          </p:nvPr>
        </p:nvSpPr>
        <p:spPr/>
        <p:txBody>
          <a:bodyPr>
            <a:normAutofit/>
          </a:bodyPr>
          <a:lstStyle/>
          <a:p>
            <a:r>
              <a:rPr lang="fr-CA" dirty="0"/>
              <a:t>L'infrastructure peut être typiquement </a:t>
            </a:r>
            <a:r>
              <a:rPr lang="fr-CA" dirty="0" err="1"/>
              <a:t>install</a:t>
            </a:r>
            <a:r>
              <a:rPr lang="en-CA" dirty="0" err="1"/>
              <a:t>ée</a:t>
            </a:r>
            <a:r>
              <a:rPr lang="en-CA" dirty="0"/>
              <a:t> sur les </a:t>
            </a:r>
            <a:r>
              <a:rPr lang="en-CA" dirty="0" err="1"/>
              <a:t>lieux</a:t>
            </a:r>
            <a:r>
              <a:rPr lang="en-CA" dirty="0"/>
              <a:t> de </a:t>
            </a:r>
            <a:r>
              <a:rPr lang="en-CA" dirty="0" err="1"/>
              <a:t>votre</a:t>
            </a:r>
            <a:r>
              <a:rPr lang="en-CA" dirty="0"/>
              <a:t> organisation. </a:t>
            </a:r>
            <a:r>
              <a:rPr lang="en-CA" dirty="0" err="1"/>
              <a:t>C'est</a:t>
            </a:r>
            <a:r>
              <a:rPr lang="en-CA" dirty="0"/>
              <a:t> </a:t>
            </a:r>
            <a:r>
              <a:rPr lang="en-CA" dirty="0" err="1"/>
              <a:t>ce</a:t>
            </a:r>
            <a:r>
              <a:rPr lang="en-CA" dirty="0"/>
              <a:t> </a:t>
            </a:r>
            <a:r>
              <a:rPr lang="en-CA" dirty="0" err="1"/>
              <a:t>qu'on</a:t>
            </a:r>
            <a:r>
              <a:rPr lang="en-CA" dirty="0"/>
              <a:t> </a:t>
            </a:r>
            <a:r>
              <a:rPr lang="en-CA" dirty="0" err="1"/>
              <a:t>appelle</a:t>
            </a:r>
            <a:r>
              <a:rPr lang="en-CA" dirty="0"/>
              <a:t> </a:t>
            </a:r>
            <a:r>
              <a:rPr lang="en-CA" dirty="0" err="1"/>
              <a:t>l'approche</a:t>
            </a:r>
            <a:r>
              <a:rPr lang="en-CA" dirty="0"/>
              <a:t> "</a:t>
            </a:r>
            <a:r>
              <a:rPr lang="en-CA" dirty="0" err="1"/>
              <a:t>traditionnelle</a:t>
            </a:r>
            <a:r>
              <a:rPr lang="en-CA" dirty="0"/>
              <a:t>" (</a:t>
            </a:r>
            <a:r>
              <a:rPr lang="en-CA" dirty="0" err="1"/>
              <a:t>ou</a:t>
            </a:r>
            <a:r>
              <a:rPr lang="en-CA" dirty="0"/>
              <a:t> "On Premise").</a:t>
            </a:r>
          </a:p>
          <a:p>
            <a:r>
              <a:rPr lang="fr-CA" dirty="0"/>
              <a:t>Depuis plusieurs, l'approche infonuagique (Cloud) s'est accaparé une part grandissante de marché et est devenue un outil indéniable pour le succès du produit.</a:t>
            </a:r>
          </a:p>
          <a:p>
            <a:r>
              <a:rPr lang="fr-CA" dirty="0"/>
              <a:t>Plusieurs entreprises offrent des services d’infrastructure (Amazon web services, Digital </a:t>
            </a:r>
            <a:r>
              <a:rPr lang="fr-CA" dirty="0" err="1"/>
              <a:t>Ocean</a:t>
            </a:r>
            <a:r>
              <a:rPr lang="fr-CA" dirty="0"/>
              <a:t>, </a:t>
            </a:r>
            <a:r>
              <a:rPr lang="fr-CA" dirty="0" err="1"/>
              <a:t>Linode</a:t>
            </a:r>
            <a:r>
              <a:rPr lang="fr-CA" dirty="0"/>
              <a:t>, </a:t>
            </a:r>
            <a:r>
              <a:rPr lang="fr-CA" dirty="0" err="1"/>
              <a:t>Heroku</a:t>
            </a:r>
            <a:r>
              <a:rPr lang="fr-CA" dirty="0"/>
              <a:t>, etc.)</a:t>
            </a:r>
          </a:p>
        </p:txBody>
      </p:sp>
    </p:spTree>
    <p:extLst>
      <p:ext uri="{BB962C8B-B14F-4D97-AF65-F5344CB8AC3E}">
        <p14:creationId xmlns:p14="http://schemas.microsoft.com/office/powerpoint/2010/main" val="12679165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3C9A-CACD-4414-85CD-341C7C370464}"/>
              </a:ext>
            </a:extLst>
          </p:cNvPr>
          <p:cNvSpPr>
            <a:spLocks noGrp="1"/>
          </p:cNvSpPr>
          <p:nvPr>
            <p:ph type="title"/>
            <p:custDataLst>
              <p:tags r:id="rId1"/>
            </p:custDataLst>
          </p:nvPr>
        </p:nvSpPr>
        <p:spPr/>
        <p:txBody>
          <a:bodyPr/>
          <a:lstStyle/>
          <a:p>
            <a:r>
              <a:rPr lang="en-US"/>
              <a:t>Déploiement du code</a:t>
            </a:r>
            <a:endParaRPr lang="en-CA"/>
          </a:p>
        </p:txBody>
      </p:sp>
      <p:sp>
        <p:nvSpPr>
          <p:cNvPr id="3" name="Content Placeholder 2">
            <a:extLst>
              <a:ext uri="{FF2B5EF4-FFF2-40B4-BE49-F238E27FC236}">
                <a16:creationId xmlns:a16="http://schemas.microsoft.com/office/drawing/2014/main" id="{FB3D3F07-7FFE-4F97-BEAF-8D0920ABFDE3}"/>
              </a:ext>
            </a:extLst>
          </p:cNvPr>
          <p:cNvSpPr>
            <a:spLocks noGrp="1"/>
          </p:cNvSpPr>
          <p:nvPr>
            <p:ph idx="1"/>
            <p:custDataLst>
              <p:tags r:id="rId2"/>
            </p:custDataLst>
          </p:nvPr>
        </p:nvSpPr>
        <p:spPr/>
        <p:txBody>
          <a:bodyPr/>
          <a:lstStyle/>
          <a:p>
            <a:r>
              <a:rPr lang="en-US"/>
              <a:t>Maintenant que notre base de données a été déployée, nous pouvons passer au déploiement du code.</a:t>
            </a:r>
          </a:p>
          <a:p>
            <a:endParaRPr lang="en-US"/>
          </a:p>
          <a:p>
            <a:r>
              <a:rPr lang="en-US"/>
              <a:t>Nous allons donc déployer le code du corrige du cours 5.</a:t>
            </a:r>
          </a:p>
        </p:txBody>
      </p:sp>
      <p:pic>
        <p:nvPicPr>
          <p:cNvPr id="5" name="Picture 4">
            <a:extLst>
              <a:ext uri="{FF2B5EF4-FFF2-40B4-BE49-F238E27FC236}">
                <a16:creationId xmlns:a16="http://schemas.microsoft.com/office/drawing/2014/main" id="{FCD75736-D6FE-49F7-B218-B7DDA5E29E22}"/>
              </a:ext>
            </a:extLst>
          </p:cNvPr>
          <p:cNvPicPr>
            <a:picLocks noChangeAspect="1"/>
          </p:cNvPicPr>
          <p:nvPr>
            <p:custDataLst>
              <p:tags r:id="rId3"/>
            </p:custDataLst>
          </p:nvPr>
        </p:nvPicPr>
        <p:blipFill>
          <a:blip r:embed="rId5"/>
          <a:stretch>
            <a:fillRect/>
          </a:stretch>
        </p:blipFill>
        <p:spPr>
          <a:xfrm>
            <a:off x="1427593" y="4308725"/>
            <a:ext cx="8430802" cy="2267266"/>
          </a:xfrm>
          <a:prstGeom prst="rect">
            <a:avLst/>
          </a:prstGeom>
        </p:spPr>
      </p:pic>
    </p:spTree>
    <p:extLst>
      <p:ext uri="{BB962C8B-B14F-4D97-AF65-F5344CB8AC3E}">
        <p14:creationId xmlns:p14="http://schemas.microsoft.com/office/powerpoint/2010/main" val="211542052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578E3-66D9-479F-ACFC-B4B5376CC621}"/>
              </a:ext>
            </a:extLst>
          </p:cNvPr>
          <p:cNvSpPr>
            <a:spLocks noGrp="1"/>
          </p:cNvSpPr>
          <p:nvPr>
            <p:ph type="title"/>
            <p:custDataLst>
              <p:tags r:id="rId1"/>
            </p:custDataLst>
          </p:nvPr>
        </p:nvSpPr>
        <p:spPr/>
        <p:txBody>
          <a:bodyPr/>
          <a:lstStyle/>
          <a:p>
            <a:r>
              <a:rPr lang="en-US"/>
              <a:t>Déploiement du code</a:t>
            </a:r>
            <a:endParaRPr lang="en-CA"/>
          </a:p>
        </p:txBody>
      </p:sp>
      <p:sp>
        <p:nvSpPr>
          <p:cNvPr id="3" name="Content Placeholder 2">
            <a:extLst>
              <a:ext uri="{FF2B5EF4-FFF2-40B4-BE49-F238E27FC236}">
                <a16:creationId xmlns:a16="http://schemas.microsoft.com/office/drawing/2014/main" id="{96601163-CCCC-4053-972F-F17EEAEBAC6E}"/>
              </a:ext>
            </a:extLst>
          </p:cNvPr>
          <p:cNvSpPr>
            <a:spLocks noGrp="1"/>
          </p:cNvSpPr>
          <p:nvPr>
            <p:ph idx="1"/>
            <p:custDataLst>
              <p:tags r:id="rId2"/>
            </p:custDataLst>
          </p:nvPr>
        </p:nvSpPr>
        <p:spPr/>
        <p:txBody>
          <a:bodyPr/>
          <a:lstStyle/>
          <a:p>
            <a:r>
              <a:rPr lang="en-US"/>
              <a:t>Déployer une application est très simple, il faut simplement copier tout son contenu sous le répertoire /var/www/html de notre serveur Linux.</a:t>
            </a:r>
          </a:p>
          <a:p>
            <a:r>
              <a:rPr lang="en-US"/>
              <a:t>N’oubliez pas de:</a:t>
            </a:r>
          </a:p>
          <a:p>
            <a:pPr lvl="1"/>
            <a:r>
              <a:rPr lang="en-US"/>
              <a:t>Supprimer la page “index.html” qui se trouve déjà dans ce répertoire par défaut</a:t>
            </a:r>
          </a:p>
          <a:p>
            <a:pPr lvl="1"/>
            <a:r>
              <a:rPr lang="en-US"/>
              <a:t>Ne pas inclure le fichier pratique_examen_1.sql dans la copie</a:t>
            </a:r>
            <a:endParaRPr lang="en-CA"/>
          </a:p>
        </p:txBody>
      </p:sp>
    </p:spTree>
    <p:extLst>
      <p:ext uri="{BB962C8B-B14F-4D97-AF65-F5344CB8AC3E}">
        <p14:creationId xmlns:p14="http://schemas.microsoft.com/office/powerpoint/2010/main" val="21603487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578E3-66D9-479F-ACFC-B4B5376CC621}"/>
              </a:ext>
            </a:extLst>
          </p:cNvPr>
          <p:cNvSpPr>
            <a:spLocks noGrp="1"/>
          </p:cNvSpPr>
          <p:nvPr>
            <p:ph type="title"/>
            <p:custDataLst>
              <p:tags r:id="rId1"/>
            </p:custDataLst>
          </p:nvPr>
        </p:nvSpPr>
        <p:spPr/>
        <p:txBody>
          <a:bodyPr/>
          <a:lstStyle/>
          <a:p>
            <a:r>
              <a:rPr lang="en-US"/>
              <a:t>Déploiement du code</a:t>
            </a:r>
            <a:endParaRPr lang="en-CA"/>
          </a:p>
        </p:txBody>
      </p:sp>
      <p:pic>
        <p:nvPicPr>
          <p:cNvPr id="7" name="Picture 6">
            <a:extLst>
              <a:ext uri="{FF2B5EF4-FFF2-40B4-BE49-F238E27FC236}">
                <a16:creationId xmlns:a16="http://schemas.microsoft.com/office/drawing/2014/main" id="{A9E88A18-C431-47DF-842C-8FD71B88A19A}"/>
              </a:ext>
            </a:extLst>
          </p:cNvPr>
          <p:cNvPicPr>
            <a:picLocks noChangeAspect="1"/>
          </p:cNvPicPr>
          <p:nvPr>
            <p:custDataLst>
              <p:tags r:id="rId2"/>
            </p:custDataLst>
          </p:nvPr>
        </p:nvPicPr>
        <p:blipFill>
          <a:blip r:embed="rId4"/>
          <a:stretch>
            <a:fillRect/>
          </a:stretch>
        </p:blipFill>
        <p:spPr>
          <a:xfrm>
            <a:off x="1493852" y="1547812"/>
            <a:ext cx="9086850" cy="3762375"/>
          </a:xfrm>
          <a:prstGeom prst="rect">
            <a:avLst/>
          </a:prstGeom>
        </p:spPr>
      </p:pic>
    </p:spTree>
    <p:extLst>
      <p:ext uri="{BB962C8B-B14F-4D97-AF65-F5344CB8AC3E}">
        <p14:creationId xmlns:p14="http://schemas.microsoft.com/office/powerpoint/2010/main" val="13527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ED8D-BFD3-4482-A8E7-385E59C71C3A}"/>
              </a:ext>
            </a:extLst>
          </p:cNvPr>
          <p:cNvSpPr>
            <a:spLocks noGrp="1"/>
          </p:cNvSpPr>
          <p:nvPr>
            <p:ph type="title"/>
            <p:custDataLst>
              <p:tags r:id="rId1"/>
            </p:custDataLst>
          </p:nvPr>
        </p:nvSpPr>
        <p:spPr/>
        <p:txBody>
          <a:bodyPr/>
          <a:lstStyle/>
          <a:p>
            <a:r>
              <a:rPr lang="en-US"/>
              <a:t>Déploiement du code</a:t>
            </a:r>
            <a:endParaRPr lang="en-CA"/>
          </a:p>
        </p:txBody>
      </p:sp>
      <p:sp>
        <p:nvSpPr>
          <p:cNvPr id="3" name="Content Placeholder 2">
            <a:extLst>
              <a:ext uri="{FF2B5EF4-FFF2-40B4-BE49-F238E27FC236}">
                <a16:creationId xmlns:a16="http://schemas.microsoft.com/office/drawing/2014/main" id="{B22F0272-E4B7-4379-AFDE-F14AE8CA1594}"/>
              </a:ext>
            </a:extLst>
          </p:cNvPr>
          <p:cNvSpPr>
            <a:spLocks noGrp="1"/>
          </p:cNvSpPr>
          <p:nvPr>
            <p:ph idx="1"/>
            <p:custDataLst>
              <p:tags r:id="rId2"/>
            </p:custDataLst>
          </p:nvPr>
        </p:nvSpPr>
        <p:spPr>
          <a:xfrm>
            <a:off x="1103312" y="2052918"/>
            <a:ext cx="8946541" cy="4906682"/>
          </a:xfrm>
        </p:spPr>
        <p:txBody>
          <a:bodyPr>
            <a:normAutofit/>
          </a:bodyPr>
          <a:lstStyle/>
          <a:p>
            <a:r>
              <a:rPr lang="en-US" dirty="0" err="1"/>
              <a:t>Finalement</a:t>
            </a:r>
            <a:r>
              <a:rPr lang="en-US" dirty="0"/>
              <a:t>, </a:t>
            </a:r>
            <a:r>
              <a:rPr lang="en-US" dirty="0" err="1"/>
              <a:t>faites</a:t>
            </a:r>
            <a:r>
              <a:rPr lang="en-US" dirty="0"/>
              <a:t> les deux </a:t>
            </a:r>
            <a:r>
              <a:rPr lang="en-US" dirty="0" err="1"/>
              <a:t>changements</a:t>
            </a:r>
            <a:r>
              <a:rPr lang="en-US" dirty="0"/>
              <a:t> </a:t>
            </a:r>
            <a:r>
              <a:rPr lang="en-US" dirty="0" err="1"/>
              <a:t>suivant</a:t>
            </a:r>
            <a:r>
              <a:rPr lang="en-US" dirty="0"/>
              <a:t>:</a:t>
            </a:r>
          </a:p>
          <a:p>
            <a:pPr lvl="1"/>
            <a:r>
              <a:rPr lang="en-US" dirty="0"/>
              <a:t>1) Changer </a:t>
            </a:r>
            <a:r>
              <a:rPr lang="en-US" dirty="0" err="1"/>
              <a:t>votre</a:t>
            </a:r>
            <a:r>
              <a:rPr lang="en-US" dirty="0"/>
              <a:t> </a:t>
            </a:r>
            <a:r>
              <a:rPr lang="en-US" dirty="0" err="1"/>
              <a:t>fichier</a:t>
            </a:r>
            <a:r>
              <a:rPr lang="en-US" dirty="0"/>
              <a:t> de configuration (config.ini) pour </a:t>
            </a:r>
            <a:r>
              <a:rPr lang="en-US" dirty="0" err="1"/>
              <a:t>utiliser</a:t>
            </a:r>
            <a:r>
              <a:rPr lang="en-US" dirty="0"/>
              <a:t> le nouveau code </a:t>
            </a:r>
            <a:r>
              <a:rPr lang="en-US" dirty="0" err="1"/>
              <a:t>utilisateur</a:t>
            </a:r>
            <a:r>
              <a:rPr lang="en-US" dirty="0"/>
              <a:t> et mot de passe de base de données que nous </a:t>
            </a:r>
            <a:r>
              <a:rPr lang="en-US" dirty="0" err="1"/>
              <a:t>avons</a:t>
            </a:r>
            <a:r>
              <a:rPr lang="en-US" dirty="0"/>
              <a:t> </a:t>
            </a:r>
            <a:r>
              <a:rPr lang="en-US" dirty="0" err="1"/>
              <a:t>créé</a:t>
            </a:r>
            <a:r>
              <a:rPr lang="en-US" dirty="0"/>
              <a:t> plus tôt.*</a:t>
            </a:r>
          </a:p>
          <a:p>
            <a:pPr lvl="1"/>
            <a:endParaRPr lang="en-US" dirty="0"/>
          </a:p>
          <a:p>
            <a:pPr lvl="1"/>
            <a:endParaRPr lang="en-US" dirty="0"/>
          </a:p>
          <a:p>
            <a:pPr lvl="1"/>
            <a:endParaRPr lang="en-US" dirty="0"/>
          </a:p>
          <a:p>
            <a:pPr lvl="1"/>
            <a:r>
              <a:rPr lang="en-US" dirty="0"/>
              <a:t>2) Changer le </a:t>
            </a:r>
            <a:r>
              <a:rPr lang="en-US" dirty="0" err="1"/>
              <a:t>niveau</a:t>
            </a:r>
            <a:r>
              <a:rPr lang="en-US" dirty="0"/>
              <a:t> </a:t>
            </a:r>
            <a:r>
              <a:rPr lang="en-US" dirty="0" err="1"/>
              <a:t>d’accès</a:t>
            </a:r>
            <a:r>
              <a:rPr lang="en-US" dirty="0"/>
              <a:t> du </a:t>
            </a:r>
            <a:r>
              <a:rPr lang="en-US" dirty="0" err="1"/>
              <a:t>fichier</a:t>
            </a:r>
            <a:r>
              <a:rPr lang="en-US" dirty="0"/>
              <a:t> de </a:t>
            </a:r>
            <a:r>
              <a:rPr lang="en-US" dirty="0" err="1"/>
              <a:t>journalisation</a:t>
            </a:r>
            <a:r>
              <a:rPr lang="en-US" dirty="0"/>
              <a:t> avec la </a:t>
            </a:r>
            <a:r>
              <a:rPr lang="en-US" dirty="0" err="1"/>
              <a:t>commande</a:t>
            </a:r>
            <a:r>
              <a:rPr lang="en-US" dirty="0"/>
              <a:t>: </a:t>
            </a:r>
            <a:r>
              <a:rPr lang="en-US" dirty="0" err="1"/>
              <a:t>chmod</a:t>
            </a:r>
            <a:r>
              <a:rPr lang="en-US" dirty="0"/>
              <a:t> 777 journal.log</a:t>
            </a:r>
          </a:p>
          <a:p>
            <a:pPr lvl="1"/>
            <a:endParaRPr lang="en-US" dirty="0"/>
          </a:p>
          <a:p>
            <a:pPr lvl="1"/>
            <a:endParaRPr lang="en-US" dirty="0"/>
          </a:p>
          <a:p>
            <a:pPr lvl="1"/>
            <a:endParaRPr lang="en-US" dirty="0"/>
          </a:p>
          <a:p>
            <a:pPr lvl="1"/>
            <a:r>
              <a:rPr lang="en-US" dirty="0"/>
              <a:t>*</a:t>
            </a:r>
            <a:r>
              <a:rPr lang="en-US" dirty="0" err="1"/>
              <a:t>Notez</a:t>
            </a:r>
            <a:r>
              <a:rPr lang="en-US" dirty="0"/>
              <a:t> que les </a:t>
            </a:r>
            <a:r>
              <a:rPr lang="en-US" dirty="0" err="1"/>
              <a:t>valeurs</a:t>
            </a:r>
            <a:r>
              <a:rPr lang="en-US" dirty="0"/>
              <a:t> </a:t>
            </a:r>
            <a:r>
              <a:rPr lang="en-US" dirty="0" err="1"/>
              <a:t>doivent</a:t>
            </a:r>
            <a:r>
              <a:rPr lang="en-US" dirty="0"/>
              <a:t> </a:t>
            </a:r>
            <a:r>
              <a:rPr lang="en-US" dirty="0" err="1"/>
              <a:t>être</a:t>
            </a:r>
            <a:r>
              <a:rPr lang="en-US" dirty="0"/>
              <a:t> </a:t>
            </a:r>
            <a:r>
              <a:rPr lang="en-US" dirty="0" err="1"/>
              <a:t>entourées</a:t>
            </a:r>
            <a:r>
              <a:rPr lang="en-US" dirty="0"/>
              <a:t> de guillemet </a:t>
            </a:r>
            <a:r>
              <a:rPr lang="en-US" dirty="0" err="1"/>
              <a:t>maintenant</a:t>
            </a:r>
            <a:endParaRPr lang="en-CA" dirty="0"/>
          </a:p>
        </p:txBody>
      </p:sp>
      <p:pic>
        <p:nvPicPr>
          <p:cNvPr id="7" name="Picture 6">
            <a:extLst>
              <a:ext uri="{FF2B5EF4-FFF2-40B4-BE49-F238E27FC236}">
                <a16:creationId xmlns:a16="http://schemas.microsoft.com/office/drawing/2014/main" id="{4FE4C19C-2864-4CB2-978C-A786AB3205C9}"/>
              </a:ext>
            </a:extLst>
          </p:cNvPr>
          <p:cNvPicPr>
            <a:picLocks noChangeAspect="1"/>
          </p:cNvPicPr>
          <p:nvPr>
            <p:custDataLst>
              <p:tags r:id="rId3"/>
            </p:custDataLst>
          </p:nvPr>
        </p:nvPicPr>
        <p:blipFill>
          <a:blip r:embed="rId6"/>
          <a:stretch>
            <a:fillRect/>
          </a:stretch>
        </p:blipFill>
        <p:spPr>
          <a:xfrm>
            <a:off x="1930956" y="5324345"/>
            <a:ext cx="4677428" cy="924054"/>
          </a:xfrm>
          <a:prstGeom prst="rect">
            <a:avLst/>
          </a:prstGeom>
        </p:spPr>
      </p:pic>
      <p:pic>
        <p:nvPicPr>
          <p:cNvPr id="6" name="Picture 5">
            <a:extLst>
              <a:ext uri="{FF2B5EF4-FFF2-40B4-BE49-F238E27FC236}">
                <a16:creationId xmlns:a16="http://schemas.microsoft.com/office/drawing/2014/main" id="{4009C690-E43E-1D48-6F63-DE100EBCA8F4}"/>
              </a:ext>
            </a:extLst>
          </p:cNvPr>
          <p:cNvPicPr>
            <a:picLocks noChangeAspect="1"/>
          </p:cNvPicPr>
          <p:nvPr>
            <p:custDataLst>
              <p:tags r:id="rId4"/>
            </p:custDataLst>
          </p:nvPr>
        </p:nvPicPr>
        <p:blipFill>
          <a:blip r:embed="rId7"/>
          <a:stretch>
            <a:fillRect/>
          </a:stretch>
        </p:blipFill>
        <p:spPr>
          <a:xfrm>
            <a:off x="1930956" y="3429000"/>
            <a:ext cx="3343777" cy="1237047"/>
          </a:xfrm>
          <a:prstGeom prst="rect">
            <a:avLst/>
          </a:prstGeom>
        </p:spPr>
      </p:pic>
    </p:spTree>
    <p:extLst>
      <p:ext uri="{BB962C8B-B14F-4D97-AF65-F5344CB8AC3E}">
        <p14:creationId xmlns:p14="http://schemas.microsoft.com/office/powerpoint/2010/main" val="305991727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2840A-516C-4EFB-9B61-6B15FA1A76A1}"/>
              </a:ext>
            </a:extLst>
          </p:cNvPr>
          <p:cNvSpPr>
            <a:spLocks noGrp="1"/>
          </p:cNvSpPr>
          <p:nvPr>
            <p:ph type="title"/>
            <p:custDataLst>
              <p:tags r:id="rId1"/>
            </p:custDataLst>
          </p:nvPr>
        </p:nvSpPr>
        <p:spPr/>
        <p:txBody>
          <a:bodyPr/>
          <a:lstStyle/>
          <a:p>
            <a:r>
              <a:rPr lang="en-US"/>
              <a:t>Déploiement du code</a:t>
            </a:r>
            <a:endParaRPr lang="en-CA"/>
          </a:p>
        </p:txBody>
      </p:sp>
      <p:sp>
        <p:nvSpPr>
          <p:cNvPr id="3" name="Content Placeholder 2">
            <a:extLst>
              <a:ext uri="{FF2B5EF4-FFF2-40B4-BE49-F238E27FC236}">
                <a16:creationId xmlns:a16="http://schemas.microsoft.com/office/drawing/2014/main" id="{B53CF184-941E-48E4-AC61-921F5FFC2F1E}"/>
              </a:ext>
            </a:extLst>
          </p:cNvPr>
          <p:cNvSpPr>
            <a:spLocks noGrp="1"/>
          </p:cNvSpPr>
          <p:nvPr>
            <p:ph idx="1"/>
            <p:custDataLst>
              <p:tags r:id="rId2"/>
            </p:custDataLst>
          </p:nvPr>
        </p:nvSpPr>
        <p:spPr/>
        <p:txBody>
          <a:bodyPr/>
          <a:lstStyle/>
          <a:p>
            <a:r>
              <a:rPr lang="en-US"/>
              <a:t>Maintenant, entrez votre nom de domaine dans la barre d’adresse du fureteur, et vérifiez que le tout fonctionne correctement.</a:t>
            </a:r>
            <a:endParaRPr lang="en-CA"/>
          </a:p>
        </p:txBody>
      </p:sp>
      <p:pic>
        <p:nvPicPr>
          <p:cNvPr id="5" name="Picture 4">
            <a:extLst>
              <a:ext uri="{FF2B5EF4-FFF2-40B4-BE49-F238E27FC236}">
                <a16:creationId xmlns:a16="http://schemas.microsoft.com/office/drawing/2014/main" id="{509CB13D-CB19-48DF-A1E2-C805F579A9D8}"/>
              </a:ext>
            </a:extLst>
          </p:cNvPr>
          <p:cNvPicPr>
            <a:picLocks noChangeAspect="1"/>
          </p:cNvPicPr>
          <p:nvPr>
            <p:custDataLst>
              <p:tags r:id="rId3"/>
            </p:custDataLst>
          </p:nvPr>
        </p:nvPicPr>
        <p:blipFill>
          <a:blip r:embed="rId5"/>
          <a:stretch>
            <a:fillRect/>
          </a:stretch>
        </p:blipFill>
        <p:spPr>
          <a:xfrm>
            <a:off x="1528408" y="3109172"/>
            <a:ext cx="8849960" cy="3296110"/>
          </a:xfrm>
          <a:prstGeom prst="rect">
            <a:avLst/>
          </a:prstGeom>
        </p:spPr>
      </p:pic>
    </p:spTree>
    <p:extLst>
      <p:ext uri="{BB962C8B-B14F-4D97-AF65-F5344CB8AC3E}">
        <p14:creationId xmlns:p14="http://schemas.microsoft.com/office/powerpoint/2010/main" val="339912795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64DF5-B273-47A0-91E3-3E1FEE48128F}"/>
              </a:ext>
            </a:extLst>
          </p:cNvPr>
          <p:cNvSpPr>
            <a:spLocks noGrp="1"/>
          </p:cNvSpPr>
          <p:nvPr>
            <p:ph type="title"/>
            <p:custDataLst>
              <p:tags r:id="rId1"/>
            </p:custDataLst>
          </p:nvPr>
        </p:nvSpPr>
        <p:spPr/>
        <p:txBody>
          <a:bodyPr/>
          <a:lstStyle/>
          <a:p>
            <a:r>
              <a:rPr lang="en-US"/>
              <a:t>Déploiement du code</a:t>
            </a:r>
            <a:endParaRPr lang="en-CA"/>
          </a:p>
        </p:txBody>
      </p:sp>
      <p:sp>
        <p:nvSpPr>
          <p:cNvPr id="3" name="Content Placeholder 2">
            <a:extLst>
              <a:ext uri="{FF2B5EF4-FFF2-40B4-BE49-F238E27FC236}">
                <a16:creationId xmlns:a16="http://schemas.microsoft.com/office/drawing/2014/main" id="{929ADEF0-9399-4B55-9282-98A4D0DB1A8E}"/>
              </a:ext>
            </a:extLst>
          </p:cNvPr>
          <p:cNvSpPr>
            <a:spLocks noGrp="1"/>
          </p:cNvSpPr>
          <p:nvPr>
            <p:ph idx="1"/>
            <p:custDataLst>
              <p:tags r:id="rId2"/>
            </p:custDataLst>
          </p:nvPr>
        </p:nvSpPr>
        <p:spPr/>
        <p:txBody>
          <a:bodyPr/>
          <a:lstStyle/>
          <a:p>
            <a:r>
              <a:rPr lang="en-US"/>
              <a:t>Effectuer une opération telle qu’un ajout pour confirmer que le tout fonctionne correctement</a:t>
            </a:r>
            <a:endParaRPr lang="en-CA"/>
          </a:p>
        </p:txBody>
      </p:sp>
      <p:pic>
        <p:nvPicPr>
          <p:cNvPr id="5" name="Picture 4">
            <a:extLst>
              <a:ext uri="{FF2B5EF4-FFF2-40B4-BE49-F238E27FC236}">
                <a16:creationId xmlns:a16="http://schemas.microsoft.com/office/drawing/2014/main" id="{51EDF44B-375F-433B-843B-1FE7BEB153C7}"/>
              </a:ext>
            </a:extLst>
          </p:cNvPr>
          <p:cNvPicPr>
            <a:picLocks noChangeAspect="1"/>
          </p:cNvPicPr>
          <p:nvPr>
            <p:custDataLst>
              <p:tags r:id="rId3"/>
            </p:custDataLst>
          </p:nvPr>
        </p:nvPicPr>
        <p:blipFill>
          <a:blip r:embed="rId5"/>
          <a:stretch>
            <a:fillRect/>
          </a:stretch>
        </p:blipFill>
        <p:spPr>
          <a:xfrm>
            <a:off x="1733987" y="2909607"/>
            <a:ext cx="8858250" cy="3495675"/>
          </a:xfrm>
          <a:prstGeom prst="rect">
            <a:avLst/>
          </a:prstGeom>
        </p:spPr>
      </p:pic>
    </p:spTree>
    <p:extLst>
      <p:ext uri="{BB962C8B-B14F-4D97-AF65-F5344CB8AC3E}">
        <p14:creationId xmlns:p14="http://schemas.microsoft.com/office/powerpoint/2010/main" val="8636794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 nous avons vu comment déployer un serveur dans un environnement infonuagique afin d’y déployer notre application (code et base de données)</a:t>
            </a:r>
          </a:p>
          <a:p>
            <a:pPr lvl="1"/>
            <a:endParaRPr lang="fr-CA" dirty="0"/>
          </a:p>
          <a:p>
            <a:endParaRPr lang="fr-CA" dirty="0"/>
          </a:p>
        </p:txBody>
      </p:sp>
    </p:spTree>
    <p:extLst>
      <p:ext uri="{BB962C8B-B14F-4D97-AF65-F5344CB8AC3E}">
        <p14:creationId xmlns:p14="http://schemas.microsoft.com/office/powerpoint/2010/main" val="92698757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74BD-CB34-1AC6-4E42-F003F76BD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69BB6-5D7A-64BE-6F4E-E38E894BA94A}"/>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469062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D86FC-7414-93CC-3DD6-2046C3C79898}"/>
              </a:ext>
            </a:extLst>
          </p:cNvPr>
          <p:cNvSpPr>
            <a:spLocks noGrp="1"/>
          </p:cNvSpPr>
          <p:nvPr>
            <p:ph type="title"/>
            <p:custDataLst>
              <p:tags r:id="rId1"/>
            </p:custDataLst>
          </p:nvPr>
        </p:nvSpPr>
        <p:spPr/>
        <p:txBody>
          <a:bodyPr/>
          <a:lstStyle/>
          <a:p>
            <a:r>
              <a:rPr lang="fr-CA" dirty="0"/>
              <a:t>Prochain cours</a:t>
            </a:r>
            <a:endParaRPr lang="en-CA" dirty="0"/>
          </a:p>
        </p:txBody>
      </p:sp>
      <p:sp>
        <p:nvSpPr>
          <p:cNvPr id="3" name="Content Placeholder 2">
            <a:extLst>
              <a:ext uri="{FF2B5EF4-FFF2-40B4-BE49-F238E27FC236}">
                <a16:creationId xmlns:a16="http://schemas.microsoft.com/office/drawing/2014/main" id="{27B72799-4916-E1E7-D45B-55A0360DD767}"/>
              </a:ext>
            </a:extLst>
          </p:cNvPr>
          <p:cNvSpPr>
            <a:spLocks noGrp="1"/>
          </p:cNvSpPr>
          <p:nvPr>
            <p:ph idx="1"/>
            <p:custDataLst>
              <p:tags r:id="rId2"/>
            </p:custDataLst>
          </p:nvPr>
        </p:nvSpPr>
        <p:spPr/>
        <p:txBody>
          <a:bodyPr/>
          <a:lstStyle/>
          <a:p>
            <a:r>
              <a:rPr lang="fr-CA" dirty="0"/>
              <a:t>Au prochain cours, ce sera l’examen 2 qui couvrira la matière des cours 1 à 7</a:t>
            </a:r>
            <a:endParaRPr lang="en-CA" dirty="0"/>
          </a:p>
        </p:txBody>
      </p:sp>
    </p:spTree>
    <p:extLst>
      <p:ext uri="{BB962C8B-B14F-4D97-AF65-F5344CB8AC3E}">
        <p14:creationId xmlns:p14="http://schemas.microsoft.com/office/powerpoint/2010/main" val="30792949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3"/>
</p:tagLst>
</file>

<file path=ppt/tags/tag101.xml><?xml version="1.0" encoding="utf-8"?>
<p:tagLst xmlns:a="http://schemas.openxmlformats.org/drawingml/2006/main" xmlns:r="http://schemas.openxmlformats.org/officeDocument/2006/relationships" xmlns:p="http://schemas.openxmlformats.org/presentationml/2006/main">
  <p:tag name="NUM" val="1"/>
</p:tagLst>
</file>

<file path=ppt/tags/tag102.xml><?xml version="1.0" encoding="utf-8"?>
<p:tagLst xmlns:a="http://schemas.openxmlformats.org/drawingml/2006/main" xmlns:r="http://schemas.openxmlformats.org/officeDocument/2006/relationships" xmlns:p="http://schemas.openxmlformats.org/presentationml/2006/main">
  <p:tag name="NUM" val="2"/>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1"/>
</p:tagLst>
</file>

<file path=ppt/tags/tag112.xml><?xml version="1.0" encoding="utf-8"?>
<p:tagLst xmlns:a="http://schemas.openxmlformats.org/drawingml/2006/main" xmlns:r="http://schemas.openxmlformats.org/officeDocument/2006/relationships" xmlns:p="http://schemas.openxmlformats.org/presentationml/2006/main">
  <p:tag name="NUM" val="2"/>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1"/>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1"/>
</p:tagLst>
</file>

<file path=ppt/tags/tag152.xml><?xml version="1.0" encoding="utf-8"?>
<p:tagLst xmlns:a="http://schemas.openxmlformats.org/drawingml/2006/main" xmlns:r="http://schemas.openxmlformats.org/officeDocument/2006/relationships" xmlns:p="http://schemas.openxmlformats.org/presentationml/2006/main">
  <p:tag name="NUM" val="1"/>
</p:tagLst>
</file>

<file path=ppt/tags/tag153.xml><?xml version="1.0" encoding="utf-8"?>
<p:tagLst xmlns:a="http://schemas.openxmlformats.org/drawingml/2006/main" xmlns:r="http://schemas.openxmlformats.org/officeDocument/2006/relationships" xmlns:p="http://schemas.openxmlformats.org/presentationml/2006/main">
  <p:tag name="NUM" val="2"/>
</p:tagLst>
</file>

<file path=ppt/tags/tag154.xml><?xml version="1.0" encoding="utf-8"?>
<p:tagLst xmlns:a="http://schemas.openxmlformats.org/drawingml/2006/main" xmlns:r="http://schemas.openxmlformats.org/officeDocument/2006/relationships" xmlns:p="http://schemas.openxmlformats.org/presentationml/2006/main">
  <p:tag name="NUM" val="1"/>
</p:tagLst>
</file>

<file path=ppt/tags/tag155.xml><?xml version="1.0" encoding="utf-8"?>
<p:tagLst xmlns:a="http://schemas.openxmlformats.org/drawingml/2006/main" xmlns:r="http://schemas.openxmlformats.org/officeDocument/2006/relationships" xmlns:p="http://schemas.openxmlformats.org/presentationml/2006/main">
  <p:tag name="NUM" val="2"/>
</p:tagLst>
</file>

<file path=ppt/tags/tag156.xml><?xml version="1.0" encoding="utf-8"?>
<p:tagLst xmlns:a="http://schemas.openxmlformats.org/drawingml/2006/main" xmlns:r="http://schemas.openxmlformats.org/officeDocument/2006/relationships" xmlns:p="http://schemas.openxmlformats.org/presentationml/2006/main">
  <p:tag name="NUM" val="1"/>
</p:tagLst>
</file>

<file path=ppt/tags/tag157.xml><?xml version="1.0" encoding="utf-8"?>
<p:tagLst xmlns:a="http://schemas.openxmlformats.org/drawingml/2006/main" xmlns:r="http://schemas.openxmlformats.org/officeDocument/2006/relationships" xmlns:p="http://schemas.openxmlformats.org/presentationml/2006/main">
  <p:tag name="NUM" val="2"/>
</p:tagLst>
</file>

<file path=ppt/tags/tag158.xml><?xml version="1.0" encoding="utf-8"?>
<p:tagLst xmlns:a="http://schemas.openxmlformats.org/drawingml/2006/main" xmlns:r="http://schemas.openxmlformats.org/officeDocument/2006/relationships" xmlns:p="http://schemas.openxmlformats.org/presentationml/2006/main">
  <p:tag name="NUM" val="3"/>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1"/>
</p:tagLst>
</file>

<file path=ppt/tags/tag169.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3"/>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1"/>
</p:tagLst>
</file>

<file path=ppt/tags/tag174.xml><?xml version="1.0" encoding="utf-8"?>
<p:tagLst xmlns:a="http://schemas.openxmlformats.org/drawingml/2006/main" xmlns:r="http://schemas.openxmlformats.org/officeDocument/2006/relationships" xmlns:p="http://schemas.openxmlformats.org/presentationml/2006/main">
  <p:tag name="NUM" val="1"/>
</p:tagLst>
</file>

<file path=ppt/tags/tag175.xml><?xml version="1.0" encoding="utf-8"?>
<p:tagLst xmlns:a="http://schemas.openxmlformats.org/drawingml/2006/main" xmlns:r="http://schemas.openxmlformats.org/officeDocument/2006/relationships" xmlns:p="http://schemas.openxmlformats.org/presentationml/2006/main">
  <p:tag name="NUM" val="2"/>
</p:tagLst>
</file>

<file path=ppt/tags/tag176.xml><?xml version="1.0" encoding="utf-8"?>
<p:tagLst xmlns:a="http://schemas.openxmlformats.org/drawingml/2006/main" xmlns:r="http://schemas.openxmlformats.org/officeDocument/2006/relationships" xmlns:p="http://schemas.openxmlformats.org/presentationml/2006/main">
  <p:tag name="NUM" val="1"/>
</p:tagLst>
</file>

<file path=ppt/tags/tag177.xml><?xml version="1.0" encoding="utf-8"?>
<p:tagLst xmlns:a="http://schemas.openxmlformats.org/drawingml/2006/main" xmlns:r="http://schemas.openxmlformats.org/officeDocument/2006/relationships" xmlns:p="http://schemas.openxmlformats.org/presentationml/2006/main">
  <p:tag name="NUM" val="2"/>
</p:tagLst>
</file>

<file path=ppt/tags/tag178.xml><?xml version="1.0" encoding="utf-8"?>
<p:tagLst xmlns:a="http://schemas.openxmlformats.org/drawingml/2006/main" xmlns:r="http://schemas.openxmlformats.org/officeDocument/2006/relationships" xmlns:p="http://schemas.openxmlformats.org/presentationml/2006/main">
  <p:tag name="NUM" val="3"/>
</p:tagLst>
</file>

<file path=ppt/tags/tag179.xml><?xml version="1.0" encoding="utf-8"?>
<p:tagLst xmlns:a="http://schemas.openxmlformats.org/drawingml/2006/main" xmlns:r="http://schemas.openxmlformats.org/officeDocument/2006/relationships" xmlns:p="http://schemas.openxmlformats.org/presentationml/2006/main">
  <p:tag name="NUM" val="1"/>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80.xml><?xml version="1.0" encoding="utf-8"?>
<p:tagLst xmlns:a="http://schemas.openxmlformats.org/drawingml/2006/main" xmlns:r="http://schemas.openxmlformats.org/officeDocument/2006/relationships" xmlns:p="http://schemas.openxmlformats.org/presentationml/2006/main">
  <p:tag name="NUM" val="2"/>
</p:tagLst>
</file>

<file path=ppt/tags/tag181.xml><?xml version="1.0" encoding="utf-8"?>
<p:tagLst xmlns:a="http://schemas.openxmlformats.org/drawingml/2006/main" xmlns:r="http://schemas.openxmlformats.org/officeDocument/2006/relationships" xmlns:p="http://schemas.openxmlformats.org/presentationml/2006/main">
  <p:tag name="NUM" val="3"/>
</p:tagLst>
</file>

<file path=ppt/tags/tag182.xml><?xml version="1.0" encoding="utf-8"?>
<p:tagLst xmlns:a="http://schemas.openxmlformats.org/drawingml/2006/main" xmlns:r="http://schemas.openxmlformats.org/officeDocument/2006/relationships" xmlns:p="http://schemas.openxmlformats.org/presentationml/2006/main">
  <p:tag name="NUM" val="1"/>
</p:tagLst>
</file>

<file path=ppt/tags/tag183.xml><?xml version="1.0" encoding="utf-8"?>
<p:tagLst xmlns:a="http://schemas.openxmlformats.org/drawingml/2006/main" xmlns:r="http://schemas.openxmlformats.org/officeDocument/2006/relationships" xmlns:p="http://schemas.openxmlformats.org/presentationml/2006/main">
  <p:tag name="NUM" val="2"/>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1"/>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1"/>
</p:tagLst>
</file>

<file path=ppt/tags/tag196.xml><?xml version="1.0" encoding="utf-8"?>
<p:tagLst xmlns:a="http://schemas.openxmlformats.org/drawingml/2006/main" xmlns:r="http://schemas.openxmlformats.org/officeDocument/2006/relationships" xmlns:p="http://schemas.openxmlformats.org/presentationml/2006/main">
  <p:tag name="NUM" val="2"/>
</p:tagLst>
</file>

<file path=ppt/tags/tag197.xml><?xml version="1.0" encoding="utf-8"?>
<p:tagLst xmlns:a="http://schemas.openxmlformats.org/drawingml/2006/main" xmlns:r="http://schemas.openxmlformats.org/officeDocument/2006/relationships" xmlns:p="http://schemas.openxmlformats.org/presentationml/2006/main">
  <p:tag name="NUM" val="3"/>
</p:tagLst>
</file>

<file path=ppt/tags/tag198.xml><?xml version="1.0" encoding="utf-8"?>
<p:tagLst xmlns:a="http://schemas.openxmlformats.org/drawingml/2006/main" xmlns:r="http://schemas.openxmlformats.org/officeDocument/2006/relationships" xmlns:p="http://schemas.openxmlformats.org/presentationml/2006/main">
  <p:tag name="NUM" val="4"/>
</p:tagLst>
</file>

<file path=ppt/tags/tag19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00.xml><?xml version="1.0" encoding="utf-8"?>
<p:tagLst xmlns:a="http://schemas.openxmlformats.org/drawingml/2006/main" xmlns:r="http://schemas.openxmlformats.org/officeDocument/2006/relationships" xmlns:p="http://schemas.openxmlformats.org/presentationml/2006/main">
  <p:tag name="NUM" val="2"/>
</p:tagLst>
</file>

<file path=ppt/tags/tag201.xml><?xml version="1.0" encoding="utf-8"?>
<p:tagLst xmlns:a="http://schemas.openxmlformats.org/drawingml/2006/main" xmlns:r="http://schemas.openxmlformats.org/officeDocument/2006/relationships" xmlns:p="http://schemas.openxmlformats.org/presentationml/2006/main">
  <p:tag name="NUM" val="3"/>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1"/>
</p:tagLst>
</file>

<file path=ppt/tags/tag206.xml><?xml version="1.0" encoding="utf-8"?>
<p:tagLst xmlns:a="http://schemas.openxmlformats.org/drawingml/2006/main" xmlns:r="http://schemas.openxmlformats.org/officeDocument/2006/relationships" xmlns:p="http://schemas.openxmlformats.org/presentationml/2006/main">
  <p:tag name="NUM" val="1"/>
</p:tagLst>
</file>

<file path=ppt/tags/tag207.xml><?xml version="1.0" encoding="utf-8"?>
<p:tagLst xmlns:a="http://schemas.openxmlformats.org/drawingml/2006/main" xmlns:r="http://schemas.openxmlformats.org/officeDocument/2006/relationships" xmlns:p="http://schemas.openxmlformats.org/presentationml/2006/main">
  <p:tag name="NUM" val="2"/>
</p:tagLst>
</file>

<file path=ppt/tags/tag208.xml><?xml version="1.0" encoding="utf-8"?>
<p:tagLst xmlns:a="http://schemas.openxmlformats.org/drawingml/2006/main" xmlns:r="http://schemas.openxmlformats.org/officeDocument/2006/relationships" xmlns:p="http://schemas.openxmlformats.org/presentationml/2006/main">
  <p:tag name="NUM" val="1"/>
</p:tagLst>
</file>

<file path=ppt/tags/tag209.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10.xml><?xml version="1.0" encoding="utf-8"?>
<p:tagLst xmlns:a="http://schemas.openxmlformats.org/drawingml/2006/main" xmlns:r="http://schemas.openxmlformats.org/officeDocument/2006/relationships" xmlns:p="http://schemas.openxmlformats.org/presentationml/2006/main">
  <p:tag name="NUM" val="2"/>
</p:tagLst>
</file>

<file path=ppt/tags/tag211.xml><?xml version="1.0" encoding="utf-8"?>
<p:tagLst xmlns:a="http://schemas.openxmlformats.org/drawingml/2006/main" xmlns:r="http://schemas.openxmlformats.org/officeDocument/2006/relationships" xmlns:p="http://schemas.openxmlformats.org/presentationml/2006/main">
  <p:tag name="NUM" val="1"/>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1"/>
</p:tagLst>
</file>

<file path=ppt/tags/tag75.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1"/>
</p:tagLst>
</file>

<file path=ppt/tags/tag9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
  <TotalTime>6175</TotalTime>
  <Words>3163</Words>
  <Application>Microsoft Office PowerPoint</Application>
  <PresentationFormat>Widescreen</PresentationFormat>
  <Paragraphs>376</Paragraphs>
  <Slides>101</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101</vt:i4>
      </vt:variant>
    </vt:vector>
  </HeadingPairs>
  <TitlesOfParts>
    <vt:vector size="105" baseType="lpstr">
      <vt:lpstr>Century Gothic</vt:lpstr>
      <vt:lpstr>Wingdings 3</vt:lpstr>
      <vt:lpstr>Ion</vt:lpstr>
      <vt:lpstr>1_Ion</vt:lpstr>
      <vt:lpstr>Déploiement d’application web</vt:lpstr>
      <vt:lpstr>Rappel du dernier cours</vt:lpstr>
      <vt:lpstr>Rappel du dernier cours</vt:lpstr>
      <vt:lpstr>Déploiement d’application web</vt:lpstr>
      <vt:lpstr>Déploiement d’application web</vt:lpstr>
      <vt:lpstr>Plan de cours</vt:lpstr>
      <vt:lpstr>Concepts d’infrastructure</vt:lpstr>
      <vt:lpstr>Rôle</vt:lpstr>
      <vt:lpstr>Service d’infrastructure</vt:lpstr>
      <vt:lpstr>Service d’infrastructure</vt:lpstr>
      <vt:lpstr>Avantages et inconvénients (par rapport à l’approche traditionnelle)</vt:lpstr>
      <vt:lpstr>Types principaux de service</vt:lpstr>
      <vt:lpstr>Pile (Stack) de développement</vt:lpstr>
      <vt:lpstr>Infrastructure as a service (IaaS)</vt:lpstr>
      <vt:lpstr>Platform as a service (PaaS)</vt:lpstr>
      <vt:lpstr>Software as a service</vt:lpstr>
      <vt:lpstr>Pile (Stack) de développement</vt:lpstr>
      <vt:lpstr>Configuration d’un IaaS</vt:lpstr>
      <vt:lpstr>Configuration d’un IaaS</vt:lpstr>
      <vt:lpstr>Création du compte sous Digital Ocean</vt:lpstr>
      <vt:lpstr>Création du compte sous Digital Ocean</vt:lpstr>
      <vt:lpstr>Création du compte sous Digital Ocean</vt:lpstr>
      <vt:lpstr>Création du compte sous Digital Ocean</vt:lpstr>
      <vt:lpstr>Création du compte sous Digital Ocean</vt:lpstr>
      <vt:lpstr>Logiciel de gestion du serveur</vt:lpstr>
      <vt:lpstr>Logiciel de gestion du serveur</vt:lpstr>
      <vt:lpstr>Putty</vt:lpstr>
      <vt:lpstr>WinSCP</vt:lpstr>
      <vt:lpstr>La pile LAMP</vt:lpstr>
      <vt:lpstr>La pile LAMP</vt:lpstr>
      <vt:lpstr>Linux</vt:lpstr>
      <vt:lpstr>Commandes Linux</vt:lpstr>
      <vt:lpstr>Apt-get</vt:lpstr>
      <vt:lpstr>VI</vt:lpstr>
      <vt:lpstr>Sudo</vt:lpstr>
      <vt:lpstr>Déploiement du serveur</vt:lpstr>
      <vt:lpstr>Déploiement du serveur</vt:lpstr>
      <vt:lpstr>Déploiement du serveur</vt:lpstr>
      <vt:lpstr>Utilisation de Putty</vt:lpstr>
      <vt:lpstr>Utilisation de Putty</vt:lpstr>
      <vt:lpstr>Utilisation de Putty</vt:lpstr>
      <vt:lpstr>Utilisation de Putty</vt:lpstr>
      <vt:lpstr>Utilisation de Putty</vt:lpstr>
      <vt:lpstr>Utilisation de WinSCP</vt:lpstr>
      <vt:lpstr>Utilisation de WinSCP</vt:lpstr>
      <vt:lpstr>Valider le déploiement</vt:lpstr>
      <vt:lpstr>Configuration du fuseau horaire</vt:lpstr>
      <vt:lpstr>Configuration du fuseau horaire</vt:lpstr>
      <vt:lpstr>Configuration du fuseau horaire</vt:lpstr>
      <vt:lpstr>Configuration du fuseau horaire</vt:lpstr>
      <vt:lpstr>Configuration du fuseau horaire</vt:lpstr>
      <vt:lpstr>Configuration du fuseau horaire</vt:lpstr>
      <vt:lpstr>Configuration du fuseau horaire</vt:lpstr>
      <vt:lpstr>Déploiement du serveur Linux</vt:lpstr>
      <vt:lpstr>La configuration du nom de domaine</vt:lpstr>
      <vt:lpstr>Configuration du nom de domaine</vt:lpstr>
      <vt:lpstr>Configuration du nom de domaine</vt:lpstr>
      <vt:lpstr>Configuration du nom de domaine</vt:lpstr>
      <vt:lpstr>Configuration du nom de domaine</vt:lpstr>
      <vt:lpstr>Configuration du nom de domaine</vt:lpstr>
      <vt:lpstr>Configuration du nom de domaine</vt:lpstr>
      <vt:lpstr>Configuration du nom de domaine</vt:lpstr>
      <vt:lpstr>Configuration du nom de domaine</vt:lpstr>
      <vt:lpstr>Déploiement de la base de données</vt:lpstr>
      <vt:lpstr>Déploiement de la base de données</vt:lpstr>
      <vt:lpstr>Déploiement de la base de données</vt:lpstr>
      <vt:lpstr>Sécurisation de l’installation de MariaDB</vt:lpstr>
      <vt:lpstr>Sécurisation de l’installation MariaDB</vt:lpstr>
      <vt:lpstr>Sécurisation de l’installation MariaDB</vt:lpstr>
      <vt:lpstr>La création de comptes pour la base de données</vt:lpstr>
      <vt:lpstr>La création de comptes pour la base de données</vt:lpstr>
      <vt:lpstr>La création de comptes pour la base de données</vt:lpstr>
      <vt:lpstr>La création de comptes pour la base de données</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Importation de la base de données</vt:lpstr>
      <vt:lpstr>Importation de la base de données</vt:lpstr>
      <vt:lpstr>Importation de la base de données</vt:lpstr>
      <vt:lpstr>Importation de la base de données</vt:lpstr>
      <vt:lpstr>Importation de la base de données</vt:lpstr>
      <vt:lpstr>Déploiement de la base de données</vt:lpstr>
      <vt:lpstr>Déploiement du code</vt:lpstr>
      <vt:lpstr>Déploiement du code</vt:lpstr>
      <vt:lpstr>Déploiement du code</vt:lpstr>
      <vt:lpstr>Déploiement du code</vt:lpstr>
      <vt:lpstr>Déploiement du code</vt:lpstr>
      <vt:lpstr>Déploiement du code</vt:lpstr>
      <vt:lpstr>Déploiement du code</vt:lpstr>
      <vt:lpstr>Conclusion</vt:lpstr>
      <vt:lpstr>Conclusion</vt:lpstr>
      <vt:lpstr>Prochain cours</vt:lpstr>
      <vt:lpstr>Prochain cours</vt:lpstr>
      <vt:lpstr>Questions?</vt:lpstr>
      <vt:lpstr>Références</vt:lpstr>
    </vt:vector>
  </TitlesOfParts>
  <Company>Cégep de l'Outaouais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Alexandre Mageau-Pétrin</cp:lastModifiedBy>
  <cp:revision>428</cp:revision>
  <dcterms:created xsi:type="dcterms:W3CDTF">2018-10-09T21:33:05Z</dcterms:created>
  <dcterms:modified xsi:type="dcterms:W3CDTF">2026-09-12T16:21:49Z</dcterms:modified>
</cp:coreProperties>
</file>