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427" r:id="rId3"/>
    <p:sldId id="280" r:id="rId4"/>
    <p:sldId id="397" r:id="rId5"/>
    <p:sldId id="281" r:id="rId6"/>
    <p:sldId id="386" r:id="rId7"/>
    <p:sldId id="258" r:id="rId8"/>
    <p:sldId id="257" r:id="rId9"/>
    <p:sldId id="261" r:id="rId10"/>
    <p:sldId id="263" r:id="rId11"/>
    <p:sldId id="346" r:id="rId12"/>
    <p:sldId id="260" r:id="rId13"/>
    <p:sldId id="278" r:id="rId14"/>
    <p:sldId id="362" r:id="rId15"/>
    <p:sldId id="363" r:id="rId16"/>
    <p:sldId id="347" r:id="rId17"/>
    <p:sldId id="364" r:id="rId18"/>
    <p:sldId id="348" r:id="rId19"/>
    <p:sldId id="349" r:id="rId20"/>
    <p:sldId id="271" r:id="rId21"/>
    <p:sldId id="272" r:id="rId22"/>
    <p:sldId id="308" r:id="rId23"/>
    <p:sldId id="30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414" r:id="rId32"/>
    <p:sldId id="299" r:id="rId33"/>
    <p:sldId id="264" r:id="rId34"/>
    <p:sldId id="374" r:id="rId35"/>
    <p:sldId id="279" r:id="rId36"/>
    <p:sldId id="267" r:id="rId37"/>
    <p:sldId id="268" r:id="rId38"/>
    <p:sldId id="269" r:id="rId39"/>
    <p:sldId id="415" r:id="rId40"/>
    <p:sldId id="416" r:id="rId41"/>
    <p:sldId id="417" r:id="rId42"/>
    <p:sldId id="418" r:id="rId43"/>
    <p:sldId id="419" r:id="rId44"/>
    <p:sldId id="420" r:id="rId45"/>
    <p:sldId id="422" r:id="rId46"/>
    <p:sldId id="421" r:id="rId47"/>
    <p:sldId id="428" r:id="rId48"/>
    <p:sldId id="429" r:id="rId49"/>
    <p:sldId id="423" r:id="rId50"/>
    <p:sldId id="365" r:id="rId51"/>
    <p:sldId id="265" r:id="rId52"/>
    <p:sldId id="424" r:id="rId53"/>
    <p:sldId id="425" r:id="rId54"/>
    <p:sldId id="373" r:id="rId55"/>
    <p:sldId id="376" r:id="rId56"/>
    <p:sldId id="378" r:id="rId57"/>
    <p:sldId id="330" r:id="rId58"/>
    <p:sldId id="377" r:id="rId59"/>
    <p:sldId id="336" r:id="rId60"/>
    <p:sldId id="395" r:id="rId61"/>
    <p:sldId id="372" r:id="rId62"/>
    <p:sldId id="398" r:id="rId63"/>
    <p:sldId id="399" r:id="rId64"/>
    <p:sldId id="402" r:id="rId65"/>
    <p:sldId id="408" r:id="rId66"/>
    <p:sldId id="411" r:id="rId67"/>
    <p:sldId id="412" r:id="rId68"/>
    <p:sldId id="410" r:id="rId69"/>
    <p:sldId id="409" r:id="rId70"/>
    <p:sldId id="413" r:id="rId71"/>
    <p:sldId id="426" r:id="rId72"/>
    <p:sldId id="315" r:id="rId73"/>
    <p:sldId id="266" r:id="rId7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C4D13219-E861-4B05-9970-706EC8D59A30}"/>
    <pc:docChg chg="undo custSel addSld delSld modSld">
      <pc:chgData name="Alexandre" userId="292681fbcdc3e57d" providerId="LiveId" clId="{C4D13219-E861-4B05-9970-706EC8D59A30}" dt="2020-08-03T11:44:35.972" v="4" actId="27636"/>
      <pc:docMkLst>
        <pc:docMk/>
      </pc:docMkLst>
      <pc:sldChg chg="modSp mod">
        <pc:chgData name="Alexandre" userId="292681fbcdc3e57d" providerId="LiveId" clId="{C4D13219-E861-4B05-9970-706EC8D59A30}" dt="2020-08-03T11:44:35.972" v="4" actId="27636"/>
        <pc:sldMkLst>
          <pc:docMk/>
          <pc:sldMk cId="1013026305" sldId="257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535324635" sldId="282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89313295" sldId="283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974811102" sldId="286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992485337" sldId="288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1616568726" sldId="322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2274162221" sldId="331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2394217428" sldId="332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271471150" sldId="333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139012658" sldId="335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1836001409" sldId="344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2743414676" sldId="345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769118019" sldId="350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029845949" sldId="351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839131222" sldId="353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1208084918" sldId="354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256119517" sldId="355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1391660939" sldId="356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369542799" sldId="359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1978314082" sldId="360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753485599" sldId="361"/>
        </pc:sldMkLst>
      </pc:sldChg>
      <pc:sldChg chg="add del">
        <pc:chgData name="Alexandre" userId="292681fbcdc3e57d" providerId="LiveId" clId="{C4D13219-E861-4B05-9970-706EC8D59A30}" dt="2020-08-03T11:44:17.766" v="2" actId="2696"/>
        <pc:sldMkLst>
          <pc:docMk/>
          <pc:sldMk cId="1512275121" sldId="396"/>
        </pc:sldMkLst>
      </pc:sldChg>
    </pc:docChg>
  </pc:docChgLst>
  <pc:docChgLst>
    <pc:chgData name="Alexandre" userId="292681fbcdc3e57d" providerId="LiveId" clId="{A8F9C7B7-ECB6-46DB-9F87-1C052308AE92}"/>
    <pc:docChg chg="undo custSel addSld delSld modSld sldOrd">
      <pc:chgData name="Alexandre" userId="292681fbcdc3e57d" providerId="LiveId" clId="{A8F9C7B7-ECB6-46DB-9F87-1C052308AE92}" dt="2020-08-03T13:13:21.880" v="353" actId="20577"/>
      <pc:docMkLst>
        <pc:docMk/>
      </pc:docMkLst>
      <pc:sldChg chg="modSp mod ord">
        <pc:chgData name="Alexandre" userId="292681fbcdc3e57d" providerId="LiveId" clId="{A8F9C7B7-ECB6-46DB-9F87-1C052308AE92}" dt="2020-08-03T13:13:21.880" v="353" actId="20577"/>
        <pc:sldMkLst>
          <pc:docMk/>
          <pc:sldMk cId="1013026305" sldId="257"/>
        </pc:sldMkLst>
      </pc:sldChg>
      <pc:sldChg chg="modSp">
        <pc:chgData name="Alexandre" userId="292681fbcdc3e57d" providerId="LiveId" clId="{A8F9C7B7-ECB6-46DB-9F87-1C052308AE92}" dt="2020-08-03T13:11:41.425" v="281"/>
        <pc:sldMkLst>
          <pc:docMk/>
          <pc:sldMk cId="3278585772" sldId="265"/>
        </pc:sldMkLst>
      </pc:sldChg>
      <pc:sldChg chg="modSp">
        <pc:chgData name="Alexandre" userId="292681fbcdc3e57d" providerId="LiveId" clId="{A8F9C7B7-ECB6-46DB-9F87-1C052308AE92}" dt="2020-08-03T13:11:41.425" v="281"/>
        <pc:sldMkLst>
          <pc:docMk/>
          <pc:sldMk cId="256612141" sldId="268"/>
        </pc:sldMkLst>
      </pc:sldChg>
      <pc:sldChg chg="modSp">
        <pc:chgData name="Alexandre" userId="292681fbcdc3e57d" providerId="LiveId" clId="{A8F9C7B7-ECB6-46DB-9F87-1C052308AE92}" dt="2020-08-03T13:11:41.425" v="281"/>
        <pc:sldMkLst>
          <pc:docMk/>
          <pc:sldMk cId="1023677846" sldId="269"/>
        </pc:sldMkLst>
      </pc:sldChg>
      <pc:sldChg chg="modSp mod">
        <pc:chgData name="Alexandre" userId="292681fbcdc3e57d" providerId="LiveId" clId="{A8F9C7B7-ECB6-46DB-9F87-1C052308AE92}" dt="2020-08-03T13:03:33.851" v="275" actId="1076"/>
        <pc:sldMkLst>
          <pc:docMk/>
          <pc:sldMk cId="2339583931" sldId="281"/>
        </pc:sldMkLst>
      </pc:sldChg>
      <pc:sldChg chg="modSp">
        <pc:chgData name="Alexandre" userId="292681fbcdc3e57d" providerId="LiveId" clId="{A8F9C7B7-ECB6-46DB-9F87-1C052308AE92}" dt="2020-08-03T13:11:41.425" v="281"/>
        <pc:sldMkLst>
          <pc:docMk/>
          <pc:sldMk cId="3109456798" sldId="317"/>
        </pc:sldMkLst>
      </pc:sldChg>
      <pc:sldChg chg="modSp">
        <pc:chgData name="Alexandre" userId="292681fbcdc3e57d" providerId="LiveId" clId="{A8F9C7B7-ECB6-46DB-9F87-1C052308AE92}" dt="2020-08-03T13:11:41.425" v="281"/>
        <pc:sldMkLst>
          <pc:docMk/>
          <pc:sldMk cId="3734625790" sldId="365"/>
        </pc:sldMkLst>
      </pc:sldChg>
      <pc:sldChg chg="modSp mod">
        <pc:chgData name="Alexandre" userId="292681fbcdc3e57d" providerId="LiveId" clId="{A8F9C7B7-ECB6-46DB-9F87-1C052308AE92}" dt="2020-08-03T13:12:09.828" v="284" actId="20577"/>
        <pc:sldMkLst>
          <pc:docMk/>
          <pc:sldMk cId="1339922694" sldId="397"/>
        </pc:sldMkLst>
      </pc:sldChg>
      <pc:sldChg chg="del">
        <pc:chgData name="Alexandre" userId="292681fbcdc3e57d" providerId="LiveId" clId="{A8F9C7B7-ECB6-46DB-9F87-1C052308AE92}" dt="2020-08-03T13:08:51.887" v="280" actId="2696"/>
        <pc:sldMkLst>
          <pc:docMk/>
          <pc:sldMk cId="3022228580" sldId="400"/>
        </pc:sldMkLst>
      </pc:sldChg>
      <pc:sldChg chg="modSp del">
        <pc:chgData name="Alexandre" userId="292681fbcdc3e57d" providerId="LiveId" clId="{A8F9C7B7-ECB6-46DB-9F87-1C052308AE92}" dt="2020-08-03T13:08:51.887" v="280" actId="2696"/>
        <pc:sldMkLst>
          <pc:docMk/>
          <pc:sldMk cId="1797010449" sldId="401"/>
        </pc:sldMkLst>
      </pc:sldChg>
      <pc:sldChg chg="modSp del">
        <pc:chgData name="Alexandre" userId="292681fbcdc3e57d" providerId="LiveId" clId="{A8F9C7B7-ECB6-46DB-9F87-1C052308AE92}" dt="2020-08-03T13:08:51.887" v="280" actId="2696"/>
        <pc:sldMkLst>
          <pc:docMk/>
          <pc:sldMk cId="780857873" sldId="403"/>
        </pc:sldMkLst>
      </pc:sldChg>
      <pc:sldChg chg="modSp del">
        <pc:chgData name="Alexandre" userId="292681fbcdc3e57d" providerId="LiveId" clId="{A8F9C7B7-ECB6-46DB-9F87-1C052308AE92}" dt="2020-08-03T13:08:51.887" v="280" actId="2696"/>
        <pc:sldMkLst>
          <pc:docMk/>
          <pc:sldMk cId="3574353919" sldId="404"/>
        </pc:sldMkLst>
      </pc:sldChg>
      <pc:sldChg chg="modSp del">
        <pc:chgData name="Alexandre" userId="292681fbcdc3e57d" providerId="LiveId" clId="{A8F9C7B7-ECB6-46DB-9F87-1C052308AE92}" dt="2020-08-03T13:08:51.887" v="280" actId="2696"/>
        <pc:sldMkLst>
          <pc:docMk/>
          <pc:sldMk cId="2940866900" sldId="405"/>
        </pc:sldMkLst>
      </pc:sldChg>
      <pc:sldChg chg="modSp add del">
        <pc:chgData name="Alexandre" userId="292681fbcdc3e57d" providerId="LiveId" clId="{A8F9C7B7-ECB6-46DB-9F87-1C052308AE92}" dt="2020-08-03T13:08:51.887" v="280" actId="2696"/>
        <pc:sldMkLst>
          <pc:docMk/>
          <pc:sldMk cId="3803686228" sldId="406"/>
        </pc:sldMkLst>
      </pc:sldChg>
    </pc:docChg>
  </pc:docChgLst>
  <pc:docChgLst>
    <pc:chgData name="Alexandre Mageau-Pétrin" userId="292681fbcdc3e57d" providerId="LiveId" clId="{8B551405-CB38-4BC4-9EF0-5C157A4F790F}"/>
    <pc:docChg chg="custSel addSld delSld modSld">
      <pc:chgData name="Alexandre Mageau-Pétrin" userId="292681fbcdc3e57d" providerId="LiveId" clId="{8B551405-CB38-4BC4-9EF0-5C157A4F790F}" dt="2025-08-20T14:12:44.839" v="241" actId="207"/>
      <pc:docMkLst>
        <pc:docMk/>
      </pc:docMkLst>
      <pc:sldChg chg="modSp mod">
        <pc:chgData name="Alexandre Mageau-Pétrin" userId="292681fbcdc3e57d" providerId="LiveId" clId="{8B551405-CB38-4BC4-9EF0-5C157A4F790F}" dt="2025-08-20T14:00:36.945" v="203" actId="20577"/>
        <pc:sldMkLst>
          <pc:docMk/>
          <pc:sldMk cId="911087515" sldId="256"/>
        </pc:sldMkLst>
        <pc:spChg chg="mod">
          <ac:chgData name="Alexandre Mageau-Pétrin" userId="292681fbcdc3e57d" providerId="LiveId" clId="{8B551405-CB38-4BC4-9EF0-5C157A4F790F}" dt="2025-08-20T14:00:36.945" v="203" actId="20577"/>
          <ac:spMkLst>
            <pc:docMk/>
            <pc:sldMk cId="911087515" sldId="256"/>
            <ac:spMk id="2" creationId="{9166BD56-8A7A-434D-91FC-3D8A1F14358B}"/>
          </ac:spMkLst>
        </pc:spChg>
      </pc:sldChg>
      <pc:sldChg chg="modSp mod">
        <pc:chgData name="Alexandre Mageau-Pétrin" userId="292681fbcdc3e57d" providerId="LiveId" clId="{8B551405-CB38-4BC4-9EF0-5C157A4F790F}" dt="2025-08-20T13:58:25.975" v="199" actId="20577"/>
        <pc:sldMkLst>
          <pc:docMk/>
          <pc:sldMk cId="1339922694" sldId="397"/>
        </pc:sldMkLst>
        <pc:spChg chg="mod">
          <ac:chgData name="Alexandre Mageau-Pétrin" userId="292681fbcdc3e57d" providerId="LiveId" clId="{8B551405-CB38-4BC4-9EF0-5C157A4F790F}" dt="2025-08-20T13:58:25.975" v="199" actId="20577"/>
          <ac:spMkLst>
            <pc:docMk/>
            <pc:sldMk cId="1339922694" sldId="397"/>
            <ac:spMk id="3" creationId="{D192C6B3-550F-44AE-ACFD-8B9BCDF42FC4}"/>
          </ac:spMkLst>
        </pc:spChg>
      </pc:sldChg>
      <pc:sldChg chg="del">
        <pc:chgData name="Alexandre Mageau-Pétrin" userId="292681fbcdc3e57d" providerId="LiveId" clId="{8B551405-CB38-4BC4-9EF0-5C157A4F790F}" dt="2025-08-20T13:59:21.350" v="200" actId="47"/>
        <pc:sldMkLst>
          <pc:docMk/>
          <pc:sldMk cId="3199535697" sldId="407"/>
        </pc:sldMkLst>
      </pc:sldChg>
      <pc:sldChg chg="modSp mod">
        <pc:chgData name="Alexandre Mageau-Pétrin" userId="292681fbcdc3e57d" providerId="LiveId" clId="{8B551405-CB38-4BC4-9EF0-5C157A4F790F}" dt="2025-08-20T13:59:42.184" v="201" actId="207"/>
        <pc:sldMkLst>
          <pc:docMk/>
          <pc:sldMk cId="2776521829" sldId="426"/>
        </pc:sldMkLst>
        <pc:spChg chg="mod">
          <ac:chgData name="Alexandre Mageau-Pétrin" userId="292681fbcdc3e57d" providerId="LiveId" clId="{8B551405-CB38-4BC4-9EF0-5C157A4F790F}" dt="2025-08-20T13:59:42.184" v="201" actId="207"/>
          <ac:spMkLst>
            <pc:docMk/>
            <pc:sldMk cId="2776521829" sldId="426"/>
            <ac:spMk id="2" creationId="{B8292510-CF04-4979-B789-F441D7A8C685}"/>
          </ac:spMkLst>
        </pc:spChg>
      </pc:sldChg>
      <pc:sldChg chg="new del">
        <pc:chgData name="Alexandre Mageau-Pétrin" userId="292681fbcdc3e57d" providerId="LiveId" clId="{8B551405-CB38-4BC4-9EF0-5C157A4F790F}" dt="2025-08-20T14:12:32.954" v="205" actId="47"/>
        <pc:sldMkLst>
          <pc:docMk/>
          <pc:sldMk cId="756712164" sldId="427"/>
        </pc:sldMkLst>
      </pc:sldChg>
      <pc:sldChg chg="modSp add mod">
        <pc:chgData name="Alexandre Mageau-Pétrin" userId="292681fbcdc3e57d" providerId="LiveId" clId="{8B551405-CB38-4BC4-9EF0-5C157A4F790F}" dt="2025-08-20T14:12:44.839" v="241" actId="207"/>
        <pc:sldMkLst>
          <pc:docMk/>
          <pc:sldMk cId="1152592813" sldId="427"/>
        </pc:sldMkLst>
        <pc:spChg chg="mod">
          <ac:chgData name="Alexandre Mageau-Pétrin" userId="292681fbcdc3e57d" providerId="LiveId" clId="{8B551405-CB38-4BC4-9EF0-5C157A4F790F}" dt="2025-08-20T14:12:44.839" v="241" actId="207"/>
          <ac:spMkLst>
            <pc:docMk/>
            <pc:sldMk cId="1152592813" sldId="427"/>
            <ac:spMk id="2" creationId="{5ACB127B-BBF4-C3C0-0623-43BFC4A7048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963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729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840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5964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3192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5524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7274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5098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71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462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9161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772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959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089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488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832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9058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EA1AE50-02B9-4E04-900B-C4B1991F9536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9FE28-7C32-4E9E-ACB2-4326AE2A36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88976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7.xml"/><Relationship Id="rId1" Type="http://schemas.openxmlformats.org/officeDocument/2006/relationships/tags" Target="../tags/tag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4" Type="http://schemas.openxmlformats.org/officeDocument/2006/relationships/hyperlink" Target="https://www.w3schools.com/tags/att_input_readonly.asp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tags" Target="../tags/tag1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4" Type="http://schemas.openxmlformats.org/officeDocument/2006/relationships/image" Target="../media/image20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5" Type="http://schemas.openxmlformats.org/officeDocument/2006/relationships/hyperlink" Target="https://www.php.net/manual/en/mysqli.quickstart.prepared-statements.php" TargetMode="External"/><Relationship Id="rId4" Type="http://schemas.openxmlformats.org/officeDocument/2006/relationships/hyperlink" Target="https://www.w3schools.com/php/php_mysql_prepared_statements.as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6BD56-8A7A-434D-91FC-3D8A1F14358B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54954" y="1447800"/>
            <a:ext cx="9489371" cy="3329581"/>
          </a:xfrm>
        </p:spPr>
        <p:txBody>
          <a:bodyPr/>
          <a:lstStyle/>
          <a:p>
            <a:r>
              <a:rPr lang="en-CA" err="1"/>
              <a:t>Cours</a:t>
            </a:r>
            <a:r>
              <a:rPr lang="en-CA"/>
              <a:t> 5</a:t>
            </a:r>
            <a:br>
              <a:rPr lang="en-CA" dirty="0"/>
            </a:br>
            <a:r>
              <a:rPr lang="en-CA" dirty="0" err="1"/>
              <a:t>Intégration</a:t>
            </a:r>
            <a:r>
              <a:rPr lang="en-CA" dirty="0"/>
              <a:t> de base de données</a:t>
            </a:r>
          </a:p>
        </p:txBody>
      </p:sp>
    </p:spTree>
    <p:extLst>
      <p:ext uri="{BB962C8B-B14F-4D97-AF65-F5344CB8AC3E}">
        <p14:creationId xmlns:p14="http://schemas.microsoft.com/office/powerpoint/2010/main" val="911087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3FC46-6447-478F-B98F-F777778B9B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SQL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5552E-60E6-4A9A-9CB3-597F3308E5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762956" cy="4195481"/>
          </a:xfrm>
        </p:spPr>
        <p:txBody>
          <a:bodyPr/>
          <a:lstStyle/>
          <a:p>
            <a:r>
              <a:rPr lang="en-US" dirty="0"/>
              <a:t>SQL (Structured Query Language)</a:t>
            </a:r>
          </a:p>
          <a:p>
            <a:pPr lvl="1"/>
            <a:r>
              <a:rPr lang="en-US" dirty="0"/>
              <a:t>Language de </a:t>
            </a:r>
            <a:r>
              <a:rPr lang="en-US" dirty="0" err="1"/>
              <a:t>requ</a:t>
            </a:r>
            <a:r>
              <a:rPr lang="fr-CA" dirty="0"/>
              <a:t>ê</a:t>
            </a:r>
            <a:r>
              <a:rPr lang="en-US" dirty="0" err="1"/>
              <a:t>te</a:t>
            </a:r>
            <a:r>
              <a:rPr lang="en-US" dirty="0"/>
              <a:t> structure</a:t>
            </a:r>
          </a:p>
          <a:p>
            <a:pPr lvl="1"/>
            <a:r>
              <a:rPr lang="en-US" dirty="0" err="1"/>
              <a:t>Permets</a:t>
            </a:r>
            <a:r>
              <a:rPr lang="en-US" dirty="0"/>
              <a:t> de </a:t>
            </a:r>
            <a:r>
              <a:rPr lang="en-US" dirty="0" err="1"/>
              <a:t>manipuler</a:t>
            </a:r>
            <a:r>
              <a:rPr lang="en-US" dirty="0"/>
              <a:t> les bases de </a:t>
            </a:r>
            <a:r>
              <a:rPr lang="en-US" dirty="0" err="1"/>
              <a:t>données</a:t>
            </a:r>
            <a:r>
              <a:rPr lang="en-US" dirty="0"/>
              <a:t> qui </a:t>
            </a:r>
            <a:r>
              <a:rPr lang="en-US" dirty="0" err="1"/>
              <a:t>respectent</a:t>
            </a:r>
            <a:r>
              <a:rPr lang="en-US" dirty="0"/>
              <a:t> le standard SQL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requ</a:t>
            </a:r>
            <a:r>
              <a:rPr lang="fr-CA" dirty="0"/>
              <a:t>ê</a:t>
            </a:r>
            <a:r>
              <a:rPr lang="en-US" dirty="0" err="1"/>
              <a:t>tes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Créer</a:t>
            </a:r>
            <a:r>
              <a:rPr lang="en-US" dirty="0"/>
              <a:t> les tables et </a:t>
            </a:r>
            <a:r>
              <a:rPr lang="en-US" dirty="0" err="1"/>
              <a:t>leurs</a:t>
            </a:r>
            <a:r>
              <a:rPr lang="en-US" dirty="0"/>
              <a:t> structures</a:t>
            </a:r>
          </a:p>
          <a:p>
            <a:pPr lvl="2"/>
            <a:r>
              <a:rPr lang="en-US" dirty="0" err="1"/>
              <a:t>Ajouter</a:t>
            </a:r>
            <a:r>
              <a:rPr lang="en-US" dirty="0"/>
              <a:t>, lire, modifier et </a:t>
            </a:r>
            <a:r>
              <a:rPr lang="en-US" dirty="0" err="1"/>
              <a:t>supprimer</a:t>
            </a:r>
            <a:r>
              <a:rPr lang="en-US" dirty="0"/>
              <a:t> les entrées (</a:t>
            </a:r>
            <a:r>
              <a:rPr lang="en-US" dirty="0" err="1"/>
              <a:t>enregistrements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Effectuer</a:t>
            </a:r>
            <a:r>
              <a:rPr lang="en-US" dirty="0"/>
              <a:t> des </a:t>
            </a:r>
            <a:r>
              <a:rPr lang="en-US" dirty="0" err="1"/>
              <a:t>tâches</a:t>
            </a:r>
            <a:r>
              <a:rPr lang="en-US" dirty="0"/>
              <a:t> </a:t>
            </a:r>
            <a:r>
              <a:rPr lang="en-US" dirty="0" err="1"/>
              <a:t>d’optimisation</a:t>
            </a:r>
            <a:r>
              <a:rPr lang="en-US" dirty="0"/>
              <a:t> (index)</a:t>
            </a:r>
          </a:p>
          <a:p>
            <a:pPr lvl="2"/>
            <a:r>
              <a:rPr lang="en-CA" dirty="0" err="1"/>
              <a:t>Ajouter</a:t>
            </a:r>
            <a:r>
              <a:rPr lang="en-CA" dirty="0"/>
              <a:t> des </a:t>
            </a:r>
            <a:r>
              <a:rPr lang="en-CA" dirty="0" err="1"/>
              <a:t>mécanismes</a:t>
            </a:r>
            <a:r>
              <a:rPr lang="en-CA" dirty="0"/>
              <a:t> </a:t>
            </a:r>
            <a:r>
              <a:rPr lang="en-CA" dirty="0" err="1"/>
              <a:t>d’intégrité</a:t>
            </a:r>
            <a:r>
              <a:rPr lang="en-CA" dirty="0"/>
              <a:t> des </a:t>
            </a:r>
            <a:r>
              <a:rPr lang="en-CA" dirty="0" err="1"/>
              <a:t>données</a:t>
            </a:r>
            <a:r>
              <a:rPr lang="en-CA" dirty="0"/>
              <a:t> (</a:t>
            </a:r>
            <a:r>
              <a:rPr lang="en-CA" dirty="0" err="1"/>
              <a:t>Contraintes</a:t>
            </a:r>
            <a:r>
              <a:rPr lang="en-CA" dirty="0"/>
              <a:t>, </a:t>
            </a:r>
            <a:r>
              <a:rPr lang="en-CA" dirty="0" err="1"/>
              <a:t>Déclencheur</a:t>
            </a:r>
            <a:r>
              <a:rPr lang="en-CA" dirty="0"/>
              <a:t>/Trigger)</a:t>
            </a:r>
          </a:p>
        </p:txBody>
      </p:sp>
    </p:spTree>
    <p:extLst>
      <p:ext uri="{BB962C8B-B14F-4D97-AF65-F5344CB8AC3E}">
        <p14:creationId xmlns:p14="http://schemas.microsoft.com/office/powerpoint/2010/main" val="3489480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D1CAA-C8C4-49E3-A8DD-00B46CF1C3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E0661-60FF-496F-86FE-4022CD4AFAB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04723" cy="4195481"/>
          </a:xfrm>
        </p:spPr>
        <p:txBody>
          <a:bodyPr/>
          <a:lstStyle/>
          <a:p>
            <a:r>
              <a:rPr lang="fr-CA" dirty="0"/>
              <a:t>SQL Permet des opérations structurelles et transactionnelles</a:t>
            </a:r>
          </a:p>
          <a:p>
            <a:pPr lvl="1"/>
            <a:r>
              <a:rPr lang="fr-CA" dirty="0"/>
              <a:t>Structurelle (DDL)</a:t>
            </a:r>
          </a:p>
          <a:p>
            <a:pPr marL="457200" lvl="1" indent="0">
              <a:buNone/>
            </a:pPr>
            <a:r>
              <a:rPr lang="fr-CA" dirty="0"/>
              <a:t>Fait des changements à la </a:t>
            </a:r>
            <a:r>
              <a:rPr lang="fr-CA" u="sng" dirty="0"/>
              <a:t>structure de la base de donnée</a:t>
            </a:r>
            <a:r>
              <a:rPr lang="fr-CA" dirty="0"/>
              <a:t>s.</a:t>
            </a:r>
          </a:p>
          <a:p>
            <a:pPr marL="457200" lvl="1" indent="0">
              <a:buNone/>
            </a:pPr>
            <a:r>
              <a:rPr lang="fr-CA" dirty="0"/>
              <a:t>Ex. Création des tables, ajout de champs, contraintes, etc.</a:t>
            </a:r>
          </a:p>
          <a:p>
            <a:pPr marL="457200" lvl="1" indent="0">
              <a:buNone/>
            </a:pPr>
            <a:r>
              <a:rPr lang="fr-CA" dirty="0"/>
              <a:t>Typiquement fait par le biais d’une application graphique (Ex. PHPMyAdmin)</a:t>
            </a:r>
          </a:p>
          <a:p>
            <a:pPr marL="457200" lvl="1" indent="0">
              <a:buNone/>
            </a:pPr>
            <a:endParaRPr lang="fr-CA" dirty="0"/>
          </a:p>
          <a:p>
            <a:pPr lvl="1"/>
            <a:r>
              <a:rPr lang="fr-CA" dirty="0"/>
              <a:t>Transactionnelle (DML)</a:t>
            </a:r>
          </a:p>
          <a:p>
            <a:pPr marL="457200" lvl="1" indent="0">
              <a:buNone/>
            </a:pPr>
            <a:r>
              <a:rPr lang="fr-CA" dirty="0"/>
              <a:t>Fait des </a:t>
            </a:r>
            <a:r>
              <a:rPr lang="fr-CA" u="sng" dirty="0"/>
              <a:t>changements sur les données</a:t>
            </a:r>
            <a:r>
              <a:rPr lang="fr-CA" dirty="0"/>
              <a:t>.</a:t>
            </a:r>
          </a:p>
          <a:p>
            <a:pPr marL="457200" lvl="1" indent="0">
              <a:buNone/>
            </a:pPr>
            <a:r>
              <a:rPr lang="fr-CA" dirty="0"/>
              <a:t>Ex. Ajout d’entrer, modifier une entrée, etc.</a:t>
            </a:r>
          </a:p>
          <a:p>
            <a:pPr marL="457200" lvl="1" indent="0">
              <a:buNone/>
            </a:pPr>
            <a:r>
              <a:rPr lang="fr-CA" dirty="0"/>
              <a:t>Typiquement fait par le biais de code PHP dans l’application.</a:t>
            </a:r>
          </a:p>
          <a:p>
            <a:pPr lvl="1"/>
            <a:endParaRPr lang="fr-CA" dirty="0"/>
          </a:p>
          <a:p>
            <a:pPr marL="457200" lvl="1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72703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F7BFB-A536-4E43-8999-45E4B70F32B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Syntaxe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6996A-F766-467F-9B9E-FEEBCCC88E9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err="1"/>
              <a:t>Opérations</a:t>
            </a:r>
            <a:r>
              <a:rPr lang="en-CA" dirty="0"/>
              <a:t> </a:t>
            </a:r>
            <a:r>
              <a:rPr lang="en-CA" dirty="0" err="1"/>
              <a:t>structurelles</a:t>
            </a:r>
            <a:endParaRPr lang="en-CA" dirty="0"/>
          </a:p>
          <a:p>
            <a:pPr lvl="1"/>
            <a:r>
              <a:rPr lang="en-CA" dirty="0"/>
              <a:t>Create/alter/drop table</a:t>
            </a:r>
          </a:p>
          <a:p>
            <a:pPr lvl="1"/>
            <a:r>
              <a:rPr lang="en-CA" dirty="0"/>
              <a:t>Create/alter/drop constraint</a:t>
            </a:r>
          </a:p>
          <a:p>
            <a:pPr lvl="1"/>
            <a:r>
              <a:rPr lang="en-CA" dirty="0"/>
              <a:t>Create/alter/drop index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Opérations</a:t>
            </a:r>
            <a:r>
              <a:rPr lang="en-CA" dirty="0"/>
              <a:t> </a:t>
            </a:r>
            <a:r>
              <a:rPr lang="en-CA" dirty="0" err="1"/>
              <a:t>transactionnelles</a:t>
            </a:r>
            <a:r>
              <a:rPr lang="en-CA" dirty="0"/>
              <a:t> (</a:t>
            </a:r>
            <a:r>
              <a:rPr lang="en-CA" dirty="0" err="1"/>
              <a:t>Opérations</a:t>
            </a:r>
            <a:r>
              <a:rPr lang="en-CA" dirty="0"/>
              <a:t> CRUD*)</a:t>
            </a:r>
          </a:p>
          <a:p>
            <a:pPr lvl="1"/>
            <a:r>
              <a:rPr lang="en-CA" dirty="0"/>
              <a:t>Insert</a:t>
            </a:r>
          </a:p>
          <a:p>
            <a:pPr lvl="1"/>
            <a:r>
              <a:rPr lang="en-CA" dirty="0"/>
              <a:t>Select</a:t>
            </a:r>
          </a:p>
          <a:p>
            <a:pPr lvl="1"/>
            <a:r>
              <a:rPr lang="en-CA" dirty="0"/>
              <a:t>Update</a:t>
            </a:r>
          </a:p>
          <a:p>
            <a:pPr lvl="1"/>
            <a:r>
              <a:rPr lang="en-CA" dirty="0"/>
              <a:t>Delete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*Create (Insert), Read (Select), Update (Update), Delete (Delete)</a:t>
            </a:r>
          </a:p>
        </p:txBody>
      </p:sp>
    </p:spTree>
    <p:extLst>
      <p:ext uri="{BB962C8B-B14F-4D97-AF65-F5344CB8AC3E}">
        <p14:creationId xmlns:p14="http://schemas.microsoft.com/office/powerpoint/2010/main" val="3069259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AE1D3-DF3B-4AF8-908B-0AA07EE8179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Operations structurels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DAB32-52D5-49FF-B0D1-10573F3A101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CREATE TABLE</a:t>
            </a:r>
          </a:p>
          <a:p>
            <a:pPr marL="0" indent="0">
              <a:buNone/>
            </a:pPr>
            <a:r>
              <a:rPr lang="fr-CA" dirty="0"/>
              <a:t>Syntaxe</a:t>
            </a:r>
          </a:p>
          <a:p>
            <a:pPr marL="0" indent="0">
              <a:buNone/>
            </a:pPr>
            <a:r>
              <a:rPr lang="en-US" dirty="0"/>
              <a:t>CREATE TABLE &lt;</a:t>
            </a:r>
            <a:r>
              <a:rPr lang="en-US" dirty="0" err="1">
                <a:solidFill>
                  <a:srgbClr val="FFC000"/>
                </a:solidFill>
              </a:rPr>
              <a:t>nom_de_la_table</a:t>
            </a:r>
            <a:r>
              <a:rPr lang="en-US" dirty="0"/>
              <a:t>&gt; (</a:t>
            </a:r>
            <a:br>
              <a:rPr lang="en-US" dirty="0"/>
            </a:br>
            <a:r>
              <a:rPr lang="en-US" dirty="0"/>
              <a:t>    &lt;</a:t>
            </a:r>
            <a:r>
              <a:rPr lang="en-US" dirty="0">
                <a:solidFill>
                  <a:srgbClr val="FFC000"/>
                </a:solidFill>
              </a:rPr>
              <a:t>champ</a:t>
            </a:r>
            <a:r>
              <a:rPr lang="en-US" dirty="0"/>
              <a:t>&gt; &lt;</a:t>
            </a:r>
            <a:r>
              <a:rPr lang="en-US" dirty="0">
                <a:solidFill>
                  <a:srgbClr val="FFC000"/>
                </a:solidFill>
              </a:rPr>
              <a:t>type</a:t>
            </a:r>
            <a:r>
              <a:rPr lang="en-US" dirty="0"/>
              <a:t>&gt;,</a:t>
            </a:r>
            <a:br>
              <a:rPr lang="en-US" dirty="0"/>
            </a:br>
            <a:r>
              <a:rPr lang="en-US" dirty="0"/>
              <a:t>);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48451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AE1D3-DF3B-4AF8-908B-0AA07EE8179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Operations structurels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DAB32-52D5-49FF-B0D1-10573F3A101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CREATE TABLE</a:t>
            </a:r>
          </a:p>
          <a:p>
            <a:pPr marL="0" indent="0">
              <a:buNone/>
            </a:pP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CREATE TABLE client (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id_client</a:t>
            </a:r>
            <a:r>
              <a:rPr lang="en-US" dirty="0"/>
              <a:t> int,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prenom</a:t>
            </a:r>
            <a:r>
              <a:rPr lang="en-US" dirty="0"/>
              <a:t> varchar(50),</a:t>
            </a:r>
            <a:br>
              <a:rPr lang="en-US" dirty="0"/>
            </a:br>
            <a:r>
              <a:rPr lang="en-US" dirty="0"/>
              <a:t>    nom varchar(50),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courriel</a:t>
            </a:r>
            <a:r>
              <a:rPr lang="en-US" dirty="0"/>
              <a:t> varchar(50),</a:t>
            </a:r>
            <a:br>
              <a:rPr lang="en-US" dirty="0"/>
            </a:br>
            <a:r>
              <a:rPr lang="en-US" dirty="0"/>
              <a:t>);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44321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AE1D3-DF3B-4AF8-908B-0AA07EE8179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Operations structurelles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DAB32-52D5-49FF-B0D1-10573F3A101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CREATE TABLE</a:t>
            </a:r>
          </a:p>
          <a:p>
            <a:pPr marL="0" indent="0">
              <a:buNone/>
            </a:pPr>
            <a:r>
              <a:rPr lang="en-US" dirty="0" err="1"/>
              <a:t>Exemple</a:t>
            </a:r>
            <a:r>
              <a:rPr lang="en-US" dirty="0"/>
              <a:t> (Avec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CREATE TABLE client (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id_client</a:t>
            </a:r>
            <a:r>
              <a:rPr lang="en-US" dirty="0"/>
              <a:t> int NOT NULL,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prenom</a:t>
            </a:r>
            <a:r>
              <a:rPr lang="en-US" dirty="0"/>
              <a:t> varchar(50),</a:t>
            </a:r>
            <a:br>
              <a:rPr lang="en-US" dirty="0"/>
            </a:br>
            <a:r>
              <a:rPr lang="en-US" dirty="0"/>
              <a:t>    nom varchar(50),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courriel</a:t>
            </a:r>
            <a:r>
              <a:rPr lang="en-US" dirty="0"/>
              <a:t> varchar(50),</a:t>
            </a:r>
          </a:p>
          <a:p>
            <a:pPr marL="0" indent="0">
              <a:buNone/>
            </a:pPr>
            <a:r>
              <a:rPr lang="en-US" dirty="0"/>
              <a:t>    PRIMARY KEY (</a:t>
            </a:r>
            <a:r>
              <a:rPr lang="en-US" dirty="0" err="1"/>
              <a:t>id_client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);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87797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0F4A4-73CA-4DBA-BBA8-3E61E9423D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Operations structurelles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BF1DD-871A-436E-8F80-CBF67B9F8F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854909" cy="4195481"/>
          </a:xfrm>
        </p:spPr>
        <p:txBody>
          <a:bodyPr>
            <a:normAutofit lnSpcReduction="10000"/>
          </a:bodyPr>
          <a:lstStyle/>
          <a:p>
            <a:r>
              <a:rPr lang="fr-CA" dirty="0"/>
              <a:t>CREATE CONSTRAINT</a:t>
            </a:r>
          </a:p>
          <a:p>
            <a:pPr marL="0" indent="0">
              <a:buNone/>
            </a:pPr>
            <a:r>
              <a:rPr lang="fr-CA" dirty="0"/>
              <a:t>Une contrainte se met à la fin de la ligne du champ </a:t>
            </a:r>
          </a:p>
          <a:p>
            <a:pPr marL="0" indent="0">
              <a:buNone/>
            </a:pPr>
            <a:r>
              <a:rPr lang="fr-CA" dirty="0"/>
              <a:t>auquel elle s’applique ou sur une ligne distincte selon les cas.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en-US" dirty="0"/>
              <a:t>CREATE TABLE client (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id_client</a:t>
            </a:r>
            <a:r>
              <a:rPr lang="en-US" dirty="0"/>
              <a:t> int </a:t>
            </a:r>
            <a:r>
              <a:rPr lang="en-US" dirty="0">
                <a:solidFill>
                  <a:srgbClr val="FFC000"/>
                </a:solidFill>
              </a:rPr>
              <a:t>NOT NULL PRIMARY KEY AUTO_INCREMENT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prenom</a:t>
            </a:r>
            <a:r>
              <a:rPr lang="en-US" dirty="0"/>
              <a:t> varchar(50),</a:t>
            </a:r>
            <a:br>
              <a:rPr lang="en-US" dirty="0"/>
            </a:br>
            <a:r>
              <a:rPr lang="en-US" dirty="0"/>
              <a:t>    nom varchar(50),</a:t>
            </a:r>
            <a:br>
              <a:rPr lang="en-US" dirty="0"/>
            </a:br>
            <a:r>
              <a:rPr lang="en-US" dirty="0"/>
              <a:t>    </a:t>
            </a:r>
            <a:r>
              <a:rPr lang="en-US" dirty="0" err="1"/>
              <a:t>courriel</a:t>
            </a:r>
            <a:r>
              <a:rPr lang="en-US" dirty="0"/>
              <a:t> varchar(50),</a:t>
            </a:r>
            <a:br>
              <a:rPr lang="en-US" dirty="0"/>
            </a:b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*Rappel: AUTO_INCREMENT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l’equivalent</a:t>
            </a:r>
            <a:r>
              <a:rPr lang="en-US" dirty="0"/>
              <a:t> de “IDENTITY” dans SQL Server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84784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0F4A4-73CA-4DBA-BBA8-3E61E9423D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Operations structurelles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BF1DD-871A-436E-8F80-CBF67B9F8F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14535" y="1588006"/>
            <a:ext cx="9256929" cy="530484"/>
          </a:xfrm>
        </p:spPr>
        <p:txBody>
          <a:bodyPr>
            <a:normAutofit/>
          </a:bodyPr>
          <a:lstStyle/>
          <a:p>
            <a:r>
              <a:rPr lang="fr-CA" dirty="0"/>
              <a:t>CREATE CONSTRAINT</a:t>
            </a:r>
          </a:p>
          <a:p>
            <a:pPr marL="0" indent="0">
              <a:buNone/>
            </a:pPr>
            <a:endParaRPr lang="en-C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B5031D-F1DC-4207-A05E-26A6EB8DDE2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8273810"/>
              </p:ext>
            </p:extLst>
          </p:nvPr>
        </p:nvGraphicFramePr>
        <p:xfrm>
          <a:off x="1039180" y="2222959"/>
          <a:ext cx="10325717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2347">
                  <a:extLst>
                    <a:ext uri="{9D8B030D-6E8A-4147-A177-3AD203B41FA5}">
                      <a16:colId xmlns:a16="http://schemas.microsoft.com/office/drawing/2014/main" val="3991243787"/>
                    </a:ext>
                  </a:extLst>
                </a:gridCol>
                <a:gridCol w="7883370">
                  <a:extLst>
                    <a:ext uri="{9D8B030D-6E8A-4147-A177-3AD203B41FA5}">
                      <a16:colId xmlns:a16="http://schemas.microsoft.com/office/drawing/2014/main" val="37953549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Type de contrainte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Effet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037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NOT NULL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Ne peut pas avoir la valeur 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486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UNIQUE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Chaque valeur doit être différente.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852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PRIMARY 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Combinaison de NOT NULL et Unique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489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FOREIGN 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Identifie une clé d’une autre 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489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CHECK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S’assure que la valeur respecte une certaine condition (Ex. Format de code postal)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915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DEFAULT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Associe une valeur par default si aucune n’est fournit à l’insertion de l’enregistrement.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381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Crée un index sur le champ.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1759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589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06875-76D5-493B-AFCC-8926266AA21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Operations structurels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189ED-319B-4413-9F47-353F7077B96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CREATE INDEX</a:t>
            </a:r>
          </a:p>
          <a:p>
            <a:r>
              <a:rPr lang="fr-CA" dirty="0"/>
              <a:t>Les index rendent les opérations de recherche (WHERE) plus rapides, mais les opérations d’écriture plus lentes (UPDATE).</a:t>
            </a:r>
          </a:p>
          <a:p>
            <a:endParaRPr lang="fr-CA" dirty="0"/>
          </a:p>
          <a:p>
            <a:r>
              <a:rPr lang="fr-CA" dirty="0"/>
              <a:t>Ne les utiliser que sur des champs fréquemment recherchés avec le mot clé WHERE.</a:t>
            </a:r>
          </a:p>
        </p:txBody>
      </p:sp>
    </p:spTree>
    <p:extLst>
      <p:ext uri="{BB962C8B-B14F-4D97-AF65-F5344CB8AC3E}">
        <p14:creationId xmlns:p14="http://schemas.microsoft.com/office/powerpoint/2010/main" val="1223406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AEA7D-500A-4977-93C7-F3F0BF3213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Operations structurelles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B935A-6AA6-4BC9-B5E6-A0A9FF75B12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CREATE INDEX</a:t>
            </a:r>
          </a:p>
          <a:p>
            <a:r>
              <a:rPr lang="fr-CA" dirty="0"/>
              <a:t>Syntaxe</a:t>
            </a:r>
          </a:p>
          <a:p>
            <a:pPr marL="0" indent="0">
              <a:buNone/>
            </a:pPr>
            <a:r>
              <a:rPr lang="en-US" dirty="0"/>
              <a:t>	CREATE INDEX </a:t>
            </a:r>
            <a:r>
              <a:rPr lang="en-US" i="1" dirty="0"/>
              <a:t>&lt;</a:t>
            </a:r>
            <a:r>
              <a:rPr lang="en-US" i="1" dirty="0" err="1">
                <a:solidFill>
                  <a:srgbClr val="FFC000"/>
                </a:solidFill>
              </a:rPr>
              <a:t>nom_index</a:t>
            </a:r>
            <a:r>
              <a:rPr lang="en-US" i="1" dirty="0"/>
              <a:t>&gt;</a:t>
            </a:r>
            <a:br>
              <a:rPr lang="en-US" dirty="0"/>
            </a:br>
            <a:r>
              <a:rPr lang="en-US" dirty="0"/>
              <a:t>	ON </a:t>
            </a:r>
            <a:r>
              <a:rPr lang="en-US" i="1" dirty="0"/>
              <a:t>&lt;</a:t>
            </a:r>
            <a:r>
              <a:rPr lang="en-US" i="1" dirty="0">
                <a:solidFill>
                  <a:srgbClr val="FFC000"/>
                </a:solidFill>
              </a:rPr>
              <a:t>table</a:t>
            </a:r>
            <a:r>
              <a:rPr lang="en-US" i="1" dirty="0"/>
              <a:t>&gt;</a:t>
            </a:r>
            <a:r>
              <a:rPr lang="en-US" dirty="0"/>
              <a:t> (</a:t>
            </a:r>
            <a:r>
              <a:rPr lang="en-US" i="1" dirty="0"/>
              <a:t>&lt;</a:t>
            </a:r>
            <a:r>
              <a:rPr lang="en-US" i="1" dirty="0" err="1">
                <a:solidFill>
                  <a:srgbClr val="FFC000"/>
                </a:solidFill>
              </a:rPr>
              <a:t>colonnes</a:t>
            </a:r>
            <a:r>
              <a:rPr lang="en-US" i="1" dirty="0"/>
              <a:t>&gt;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Exemple:</a:t>
            </a:r>
          </a:p>
          <a:p>
            <a:r>
              <a:rPr lang="en-US" dirty="0"/>
              <a:t>	CREATE INDEX </a:t>
            </a:r>
            <a:r>
              <a:rPr lang="en-US" i="1" dirty="0" err="1"/>
              <a:t>idx_nom</a:t>
            </a:r>
            <a:br>
              <a:rPr lang="en-US" dirty="0"/>
            </a:br>
            <a:r>
              <a:rPr lang="en-US" dirty="0"/>
              <a:t>	ON </a:t>
            </a:r>
            <a:r>
              <a:rPr lang="en-US" i="1" dirty="0"/>
              <a:t>client</a:t>
            </a:r>
            <a:r>
              <a:rPr lang="en-US" dirty="0"/>
              <a:t> (</a:t>
            </a:r>
            <a:r>
              <a:rPr lang="en-US" i="1" dirty="0"/>
              <a:t>nom, </a:t>
            </a:r>
            <a:r>
              <a:rPr lang="en-US" i="1" dirty="0" err="1"/>
              <a:t>prenom</a:t>
            </a:r>
            <a:r>
              <a:rPr lang="en-US" dirty="0"/>
              <a:t>);</a:t>
            </a:r>
          </a:p>
          <a:p>
            <a:endParaRPr lang="fr-CA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61286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0A4B2-A293-F6D9-E475-0A170AF57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127B-BBF4-C3C0-0623-43BFC4A7048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92340" y="3062752"/>
            <a:ext cx="9404723" cy="1400530"/>
          </a:xfrm>
        </p:spPr>
        <p:txBody>
          <a:bodyPr/>
          <a:lstStyle/>
          <a:p>
            <a:r>
              <a:rPr lang="fr-CA" dirty="0">
                <a:solidFill>
                  <a:srgbClr val="FFC000"/>
                </a:solidFill>
              </a:rPr>
              <a:t>Correction des exercices</a:t>
            </a:r>
          </a:p>
        </p:txBody>
      </p:sp>
    </p:spTree>
    <p:extLst>
      <p:ext uri="{BB962C8B-B14F-4D97-AF65-F5344CB8AC3E}">
        <p14:creationId xmlns:p14="http://schemas.microsoft.com/office/powerpoint/2010/main" val="1152592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0CF4E-F92A-4FCE-90AF-714817BAE2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Opérations</a:t>
            </a:r>
            <a:r>
              <a:rPr lang="en-CA" dirty="0"/>
              <a:t> </a:t>
            </a:r>
            <a:r>
              <a:rPr lang="en-CA" dirty="0" err="1"/>
              <a:t>transactionnelles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07573-8B2D-4D13-BAF7-7EDD1E19CE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482047" cy="4195481"/>
          </a:xfrm>
        </p:spPr>
        <p:txBody>
          <a:bodyPr>
            <a:normAutofit/>
          </a:bodyPr>
          <a:lstStyle/>
          <a:p>
            <a:r>
              <a:rPr lang="en-CA" dirty="0"/>
              <a:t>INSERT</a:t>
            </a:r>
          </a:p>
          <a:p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d’ajouter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entré</a:t>
            </a:r>
            <a:r>
              <a:rPr lang="en-CA" dirty="0"/>
              <a:t> (Une </a:t>
            </a:r>
            <a:r>
              <a:rPr lang="en-CA" dirty="0" err="1"/>
              <a:t>ligne</a:t>
            </a:r>
            <a:r>
              <a:rPr lang="en-CA" dirty="0"/>
              <a:t>) dans la base de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  <a:p>
            <a:r>
              <a:rPr lang="en-CA" dirty="0"/>
              <a:t>INSERT INTO &lt;table&gt; (</a:t>
            </a:r>
            <a:r>
              <a:rPr lang="en-CA" dirty="0">
                <a:solidFill>
                  <a:srgbClr val="FFC000"/>
                </a:solidFill>
              </a:rPr>
              <a:t>&lt;</a:t>
            </a:r>
            <a:r>
              <a:rPr lang="en-CA" dirty="0" err="1">
                <a:solidFill>
                  <a:srgbClr val="FFC000"/>
                </a:solidFill>
              </a:rPr>
              <a:t>Colonnes</a:t>
            </a:r>
            <a:r>
              <a:rPr lang="en-CA" dirty="0">
                <a:solidFill>
                  <a:srgbClr val="FFC000"/>
                </a:solidFill>
              </a:rPr>
              <a:t>&gt;</a:t>
            </a:r>
            <a:r>
              <a:rPr lang="en-CA" dirty="0"/>
              <a:t>) VALUES (</a:t>
            </a:r>
            <a:r>
              <a:rPr lang="en-CA" dirty="0">
                <a:solidFill>
                  <a:srgbClr val="FFC000"/>
                </a:solidFill>
              </a:rPr>
              <a:t>&lt;</a:t>
            </a:r>
            <a:r>
              <a:rPr lang="en-CA" dirty="0" err="1">
                <a:solidFill>
                  <a:srgbClr val="FFC000"/>
                </a:solidFill>
              </a:rPr>
              <a:t>Valeurs</a:t>
            </a:r>
            <a:r>
              <a:rPr lang="en-CA" dirty="0">
                <a:solidFill>
                  <a:srgbClr val="FFC000"/>
                </a:solidFill>
              </a:rPr>
              <a:t>&gt;</a:t>
            </a:r>
            <a:r>
              <a:rPr lang="en-CA" dirty="0"/>
              <a:t>)</a:t>
            </a:r>
          </a:p>
          <a:p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	INSERT INTO client (Nom, Courriel) VALUES (‘Robert’, ‘rpage@Hotmail.com’);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Le section &lt;</a:t>
            </a:r>
            <a:r>
              <a:rPr lang="en-CA" dirty="0" err="1"/>
              <a:t>colonne</a:t>
            </a:r>
            <a:r>
              <a:rPr lang="en-CA" dirty="0"/>
              <a:t>&gt; </a:t>
            </a:r>
            <a:r>
              <a:rPr lang="en-CA" dirty="0" err="1"/>
              <a:t>n’est</a:t>
            </a:r>
            <a:r>
              <a:rPr lang="en-CA" dirty="0"/>
              <a:t> pas necessaire </a:t>
            </a:r>
            <a:r>
              <a:rPr lang="en-CA" dirty="0" err="1"/>
              <a:t>si</a:t>
            </a:r>
            <a:r>
              <a:rPr lang="en-CA" dirty="0"/>
              <a:t> on </a:t>
            </a:r>
            <a:r>
              <a:rPr lang="en-CA" dirty="0" err="1"/>
              <a:t>respecte</a:t>
            </a:r>
            <a:r>
              <a:rPr lang="en-CA" dirty="0"/>
              <a:t> </a:t>
            </a:r>
            <a:r>
              <a:rPr lang="en-CA" dirty="0" err="1"/>
              <a:t>l’ordre</a:t>
            </a:r>
            <a:r>
              <a:rPr lang="en-CA" dirty="0"/>
              <a:t> des champs</a:t>
            </a:r>
          </a:p>
          <a:p>
            <a:pPr marL="0" indent="0">
              <a:buNone/>
            </a:pPr>
            <a:r>
              <a:rPr lang="en-CA" dirty="0"/>
              <a:t>	INSERT INTO client VALUES (‘Robert’, ‘rpage@Hotmail.com’);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65774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0CF4E-F92A-4FCE-90AF-714817BAE2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Opérations</a:t>
            </a:r>
            <a:r>
              <a:rPr lang="en-CA" dirty="0"/>
              <a:t> </a:t>
            </a:r>
            <a:r>
              <a:rPr lang="en-CA" dirty="0" err="1"/>
              <a:t>transactionnelles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07573-8B2D-4D13-BAF7-7EDD1E19CE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109185" cy="4195481"/>
          </a:xfrm>
        </p:spPr>
        <p:txBody>
          <a:bodyPr>
            <a:normAutofit/>
          </a:bodyPr>
          <a:lstStyle/>
          <a:p>
            <a:r>
              <a:rPr lang="en-CA" dirty="0"/>
              <a:t>SELECT</a:t>
            </a:r>
          </a:p>
          <a:p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d’obtenir</a:t>
            </a:r>
            <a:r>
              <a:rPr lang="en-CA" dirty="0"/>
              <a:t> des </a:t>
            </a:r>
            <a:r>
              <a:rPr lang="en-CA" dirty="0" err="1"/>
              <a:t>informations</a:t>
            </a:r>
            <a:r>
              <a:rPr lang="en-CA" dirty="0"/>
              <a:t> de la table</a:t>
            </a:r>
          </a:p>
          <a:p>
            <a:r>
              <a:rPr lang="en-CA" dirty="0"/>
              <a:t>Select &lt;</a:t>
            </a:r>
            <a:r>
              <a:rPr lang="en-CA" dirty="0" err="1">
                <a:solidFill>
                  <a:srgbClr val="FFC000"/>
                </a:solidFill>
              </a:rPr>
              <a:t>champ_desire</a:t>
            </a:r>
            <a:r>
              <a:rPr lang="en-CA" dirty="0"/>
              <a:t>&gt; FROM &lt;</a:t>
            </a:r>
            <a:r>
              <a:rPr lang="en-CA" dirty="0">
                <a:solidFill>
                  <a:srgbClr val="FFC000"/>
                </a:solidFill>
              </a:rPr>
              <a:t>table</a:t>
            </a:r>
            <a:r>
              <a:rPr lang="en-CA" dirty="0"/>
              <a:t>&gt; WHERE 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</a:t>
            </a:r>
          </a:p>
          <a:p>
            <a:pPr lvl="1"/>
            <a:r>
              <a:rPr lang="en-CA" dirty="0"/>
              <a:t>Champs </a:t>
            </a:r>
            <a:r>
              <a:rPr lang="en-CA" dirty="0" err="1"/>
              <a:t>désirés</a:t>
            </a:r>
            <a:r>
              <a:rPr lang="en-CA" dirty="0"/>
              <a:t> </a:t>
            </a:r>
            <a:r>
              <a:rPr lang="en-CA" dirty="0" err="1"/>
              <a:t>limite</a:t>
            </a:r>
            <a:r>
              <a:rPr lang="en-CA" dirty="0"/>
              <a:t> les </a:t>
            </a:r>
            <a:r>
              <a:rPr lang="en-CA" dirty="0" err="1"/>
              <a:t>colonnes</a:t>
            </a:r>
            <a:endParaRPr lang="en-CA" dirty="0"/>
          </a:p>
          <a:p>
            <a:pPr lvl="1"/>
            <a:r>
              <a:rPr lang="en-CA" dirty="0"/>
              <a:t>Condition </a:t>
            </a:r>
            <a:r>
              <a:rPr lang="en-CA" dirty="0" err="1"/>
              <a:t>limite</a:t>
            </a:r>
            <a:r>
              <a:rPr lang="en-CA" dirty="0"/>
              <a:t> les </a:t>
            </a:r>
            <a:r>
              <a:rPr lang="en-CA" dirty="0" err="1"/>
              <a:t>lignes</a:t>
            </a:r>
            <a:endParaRPr lang="en-CA" dirty="0"/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	SELECT nom, </a:t>
            </a:r>
            <a:r>
              <a:rPr lang="en-CA" dirty="0" err="1"/>
              <a:t>prenom</a:t>
            </a:r>
            <a:r>
              <a:rPr lang="en-CA" dirty="0"/>
              <a:t> FROM Client WHERE (pays=‘CANADA’);</a:t>
            </a:r>
          </a:p>
          <a:p>
            <a:pPr marL="0" indent="0">
              <a:buNone/>
            </a:pPr>
            <a:r>
              <a:rPr lang="en-CA" dirty="0"/>
              <a:t>	SELECT * FROM </a:t>
            </a:r>
            <a:r>
              <a:rPr lang="en-CA" dirty="0" err="1"/>
              <a:t>Utilisateur</a:t>
            </a:r>
            <a:r>
              <a:rPr lang="en-CA" dirty="0"/>
              <a:t> WHERE (</a:t>
            </a:r>
            <a:r>
              <a:rPr lang="en-CA" dirty="0" err="1"/>
              <a:t>date_creation</a:t>
            </a:r>
            <a:r>
              <a:rPr lang="en-CA" dirty="0"/>
              <a:t> &lt; '2011-09-21 08:21:22’)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2279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FD12-D6DC-4CD4-8C5D-D272E79DAC4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Operations </a:t>
            </a:r>
            <a:r>
              <a:rPr lang="en-CA" dirty="0" err="1"/>
              <a:t>transactionnelles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DC3D3-9A3D-46F7-B232-083711DF60D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Update</a:t>
            </a:r>
          </a:p>
          <a:p>
            <a:r>
              <a:rPr lang="fr-CA" dirty="0"/>
              <a:t>Permet de mettre à jour des informations de la table</a:t>
            </a:r>
          </a:p>
          <a:p>
            <a:r>
              <a:rPr lang="en-CA" dirty="0"/>
              <a:t>UPDATE &lt;</a:t>
            </a:r>
            <a:r>
              <a:rPr lang="en-CA" dirty="0">
                <a:solidFill>
                  <a:srgbClr val="FFC000"/>
                </a:solidFill>
              </a:rPr>
              <a:t>table</a:t>
            </a:r>
            <a:r>
              <a:rPr lang="en-CA" dirty="0"/>
              <a:t>&gt; SET &lt;</a:t>
            </a:r>
            <a:r>
              <a:rPr lang="en-CA" dirty="0">
                <a:solidFill>
                  <a:srgbClr val="FFC000"/>
                </a:solidFill>
              </a:rPr>
              <a:t>Assignation</a:t>
            </a:r>
            <a:r>
              <a:rPr lang="en-CA" dirty="0"/>
              <a:t>&gt; WHERE 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</a:t>
            </a:r>
          </a:p>
          <a:p>
            <a:endParaRPr lang="fr-CA" dirty="0"/>
          </a:p>
          <a:p>
            <a:r>
              <a:rPr lang="fr-CA" dirty="0"/>
              <a:t>Exemple:</a:t>
            </a:r>
          </a:p>
          <a:p>
            <a:pPr marL="0" indent="0">
              <a:buNone/>
            </a:pPr>
            <a:r>
              <a:rPr lang="fr-CA" dirty="0"/>
              <a:t>	UPDATE client SET </a:t>
            </a:r>
            <a:r>
              <a:rPr lang="fr-CA" dirty="0" err="1"/>
              <a:t>acces_Premium</a:t>
            </a:r>
            <a:r>
              <a:rPr lang="fr-CA" dirty="0"/>
              <a:t>=1 WHERE code=‘MDESROSIER’;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37112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37979-D4C5-4CB1-995E-9EBA498FE13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Opérations</a:t>
            </a:r>
            <a:r>
              <a:rPr lang="en-CA" dirty="0"/>
              <a:t> </a:t>
            </a:r>
            <a:r>
              <a:rPr lang="en-CA" dirty="0" err="1"/>
              <a:t>transactionnelles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E6F43-8313-4F3E-AE81-ABBE7A3F0BC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Delete</a:t>
            </a:r>
            <a:endParaRPr lang="fr-CA" dirty="0"/>
          </a:p>
          <a:p>
            <a:r>
              <a:rPr lang="fr-CA" dirty="0"/>
              <a:t>Permets de retirer des entrées d’une table</a:t>
            </a:r>
          </a:p>
          <a:p>
            <a:r>
              <a:rPr lang="fr-CA" dirty="0"/>
              <a:t>DELETE FROM &lt;</a:t>
            </a:r>
            <a:r>
              <a:rPr lang="fr-CA" dirty="0">
                <a:solidFill>
                  <a:srgbClr val="FFC000"/>
                </a:solidFill>
              </a:rPr>
              <a:t>table</a:t>
            </a:r>
            <a:r>
              <a:rPr lang="fr-CA" dirty="0"/>
              <a:t>&gt; WHERE &lt;</a:t>
            </a:r>
            <a:r>
              <a:rPr lang="fr-CA" dirty="0">
                <a:solidFill>
                  <a:srgbClr val="FFC000"/>
                </a:solidFill>
              </a:rPr>
              <a:t>condition</a:t>
            </a:r>
            <a:r>
              <a:rPr lang="fr-CA" dirty="0"/>
              <a:t>&gt;</a:t>
            </a:r>
          </a:p>
          <a:p>
            <a:endParaRPr lang="fr-CA" dirty="0"/>
          </a:p>
          <a:p>
            <a:r>
              <a:rPr lang="fr-CA" dirty="0"/>
              <a:t>Exemple:</a:t>
            </a:r>
          </a:p>
          <a:p>
            <a:pPr marL="0" indent="0">
              <a:buNone/>
            </a:pPr>
            <a:r>
              <a:rPr lang="fr-CA" dirty="0"/>
              <a:t>	DELETE FROM client WHERE </a:t>
            </a:r>
            <a:r>
              <a:rPr lang="fr-CA" dirty="0" err="1"/>
              <a:t>codeUtilisateur</a:t>
            </a:r>
            <a:r>
              <a:rPr lang="fr-CA" dirty="0"/>
              <a:t>=‘Alexandre’;</a:t>
            </a:r>
          </a:p>
          <a:p>
            <a:pPr marL="0" indent="0">
              <a:buNone/>
            </a:pPr>
            <a:r>
              <a:rPr lang="fr-CA" dirty="0"/>
              <a:t>	DELETE FROM produit WHERE Prix &lt; 30;</a:t>
            </a:r>
          </a:p>
        </p:txBody>
      </p:sp>
    </p:spTree>
    <p:extLst>
      <p:ext uri="{BB962C8B-B14F-4D97-AF65-F5344CB8AC3E}">
        <p14:creationId xmlns:p14="http://schemas.microsoft.com/office/powerpoint/2010/main" val="1647471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CBD68-E3A5-402C-9CDC-9C5E9B24D7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19479" y="2728735"/>
            <a:ext cx="9404723" cy="1400530"/>
          </a:xfrm>
        </p:spPr>
        <p:txBody>
          <a:bodyPr/>
          <a:lstStyle/>
          <a:p>
            <a:r>
              <a:rPr lang="fr-CA" dirty="0"/>
              <a:t>Bases de données en pratique</a:t>
            </a:r>
          </a:p>
        </p:txBody>
      </p:sp>
    </p:spTree>
    <p:extLst>
      <p:ext uri="{BB962C8B-B14F-4D97-AF65-F5344CB8AC3E}">
        <p14:creationId xmlns:p14="http://schemas.microsoft.com/office/powerpoint/2010/main" val="3271702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66397-7D66-419D-82A1-C4DE0DFDE9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bases de données avec PHPMyAdmin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2C087-66AB-40D2-9285-7A8D5ED283A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9"/>
            <a:ext cx="8946541" cy="1817746"/>
          </a:xfrm>
        </p:spPr>
        <p:txBody>
          <a:bodyPr/>
          <a:lstStyle/>
          <a:p>
            <a:r>
              <a:rPr lang="fr-CA" dirty="0"/>
              <a:t>PHPMyAdmin est une interface web pour administrer votre base de données </a:t>
            </a:r>
            <a:r>
              <a:rPr lang="fr-CA" dirty="0" err="1"/>
              <a:t>MariaDB</a:t>
            </a:r>
            <a:r>
              <a:rPr lang="fr-CA" dirty="0"/>
              <a:t>/MySQL</a:t>
            </a:r>
          </a:p>
          <a:p>
            <a:r>
              <a:rPr lang="fr-CA" dirty="0"/>
              <a:t>Pour y accéder, démarrer le service Apache et MySQL dans XAMPP.</a:t>
            </a:r>
          </a:p>
          <a:p>
            <a:r>
              <a:rPr lang="fr-CA" dirty="0"/>
              <a:t>Cliquez ensuite sur le bouton « Admin » vis-à-vis MySQL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0B60D8-8867-4073-946E-08C69DA0CA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67518" y="3870665"/>
            <a:ext cx="637222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79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EF1B2-1896-4223-9174-7B67EA5EEC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d’une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5F262-463B-47D5-864A-DA87505BDA8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9"/>
            <a:ext cx="8946541" cy="743548"/>
          </a:xfrm>
        </p:spPr>
        <p:txBody>
          <a:bodyPr/>
          <a:lstStyle/>
          <a:p>
            <a:r>
              <a:rPr lang="fr-CA" dirty="0"/>
              <a:t>Dans la page d’accueil, vous pouvez cliquer sur « new » pour créer une nouvelle base de données.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223D7-EBE9-4848-8763-D7CF405614A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8423" y="3062750"/>
            <a:ext cx="607695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22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8E07-AEA4-4807-9C9B-042664AA16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d’une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1C174-3510-4963-89AB-B835725CCF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1684581"/>
          </a:xfrm>
        </p:spPr>
        <p:txBody>
          <a:bodyPr/>
          <a:lstStyle/>
          <a:p>
            <a:r>
              <a:rPr lang="fr-CA" dirty="0"/>
              <a:t>Choisissez un nom pour votre base de données. </a:t>
            </a:r>
          </a:p>
          <a:p>
            <a:r>
              <a:rPr lang="fr-CA"/>
              <a:t>Laissez la « collation » offerte par défaut (utf8mb4_general_ci)</a:t>
            </a:r>
            <a:endParaRPr lang="fr-CA" dirty="0"/>
          </a:p>
          <a:p>
            <a:r>
              <a:rPr lang="fr-CA" dirty="0"/>
              <a:t>Appuyez sur « </a:t>
            </a:r>
            <a:r>
              <a:rPr lang="fr-CA" dirty="0" err="1"/>
              <a:t>Create</a:t>
            </a:r>
            <a:r>
              <a:rPr lang="fr-CA" dirty="0"/>
              <a:t> »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D5922C-7CC3-4970-A34D-65B452163D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0881" y="3737499"/>
            <a:ext cx="5315692" cy="137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18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7A586-3908-4D72-B8BF-CB64498C559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d’une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370A7-490F-40FC-B2F4-1A3F7BBE98D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1897645"/>
          </a:xfrm>
        </p:spPr>
        <p:txBody>
          <a:bodyPr/>
          <a:lstStyle/>
          <a:p>
            <a:r>
              <a:rPr lang="fr-CA" dirty="0"/>
              <a:t>Entrez ensuite le nom de votre première table et le nombre de colonnes.</a:t>
            </a:r>
          </a:p>
          <a:p>
            <a:r>
              <a:rPr lang="fr-CA" dirty="0"/>
              <a:t>Vous devriez avoir une colonne pour chaque information, une pour votre clé primaire, et si nécessaire, des colonnes pour les clés étrangères.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75B6F3-6DEC-477B-8BDB-65062DF9993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5964" y="3950563"/>
            <a:ext cx="62484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60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F75AD-A9BB-4684-99EE-A60672ADC3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d’une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B89B4-6194-480A-BDC1-8D97E4EFD2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Choisissez le nom de vos champs sous la colonne « Name » (normalement, la clé primaire est le nom de la table précédé de « ID ».</a:t>
            </a:r>
          </a:p>
          <a:p>
            <a:r>
              <a:rPr lang="fr-CA" dirty="0"/>
              <a:t>Choisissez le type de vos données. Si vous choisissez « varchar », mentionner le nombre maximal de caractères dans la colonne « </a:t>
            </a:r>
            <a:r>
              <a:rPr lang="fr-CA" dirty="0" err="1"/>
              <a:t>Length</a:t>
            </a:r>
            <a:r>
              <a:rPr lang="fr-CA" dirty="0"/>
              <a:t>/Values » (Ex. 50).</a:t>
            </a:r>
          </a:p>
          <a:p>
            <a:r>
              <a:rPr lang="fr-CA" dirty="0"/>
              <a:t>Pour la clé primaire uniquement, cliquez sur le menu de la colonne « Index », choisissez « PRIMARY », puis cliquez sur « GO »</a:t>
            </a:r>
          </a:p>
          <a:p>
            <a:r>
              <a:rPr lang="fr-CA" dirty="0"/>
              <a:t>Toujours pour la clé primaire, cocher la boite de la colonne « A_I » qui signifie « </a:t>
            </a:r>
            <a:r>
              <a:rPr lang="fr-CA" dirty="0" err="1"/>
              <a:t>Auto-increment</a:t>
            </a:r>
            <a:r>
              <a:rPr lang="fr-CA" dirty="0"/>
              <a:t> » pour que la valeur de l’index soit gérée automatiquement.</a:t>
            </a:r>
          </a:p>
        </p:txBody>
      </p:sp>
    </p:spTree>
    <p:extLst>
      <p:ext uri="{BB962C8B-B14F-4D97-AF65-F5344CB8AC3E}">
        <p14:creationId xmlns:p14="http://schemas.microsoft.com/office/powerpoint/2010/main" val="1906050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E27B5-DEE7-4860-967D-D5AEB9A3761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92340" y="3062752"/>
            <a:ext cx="9404723" cy="1400530"/>
          </a:xfrm>
        </p:spPr>
        <p:txBody>
          <a:bodyPr/>
          <a:lstStyle/>
          <a:p>
            <a:r>
              <a:rPr lang="fr-CA" dirty="0"/>
              <a:t>Rappel du dernier cours</a:t>
            </a:r>
          </a:p>
        </p:txBody>
      </p:sp>
    </p:spTree>
    <p:extLst>
      <p:ext uri="{BB962C8B-B14F-4D97-AF65-F5344CB8AC3E}">
        <p14:creationId xmlns:p14="http://schemas.microsoft.com/office/powerpoint/2010/main" val="1032799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A8017-FD00-4901-80BD-842156C9683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d’une base de données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D33FB-BF09-4503-AF9A-6DE0077C97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7801" y="1987256"/>
            <a:ext cx="10868025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505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F75AD-A9BB-4684-99EE-A60672ADC3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d’une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B89B4-6194-480A-BDC1-8D97E4EFD2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/>
              <a:t>Une fois la sauvegarde effectuée, vous verrez la structure de votre table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EEFA9F-6F5F-4FDE-9793-5F1425290F3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4186" y="3333217"/>
            <a:ext cx="11783627" cy="218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304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F5D3-1DFD-4FCE-92D7-8BDD5ED916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d’une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D862D-4222-4C7F-AA53-1C6A99A5FC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Voilà qui met fin à la création de la table à partir de l’interface PHPMyAdmin.</a:t>
            </a:r>
          </a:p>
          <a:p>
            <a:r>
              <a:rPr lang="fr-CA" dirty="0"/>
              <a:t>Pour la suite, nous utiliserons PHP et SQL pour établir des transactions avec la base de données (Select, insert, </a:t>
            </a:r>
            <a:r>
              <a:rPr lang="fr-CA" dirty="0" err="1"/>
              <a:t>delete</a:t>
            </a:r>
            <a:r>
              <a:rPr lang="fr-CA" dirty="0"/>
              <a:t>, update)</a:t>
            </a:r>
          </a:p>
        </p:txBody>
      </p:sp>
    </p:spTree>
    <p:extLst>
      <p:ext uri="{BB962C8B-B14F-4D97-AF65-F5344CB8AC3E}">
        <p14:creationId xmlns:p14="http://schemas.microsoft.com/office/powerpoint/2010/main" val="411437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9CE2-868F-4C92-AAEA-05506D398C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10600" y="3116019"/>
            <a:ext cx="9404723" cy="1400530"/>
          </a:xfrm>
        </p:spPr>
        <p:txBody>
          <a:bodyPr/>
          <a:lstStyle/>
          <a:p>
            <a:r>
              <a:rPr lang="en-US" dirty="0"/>
              <a:t>E</a:t>
            </a:r>
            <a:r>
              <a:rPr lang="en-CA" dirty="0" err="1"/>
              <a:t>xé</a:t>
            </a:r>
            <a:r>
              <a:rPr lang="en-US" dirty="0"/>
              <a:t>cuter des </a:t>
            </a:r>
            <a:r>
              <a:rPr lang="en-US" dirty="0" err="1"/>
              <a:t>requêtes</a:t>
            </a:r>
            <a:r>
              <a:rPr lang="en-US" dirty="0"/>
              <a:t> sur la base </a:t>
            </a:r>
            <a:r>
              <a:rPr lang="en-US"/>
              <a:t>de données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00548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9CE2-868F-4C92-AAEA-05506D398C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r>
              <a:rPr lang="en-US" dirty="0"/>
              <a:t> sur la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depuis</a:t>
            </a:r>
            <a:r>
              <a:rPr lang="en-US" dirty="0"/>
              <a:t> PHP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EF490-B752-44BE-A58C-0634F50C7D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L’application</a:t>
            </a:r>
            <a:r>
              <a:rPr lang="en-US" dirty="0"/>
              <a:t> PHP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pouvoir</a:t>
            </a:r>
            <a:r>
              <a:rPr lang="en-US" dirty="0"/>
              <a:t> </a:t>
            </a:r>
            <a:r>
              <a:rPr lang="en-US" dirty="0" err="1"/>
              <a:t>soumettre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r>
              <a:rPr lang="en-US" dirty="0"/>
              <a:t> à la base de </a:t>
            </a:r>
            <a:r>
              <a:rPr lang="en-US" dirty="0" err="1"/>
              <a:t>données</a:t>
            </a:r>
            <a:endParaRPr lang="en-US" dirty="0"/>
          </a:p>
          <a:p>
            <a:r>
              <a:rPr lang="en-US" dirty="0"/>
              <a:t>Pour se faire,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utilise</a:t>
            </a:r>
            <a:r>
              <a:rPr lang="en-US" dirty="0"/>
              <a:t> un </a:t>
            </a:r>
            <a:r>
              <a:rPr lang="en-US" dirty="0" err="1"/>
              <a:t>objet</a:t>
            </a:r>
            <a:r>
              <a:rPr lang="en-US" dirty="0"/>
              <a:t> de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librairie</a:t>
            </a:r>
            <a:r>
              <a:rPr lang="en-US" dirty="0"/>
              <a:t> standard qui </a:t>
            </a:r>
            <a:r>
              <a:rPr lang="en-US" dirty="0" err="1"/>
              <a:t>permet</a:t>
            </a:r>
            <a:r>
              <a:rPr lang="en-US" dirty="0"/>
              <a:t> de faire </a:t>
            </a:r>
            <a:r>
              <a:rPr lang="en-US" dirty="0" err="1"/>
              <a:t>cette</a:t>
            </a:r>
            <a:r>
              <a:rPr lang="en-US" dirty="0"/>
              <a:t> interface entre PHP et MySQL</a:t>
            </a:r>
          </a:p>
          <a:p>
            <a:r>
              <a:rPr lang="en-US" dirty="0"/>
              <a:t>Le </a:t>
            </a:r>
            <a:r>
              <a:rPr lang="en-US" dirty="0" err="1"/>
              <a:t>terme</a:t>
            </a:r>
            <a:r>
              <a:rPr lang="en-US" dirty="0"/>
              <a:t> technique </a:t>
            </a:r>
            <a:r>
              <a:rPr lang="en-US" dirty="0" err="1"/>
              <a:t>est</a:t>
            </a:r>
            <a:r>
              <a:rPr lang="en-US" dirty="0"/>
              <a:t> “</a:t>
            </a:r>
            <a:r>
              <a:rPr lang="en-US" dirty="0" err="1"/>
              <a:t>Pilote</a:t>
            </a:r>
            <a:r>
              <a:rPr lang="en-US" dirty="0"/>
              <a:t>” (</a:t>
            </a:r>
            <a:r>
              <a:rPr lang="en-US" dirty="0" err="1"/>
              <a:t>ou</a:t>
            </a:r>
            <a:r>
              <a:rPr lang="en-US" dirty="0"/>
              <a:t> “Driver”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anglais</a:t>
            </a:r>
            <a:r>
              <a:rPr lang="en-US" dirty="0"/>
              <a:t>).</a:t>
            </a:r>
          </a:p>
          <a:p>
            <a:r>
              <a:rPr lang="en-US" dirty="0"/>
              <a:t>Ce </a:t>
            </a:r>
            <a:r>
              <a:rPr lang="en-US" dirty="0" err="1"/>
              <a:t>pilote</a:t>
            </a:r>
            <a:r>
              <a:rPr lang="en-US" dirty="0"/>
              <a:t> </a:t>
            </a:r>
            <a:r>
              <a:rPr lang="en-US" dirty="0" err="1"/>
              <a:t>nécessitera</a:t>
            </a:r>
            <a:r>
              <a:rPr lang="en-US" dirty="0"/>
              <a:t> les </a:t>
            </a:r>
            <a:r>
              <a:rPr lang="en-US" dirty="0" err="1"/>
              <a:t>informations</a:t>
            </a:r>
            <a:r>
              <a:rPr lang="en-US" dirty="0"/>
              <a:t> </a:t>
            </a:r>
            <a:r>
              <a:rPr lang="en-US" dirty="0" err="1"/>
              <a:t>suivantes</a:t>
            </a:r>
            <a:r>
              <a:rPr lang="en-US" dirty="0"/>
              <a:t> pour </a:t>
            </a:r>
            <a:r>
              <a:rPr lang="en-US" dirty="0" err="1"/>
              <a:t>fonctionner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Adresse</a:t>
            </a:r>
            <a:r>
              <a:rPr lang="en-US" dirty="0"/>
              <a:t> du </a:t>
            </a:r>
            <a:r>
              <a:rPr lang="en-US" dirty="0" err="1"/>
              <a:t>serveur</a:t>
            </a:r>
            <a:r>
              <a:rPr lang="en-US" dirty="0"/>
              <a:t> de la base de </a:t>
            </a:r>
            <a:r>
              <a:rPr lang="en-US" dirty="0" err="1"/>
              <a:t>données</a:t>
            </a:r>
            <a:r>
              <a:rPr lang="en-US" dirty="0"/>
              <a:t>		(ex. Localhost)</a:t>
            </a:r>
          </a:p>
          <a:p>
            <a:pPr lvl="1"/>
            <a:r>
              <a:rPr lang="en-US" dirty="0"/>
              <a:t>Nom de la base de </a:t>
            </a:r>
            <a:r>
              <a:rPr lang="en-US" dirty="0" err="1"/>
              <a:t>données</a:t>
            </a:r>
            <a:r>
              <a:rPr lang="en-US" dirty="0"/>
              <a:t>					(ex. Client)</a:t>
            </a:r>
          </a:p>
          <a:p>
            <a:pPr lvl="1"/>
            <a:r>
              <a:rPr lang="en-US" dirty="0"/>
              <a:t>Code </a:t>
            </a:r>
            <a:r>
              <a:rPr lang="en-US" dirty="0" err="1"/>
              <a:t>utilisateur</a:t>
            </a:r>
            <a:r>
              <a:rPr lang="en-US" dirty="0"/>
              <a:t>								(ex. Root)</a:t>
            </a:r>
          </a:p>
          <a:p>
            <a:pPr lvl="1"/>
            <a:r>
              <a:rPr lang="en-US" dirty="0"/>
              <a:t>Mot de </a:t>
            </a:r>
            <a:r>
              <a:rPr lang="en-US" dirty="0" err="1"/>
              <a:t>passe</a:t>
            </a:r>
            <a:r>
              <a:rPr lang="en-US" dirty="0"/>
              <a:t> du code </a:t>
            </a:r>
            <a:r>
              <a:rPr lang="en-US" dirty="0" err="1"/>
              <a:t>utilisateur</a:t>
            </a:r>
            <a:r>
              <a:rPr lang="en-US" dirty="0"/>
              <a:t>				(ex. Querty123)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036821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A7962-71FB-43D0-9636-7A7F2855004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Pilote de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6C924-2EE3-4D29-8C66-98B142BD0CE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04723" cy="4195481"/>
          </a:xfrm>
        </p:spPr>
        <p:txBody>
          <a:bodyPr/>
          <a:lstStyle/>
          <a:p>
            <a:r>
              <a:rPr lang="fr-CA" dirty="0"/>
              <a:t>Un pilote est un objet PHP qui permet de faire la connexion à la base de données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Pour la connexion à la base de données, nous utiliserons le pilote "</a:t>
            </a:r>
            <a:r>
              <a:rPr lang="fr-CA" dirty="0" err="1"/>
              <a:t>MySQLi</a:t>
            </a:r>
            <a:r>
              <a:rPr lang="fr-CA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31002828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83D5C-7A2B-4B1B-B520-531843BB81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Types de transactions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CA5C7-3307-4385-8C56-836F952FFF0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Sans retour: </a:t>
            </a:r>
          </a:p>
          <a:p>
            <a:pPr lvl="1"/>
            <a:r>
              <a:rPr lang="en-US" dirty="0"/>
              <a:t>Insert</a:t>
            </a:r>
          </a:p>
          <a:p>
            <a:pPr lvl="1"/>
            <a:r>
              <a:rPr lang="en-US" dirty="0"/>
              <a:t>Update</a:t>
            </a:r>
          </a:p>
          <a:p>
            <a:pPr lvl="1"/>
            <a:r>
              <a:rPr lang="en-US" dirty="0"/>
              <a:t>Delete</a:t>
            </a:r>
            <a:endParaRPr lang="en-CA" dirty="0"/>
          </a:p>
          <a:p>
            <a:endParaRPr lang="en-US" dirty="0"/>
          </a:p>
          <a:p>
            <a:r>
              <a:rPr lang="en-US" dirty="0"/>
              <a:t>Avec retour :</a:t>
            </a:r>
          </a:p>
          <a:p>
            <a:pPr lvl="1"/>
            <a:r>
              <a:rPr lang="en-US" dirty="0"/>
              <a:t>Select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809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B01B-8BF5-47B3-AC57-D3B4CE74A0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Ex</a:t>
            </a:r>
            <a:r>
              <a:rPr lang="en-CA" dirty="0"/>
              <a:t>é</a:t>
            </a:r>
            <a:r>
              <a:rPr lang="en-US" dirty="0"/>
              <a:t>cuter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sans retour</a:t>
            </a:r>
            <a:endParaRPr lang="en-CA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247533-C8DB-49C0-B54D-E587D1758B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75201" y="1715567"/>
            <a:ext cx="9485040" cy="4195481"/>
          </a:xfrm>
        </p:spPr>
        <p:txBody>
          <a:bodyPr/>
          <a:lstStyle/>
          <a:p>
            <a:r>
              <a:rPr lang="en-US" dirty="0" err="1"/>
              <a:t>L’exécution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sans retour se fait </a:t>
            </a:r>
            <a:r>
              <a:rPr lang="en-US" dirty="0" err="1"/>
              <a:t>ainsi</a:t>
            </a:r>
            <a:endParaRPr lang="en-US" dirty="0"/>
          </a:p>
          <a:p>
            <a:pPr lvl="1"/>
            <a:r>
              <a:rPr lang="en-US"/>
              <a:t>1. Ouvrir la connexion avec la base de données (Valider la connexion)</a:t>
            </a:r>
          </a:p>
          <a:p>
            <a:pPr lvl="1"/>
            <a:r>
              <a:rPr lang="en-US"/>
              <a:t>2. Préparer la requête (</a:t>
            </a:r>
            <a:r>
              <a:rPr lang="en-US">
                <a:solidFill>
                  <a:srgbClr val="FFC000"/>
                </a:solidFill>
              </a:rPr>
              <a:t>INSERT, DELETE, UPDATE</a:t>
            </a:r>
            <a:r>
              <a:rPr lang="en-US"/>
              <a:t>)</a:t>
            </a:r>
          </a:p>
          <a:p>
            <a:pPr lvl="1"/>
            <a:r>
              <a:rPr lang="en-US"/>
              <a:t>3. Exécuter la requête</a:t>
            </a:r>
          </a:p>
          <a:p>
            <a:pPr lvl="1"/>
            <a:r>
              <a:rPr lang="en-US"/>
              <a:t>6. Fermer la connexion avec la base de données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66121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B01B-8BF5-47B3-AC57-D3B4CE74A0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sans retour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1AD1DC-DAE9-49D8-BCA4-8DFB4652CF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40369" y="1677880"/>
            <a:ext cx="10116962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778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E742-06FC-4CDF-B8A4-48788538E0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Exécuter une requête sans retour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7A982-450E-4BDD-A823-8EA168C145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Prenons le temps d’expliquer le code.</a:t>
            </a:r>
          </a:p>
          <a:p>
            <a:endParaRPr lang="en-US"/>
          </a:p>
          <a:p>
            <a:pPr marL="0" indent="0">
              <a:buNone/>
            </a:pPr>
            <a:r>
              <a:rPr lang="en-US" u="sng"/>
              <a:t>Ligne 2-5</a:t>
            </a:r>
          </a:p>
          <a:p>
            <a:pPr marL="0" indent="0">
              <a:buNone/>
            </a:pPr>
            <a:r>
              <a:rPr lang="en-US"/>
              <a:t>On définit les variables qui servirons à établir la connexion avec la base de données. Soit:</a:t>
            </a:r>
          </a:p>
          <a:p>
            <a:pPr lvl="1"/>
            <a:r>
              <a:rPr lang="en-US"/>
              <a:t>Nom du serveur (localhost)</a:t>
            </a:r>
          </a:p>
          <a:p>
            <a:pPr lvl="1"/>
            <a:r>
              <a:rPr lang="en-US"/>
              <a:t>Code utilisateur (root par défaut)</a:t>
            </a:r>
          </a:p>
          <a:p>
            <a:pPr lvl="1"/>
            <a:r>
              <a:rPr lang="en-US"/>
              <a:t>Mot de passe (Aucun par défaut)</a:t>
            </a:r>
          </a:p>
          <a:p>
            <a:pPr lvl="1"/>
            <a:r>
              <a:rPr lang="en-US"/>
              <a:t>Nom de la base de données (Nom définit plus tot)</a:t>
            </a:r>
          </a:p>
          <a:p>
            <a:pPr marL="0" indent="0">
              <a:buNone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544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59613-2613-44BB-AE35-861EF950333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Rappel du dernier </a:t>
            </a:r>
            <a:r>
              <a:rPr lang="en-CA" dirty="0" err="1"/>
              <a:t>cours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2C6B3-550F-44AE-ACFD-8B9BCDF42F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Au dernier </a:t>
            </a:r>
            <a:r>
              <a:rPr lang="en-CA" dirty="0" err="1"/>
              <a:t>cours</a:t>
            </a:r>
            <a:r>
              <a:rPr lang="en-CA" dirty="0"/>
              <a:t>, nous </a:t>
            </a:r>
            <a:r>
              <a:rPr lang="en-CA" dirty="0" err="1"/>
              <a:t>avons</a:t>
            </a:r>
            <a:r>
              <a:rPr lang="en-CA" dirty="0"/>
              <a:t> </a:t>
            </a:r>
            <a:r>
              <a:rPr lang="fr-CA" dirty="0"/>
              <a:t>couvert la programmation orientée objet en PHP.</a:t>
            </a:r>
          </a:p>
          <a:p>
            <a:endParaRPr lang="fr-CA" dirty="0"/>
          </a:p>
          <a:p>
            <a:r>
              <a:rPr lang="fr-CA" dirty="0"/>
              <a:t>Dans le cours d’aujourd’hui, nous couvrirons l’intégration des bases de données relationnelles avec PHP.</a:t>
            </a:r>
          </a:p>
        </p:txBody>
      </p:sp>
    </p:spTree>
    <p:extLst>
      <p:ext uri="{BB962C8B-B14F-4D97-AF65-F5344CB8AC3E}">
        <p14:creationId xmlns:p14="http://schemas.microsoft.com/office/powerpoint/2010/main" val="13399226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E742-06FC-4CDF-B8A4-48788538E0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Exécuter une requête sans retour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7A982-450E-4BDD-A823-8EA168C145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/>
              <a:t>Ligne 7</a:t>
            </a:r>
          </a:p>
          <a:p>
            <a:pPr marL="0" indent="0">
              <a:buNone/>
            </a:pPr>
            <a:r>
              <a:rPr lang="en-US"/>
              <a:t>On crée notre instance de MySQLi.</a:t>
            </a:r>
          </a:p>
          <a:p>
            <a:pPr marL="0" indent="0">
              <a:buNone/>
            </a:pPr>
            <a:r>
              <a:rPr lang="en-US"/>
              <a:t>Le constructeur se servira des informations de connexion pour établir la connexion avec la base de données.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u="sng"/>
              <a:t>Ligne 8-11</a:t>
            </a:r>
          </a:p>
          <a:p>
            <a:pPr marL="0" indent="0">
              <a:buNone/>
            </a:pPr>
            <a:r>
              <a:rPr lang="en-US"/>
              <a:t>On vérifie si une erreur s’est produite lors de la connexion à la base de données.</a:t>
            </a:r>
          </a:p>
          <a:p>
            <a:pPr marL="0" indent="0">
              <a:buNone/>
            </a:pPr>
            <a:r>
              <a:rPr lang="en-US"/>
              <a:t>On affiche un message d’erreur et on met fin au programme si c’est le cas.</a:t>
            </a:r>
          </a:p>
          <a:p>
            <a:pPr marL="0" indent="0">
              <a:buNone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02436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E742-06FC-4CDF-B8A4-48788538E0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Exécuter une requête sans retour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7A982-450E-4BDD-A823-8EA168C145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/>
              <a:t>Ligne 12</a:t>
            </a:r>
          </a:p>
          <a:p>
            <a:pPr marL="0" indent="0">
              <a:buNone/>
            </a:pPr>
            <a:r>
              <a:rPr lang="en-US"/>
              <a:t>On définit notre requête SQL.</a:t>
            </a:r>
          </a:p>
          <a:p>
            <a:pPr marL="0" indent="0">
              <a:buNone/>
            </a:pPr>
            <a:r>
              <a:rPr lang="en-US"/>
              <a:t>Toutefois, les valeurs fournit par l’utilisateur doivent être définit avec des points d’interrogation. Nous définierons à la prochaine ligne la valeur de ces lignes.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Cette separation entre la requête SQL et les données permettent de se protéger contre une attaque de type “Injection SQL”.</a:t>
            </a:r>
          </a:p>
          <a:p>
            <a:pPr marL="0" indent="0">
              <a:buNone/>
            </a:pPr>
            <a:r>
              <a:rPr lang="en-CA"/>
              <a:t>Il est très important de ne jamais concaténer d’information provenant d’un utilisateur avec une requête SQL.</a:t>
            </a:r>
          </a:p>
          <a:p>
            <a:pPr marL="0" indent="0">
              <a:buNone/>
            </a:pPr>
            <a:r>
              <a:rPr lang="en-CA"/>
              <a:t>Ex. “SELECT * FROM client WHERE id_client = “ . $_GET[“id_client”];</a:t>
            </a:r>
          </a:p>
        </p:txBody>
      </p:sp>
    </p:spTree>
    <p:extLst>
      <p:ext uri="{BB962C8B-B14F-4D97-AF65-F5344CB8AC3E}">
        <p14:creationId xmlns:p14="http://schemas.microsoft.com/office/powerpoint/2010/main" val="183630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E742-06FC-4CDF-B8A4-48788538E0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Exécuter une requête sans retour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7A982-450E-4BDD-A823-8EA168C145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u="sng"/>
              <a:t>Ligne 13</a:t>
            </a:r>
          </a:p>
          <a:p>
            <a:pPr marL="0" indent="0">
              <a:buNone/>
            </a:pPr>
            <a:r>
              <a:rPr lang="en-US"/>
              <a:t>On définit les variables qui contiendront les valeurs “injectées” dans notre requête.</a:t>
            </a:r>
          </a:p>
          <a:p>
            <a:pPr marL="0" indent="0">
              <a:buNone/>
            </a:pPr>
            <a:r>
              <a:rPr lang="en-US"/>
              <a:t>Le premier paramètre de la fonction “bind_param” sert à indiquer le type de données de chaque “?”.</a:t>
            </a:r>
          </a:p>
          <a:p>
            <a:pPr marL="0" indent="0">
              <a:buNone/>
            </a:pPr>
            <a:r>
              <a:rPr lang="en-US"/>
              <a:t>Nous utiliserons trois valeurs:</a:t>
            </a:r>
          </a:p>
          <a:p>
            <a:pPr lvl="1"/>
            <a:r>
              <a:rPr lang="en-US"/>
              <a:t>s = chaine de caractère</a:t>
            </a:r>
          </a:p>
          <a:p>
            <a:pPr lvl="1"/>
            <a:r>
              <a:rPr lang="en-US"/>
              <a:t>i = valeur numérique entière</a:t>
            </a:r>
          </a:p>
          <a:p>
            <a:pPr lvl="1"/>
            <a:r>
              <a:rPr lang="en-US"/>
              <a:t>d = valeur décimale</a:t>
            </a:r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0940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E742-06FC-4CDF-B8A4-48788538E0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Exécuter une requête sans retour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7A982-450E-4BDD-A823-8EA168C145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020408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/>
              <a:t>Ligne 13 (Suite)</a:t>
            </a:r>
          </a:p>
          <a:p>
            <a:pPr marL="0" indent="0">
              <a:buNone/>
            </a:pPr>
            <a:r>
              <a:rPr lang="en-US"/>
              <a:t>Il faut donc bien comprendre qu’il y aura le même nombre de:</a:t>
            </a:r>
          </a:p>
          <a:p>
            <a:pPr lvl="1"/>
            <a:r>
              <a:rPr lang="en-US"/>
              <a:t>Point d’interrogation (?) dans la requête SQL</a:t>
            </a:r>
          </a:p>
          <a:p>
            <a:pPr lvl="1"/>
            <a:r>
              <a:rPr lang="en-US"/>
              <a:t>De lettre dans le premier paramètre de bind_param()</a:t>
            </a:r>
          </a:p>
          <a:p>
            <a:pPr lvl="1"/>
            <a:r>
              <a:rPr lang="en-US"/>
              <a:t>De variable dans bind_param après le premier paramètre.</a:t>
            </a:r>
          </a:p>
          <a:p>
            <a:pPr lvl="1"/>
            <a:endParaRPr lang="en-US"/>
          </a:p>
          <a:p>
            <a:r>
              <a:rPr lang="en-US"/>
              <a:t>Notez que “bind_param()” n’est pas obligatoire. Certaines requêtes SQL n’ont pas besoin de paramètre (Ex. SELECT code, motdepasse FROM client)</a:t>
            </a:r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893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E742-06FC-4CDF-B8A4-48788538E0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Exécuter une requête sans retour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7A982-450E-4BDD-A823-8EA168C145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u="sng"/>
              <a:t>Ligne 15-17</a:t>
            </a:r>
          </a:p>
          <a:p>
            <a:pPr marL="0" indent="0">
              <a:buNone/>
            </a:pPr>
            <a:r>
              <a:rPr lang="en-US"/>
              <a:t>On assigne des valeurs aux variables qui sont liées à notre requête SQL</a:t>
            </a:r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290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E742-06FC-4CDF-B8A4-48788538E0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Exécuter une requête sans retour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7A982-450E-4BDD-A823-8EA168C145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u="sng"/>
              <a:t>Ligne 19</a:t>
            </a:r>
          </a:p>
          <a:p>
            <a:pPr marL="0" indent="0">
              <a:buNone/>
            </a:pPr>
            <a:r>
              <a:rPr lang="en-US"/>
              <a:t>On exécute la requête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u="sng"/>
              <a:t>Ligne 20</a:t>
            </a:r>
          </a:p>
          <a:p>
            <a:pPr marL="0" indent="0">
              <a:buNone/>
            </a:pPr>
            <a:r>
              <a:rPr lang="en-US"/>
              <a:t>On ferme la connexion avec la base de données</a:t>
            </a:r>
          </a:p>
        </p:txBody>
      </p:sp>
    </p:spTree>
    <p:extLst>
      <p:ext uri="{BB962C8B-B14F-4D97-AF65-F5344CB8AC3E}">
        <p14:creationId xmlns:p14="http://schemas.microsoft.com/office/powerpoint/2010/main" val="19294049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B01B-8BF5-47B3-AC57-D3B4CE74A0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sans retour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1AD1DC-DAE9-49D8-BCA4-8DFB4652CF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40369" y="1677880"/>
            <a:ext cx="10116962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6922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A4E7E-94B4-0DC8-3795-1FA4468BC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sans retour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B1493-30A5-332D-48C7-A58DD7CE7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>
                <a:solidFill>
                  <a:srgbClr val="FFC000"/>
                </a:solidFill>
              </a:rPr>
              <a:t>Attention!</a:t>
            </a:r>
          </a:p>
          <a:p>
            <a:r>
              <a:rPr lang="fr-CA" dirty="0"/>
              <a:t>Si votre service </a:t>
            </a:r>
            <a:r>
              <a:rPr lang="fr-CA" dirty="0" err="1"/>
              <a:t>MariaDB</a:t>
            </a:r>
            <a:r>
              <a:rPr lang="fr-CA" dirty="0"/>
              <a:t> n’utilise pas le port standard (3306), vous devez </a:t>
            </a:r>
            <a:r>
              <a:rPr lang="fr-CA" dirty="0" err="1"/>
              <a:t>devez</a:t>
            </a:r>
            <a:r>
              <a:rPr lang="fr-CA" dirty="0"/>
              <a:t> le spécifier à votre constructeur de </a:t>
            </a:r>
            <a:r>
              <a:rPr lang="fr-CA" dirty="0" err="1"/>
              <a:t>MySQLi</a:t>
            </a:r>
            <a:r>
              <a:rPr lang="fr-CA" dirty="0"/>
              <a:t>.</a:t>
            </a:r>
          </a:p>
          <a:p>
            <a:r>
              <a:rPr lang="fr-CA" dirty="0"/>
              <a:t>Vous pouvez voir le port utilisé dans WAMP en ouvrant le fichier « my.ini »</a:t>
            </a: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EF9875-D029-E7C3-26CD-F90DD2AA4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212" y="3953933"/>
            <a:ext cx="4491560" cy="278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7B774C-3D60-5E30-C122-8E7591A33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629" y="3953933"/>
            <a:ext cx="4593621" cy="16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661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0D08F-083F-17D3-6BE4-D0A86DAE2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sans retour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0764B-4229-3D7B-BF3F-FB860BF8D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Si c’est le cas, vous pouvez définir le numéro de port de deux façons</a:t>
            </a:r>
          </a:p>
          <a:p>
            <a:pPr lvl="1"/>
            <a:r>
              <a:rPr lang="fr-CA" dirty="0"/>
              <a:t>1) Ajouter un 5eme paramètre au constructeur avec le numéro de port (ex. 3307)</a:t>
            </a:r>
          </a:p>
          <a:p>
            <a:pPr lvl="1"/>
            <a:r>
              <a:rPr lang="fr-CA" dirty="0"/>
              <a:t>2) Modifier votre paramètre de serveur pour « localhost:3307 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495295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E742-06FC-4CDF-B8A4-48788538E0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Exécuter une requête sans retour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7A982-450E-4BDD-A823-8EA168C145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/>
              <a:t>Voici donc qui termine la logique d’exécution d’une requête SQL sans retour.</a:t>
            </a:r>
          </a:p>
          <a:p>
            <a:r>
              <a:rPr lang="en-US"/>
              <a:t>Nous allons maintenant couvrir les requêtes avec retour (SELECT).</a:t>
            </a:r>
          </a:p>
          <a:p>
            <a:r>
              <a:rPr lang="en-US"/>
              <a:t>La logique sera semblable à l’exception que nous devrons traiter le résultat de la requête retournée par la base de données.</a:t>
            </a:r>
          </a:p>
        </p:txBody>
      </p:sp>
    </p:spTree>
    <p:extLst>
      <p:ext uri="{BB962C8B-B14F-4D97-AF65-F5344CB8AC3E}">
        <p14:creationId xmlns:p14="http://schemas.microsoft.com/office/powerpoint/2010/main" val="358528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E27B5-DEE7-4860-967D-D5AEB9A3761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92340" y="2530092"/>
            <a:ext cx="9404723" cy="1400530"/>
          </a:xfrm>
        </p:spPr>
        <p:txBody>
          <a:bodyPr/>
          <a:lstStyle/>
          <a:p>
            <a:r>
              <a:rPr lang="fr-CA" dirty="0"/>
              <a:t>Les bases de données relationnelles</a:t>
            </a:r>
          </a:p>
        </p:txBody>
      </p:sp>
    </p:spTree>
    <p:extLst>
      <p:ext uri="{BB962C8B-B14F-4D97-AF65-F5344CB8AC3E}">
        <p14:creationId xmlns:p14="http://schemas.microsoft.com/office/powerpoint/2010/main" val="23395839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B01B-8BF5-47B3-AC57-D3B4CE74A0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avec retour</a:t>
            </a:r>
            <a:endParaRPr lang="en-CA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247533-C8DB-49C0-B54D-E587D1758B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75201" y="1715567"/>
            <a:ext cx="9485040" cy="4195481"/>
          </a:xfrm>
        </p:spPr>
        <p:txBody>
          <a:bodyPr/>
          <a:lstStyle/>
          <a:p>
            <a:r>
              <a:rPr lang="en-US" dirty="0" err="1"/>
              <a:t>L’exécution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requ</a:t>
            </a:r>
            <a:r>
              <a:rPr lang="en-CA" dirty="0"/>
              <a:t>ê</a:t>
            </a:r>
            <a:r>
              <a:rPr lang="en-US" dirty="0" err="1"/>
              <a:t>te</a:t>
            </a:r>
            <a:r>
              <a:rPr lang="en-US" dirty="0"/>
              <a:t> sans retour se fait </a:t>
            </a:r>
            <a:r>
              <a:rPr lang="en-US" dirty="0" err="1"/>
              <a:t>ainsi</a:t>
            </a:r>
            <a:endParaRPr lang="en-US" dirty="0"/>
          </a:p>
          <a:p>
            <a:pPr lvl="1"/>
            <a:r>
              <a:rPr lang="en-US" dirty="0"/>
              <a:t>1. </a:t>
            </a:r>
            <a:r>
              <a:rPr lang="en-US" dirty="0" err="1"/>
              <a:t>Ouvrir</a:t>
            </a:r>
            <a:r>
              <a:rPr lang="en-US" dirty="0"/>
              <a:t> la </a:t>
            </a:r>
            <a:r>
              <a:rPr lang="en-US" dirty="0" err="1"/>
              <a:t>connexion</a:t>
            </a:r>
            <a:r>
              <a:rPr lang="en-US" dirty="0"/>
              <a:t> avec la base de </a:t>
            </a:r>
            <a:r>
              <a:rPr lang="en-US" err="1"/>
              <a:t>données</a:t>
            </a:r>
            <a:r>
              <a:rPr lang="en-US"/>
              <a:t> (valider </a:t>
            </a:r>
            <a:r>
              <a:rPr lang="en-US" dirty="0"/>
              <a:t>la </a:t>
            </a:r>
            <a:r>
              <a:rPr lang="en-US" err="1"/>
              <a:t>connexion</a:t>
            </a:r>
            <a:r>
              <a:rPr lang="en-US"/>
              <a:t>)</a:t>
            </a:r>
          </a:p>
          <a:p>
            <a:pPr lvl="1"/>
            <a:r>
              <a:rPr lang="en-US"/>
              <a:t>2. Préparer la requête (</a:t>
            </a:r>
            <a:r>
              <a:rPr lang="en-US">
                <a:solidFill>
                  <a:srgbClr val="FFC000"/>
                </a:solidFill>
              </a:rPr>
              <a:t>SELECT</a:t>
            </a:r>
            <a:r>
              <a:rPr lang="en-US"/>
              <a:t>)</a:t>
            </a:r>
            <a:endParaRPr lang="en-US" dirty="0"/>
          </a:p>
          <a:p>
            <a:pPr lvl="1"/>
            <a:r>
              <a:rPr lang="en-US"/>
              <a:t>3. Exécuter la requête</a:t>
            </a:r>
            <a:endParaRPr lang="en-US" dirty="0"/>
          </a:p>
          <a:p>
            <a:pPr lvl="1"/>
            <a:r>
              <a:rPr lang="en-US"/>
              <a:t>4. Lié le résultats à des variables</a:t>
            </a:r>
            <a:endParaRPr lang="en-US" dirty="0"/>
          </a:p>
          <a:p>
            <a:pPr lvl="1"/>
            <a:r>
              <a:rPr lang="en-US"/>
              <a:t>5. Itérer à travers les résultats.</a:t>
            </a:r>
            <a:endParaRPr lang="en-US" dirty="0"/>
          </a:p>
          <a:p>
            <a:pPr lvl="1"/>
            <a:r>
              <a:rPr lang="en-US" dirty="0"/>
              <a:t>6</a:t>
            </a:r>
            <a:r>
              <a:rPr lang="en-US"/>
              <a:t>. </a:t>
            </a:r>
            <a:r>
              <a:rPr lang="en-US" dirty="0" err="1"/>
              <a:t>Fermer</a:t>
            </a:r>
            <a:r>
              <a:rPr lang="en-US" dirty="0"/>
              <a:t> la </a:t>
            </a:r>
            <a:r>
              <a:rPr lang="en-US" dirty="0" err="1"/>
              <a:t>connexion</a:t>
            </a:r>
            <a:r>
              <a:rPr lang="en-US" dirty="0"/>
              <a:t> avec la base de </a:t>
            </a:r>
            <a:r>
              <a:rPr lang="en-US" dirty="0" err="1"/>
              <a:t>données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6257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EAAE4-4F60-44C5-8175-BC26ED4EE6A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avec retour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3FAA62-FA12-468B-A692-125374B98C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56781" y="1339083"/>
            <a:ext cx="9183382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857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B01B-8BF5-47B3-AC57-D3B4CE74A0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avec retour</a:t>
            </a:r>
            <a:endParaRPr lang="en-CA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247533-C8DB-49C0-B54D-E587D1758B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75201" y="1715567"/>
            <a:ext cx="9485040" cy="4195481"/>
          </a:xfrm>
        </p:spPr>
        <p:txBody>
          <a:bodyPr/>
          <a:lstStyle/>
          <a:p>
            <a:r>
              <a:rPr lang="en-US"/>
              <a:t>On peut voir que la logique est très semblable à l’exemple du code sans retour, à une exception: le traitement du résultat.</a:t>
            </a:r>
          </a:p>
          <a:p>
            <a:r>
              <a:rPr lang="en-US"/>
              <a:t>Prenons le temps de comprendre la logique de chacune des lignes qui ont été ajoutées (Ligne 18-21)</a:t>
            </a:r>
          </a:p>
          <a:p>
            <a:endParaRPr lang="en-US"/>
          </a:p>
          <a:p>
            <a:pPr marL="0" indent="0">
              <a:buNone/>
            </a:pPr>
            <a:r>
              <a:rPr lang="en-US" u="sng"/>
              <a:t>Ligne 18</a:t>
            </a:r>
          </a:p>
          <a:p>
            <a:r>
              <a:rPr lang="en-US"/>
              <a:t>Permet de définir les variables qui recevront les valeurs à chacune des itérations.</a:t>
            </a:r>
          </a:p>
          <a:p>
            <a:r>
              <a:rPr lang="en-US"/>
              <a:t>Il est important que le nombre de variables définies en paramètre dans la fonction bind_result() soit le même que le nombre de champs obtenu par la requête “SELECT”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0538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B01B-8BF5-47B3-AC57-D3B4CE74A0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avec retour</a:t>
            </a:r>
            <a:endParaRPr lang="en-CA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247533-C8DB-49C0-B54D-E587D1758B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75201" y="1715567"/>
            <a:ext cx="9485040" cy="4195481"/>
          </a:xfrm>
        </p:spPr>
        <p:txBody>
          <a:bodyPr/>
          <a:lstStyle/>
          <a:p>
            <a:pPr marL="0" indent="0">
              <a:buNone/>
            </a:pPr>
            <a:r>
              <a:rPr lang="en-US" u="sng"/>
              <a:t>Ligne 19-21</a:t>
            </a:r>
          </a:p>
          <a:p>
            <a:r>
              <a:rPr lang="en-US"/>
              <a:t>Permets de passer à travers toutes les lignes retournées par la base de données.</a:t>
            </a:r>
          </a:p>
          <a:p>
            <a:r>
              <a:rPr lang="en-US"/>
              <a:t>À chaque itération, la fonction “fetch()” remplacera la valeur des variables définies dans bind_result() afin de traiter une nouvelle ligne.</a:t>
            </a:r>
          </a:p>
          <a:p>
            <a:r>
              <a:rPr lang="en-US"/>
              <a:t>Elle retournera également “true” tant qu’il reste une autre ligne à traiter.</a:t>
            </a:r>
          </a:p>
          <a:p>
            <a:r>
              <a:rPr lang="en-US"/>
              <a:t>Lorsque ce ne sera plus le cas, “false” sera retourné afin de mettre fin à la boucle.</a:t>
            </a:r>
          </a:p>
        </p:txBody>
      </p:sp>
    </p:spTree>
    <p:extLst>
      <p:ext uri="{BB962C8B-B14F-4D97-AF65-F5344CB8AC3E}">
        <p14:creationId xmlns:p14="http://schemas.microsoft.com/office/powerpoint/2010/main" val="31021194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387EF-A865-4170-8CF8-29200BDE8BF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45" y="2663258"/>
            <a:ext cx="9404723" cy="1400530"/>
          </a:xfrm>
        </p:spPr>
        <p:txBody>
          <a:bodyPr/>
          <a:lstStyle/>
          <a:p>
            <a:r>
              <a:rPr lang="fr-CA" dirty="0"/>
              <a:t>Encodage de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5397790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387EF-A865-4170-8CF8-29200BDE8BF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Encodage de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DBBC-3B13-4F50-A742-B36407855FE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2323773"/>
          </a:xfrm>
        </p:spPr>
        <p:txBody>
          <a:bodyPr/>
          <a:lstStyle/>
          <a:p>
            <a:r>
              <a:rPr lang="fr-CA" dirty="0"/>
              <a:t>Il est important de définir l’encodage de la connexion entre votre pilote de base de données (</a:t>
            </a:r>
            <a:r>
              <a:rPr lang="fr-CA" dirty="0" err="1"/>
              <a:t>MySQLi</a:t>
            </a:r>
            <a:r>
              <a:rPr lang="fr-CA" dirty="0"/>
              <a:t> et PDO) et la base de données elle-même.</a:t>
            </a:r>
          </a:p>
          <a:p>
            <a:endParaRPr lang="fr-CA" dirty="0"/>
          </a:p>
          <a:p>
            <a:r>
              <a:rPr lang="fr-CA" dirty="0"/>
              <a:t>Ne pas le faire peut avoir pour effet que les caractères accentués auront l’air de ce symbole:</a:t>
            </a:r>
          </a:p>
          <a:p>
            <a:pPr marL="0" indent="0">
              <a:buNone/>
            </a:pPr>
            <a:endParaRPr lang="fr-CA" dirty="0"/>
          </a:p>
        </p:txBody>
      </p:sp>
      <p:pic>
        <p:nvPicPr>
          <p:cNvPr id="1026" name="Picture 2" descr="Image result for question mark in diamond encoding">
            <a:extLst>
              <a:ext uri="{FF2B5EF4-FFF2-40B4-BE49-F238E27FC236}">
                <a16:creationId xmlns:a16="http://schemas.microsoft.com/office/drawing/2014/main" id="{7DFFE58F-E5B2-4270-9226-3EA4004AFD4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805" y="4706229"/>
            <a:ext cx="5314950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443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E099F-B91E-4D5C-A533-50C042E8654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Encodage de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11423-DAD3-4335-B6FD-E5ED9D8877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6602505" cy="761303"/>
          </a:xfrm>
        </p:spPr>
        <p:txBody>
          <a:bodyPr/>
          <a:lstStyle/>
          <a:p>
            <a:r>
              <a:rPr lang="fr-CA" dirty="0"/>
              <a:t>Pour résoudre le problème, simplement définir le « </a:t>
            </a:r>
            <a:r>
              <a:rPr lang="fr-CA" dirty="0" err="1"/>
              <a:t>charset</a:t>
            </a:r>
            <a:r>
              <a:rPr lang="fr-CA" dirty="0"/>
              <a:t> » en utf8 comme ainsi: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AD4379-4387-43F1-972D-D2D850A55F4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1487" y="3013891"/>
            <a:ext cx="779145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926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51C12-724B-44D2-9780-56433B11358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911832"/>
            <a:ext cx="9404723" cy="1400530"/>
          </a:xfrm>
        </p:spPr>
        <p:txBody>
          <a:bodyPr/>
          <a:lstStyle/>
          <a:p>
            <a:r>
              <a:rPr lang="fr-CA" dirty="0"/>
              <a:t>Importation/Exportation de bases de données</a:t>
            </a:r>
          </a:p>
        </p:txBody>
      </p:sp>
    </p:spTree>
    <p:extLst>
      <p:ext uri="{BB962C8B-B14F-4D97-AF65-F5344CB8AC3E}">
        <p14:creationId xmlns:p14="http://schemas.microsoft.com/office/powerpoint/2010/main" val="26191456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51C12-724B-44D2-9780-56433B11358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Importation/Exportation de bases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BAD5F-AFF4-4A66-A3EB-FEF9352D05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PHPMyAdmin permet d'importer et d'exporter la base de données de son projet.</a:t>
            </a:r>
          </a:p>
          <a:p>
            <a:endParaRPr lang="fr-CA" dirty="0"/>
          </a:p>
          <a:p>
            <a:r>
              <a:rPr lang="fr-CA" dirty="0"/>
              <a:t>Nous verrons plus tard que cette technique sera utilisée pour déployer la base de données sur le véritable serveur sur Internet.</a:t>
            </a:r>
          </a:p>
        </p:txBody>
      </p:sp>
    </p:spTree>
    <p:extLst>
      <p:ext uri="{BB962C8B-B14F-4D97-AF65-F5344CB8AC3E}">
        <p14:creationId xmlns:p14="http://schemas.microsoft.com/office/powerpoint/2010/main" val="21650733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C053F-5F08-47DA-8418-D7C9E082772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Exportation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39477-7872-4828-B518-91ADEC1C240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9"/>
            <a:ext cx="8946541" cy="557116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1. Allez dans PHPMyAdmin, choisissez une base de données, puis cliquez sur « Export »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017278-0702-4198-8B1E-F18DB2AD504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211" y="2809706"/>
            <a:ext cx="84105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35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C8987-DD23-4A9F-AAC2-2F44F8D2239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bases de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relationnelles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0F0CC-B9DE-4021-8CB3-6CE1E15EF1C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bases de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relationnelles</a:t>
            </a:r>
            <a:r>
              <a:rPr lang="en-CA" dirty="0"/>
              <a:t> </a:t>
            </a:r>
            <a:r>
              <a:rPr lang="en-CA" dirty="0" err="1"/>
              <a:t>jouent</a:t>
            </a:r>
            <a:r>
              <a:rPr lang="en-CA" dirty="0"/>
              <a:t> un </a:t>
            </a:r>
            <a:r>
              <a:rPr lang="en-CA" dirty="0" err="1"/>
              <a:t>rôle</a:t>
            </a:r>
            <a:r>
              <a:rPr lang="en-CA" dirty="0"/>
              <a:t> </a:t>
            </a:r>
            <a:r>
              <a:rPr lang="en-CA" dirty="0" err="1"/>
              <a:t>majeur</a:t>
            </a:r>
            <a:r>
              <a:rPr lang="en-CA" dirty="0"/>
              <a:t> dans les applications web. </a:t>
            </a:r>
          </a:p>
          <a:p>
            <a:r>
              <a:rPr lang="en-CA" dirty="0"/>
              <a:t>Ce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quelque</a:t>
            </a:r>
            <a:r>
              <a:rPr lang="en-CA" dirty="0"/>
              <a:t> </a:t>
            </a:r>
            <a:r>
              <a:rPr lang="en-CA" dirty="0" err="1"/>
              <a:t>sorte</a:t>
            </a:r>
            <a:r>
              <a:rPr lang="en-CA" dirty="0"/>
              <a:t> les </a:t>
            </a:r>
            <a:r>
              <a:rPr lang="en-CA" dirty="0" err="1"/>
              <a:t>gardiennes</a:t>
            </a:r>
            <a:r>
              <a:rPr lang="en-CA" dirty="0"/>
              <a:t> de tout </a:t>
            </a:r>
            <a:r>
              <a:rPr lang="en-CA" dirty="0" err="1"/>
              <a:t>ce</a:t>
            </a:r>
            <a:r>
              <a:rPr lang="en-CA" dirty="0"/>
              <a:t> qui </a:t>
            </a:r>
            <a:r>
              <a:rPr lang="en-CA" dirty="0" err="1"/>
              <a:t>transige</a:t>
            </a:r>
            <a:r>
              <a:rPr lang="en-CA" dirty="0"/>
              <a:t> dans </a:t>
            </a:r>
            <a:r>
              <a:rPr lang="en-CA" dirty="0" err="1"/>
              <a:t>votre</a:t>
            </a:r>
            <a:r>
              <a:rPr lang="en-CA" dirty="0"/>
              <a:t> application.</a:t>
            </a:r>
          </a:p>
          <a:p>
            <a:r>
              <a:rPr lang="fr-CA" dirty="0"/>
              <a:t>Leur caractéristique dominante est de respecter les propriétés dites ACID.</a:t>
            </a:r>
          </a:p>
          <a:p>
            <a:r>
              <a:rPr lang="fr-CA" dirty="0"/>
              <a:t>Dans le cadre du cours, nous utiliserons </a:t>
            </a:r>
            <a:r>
              <a:rPr lang="fr-CA" dirty="0" err="1"/>
              <a:t>MariaDB</a:t>
            </a:r>
            <a:r>
              <a:rPr lang="fr-CA" dirty="0"/>
              <a:t>/MySQL.</a:t>
            </a:r>
          </a:p>
        </p:txBody>
      </p:sp>
    </p:spTree>
    <p:extLst>
      <p:ext uri="{BB962C8B-B14F-4D97-AF65-F5344CB8AC3E}">
        <p14:creationId xmlns:p14="http://schemas.microsoft.com/office/powerpoint/2010/main" val="5820151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C053F-5F08-47DA-8418-D7C9E082772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Exportation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39477-7872-4828-B518-91ADEC1C240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9"/>
            <a:ext cx="8946541" cy="557116"/>
          </a:xfrm>
        </p:spPr>
        <p:txBody>
          <a:bodyPr>
            <a:normAutofit/>
          </a:bodyPr>
          <a:lstStyle/>
          <a:p>
            <a:r>
              <a:rPr lang="fr-CA" dirty="0"/>
              <a:t>2. Cliquez sur "GO"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E155E3-A89C-446A-931F-4A418C7F4E7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93088" y="2809706"/>
            <a:ext cx="653415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651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3739B-67B0-486C-A8D4-58BFA64593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Importation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D18CE-A2F3-4E64-8EBC-669D76B103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52392" y="1657122"/>
            <a:ext cx="8946541" cy="4195481"/>
          </a:xfrm>
        </p:spPr>
        <p:txBody>
          <a:bodyPr/>
          <a:lstStyle/>
          <a:p>
            <a:r>
              <a:rPr lang="fr-CA" dirty="0"/>
              <a:t>Pour réimporter</a:t>
            </a:r>
          </a:p>
          <a:p>
            <a:pPr lvl="1"/>
            <a:r>
              <a:rPr lang="fr-CA" dirty="0"/>
              <a:t>1. Cliquez sur "New"</a:t>
            </a:r>
          </a:p>
          <a:p>
            <a:pPr lvl="1"/>
            <a:r>
              <a:rPr lang="fr-CA" dirty="0"/>
              <a:t>2. Recréer une base de données qui porte le même nom.</a:t>
            </a:r>
          </a:p>
          <a:p>
            <a:pPr lvl="1"/>
            <a:r>
              <a:rPr lang="fr-CA" dirty="0"/>
              <a:t>2. Cliquez sur « Import ».</a:t>
            </a:r>
          </a:p>
          <a:p>
            <a:pPr lvl="1"/>
            <a:r>
              <a:rPr lang="fr-CA" dirty="0"/>
              <a:t>3. Cliquez sur « </a:t>
            </a:r>
            <a:r>
              <a:rPr lang="fr-CA" dirty="0" err="1"/>
              <a:t>Choose</a:t>
            </a:r>
            <a:r>
              <a:rPr lang="fr-CA" dirty="0"/>
              <a:t> File ».</a:t>
            </a:r>
          </a:p>
          <a:p>
            <a:pPr lvl="1"/>
            <a:r>
              <a:rPr lang="fr-CA" dirty="0"/>
              <a:t>4. Choisissez le fichier SQL à importer.</a:t>
            </a:r>
          </a:p>
          <a:p>
            <a:pPr lvl="1"/>
            <a:r>
              <a:rPr lang="fr-CA" dirty="0"/>
              <a:t>5. Appuyez sur « GO ».</a:t>
            </a:r>
          </a:p>
          <a:p>
            <a:pPr lvl="1"/>
            <a:r>
              <a:rPr lang="fr-CA" dirty="0"/>
              <a:t>6. Assurez-vous qu’aucune erreur n’est affichée.</a:t>
            </a:r>
          </a:p>
        </p:txBody>
      </p:sp>
    </p:spTree>
    <p:extLst>
      <p:ext uri="{BB962C8B-B14F-4D97-AF65-F5344CB8AC3E}">
        <p14:creationId xmlns:p14="http://schemas.microsoft.com/office/powerpoint/2010/main" val="9482948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92510-CF04-4979-B789-F441D7A8C6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9377" y="2728735"/>
            <a:ext cx="9404723" cy="1400530"/>
          </a:xfrm>
        </p:spPr>
        <p:txBody>
          <a:bodyPr/>
          <a:lstStyle/>
          <a:p>
            <a:r>
              <a:rPr lang="fr-CA" dirty="0"/>
              <a:t>Architecture de page</a:t>
            </a:r>
          </a:p>
        </p:txBody>
      </p:sp>
    </p:spTree>
    <p:extLst>
      <p:ext uri="{BB962C8B-B14F-4D97-AF65-F5344CB8AC3E}">
        <p14:creationId xmlns:p14="http://schemas.microsoft.com/office/powerpoint/2010/main" val="9299703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56C14-AB6D-4DC9-AD73-441AD2AF1F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de page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69B5-B891-40BC-8CF3-59344DCBC8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les </a:t>
            </a:r>
            <a:r>
              <a:rPr lang="en-CA" dirty="0" err="1"/>
              <a:t>dernières</a:t>
            </a:r>
            <a:r>
              <a:rPr lang="en-CA" dirty="0"/>
              <a:t> sections, nous </a:t>
            </a:r>
            <a:r>
              <a:rPr lang="en-CA" dirty="0" err="1"/>
              <a:t>avons</a:t>
            </a:r>
            <a:r>
              <a:rPr lang="en-CA" dirty="0"/>
              <a:t> vu comment </a:t>
            </a:r>
            <a:r>
              <a:rPr lang="en-CA" dirty="0" err="1"/>
              <a:t>créer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page qui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d'effectuer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seule</a:t>
            </a:r>
            <a:r>
              <a:rPr lang="en-CA" dirty="0"/>
              <a:t> </a:t>
            </a:r>
            <a:r>
              <a:rPr lang="en-CA" dirty="0" err="1"/>
              <a:t>opération</a:t>
            </a:r>
            <a:r>
              <a:rPr lang="en-CA" dirty="0"/>
              <a:t> CRUD (SELECT, INSERT, DELETE, UPDATE).</a:t>
            </a:r>
          </a:p>
          <a:p>
            <a:r>
              <a:rPr lang="en-CA" dirty="0" err="1"/>
              <a:t>Mais</a:t>
            </a:r>
            <a:r>
              <a:rPr lang="en-CA" dirty="0"/>
              <a:t> comment faire pour structure </a:t>
            </a:r>
            <a:r>
              <a:rPr lang="en-CA" dirty="0" err="1"/>
              <a:t>une</a:t>
            </a:r>
            <a:r>
              <a:rPr lang="en-CA" dirty="0"/>
              <a:t> application </a:t>
            </a:r>
            <a:r>
              <a:rPr lang="en-CA" dirty="0" err="1"/>
              <a:t>complète</a:t>
            </a:r>
            <a:r>
              <a:rPr lang="en-CA" dirty="0"/>
              <a:t> qui </a:t>
            </a:r>
            <a:r>
              <a:rPr lang="en-CA" dirty="0" err="1"/>
              <a:t>permet</a:t>
            </a:r>
            <a:r>
              <a:rPr lang="en-CA" dirty="0"/>
              <a:t> à </a:t>
            </a:r>
            <a:r>
              <a:rPr lang="en-CA" dirty="0" err="1"/>
              <a:t>l'utilisateur</a:t>
            </a:r>
            <a:r>
              <a:rPr lang="en-CA" dirty="0"/>
              <a:t> </a:t>
            </a:r>
            <a:r>
              <a:rPr lang="en-CA" dirty="0" err="1"/>
              <a:t>d'interagir</a:t>
            </a:r>
            <a:r>
              <a:rPr lang="en-CA" dirty="0"/>
              <a:t> avec </a:t>
            </a:r>
            <a:r>
              <a:rPr lang="en-CA" dirty="0" err="1"/>
              <a:t>l'interface</a:t>
            </a:r>
            <a:r>
              <a:rPr lang="en-CA" dirty="0"/>
              <a:t> pour </a:t>
            </a:r>
            <a:r>
              <a:rPr lang="en-CA" dirty="0" err="1"/>
              <a:t>visualiser</a:t>
            </a:r>
            <a:r>
              <a:rPr lang="en-CA" dirty="0"/>
              <a:t>, </a:t>
            </a:r>
            <a:r>
              <a:rPr lang="en-CA" dirty="0" err="1"/>
              <a:t>insérer</a:t>
            </a:r>
            <a:r>
              <a:rPr lang="en-CA" dirty="0"/>
              <a:t>, </a:t>
            </a:r>
            <a:r>
              <a:rPr lang="en-CA" dirty="0" err="1"/>
              <a:t>supprimer</a:t>
            </a:r>
            <a:r>
              <a:rPr lang="en-CA" dirty="0"/>
              <a:t> et modifier des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  <a:p>
            <a:r>
              <a:rPr lang="en-CA" dirty="0" err="1"/>
              <a:t>C'est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que nous </a:t>
            </a:r>
            <a:r>
              <a:rPr lang="en-CA" dirty="0" err="1"/>
              <a:t>verrons</a:t>
            </a:r>
            <a:r>
              <a:rPr lang="en-CA" dirty="0"/>
              <a:t> dans </a:t>
            </a:r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/>
              <a:t>section (qui </a:t>
            </a:r>
            <a:r>
              <a:rPr lang="en-CA" dirty="0"/>
              <a:t>sera </a:t>
            </a:r>
            <a:r>
              <a:rPr lang="en-CA" dirty="0" err="1"/>
              <a:t>également</a:t>
            </a:r>
            <a:r>
              <a:rPr lang="en-CA" dirty="0"/>
              <a:t> </a:t>
            </a:r>
            <a:r>
              <a:rPr lang="en-CA" dirty="0" err="1"/>
              <a:t>accompagné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démonstration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groupe</a:t>
            </a:r>
            <a:r>
              <a:rPr lang="en-CA" dirty="0"/>
              <a:t>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654682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351B-677D-43FF-A328-782952BFFE1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de page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2EA63-E45D-45DF-83C3-722FB0A205E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Nous </a:t>
            </a:r>
            <a:r>
              <a:rPr lang="en-CA" dirty="0" err="1"/>
              <a:t>remarquons</a:t>
            </a:r>
            <a:r>
              <a:rPr lang="en-CA" dirty="0"/>
              <a:t> que nous </a:t>
            </a:r>
            <a:r>
              <a:rPr lang="en-CA" dirty="0" err="1"/>
              <a:t>effectuer</a:t>
            </a:r>
            <a:r>
              <a:rPr lang="en-CA" dirty="0"/>
              <a:t> 4 </a:t>
            </a:r>
            <a:r>
              <a:rPr lang="en-CA" dirty="0" err="1"/>
              <a:t>tâches</a:t>
            </a:r>
            <a:endParaRPr lang="en-CA" dirty="0"/>
          </a:p>
          <a:p>
            <a:pPr lvl="1"/>
            <a:r>
              <a:rPr lang="en-CA" dirty="0" err="1">
                <a:solidFill>
                  <a:srgbClr val="FFC000"/>
                </a:solidFill>
              </a:rPr>
              <a:t>Afficher</a:t>
            </a:r>
            <a:r>
              <a:rPr lang="en-CA" dirty="0"/>
              <a:t> la table de la base de </a:t>
            </a:r>
            <a:r>
              <a:rPr lang="en-CA" dirty="0" err="1"/>
              <a:t>données</a:t>
            </a:r>
            <a:endParaRPr lang="en-CA" dirty="0"/>
          </a:p>
          <a:p>
            <a:pPr lvl="1"/>
            <a:r>
              <a:rPr lang="en-CA" dirty="0" err="1"/>
              <a:t>Offrir</a:t>
            </a:r>
            <a:r>
              <a:rPr lang="en-CA" dirty="0"/>
              <a:t> un </a:t>
            </a:r>
            <a:r>
              <a:rPr lang="en-CA" dirty="0" err="1"/>
              <a:t>formulaire</a:t>
            </a:r>
            <a:r>
              <a:rPr lang="en-CA" dirty="0"/>
              <a:t> </a:t>
            </a:r>
            <a:r>
              <a:rPr lang="en-CA" dirty="0" err="1">
                <a:solidFill>
                  <a:srgbClr val="FFC000"/>
                </a:solidFill>
              </a:rPr>
              <a:t>d'ajout</a:t>
            </a:r>
            <a:endParaRPr lang="en-CA" dirty="0">
              <a:solidFill>
                <a:srgbClr val="FFC000"/>
              </a:solidFill>
            </a:endParaRPr>
          </a:p>
          <a:p>
            <a:pPr lvl="1"/>
            <a:r>
              <a:rPr lang="en-CA" dirty="0" err="1"/>
              <a:t>Offrir</a:t>
            </a:r>
            <a:r>
              <a:rPr lang="en-CA" dirty="0"/>
              <a:t> un </a:t>
            </a:r>
            <a:r>
              <a:rPr lang="en-CA" dirty="0" err="1"/>
              <a:t>formulaire</a:t>
            </a:r>
            <a:r>
              <a:rPr lang="en-CA" dirty="0"/>
              <a:t> de </a:t>
            </a:r>
            <a:r>
              <a:rPr lang="en-CA" dirty="0">
                <a:solidFill>
                  <a:srgbClr val="FFC000"/>
                </a:solidFill>
              </a:rPr>
              <a:t>modification</a:t>
            </a:r>
          </a:p>
          <a:p>
            <a:pPr lvl="1"/>
            <a:r>
              <a:rPr lang="en-CA" dirty="0" err="1"/>
              <a:t>Offrir</a:t>
            </a:r>
            <a:r>
              <a:rPr lang="en-CA" dirty="0"/>
              <a:t> un lien de </a:t>
            </a:r>
            <a:r>
              <a:rPr lang="en-CA" dirty="0">
                <a:solidFill>
                  <a:srgbClr val="FFC000"/>
                </a:solidFill>
              </a:rPr>
              <a:t>suppression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Observons</a:t>
            </a:r>
            <a:r>
              <a:rPr lang="en-CA" dirty="0"/>
              <a:t> la </a:t>
            </a:r>
            <a:r>
              <a:rPr lang="en-CA" dirty="0" err="1"/>
              <a:t>logique</a:t>
            </a:r>
            <a:r>
              <a:rPr lang="en-CA" dirty="0"/>
              <a:t> pour </a:t>
            </a:r>
            <a:r>
              <a:rPr lang="en-CA" dirty="0" err="1"/>
              <a:t>chacune</a:t>
            </a:r>
            <a:r>
              <a:rPr lang="en-CA" dirty="0"/>
              <a:t> </a:t>
            </a:r>
            <a:r>
              <a:rPr lang="en-CA" dirty="0" err="1"/>
              <a:t>d'entre</a:t>
            </a:r>
            <a:r>
              <a:rPr lang="en-CA" dirty="0"/>
              <a:t> </a:t>
            </a:r>
            <a:r>
              <a:rPr lang="en-CA" dirty="0" err="1"/>
              <a:t>elles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33574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C117A-CDB7-4FED-8CE9-2C4D36F7B4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de page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1DFA1-E2CF-410C-AD8B-280F717E019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err="1"/>
              <a:t>Affichage</a:t>
            </a:r>
            <a:endParaRPr lang="en-CA" dirty="0"/>
          </a:p>
          <a:p>
            <a:r>
              <a:rPr lang="en-CA" dirty="0" err="1"/>
              <a:t>L'affichage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opération</a:t>
            </a:r>
            <a:r>
              <a:rPr lang="en-CA" dirty="0"/>
              <a:t> de type SELECT.</a:t>
            </a:r>
          </a:p>
          <a:p>
            <a:r>
              <a:rPr lang="en-CA" dirty="0"/>
              <a:t>Elle utilise </a:t>
            </a:r>
            <a:r>
              <a:rPr lang="en-CA" dirty="0" err="1"/>
              <a:t>une</a:t>
            </a:r>
            <a:r>
              <a:rPr lang="en-CA" dirty="0"/>
              <a:t> boucle pour </a:t>
            </a:r>
            <a:r>
              <a:rPr lang="en-CA" dirty="0" err="1"/>
              <a:t>afficher</a:t>
            </a:r>
            <a:r>
              <a:rPr lang="en-CA" dirty="0"/>
              <a:t> le </a:t>
            </a:r>
            <a:r>
              <a:rPr lang="en-CA" dirty="0" err="1"/>
              <a:t>contenu</a:t>
            </a:r>
            <a:r>
              <a:rPr lang="en-CA" dirty="0"/>
              <a:t> sous </a:t>
            </a:r>
            <a:r>
              <a:rPr lang="en-CA" dirty="0" err="1"/>
              <a:t>forme</a:t>
            </a:r>
            <a:r>
              <a:rPr lang="en-CA" dirty="0"/>
              <a:t> de tableau.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5121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C117A-CDB7-4FED-8CE9-2C4D36F7B4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de page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1DFA1-E2CF-410C-AD8B-280F717E019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err="1"/>
              <a:t>Ajout</a:t>
            </a:r>
            <a:endParaRPr lang="en-CA" dirty="0"/>
          </a:p>
          <a:p>
            <a:r>
              <a:rPr lang="en-CA" dirty="0"/>
              <a:t>Une </a:t>
            </a:r>
            <a:r>
              <a:rPr lang="en-CA" dirty="0" err="1"/>
              <a:t>opération</a:t>
            </a:r>
            <a:r>
              <a:rPr lang="en-CA" dirty="0"/>
              <a:t> </a:t>
            </a:r>
            <a:r>
              <a:rPr lang="en-CA" dirty="0" err="1"/>
              <a:t>d'ajout</a:t>
            </a:r>
            <a:r>
              <a:rPr lang="en-CA" dirty="0"/>
              <a:t> utilise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 INSERT.</a:t>
            </a:r>
          </a:p>
          <a:p>
            <a:r>
              <a:rPr lang="en-CA" dirty="0"/>
              <a:t>Elle </a:t>
            </a:r>
            <a:r>
              <a:rPr lang="en-CA" dirty="0" err="1"/>
              <a:t>passera</a:t>
            </a:r>
            <a:r>
              <a:rPr lang="en-CA" dirty="0"/>
              <a:t> par le </a:t>
            </a:r>
            <a:r>
              <a:rPr lang="en-CA" dirty="0" err="1"/>
              <a:t>biais</a:t>
            </a:r>
            <a:r>
              <a:rPr lang="en-CA" dirty="0"/>
              <a:t> d'un </a:t>
            </a:r>
            <a:r>
              <a:rPr lang="en-CA" dirty="0" err="1"/>
              <a:t>formulaire</a:t>
            </a:r>
            <a:r>
              <a:rPr lang="en-CA" dirty="0"/>
              <a:t> (Page HTML) qui </a:t>
            </a:r>
            <a:r>
              <a:rPr lang="en-CA" dirty="0" err="1"/>
              <a:t>appellera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page qui </a:t>
            </a:r>
            <a:r>
              <a:rPr lang="en-CA" dirty="0" err="1"/>
              <a:t>fera</a:t>
            </a:r>
            <a:r>
              <a:rPr lang="en-CA" dirty="0"/>
              <a:t> la </a:t>
            </a:r>
            <a:r>
              <a:rPr lang="en-CA" dirty="0" err="1"/>
              <a:t>requête</a:t>
            </a:r>
            <a:r>
              <a:rPr lang="en-CA" dirty="0"/>
              <a:t>.</a:t>
            </a:r>
          </a:p>
          <a:p>
            <a:r>
              <a:rPr lang="en-CA" dirty="0" err="1"/>
              <a:t>L'utilisateur</a:t>
            </a:r>
            <a:r>
              <a:rPr lang="en-CA" dirty="0"/>
              <a:t> sera </a:t>
            </a:r>
            <a:r>
              <a:rPr lang="en-CA" dirty="0" err="1"/>
              <a:t>ensuite</a:t>
            </a:r>
            <a:r>
              <a:rPr lang="en-CA" dirty="0"/>
              <a:t> </a:t>
            </a:r>
            <a:r>
              <a:rPr lang="en-CA" dirty="0" err="1"/>
              <a:t>redirigé</a:t>
            </a:r>
            <a:r>
              <a:rPr lang="en-CA" dirty="0"/>
              <a:t> </a:t>
            </a:r>
            <a:r>
              <a:rPr lang="en-CA" dirty="0" err="1"/>
              <a:t>vers</a:t>
            </a:r>
            <a:r>
              <a:rPr lang="en-CA" dirty="0"/>
              <a:t> la page </a:t>
            </a:r>
            <a:r>
              <a:rPr lang="en-CA" dirty="0" err="1"/>
              <a:t>d'affichage</a:t>
            </a:r>
            <a:r>
              <a:rPr lang="en-CA" dirty="0"/>
              <a:t> initial (SELECT)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242903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C117A-CDB7-4FED-8CE9-2C4D36F7B4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de page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1DFA1-E2CF-410C-AD8B-280F717E019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Modification</a:t>
            </a:r>
          </a:p>
          <a:p>
            <a:r>
              <a:rPr lang="en-CA" dirty="0"/>
              <a:t>Une </a:t>
            </a:r>
            <a:r>
              <a:rPr lang="en-CA" dirty="0" err="1"/>
              <a:t>opération</a:t>
            </a:r>
            <a:r>
              <a:rPr lang="en-CA" dirty="0"/>
              <a:t> modification utilise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 UPDATE.</a:t>
            </a:r>
          </a:p>
          <a:p>
            <a:r>
              <a:rPr lang="en-CA" dirty="0"/>
              <a:t>Elle </a:t>
            </a:r>
            <a:r>
              <a:rPr lang="en-CA" dirty="0" err="1"/>
              <a:t>passera</a:t>
            </a:r>
            <a:r>
              <a:rPr lang="en-CA" dirty="0"/>
              <a:t> par le </a:t>
            </a:r>
            <a:r>
              <a:rPr lang="en-CA" dirty="0" err="1"/>
              <a:t>biais</a:t>
            </a:r>
            <a:r>
              <a:rPr lang="en-CA" dirty="0"/>
              <a:t> d'un </a:t>
            </a:r>
            <a:r>
              <a:rPr lang="en-CA" dirty="0" err="1"/>
              <a:t>formulaire</a:t>
            </a:r>
            <a:r>
              <a:rPr lang="en-CA" dirty="0"/>
              <a:t> (Page HTML) qui </a:t>
            </a:r>
            <a:r>
              <a:rPr lang="en-CA" dirty="0" err="1"/>
              <a:t>appellera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page qui </a:t>
            </a:r>
            <a:r>
              <a:rPr lang="en-CA" dirty="0" err="1"/>
              <a:t>fera</a:t>
            </a:r>
            <a:r>
              <a:rPr lang="en-CA" dirty="0"/>
              <a:t> la </a:t>
            </a:r>
            <a:r>
              <a:rPr lang="en-CA" dirty="0" err="1"/>
              <a:t>requête</a:t>
            </a:r>
            <a:r>
              <a:rPr lang="en-CA" dirty="0"/>
              <a:t>.</a:t>
            </a:r>
          </a:p>
          <a:p>
            <a:r>
              <a:rPr lang="en-CA" dirty="0" err="1"/>
              <a:t>L'utilisateur</a:t>
            </a:r>
            <a:r>
              <a:rPr lang="en-CA" dirty="0"/>
              <a:t> sera </a:t>
            </a:r>
            <a:r>
              <a:rPr lang="en-CA" dirty="0" err="1"/>
              <a:t>ensuite</a:t>
            </a:r>
            <a:r>
              <a:rPr lang="en-CA" dirty="0"/>
              <a:t> </a:t>
            </a:r>
            <a:r>
              <a:rPr lang="en-CA" dirty="0" err="1"/>
              <a:t>redirigé</a:t>
            </a:r>
            <a:r>
              <a:rPr lang="en-CA" dirty="0"/>
              <a:t> </a:t>
            </a:r>
            <a:r>
              <a:rPr lang="en-CA" dirty="0" err="1"/>
              <a:t>vers</a:t>
            </a:r>
            <a:r>
              <a:rPr lang="en-CA" dirty="0"/>
              <a:t> la page </a:t>
            </a:r>
            <a:r>
              <a:rPr lang="en-CA" dirty="0" err="1"/>
              <a:t>d'affichage</a:t>
            </a:r>
            <a:r>
              <a:rPr lang="en-CA" dirty="0"/>
              <a:t> initial (SELECT)</a:t>
            </a:r>
          </a:p>
          <a:p>
            <a:r>
              <a:rPr lang="en-CA" dirty="0"/>
              <a:t>Le </a:t>
            </a:r>
            <a:r>
              <a:rPr lang="en-CA" dirty="0" err="1"/>
              <a:t>formulaire</a:t>
            </a:r>
            <a:r>
              <a:rPr lang="en-CA" dirty="0"/>
              <a:t> aura deux </a:t>
            </a:r>
            <a:r>
              <a:rPr lang="en-CA" dirty="0" err="1"/>
              <a:t>différences</a:t>
            </a:r>
            <a:r>
              <a:rPr lang="en-CA" dirty="0"/>
              <a:t> avec le INSERT:</a:t>
            </a:r>
          </a:p>
          <a:p>
            <a:pPr lvl="1"/>
            <a:r>
              <a:rPr lang="en-CA" dirty="0"/>
              <a:t>1) Le </a:t>
            </a:r>
            <a:r>
              <a:rPr lang="en-CA" dirty="0" err="1"/>
              <a:t>formulaire</a:t>
            </a:r>
            <a:r>
              <a:rPr lang="en-CA" dirty="0"/>
              <a:t> sera déjà </a:t>
            </a:r>
            <a:r>
              <a:rPr lang="en-CA" dirty="0" err="1"/>
              <a:t>prérempli</a:t>
            </a:r>
            <a:r>
              <a:rPr lang="en-CA" dirty="0"/>
              <a:t> avec </a:t>
            </a:r>
            <a:r>
              <a:rPr lang="en-CA" dirty="0" err="1"/>
              <a:t>une</a:t>
            </a:r>
            <a:r>
              <a:rPr lang="en-CA" dirty="0"/>
              <a:t> instruction SELECT</a:t>
            </a:r>
          </a:p>
          <a:p>
            <a:pPr lvl="1"/>
            <a:r>
              <a:rPr lang="en-CA" dirty="0"/>
              <a:t>2) Un champ </a:t>
            </a:r>
            <a:r>
              <a:rPr lang="en-CA" dirty="0" err="1"/>
              <a:t>devra</a:t>
            </a:r>
            <a:r>
              <a:rPr lang="en-CA" dirty="0"/>
              <a:t> </a:t>
            </a:r>
            <a:r>
              <a:rPr lang="en-CA" dirty="0" err="1"/>
              <a:t>contenir</a:t>
            </a:r>
            <a:r>
              <a:rPr lang="en-CA" dirty="0"/>
              <a:t> </a:t>
            </a:r>
            <a:r>
              <a:rPr lang="en-CA" dirty="0" err="1"/>
              <a:t>l’ID</a:t>
            </a:r>
            <a:r>
              <a:rPr lang="en-CA" dirty="0"/>
              <a:t>.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lui</a:t>
            </a:r>
            <a:r>
              <a:rPr lang="en-CA" dirty="0"/>
              <a:t> donner </a:t>
            </a:r>
            <a:r>
              <a:rPr lang="en-CA" dirty="0" err="1"/>
              <a:t>l'attribut</a:t>
            </a:r>
            <a:r>
              <a:rPr lang="en-CA" dirty="0"/>
              <a:t> READONLY pour </a:t>
            </a:r>
            <a:r>
              <a:rPr lang="en-CA" dirty="0" err="1"/>
              <a:t>empêcher</a:t>
            </a:r>
            <a:r>
              <a:rPr lang="en-CA" dirty="0"/>
              <a:t> </a:t>
            </a:r>
            <a:r>
              <a:rPr lang="en-CA" dirty="0" err="1"/>
              <a:t>sa</a:t>
            </a:r>
            <a:r>
              <a:rPr lang="en-CA" dirty="0"/>
              <a:t> modification (</a:t>
            </a:r>
            <a:r>
              <a:rPr lang="fr-CA" dirty="0">
                <a:hlinkClick r:id="rId4"/>
              </a:rPr>
              <a:t>https://www.w3schools.com/tags/att_input_readonly.asp</a:t>
            </a:r>
            <a:r>
              <a:rPr lang="en-CA" dirty="0"/>
              <a:t>)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677041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C117A-CDB7-4FED-8CE9-2C4D36F7B4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de page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1DFA1-E2CF-410C-AD8B-280F717E019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Suppression</a:t>
            </a:r>
          </a:p>
          <a:p>
            <a:r>
              <a:rPr lang="en-CA" dirty="0"/>
              <a:t>La suppression se </a:t>
            </a:r>
            <a:r>
              <a:rPr lang="en-CA" dirty="0" err="1"/>
              <a:t>fera</a:t>
            </a:r>
            <a:r>
              <a:rPr lang="en-CA" dirty="0"/>
              <a:t> par </a:t>
            </a:r>
            <a:r>
              <a:rPr lang="en-CA" dirty="0" err="1"/>
              <a:t>l'instruction</a:t>
            </a:r>
            <a:r>
              <a:rPr lang="en-CA" dirty="0"/>
              <a:t> DELETE.</a:t>
            </a:r>
          </a:p>
          <a:p>
            <a:r>
              <a:rPr lang="en-CA" dirty="0"/>
              <a:t>Celle-ci </a:t>
            </a:r>
            <a:r>
              <a:rPr lang="en-CA" dirty="0" err="1"/>
              <a:t>redirigera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la </a:t>
            </a:r>
            <a:r>
              <a:rPr lang="en-CA" dirty="0" err="1"/>
              <a:t>requête</a:t>
            </a:r>
            <a:r>
              <a:rPr lang="en-CA" dirty="0"/>
              <a:t> </a:t>
            </a:r>
            <a:r>
              <a:rPr lang="en-CA" dirty="0" err="1"/>
              <a:t>vers</a:t>
            </a:r>
            <a:r>
              <a:rPr lang="en-CA" dirty="0"/>
              <a:t> la page </a:t>
            </a:r>
            <a:r>
              <a:rPr lang="en-CA" dirty="0" err="1"/>
              <a:t>d'affichage</a:t>
            </a:r>
            <a:r>
              <a:rPr lang="en-CA" dirty="0"/>
              <a:t>.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878202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E1A07-8BA6-4DDA-96B2-0A2E8A3D452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de page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0C1E3-F29C-4473-8F46-1197E25DDA0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redirection se </a:t>
            </a:r>
            <a:r>
              <a:rPr lang="en-CA" dirty="0" err="1"/>
              <a:t>fera</a:t>
            </a:r>
            <a:r>
              <a:rPr lang="en-CA" dirty="0"/>
              <a:t> avec la </a:t>
            </a:r>
            <a:r>
              <a:rPr lang="en-CA" dirty="0" err="1"/>
              <a:t>fonction</a:t>
            </a:r>
            <a:r>
              <a:rPr lang="en-CA" dirty="0"/>
              <a:t> HEADER de PHP.</a:t>
            </a:r>
          </a:p>
          <a:p>
            <a:r>
              <a:rPr lang="en-CA" dirty="0"/>
              <a:t>Elle </a:t>
            </a:r>
            <a:r>
              <a:rPr lang="en-CA" dirty="0" err="1"/>
              <a:t>permet</a:t>
            </a:r>
            <a:r>
              <a:rPr lang="en-CA" dirty="0"/>
              <a:t> de </a:t>
            </a:r>
            <a:r>
              <a:rPr lang="en-CA" dirty="0" err="1"/>
              <a:t>transférer</a:t>
            </a:r>
            <a:r>
              <a:rPr lang="en-CA" dirty="0"/>
              <a:t> la </a:t>
            </a:r>
            <a:r>
              <a:rPr lang="en-CA" dirty="0" err="1"/>
              <a:t>responsabilité</a:t>
            </a:r>
            <a:r>
              <a:rPr lang="en-CA" dirty="0"/>
              <a:t> de </a:t>
            </a:r>
            <a:r>
              <a:rPr lang="en-CA" dirty="0" err="1"/>
              <a:t>répondre</a:t>
            </a:r>
            <a:r>
              <a:rPr lang="en-CA" dirty="0"/>
              <a:t> à la </a:t>
            </a:r>
            <a:r>
              <a:rPr lang="en-CA" dirty="0" err="1"/>
              <a:t>requête</a:t>
            </a:r>
            <a:r>
              <a:rPr lang="en-CA" dirty="0"/>
              <a:t> HTTP par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autre</a:t>
            </a:r>
            <a:r>
              <a:rPr lang="en-CA" dirty="0"/>
              <a:t> page (SELECT).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marL="0" indent="0">
              <a:buNone/>
            </a:pPr>
            <a:r>
              <a:rPr lang="en-CA" dirty="0"/>
              <a:t>header("location: </a:t>
            </a:r>
            <a:r>
              <a:rPr lang="en-CA" dirty="0" err="1">
                <a:solidFill>
                  <a:srgbClr val="FFC000"/>
                </a:solidFill>
              </a:rPr>
              <a:t>afficher_client.php</a:t>
            </a:r>
            <a:r>
              <a:rPr lang="en-CA" dirty="0"/>
              <a:t>");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22293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BE15C-AEED-493D-A3D0-F4E3ED1C9DB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Caractéristiques</a:t>
            </a:r>
            <a:r>
              <a:rPr lang="en-CA" dirty="0"/>
              <a:t> des bases de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relationnelles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0EB00-66ED-44CE-B9C2-94C28559467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650723" cy="4195481"/>
          </a:xfrm>
        </p:spPr>
        <p:txBody>
          <a:bodyPr/>
          <a:lstStyle/>
          <a:p>
            <a:r>
              <a:rPr lang="en-CA" dirty="0" err="1"/>
              <a:t>Propriété</a:t>
            </a:r>
            <a:r>
              <a:rPr lang="en-CA" dirty="0"/>
              <a:t> ACID</a:t>
            </a:r>
          </a:p>
          <a:p>
            <a:pPr lvl="1"/>
            <a:r>
              <a:rPr lang="en-CA" dirty="0" err="1"/>
              <a:t>Atomique</a:t>
            </a:r>
            <a:r>
              <a:rPr lang="en-CA" dirty="0"/>
              <a:t>  : La transaction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effectuée</a:t>
            </a:r>
            <a:r>
              <a:rPr lang="en-CA" dirty="0"/>
              <a:t> au </a:t>
            </a:r>
            <a:r>
              <a:rPr lang="en-CA" dirty="0" err="1"/>
              <a:t>complet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pas du tout</a:t>
            </a:r>
          </a:p>
          <a:p>
            <a:pPr lvl="1"/>
            <a:r>
              <a:rPr lang="en-CA" dirty="0" err="1"/>
              <a:t>Cohérent</a:t>
            </a:r>
            <a:r>
              <a:rPr lang="en-CA" dirty="0"/>
              <a:t>   : Les </a:t>
            </a:r>
            <a:r>
              <a:rPr lang="en-CA" dirty="0" err="1"/>
              <a:t>règles</a:t>
            </a:r>
            <a:r>
              <a:rPr lang="en-CA" dirty="0"/>
              <a:t> de la base de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respectées</a:t>
            </a:r>
            <a:r>
              <a:rPr lang="en-CA" dirty="0"/>
              <a:t> (</a:t>
            </a:r>
            <a:r>
              <a:rPr lang="en-CA" dirty="0" err="1"/>
              <a:t>Contraintes</a:t>
            </a:r>
            <a:r>
              <a:rPr lang="en-CA" dirty="0"/>
              <a:t>)</a:t>
            </a:r>
          </a:p>
          <a:p>
            <a:pPr lvl="1"/>
            <a:r>
              <a:rPr lang="en-CA" dirty="0" err="1"/>
              <a:t>Isolé</a:t>
            </a:r>
            <a:r>
              <a:rPr lang="en-CA" dirty="0"/>
              <a:t>            : Deux transactions ne </a:t>
            </a:r>
            <a:r>
              <a:rPr lang="en-CA" dirty="0" err="1"/>
              <a:t>peuvent</a:t>
            </a:r>
            <a:r>
              <a:rPr lang="en-CA" dirty="0"/>
              <a:t> pas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effectuées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même</a:t>
            </a:r>
            <a:r>
              <a:rPr lang="en-CA" dirty="0"/>
              <a:t> temps</a:t>
            </a:r>
          </a:p>
          <a:p>
            <a:pPr lvl="1"/>
            <a:r>
              <a:rPr lang="en-CA" dirty="0"/>
              <a:t>Durable      : Le </a:t>
            </a:r>
            <a:r>
              <a:rPr lang="en-CA" dirty="0" err="1"/>
              <a:t>changement</a:t>
            </a:r>
            <a:r>
              <a:rPr lang="en-CA" dirty="0"/>
              <a:t> </a:t>
            </a:r>
            <a:r>
              <a:rPr lang="en-CA" dirty="0" err="1"/>
              <a:t>persiste</a:t>
            </a:r>
            <a:r>
              <a:rPr lang="en-CA" dirty="0"/>
              <a:t> après </a:t>
            </a:r>
            <a:r>
              <a:rPr lang="en-CA" dirty="0" err="1"/>
              <a:t>l’arr</a:t>
            </a:r>
            <a:r>
              <a:rPr lang="fr-CA" dirty="0"/>
              <a:t>ê</a:t>
            </a:r>
            <a:r>
              <a:rPr lang="en-CA" dirty="0"/>
              <a:t>t du </a:t>
            </a:r>
            <a:r>
              <a:rPr lang="en-CA" dirty="0" err="1"/>
              <a:t>système</a:t>
            </a:r>
            <a:endParaRPr lang="en-CA" dirty="0"/>
          </a:p>
          <a:p>
            <a:pPr marL="457200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536722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C8490-F7A6-4DAC-AAB2-3811B122658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de page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328FDE-1BB6-4B49-B0EA-9DEF1CA66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917008" y="1637051"/>
            <a:ext cx="61626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694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92510-CF04-4979-B789-F441D7A8C6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362678" y="2728735"/>
            <a:ext cx="9404723" cy="1400530"/>
          </a:xfrm>
        </p:spPr>
        <p:txBody>
          <a:bodyPr/>
          <a:lstStyle/>
          <a:p>
            <a:r>
              <a:rPr lang="fr-CA" dirty="0">
                <a:solidFill>
                  <a:srgbClr val="FFC000"/>
                </a:solidFill>
              </a:rPr>
              <a:t>Démonstration</a:t>
            </a:r>
          </a:p>
        </p:txBody>
      </p:sp>
    </p:spTree>
    <p:extLst>
      <p:ext uri="{BB962C8B-B14F-4D97-AF65-F5344CB8AC3E}">
        <p14:creationId xmlns:p14="http://schemas.microsoft.com/office/powerpoint/2010/main" val="27765218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92510-CF04-4979-B789-F441D7A8C6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9377" y="2728735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162267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8E3CD-DE0B-4ED9-B52A-8ED9D9B8F58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References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4D6B8-E0D9-4C86-A2FD-61F4E673B17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807344" cy="4195481"/>
          </a:xfrm>
        </p:spPr>
        <p:txBody>
          <a:bodyPr/>
          <a:lstStyle/>
          <a:p>
            <a:r>
              <a:rPr lang="en-CA">
                <a:hlinkClick r:id="rId4"/>
              </a:rPr>
              <a:t>https://www.w3schools.com/php/php_mysql_prepared_statements.asp</a:t>
            </a:r>
            <a:endParaRPr lang="en-CA"/>
          </a:p>
          <a:p>
            <a:r>
              <a:rPr lang="en-CA">
                <a:hlinkClick r:id="rId5"/>
              </a:rPr>
              <a:t>https://www.php.net/manual/en/mysqli.quickstart.prepared-statements.php</a:t>
            </a:r>
            <a:endParaRPr lang="en-CA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4599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B27C6-F265-4FB7-933E-67EB9F72ED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 dirty="0" err="1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474D1-B11B-4C2A-804C-245952105C1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1313896"/>
            <a:ext cx="8946541" cy="5406500"/>
          </a:xfrm>
        </p:spPr>
        <p:txBody>
          <a:bodyPr>
            <a:normAutofit/>
          </a:bodyPr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endParaRPr lang="en-US" dirty="0"/>
          </a:p>
          <a:p>
            <a:pPr lvl="1"/>
            <a:r>
              <a:rPr lang="en-US" dirty="0" err="1"/>
              <a:t>Syntaxe</a:t>
            </a:r>
            <a:r>
              <a:rPr lang="en-US" dirty="0"/>
              <a:t> SQL</a:t>
            </a:r>
          </a:p>
          <a:p>
            <a:pPr lvl="1"/>
            <a:r>
              <a:rPr lang="en-US" dirty="0"/>
              <a:t>Bases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pratique</a:t>
            </a:r>
            <a:endParaRPr lang="en-US" dirty="0"/>
          </a:p>
          <a:p>
            <a:pPr lvl="2"/>
            <a:r>
              <a:rPr lang="en-US" dirty="0"/>
              <a:t>Configuration de la base de </a:t>
            </a:r>
            <a:r>
              <a:rPr lang="en-US" dirty="0" err="1"/>
              <a:t>données</a:t>
            </a:r>
            <a:r>
              <a:rPr lang="en-US" dirty="0"/>
              <a:t> avec </a:t>
            </a:r>
            <a:r>
              <a:rPr lang="en-US" dirty="0" err="1"/>
              <a:t>PHPMyAdmin</a:t>
            </a:r>
            <a:endParaRPr lang="en-US" dirty="0"/>
          </a:p>
          <a:p>
            <a:pPr lvl="2"/>
            <a:r>
              <a:rPr lang="en-US" dirty="0" err="1"/>
              <a:t>Exécuter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r>
              <a:rPr lang="en-US" dirty="0"/>
              <a:t> sur la base de </a:t>
            </a:r>
            <a:r>
              <a:rPr lang="en-US" dirty="0" err="1"/>
              <a:t>données</a:t>
            </a:r>
            <a:r>
              <a:rPr lang="en-US" dirty="0"/>
              <a:t> avec PHP</a:t>
            </a:r>
          </a:p>
          <a:p>
            <a:pPr lvl="2"/>
            <a:r>
              <a:rPr lang="en-US" dirty="0" err="1"/>
              <a:t>Encodage</a:t>
            </a:r>
            <a:r>
              <a:rPr lang="en-US" dirty="0"/>
              <a:t> de </a:t>
            </a:r>
            <a:r>
              <a:rPr lang="en-US" dirty="0" err="1"/>
              <a:t>connexion</a:t>
            </a:r>
            <a:endParaRPr lang="en-US" dirty="0"/>
          </a:p>
          <a:p>
            <a:pPr lvl="2"/>
            <a:r>
              <a:rPr lang="en-US" dirty="0"/>
              <a:t>Exportation/Importation de bases de </a:t>
            </a:r>
            <a:r>
              <a:rPr lang="en-US" dirty="0" err="1"/>
              <a:t>données</a:t>
            </a:r>
            <a:endParaRPr lang="en-US" dirty="0"/>
          </a:p>
          <a:p>
            <a:pPr lvl="1"/>
            <a:r>
              <a:rPr lang="en-US" dirty="0"/>
              <a:t>Architecture de page</a:t>
            </a:r>
          </a:p>
          <a:p>
            <a:r>
              <a:rPr lang="en-US" dirty="0"/>
              <a:t>Conclusion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13026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3FC46-6447-478F-B98F-F777778B9B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78266" y="3018365"/>
            <a:ext cx="9404723" cy="1400530"/>
          </a:xfrm>
        </p:spPr>
        <p:txBody>
          <a:bodyPr/>
          <a:lstStyle/>
          <a:p>
            <a:r>
              <a:rPr lang="en-US" dirty="0" err="1"/>
              <a:t>Syntaxe</a:t>
            </a:r>
            <a:r>
              <a:rPr lang="en-US" dirty="0"/>
              <a:t> SQL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505425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4574</TotalTime>
  <Words>3047</Words>
  <Application>Microsoft Office PowerPoint</Application>
  <PresentationFormat>Widescreen</PresentationFormat>
  <Paragraphs>361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6" baseType="lpstr">
      <vt:lpstr>Century Gothic</vt:lpstr>
      <vt:lpstr>Wingdings 3</vt:lpstr>
      <vt:lpstr>Ion</vt:lpstr>
      <vt:lpstr>Cours 5 Intégration de base de données</vt:lpstr>
      <vt:lpstr>Correction des exercices</vt:lpstr>
      <vt:lpstr>Rappel du dernier cours</vt:lpstr>
      <vt:lpstr>Rappel du dernier cours</vt:lpstr>
      <vt:lpstr>Les bases de données relationnelles</vt:lpstr>
      <vt:lpstr>Les bases de données relationnelles</vt:lpstr>
      <vt:lpstr>Caractéristiques des bases de données relationnelles</vt:lpstr>
      <vt:lpstr>Contenu du cours</vt:lpstr>
      <vt:lpstr>Syntaxe SQL</vt:lpstr>
      <vt:lpstr>SQL</vt:lpstr>
      <vt:lpstr>SQL</vt:lpstr>
      <vt:lpstr>Syntaxe</vt:lpstr>
      <vt:lpstr>Operations structurels</vt:lpstr>
      <vt:lpstr>Operations structurels</vt:lpstr>
      <vt:lpstr>Operations structurelles</vt:lpstr>
      <vt:lpstr>Operations structurelles</vt:lpstr>
      <vt:lpstr>Operations structurelles</vt:lpstr>
      <vt:lpstr>Operations structurels</vt:lpstr>
      <vt:lpstr>Operations structurelles</vt:lpstr>
      <vt:lpstr>Opérations transactionnelles</vt:lpstr>
      <vt:lpstr>Opérations transactionnelles</vt:lpstr>
      <vt:lpstr>Operations transactionnelles</vt:lpstr>
      <vt:lpstr>Opérations transactionnelles</vt:lpstr>
      <vt:lpstr>Bases de données en pratique</vt:lpstr>
      <vt:lpstr>Gestion des bases de données avec PHPMyAdmin</vt:lpstr>
      <vt:lpstr>Création d’une base de données</vt:lpstr>
      <vt:lpstr>Création d’une base de données</vt:lpstr>
      <vt:lpstr>Création d’une base de données</vt:lpstr>
      <vt:lpstr>Création d’une base de données</vt:lpstr>
      <vt:lpstr>Création d’une base de données</vt:lpstr>
      <vt:lpstr>Création d’une base de données</vt:lpstr>
      <vt:lpstr>Création d’une base de données</vt:lpstr>
      <vt:lpstr>Exécuter des requêtes sur la base de données</vt:lpstr>
      <vt:lpstr>Exécuter des requêtes sur la base de données depuis PHP</vt:lpstr>
      <vt:lpstr>Pilote de base de données</vt:lpstr>
      <vt:lpstr>Types de transactions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sans retour</vt:lpstr>
      <vt:lpstr>Exécuter une requête avec retour</vt:lpstr>
      <vt:lpstr>Exécuter une requête avec retour</vt:lpstr>
      <vt:lpstr>Exécuter une requête avec retour</vt:lpstr>
      <vt:lpstr>Exécuter une requête avec retour</vt:lpstr>
      <vt:lpstr>Encodage de communication</vt:lpstr>
      <vt:lpstr>Encodage de communication</vt:lpstr>
      <vt:lpstr>Encodage de communication</vt:lpstr>
      <vt:lpstr>Importation/Exportation de bases de données</vt:lpstr>
      <vt:lpstr>Importation/Exportation de bases de données</vt:lpstr>
      <vt:lpstr>Exportation</vt:lpstr>
      <vt:lpstr>Exportation</vt:lpstr>
      <vt:lpstr>Importation</vt:lpstr>
      <vt:lpstr>Architecture de page</vt:lpstr>
      <vt:lpstr>Architecture de page</vt:lpstr>
      <vt:lpstr>Architecture de page</vt:lpstr>
      <vt:lpstr>Architecture de page</vt:lpstr>
      <vt:lpstr>Architecture de page</vt:lpstr>
      <vt:lpstr>Architecture de page</vt:lpstr>
      <vt:lpstr>Architecture de page</vt:lpstr>
      <vt:lpstr>Architecture de page</vt:lpstr>
      <vt:lpstr>Architecture de page</vt:lpstr>
      <vt:lpstr>Démonstration</vt:lpstr>
      <vt:lpstr>Questions?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Rappel sur les base de donnee relationnelle</dc:title>
  <dc:creator>Alexandre Mageau-Pétrin</dc:creator>
  <cp:lastModifiedBy>Alexandre Mageau-Pétrin</cp:lastModifiedBy>
  <cp:revision>541</cp:revision>
  <dcterms:created xsi:type="dcterms:W3CDTF">2018-08-30T20:18:55Z</dcterms:created>
  <dcterms:modified xsi:type="dcterms:W3CDTF">2026-08-06T16:59:58Z</dcterms:modified>
</cp:coreProperties>
</file>