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sldIdLst>
    <p:sldId id="256" r:id="rId2"/>
    <p:sldId id="257" r:id="rId3"/>
    <p:sldId id="258" r:id="rId4"/>
    <p:sldId id="260" r:id="rId5"/>
    <p:sldId id="259" r:id="rId6"/>
    <p:sldId id="437" r:id="rId7"/>
    <p:sldId id="438" r:id="rId8"/>
    <p:sldId id="265" r:id="rId9"/>
    <p:sldId id="266" r:id="rId10"/>
    <p:sldId id="267" r:id="rId11"/>
    <p:sldId id="289" r:id="rId12"/>
    <p:sldId id="439" r:id="rId13"/>
    <p:sldId id="440" r:id="rId14"/>
    <p:sldId id="441" r:id="rId15"/>
    <p:sldId id="442" r:id="rId16"/>
    <p:sldId id="443" r:id="rId17"/>
    <p:sldId id="290" r:id="rId18"/>
    <p:sldId id="328" r:id="rId19"/>
    <p:sldId id="444" r:id="rId20"/>
    <p:sldId id="445" r:id="rId21"/>
    <p:sldId id="299" r:id="rId22"/>
    <p:sldId id="447" r:id="rId23"/>
    <p:sldId id="446" r:id="rId24"/>
    <p:sldId id="448" r:id="rId25"/>
    <p:sldId id="261" r:id="rId26"/>
    <p:sldId id="296" r:id="rId27"/>
    <p:sldId id="327" r:id="rId28"/>
    <p:sldId id="307" r:id="rId29"/>
    <p:sldId id="455" r:id="rId30"/>
    <p:sldId id="452" r:id="rId31"/>
    <p:sldId id="312" r:id="rId32"/>
    <p:sldId id="456" r:id="rId33"/>
    <p:sldId id="457" r:id="rId34"/>
    <p:sldId id="458" r:id="rId35"/>
    <p:sldId id="274" r:id="rId36"/>
    <p:sldId id="273" r:id="rId37"/>
    <p:sldId id="451" r:id="rId38"/>
    <p:sldId id="281" r:id="rId39"/>
    <p:sldId id="459" r:id="rId40"/>
    <p:sldId id="460" r:id="rId41"/>
    <p:sldId id="461" r:id="rId42"/>
    <p:sldId id="291" r:id="rId43"/>
    <p:sldId id="294" r:id="rId44"/>
    <p:sldId id="453" r:id="rId45"/>
    <p:sldId id="275" r:id="rId46"/>
    <p:sldId id="283" r:id="rId47"/>
    <p:sldId id="462" r:id="rId48"/>
    <p:sldId id="317" r:id="rId49"/>
    <p:sldId id="454" r:id="rId50"/>
    <p:sldId id="276" r:id="rId51"/>
    <p:sldId id="322" r:id="rId52"/>
    <p:sldId id="463" r:id="rId53"/>
    <p:sldId id="321" r:id="rId54"/>
    <p:sldId id="270" r:id="rId55"/>
    <p:sldId id="269" r:id="rId56"/>
    <p:sldId id="435" r:id="rId57"/>
    <p:sldId id="436" r:id="rId58"/>
    <p:sldId id="271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06C555-9918-4B95-98E2-EFB10CFA47AD}" v="112" dt="2020-07-27T13:21:12.8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" userId="292681fbcdc3e57d" providerId="LiveId" clId="{6706C555-9918-4B95-98E2-EFB10CFA47AD}"/>
    <pc:docChg chg="custSel addSld modSld">
      <pc:chgData name="Alexandre" userId="292681fbcdc3e57d" providerId="LiveId" clId="{6706C555-9918-4B95-98E2-EFB10CFA47AD}" dt="2020-07-27T14:04:09.846" v="994" actId="20577"/>
      <pc:docMkLst>
        <pc:docMk/>
      </pc:docMkLst>
      <pc:sldChg chg="modSp mod">
        <pc:chgData name="Alexandre" userId="292681fbcdc3e57d" providerId="LiveId" clId="{6706C555-9918-4B95-98E2-EFB10CFA47AD}" dt="2020-07-27T14:04:09.846" v="994" actId="20577"/>
        <pc:sldMkLst>
          <pc:docMk/>
          <pc:sldMk cId="312037215" sldId="257"/>
        </pc:sldMkLst>
        <pc:spChg chg="mod">
          <ac:chgData name="Alexandre" userId="292681fbcdc3e57d" providerId="LiveId" clId="{6706C555-9918-4B95-98E2-EFB10CFA47AD}" dt="2020-07-27T14:00:11.480" v="817" actId="20577"/>
          <ac:spMkLst>
            <pc:docMk/>
            <pc:sldMk cId="312037215" sldId="257"/>
            <ac:spMk id="2" creationId="{00000000-0000-0000-0000-000000000000}"/>
          </ac:spMkLst>
        </pc:spChg>
        <pc:spChg chg="mod">
          <ac:chgData name="Alexandre" userId="292681fbcdc3e57d" providerId="LiveId" clId="{6706C555-9918-4B95-98E2-EFB10CFA47AD}" dt="2020-07-27T14:04:09.846" v="994" actId="20577"/>
          <ac:spMkLst>
            <pc:docMk/>
            <pc:sldMk cId="312037215" sldId="257"/>
            <ac:spMk id="3" creationId="{00000000-0000-0000-0000-000000000000}"/>
          </ac:spMkLst>
        </pc:spChg>
      </pc:sldChg>
      <pc:sldChg chg="add">
        <pc:chgData name="Alexandre" userId="292681fbcdc3e57d" providerId="LiveId" clId="{6706C555-9918-4B95-98E2-EFB10CFA47AD}" dt="2020-07-27T13:19:31.860" v="375"/>
        <pc:sldMkLst>
          <pc:docMk/>
          <pc:sldMk cId="3048076461" sldId="434"/>
        </pc:sldMkLst>
      </pc:sldChg>
      <pc:sldChg chg="modSp add mod">
        <pc:chgData name="Alexandre" userId="292681fbcdc3e57d" providerId="LiveId" clId="{6706C555-9918-4B95-98E2-EFB10CFA47AD}" dt="2020-07-27T13:20:04.677" v="400" actId="20577"/>
        <pc:sldMkLst>
          <pc:docMk/>
          <pc:sldMk cId="1282682806" sldId="435"/>
        </pc:sldMkLst>
        <pc:spChg chg="mod">
          <ac:chgData name="Alexandre" userId="292681fbcdc3e57d" providerId="LiveId" clId="{6706C555-9918-4B95-98E2-EFB10CFA47AD}" dt="2020-07-27T13:20:04.677" v="400" actId="20577"/>
          <ac:spMkLst>
            <pc:docMk/>
            <pc:sldMk cId="1282682806" sldId="435"/>
            <ac:spMk id="2" creationId="{00000000-0000-0000-0000-000000000000}"/>
          </ac:spMkLst>
        </pc:spChg>
      </pc:sldChg>
      <pc:sldChg chg="modSp new mod">
        <pc:chgData name="Alexandre" userId="292681fbcdc3e57d" providerId="LiveId" clId="{6706C555-9918-4B95-98E2-EFB10CFA47AD}" dt="2020-07-27T13:57:25.548" v="797" actId="20577"/>
        <pc:sldMkLst>
          <pc:docMk/>
          <pc:sldMk cId="2255590871" sldId="436"/>
        </pc:sldMkLst>
        <pc:spChg chg="mod">
          <ac:chgData name="Alexandre" userId="292681fbcdc3e57d" providerId="LiveId" clId="{6706C555-9918-4B95-98E2-EFB10CFA47AD}" dt="2020-07-27T13:20:09.101" v="415" actId="20577"/>
          <ac:spMkLst>
            <pc:docMk/>
            <pc:sldMk cId="2255590871" sldId="436"/>
            <ac:spMk id="2" creationId="{4048A8C6-B845-46D1-9EE6-103561FCC898}"/>
          </ac:spMkLst>
        </pc:spChg>
        <pc:spChg chg="mod">
          <ac:chgData name="Alexandre" userId="292681fbcdc3e57d" providerId="LiveId" clId="{6706C555-9918-4B95-98E2-EFB10CFA47AD}" dt="2020-07-27T13:57:25.548" v="797" actId="20577"/>
          <ac:spMkLst>
            <pc:docMk/>
            <pc:sldMk cId="2255590871" sldId="436"/>
            <ac:spMk id="3" creationId="{DA5F1F85-C75C-42EF-A931-AF1099DACDC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9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2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99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34779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24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9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85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454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0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2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6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5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2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2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6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35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8.xml"/><Relationship Id="rId7" Type="http://schemas.openxmlformats.org/officeDocument/2006/relationships/image" Target="../media/image7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42.xml"/><Relationship Id="rId7" Type="http://schemas.openxmlformats.org/officeDocument/2006/relationships/image" Target="../media/image10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hyperlink" Target="https://docs.microsoft.com/en-us/dotnet/api/system.collections.generic.list-1?view=netframework-4.8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hyperlink" Target="https://docs.microsoft.com/en-us/dotnet/api/system.collections.generic.dictionary-2?view=netframework-4.8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hyperlink" Target="https://docs.microsoft.com/en-us/dotnet/api/system.collections.generic.queue-1?view=netframework-4.8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hyperlink" Target="https://docs.microsoft.com/en-us/dotnet/api/system.collections.generic.stack-1?view=netframework-4.8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Générique et structures de données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6249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Les types génériques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Jusqu’ici, nous avons toujours utilisé des variables aux types définies.</a:t>
            </a:r>
          </a:p>
          <a:p>
            <a:r>
              <a:rPr lang="fr-CA" dirty="0"/>
              <a:t>Par exemple, si vous créer une classe pour qui possède un tableau de valeur (les notes d’une classe par exemple), vous indiquerez sans doute qu’il s’agit d’un tableau de </a:t>
            </a:r>
            <a:r>
              <a:rPr lang="fr-CA" u="sng" dirty="0" err="1"/>
              <a:t>int</a:t>
            </a:r>
            <a:r>
              <a:rPr lang="fr-CA" dirty="0"/>
              <a:t> ou de </a:t>
            </a:r>
            <a:r>
              <a:rPr lang="fr-CA" u="sng" dirty="0"/>
              <a:t>double</a:t>
            </a:r>
            <a:r>
              <a:rPr lang="fr-CA" dirty="0"/>
              <a:t>.</a:t>
            </a:r>
          </a:p>
          <a:p>
            <a:endParaRPr lang="fr-CA" dirty="0"/>
          </a:p>
          <a:p>
            <a:r>
              <a:rPr lang="fr-CA" dirty="0"/>
              <a:t>Par exemple</a:t>
            </a:r>
          </a:p>
          <a:p>
            <a:pPr marL="0" indent="0">
              <a:buNone/>
            </a:pPr>
            <a:r>
              <a:rPr lang="fr-CA" dirty="0"/>
              <a:t>Int[] note = new </a:t>
            </a:r>
            <a:r>
              <a:rPr lang="fr-CA" dirty="0" err="1"/>
              <a:t>int</a:t>
            </a:r>
            <a:r>
              <a:rPr lang="fr-CA" dirty="0"/>
              <a:t>[30];</a:t>
            </a:r>
          </a:p>
        </p:txBody>
      </p:sp>
    </p:spTree>
    <p:extLst>
      <p:ext uri="{BB962C8B-B14F-4D97-AF65-F5344CB8AC3E}">
        <p14:creationId xmlns:p14="http://schemas.microsoft.com/office/powerpoint/2010/main" val="2318169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Les types génériques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/>
              <a:t>Que se </a:t>
            </a:r>
            <a:r>
              <a:rPr lang="en-CA" dirty="0" err="1"/>
              <a:t>passe</a:t>
            </a:r>
            <a:r>
              <a:rPr lang="en-CA" dirty="0"/>
              <a:t>-t-</a:t>
            </a:r>
            <a:r>
              <a:rPr lang="en-CA" dirty="0" err="1"/>
              <a:t>il</a:t>
            </a:r>
            <a:r>
              <a:rPr lang="en-CA" dirty="0"/>
              <a:t> dans la situation </a:t>
            </a:r>
            <a:r>
              <a:rPr lang="en-CA" dirty="0" err="1"/>
              <a:t>où</a:t>
            </a:r>
            <a:r>
              <a:rPr lang="en-CA" dirty="0"/>
              <a:t> </a:t>
            </a:r>
            <a:r>
              <a:rPr lang="en-CA" dirty="0" err="1"/>
              <a:t>l'on</a:t>
            </a:r>
            <a:r>
              <a:rPr lang="en-CA" dirty="0"/>
              <a:t> </a:t>
            </a:r>
            <a:r>
              <a:rPr lang="en-CA" dirty="0" err="1"/>
              <a:t>souhaite</a:t>
            </a:r>
            <a:r>
              <a:rPr lang="en-CA" dirty="0"/>
              <a:t> </a:t>
            </a:r>
            <a:r>
              <a:rPr lang="en-CA" dirty="0" err="1"/>
              <a:t>définir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classe</a:t>
            </a:r>
            <a:r>
              <a:rPr lang="en-CA" dirty="0"/>
              <a:t>, </a:t>
            </a:r>
            <a:r>
              <a:rPr lang="en-CA" dirty="0" err="1"/>
              <a:t>mais</a:t>
            </a:r>
            <a:r>
              <a:rPr lang="en-CA" dirty="0"/>
              <a:t> </a:t>
            </a:r>
            <a:r>
              <a:rPr lang="en-CA" dirty="0" err="1"/>
              <a:t>laisser</a:t>
            </a:r>
            <a:r>
              <a:rPr lang="en-CA" dirty="0"/>
              <a:t> le </a:t>
            </a:r>
            <a:r>
              <a:rPr lang="en-CA" dirty="0" err="1"/>
              <a:t>choix</a:t>
            </a:r>
            <a:r>
              <a:rPr lang="en-CA" dirty="0"/>
              <a:t> à son </a:t>
            </a:r>
            <a:r>
              <a:rPr lang="en-CA" dirty="0" err="1"/>
              <a:t>utilisateur</a:t>
            </a:r>
            <a:r>
              <a:rPr lang="en-CA" dirty="0"/>
              <a:t> du type de </a:t>
            </a:r>
            <a:r>
              <a:rPr lang="en-CA" dirty="0" err="1"/>
              <a:t>données</a:t>
            </a:r>
            <a:r>
              <a:rPr lang="en-CA" dirty="0"/>
              <a:t> </a:t>
            </a:r>
            <a:r>
              <a:rPr lang="en-CA" dirty="0" err="1"/>
              <a:t>qu'elle</a:t>
            </a:r>
            <a:r>
              <a:rPr lang="en-CA" dirty="0"/>
              <a:t> </a:t>
            </a:r>
            <a:r>
              <a:rPr lang="en-CA" dirty="0" err="1"/>
              <a:t>utilisera</a:t>
            </a:r>
            <a:r>
              <a:rPr lang="en-CA" dirty="0"/>
              <a:t>.</a:t>
            </a:r>
          </a:p>
          <a:p>
            <a:endParaRPr lang="en-CA" dirty="0"/>
          </a:p>
          <a:p>
            <a:r>
              <a:rPr lang="en-CA" dirty="0" err="1"/>
              <a:t>Prenons</a:t>
            </a:r>
            <a:r>
              <a:rPr lang="en-CA" dirty="0"/>
              <a:t> un </a:t>
            </a:r>
            <a:r>
              <a:rPr lang="en-CA" dirty="0" err="1"/>
              <a:t>exemple</a:t>
            </a:r>
            <a:r>
              <a:rPr lang="en-CA" dirty="0"/>
              <a:t>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72376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Les types génériques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err="1"/>
              <a:t>Problème</a:t>
            </a:r>
            <a:r>
              <a:rPr lang="en-CA" dirty="0"/>
              <a:t>:</a:t>
            </a:r>
          </a:p>
          <a:p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souhaitez</a:t>
            </a:r>
            <a:r>
              <a:rPr lang="en-CA" dirty="0"/>
              <a:t> </a:t>
            </a:r>
            <a:r>
              <a:rPr lang="en-CA" dirty="0" err="1"/>
              <a:t>créer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classe</a:t>
            </a:r>
            <a:r>
              <a:rPr lang="en-CA" dirty="0"/>
              <a:t> </a:t>
            </a:r>
            <a:r>
              <a:rPr lang="en-CA" dirty="0" err="1"/>
              <a:t>permettant</a:t>
            </a:r>
            <a:r>
              <a:rPr lang="en-CA" dirty="0"/>
              <a:t> de </a:t>
            </a:r>
            <a:r>
              <a:rPr lang="en-CA" dirty="0" err="1"/>
              <a:t>contenir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liste</a:t>
            </a:r>
            <a:r>
              <a:rPr lang="en-CA" dirty="0"/>
              <a:t> de </a:t>
            </a:r>
            <a:r>
              <a:rPr lang="en-CA" dirty="0" err="1"/>
              <a:t>valeurs</a:t>
            </a:r>
            <a:r>
              <a:rPr lang="en-CA" dirty="0"/>
              <a:t>.</a:t>
            </a:r>
          </a:p>
          <a:p>
            <a:r>
              <a:rPr lang="en-CA" dirty="0"/>
              <a:t>Des </a:t>
            </a:r>
            <a:r>
              <a:rPr lang="en-CA" dirty="0" err="1"/>
              <a:t>méthodes</a:t>
            </a:r>
            <a:r>
              <a:rPr lang="en-CA" dirty="0"/>
              <a:t> </a:t>
            </a:r>
            <a:r>
              <a:rPr lang="en-CA" dirty="0" err="1"/>
              <a:t>doivent</a:t>
            </a:r>
            <a:r>
              <a:rPr lang="en-CA" dirty="0"/>
              <a:t> </a:t>
            </a:r>
            <a:r>
              <a:rPr lang="en-CA" dirty="0" err="1"/>
              <a:t>permettre</a:t>
            </a:r>
            <a:r>
              <a:rPr lang="en-CA" dirty="0"/>
              <a:t> </a:t>
            </a:r>
            <a:r>
              <a:rPr lang="en-CA" dirty="0" err="1"/>
              <a:t>d’ajouter</a:t>
            </a:r>
            <a:r>
              <a:rPr lang="en-CA" dirty="0"/>
              <a:t> de nouvelle </a:t>
            </a:r>
            <a:r>
              <a:rPr lang="en-CA" dirty="0" err="1"/>
              <a:t>valeur</a:t>
            </a:r>
            <a:r>
              <a:rPr lang="en-CA" dirty="0"/>
              <a:t> et de </a:t>
            </a:r>
            <a:r>
              <a:rPr lang="en-CA" dirty="0" err="1"/>
              <a:t>toutes</a:t>
            </a:r>
            <a:r>
              <a:rPr lang="en-CA" dirty="0"/>
              <a:t> les </a:t>
            </a:r>
            <a:r>
              <a:rPr lang="en-CA" dirty="0" err="1"/>
              <a:t>afficher</a:t>
            </a:r>
            <a:r>
              <a:rPr lang="en-CA" dirty="0"/>
              <a:t>.</a:t>
            </a:r>
          </a:p>
          <a:p>
            <a:r>
              <a:rPr lang="en-CA" dirty="0" err="1"/>
              <a:t>Imaginons</a:t>
            </a:r>
            <a:r>
              <a:rPr lang="en-CA" dirty="0"/>
              <a:t> que </a:t>
            </a:r>
            <a:r>
              <a:rPr lang="en-CA" dirty="0" err="1"/>
              <a:t>ces</a:t>
            </a:r>
            <a:r>
              <a:rPr lang="en-CA" dirty="0"/>
              <a:t> </a:t>
            </a:r>
            <a:r>
              <a:rPr lang="en-CA" dirty="0" err="1"/>
              <a:t>valeurs</a:t>
            </a:r>
            <a:r>
              <a:rPr lang="en-CA" dirty="0"/>
              <a:t> </a:t>
            </a:r>
            <a:r>
              <a:rPr lang="en-CA" dirty="0" err="1"/>
              <a:t>doivent</a:t>
            </a:r>
            <a:r>
              <a:rPr lang="en-CA" dirty="0"/>
              <a:t> des </a:t>
            </a:r>
            <a:r>
              <a:rPr lang="en-CA" dirty="0" err="1"/>
              <a:t>valeurs</a:t>
            </a:r>
            <a:r>
              <a:rPr lang="en-CA" dirty="0"/>
              <a:t> </a:t>
            </a:r>
            <a:r>
              <a:rPr lang="en-CA" dirty="0" err="1"/>
              <a:t>numériques</a:t>
            </a:r>
            <a:r>
              <a:rPr lang="en-CA" dirty="0"/>
              <a:t> </a:t>
            </a:r>
            <a:r>
              <a:rPr lang="en-CA" dirty="0" err="1"/>
              <a:t>entières</a:t>
            </a:r>
            <a:r>
              <a:rPr lang="en-CA" dirty="0"/>
              <a:t>.</a:t>
            </a:r>
          </a:p>
          <a:p>
            <a:r>
              <a:rPr lang="en-CA" dirty="0"/>
              <a:t>Comment </a:t>
            </a:r>
            <a:r>
              <a:rPr lang="en-CA" dirty="0" err="1"/>
              <a:t>procéder</a:t>
            </a:r>
            <a:r>
              <a:rPr lang="en-CA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2043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Les types génériques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800206-6717-4CE5-9ABB-AB3B5998FA4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6111" y="1310326"/>
            <a:ext cx="4843227" cy="5237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8B80A2-2C48-4BAF-985B-320A9293620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731495" y="1310326"/>
            <a:ext cx="6243687" cy="214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Les types génériques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800206-6717-4CE5-9ABB-AB3B5998FA4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46111" y="1310326"/>
            <a:ext cx="4843227" cy="5237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8B80A2-2C48-4BAF-985B-320A9293620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731495" y="1310326"/>
            <a:ext cx="6243687" cy="21499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A928F8-CB5D-4887-B215-3A57E9DC457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31495" y="3844885"/>
            <a:ext cx="4239500" cy="132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07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16703-3CE8-4948-A13D-F3B0135D2E1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Les types génériques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DAE24-239D-4628-BB17-717DB4B23DB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Félicitation</a:t>
            </a:r>
            <a:r>
              <a:rPr lang="en-US" dirty="0"/>
              <a:t>! Nous </a:t>
            </a:r>
            <a:r>
              <a:rPr lang="en-US" dirty="0" err="1"/>
              <a:t>venons</a:t>
            </a:r>
            <a:r>
              <a:rPr lang="en-US" dirty="0"/>
              <a:t> de </a:t>
            </a:r>
            <a:r>
              <a:rPr lang="en-US" dirty="0" err="1"/>
              <a:t>créer</a:t>
            </a:r>
            <a:r>
              <a:rPr lang="en-US" dirty="0"/>
              <a:t> </a:t>
            </a:r>
            <a:r>
              <a:rPr lang="en-US" dirty="0" err="1"/>
              <a:t>notre</a:t>
            </a:r>
            <a:r>
              <a:rPr lang="en-US" dirty="0"/>
              <a:t> propre structure de </a:t>
            </a:r>
            <a:r>
              <a:rPr lang="en-US" dirty="0" err="1"/>
              <a:t>données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Toutefois</a:t>
            </a:r>
            <a:r>
              <a:rPr lang="en-US" dirty="0"/>
              <a:t>, que doit-on faire </a:t>
            </a:r>
            <a:r>
              <a:rPr lang="en-US" dirty="0" err="1"/>
              <a:t>si</a:t>
            </a:r>
            <a:r>
              <a:rPr lang="en-US" dirty="0"/>
              <a:t> on </a:t>
            </a:r>
            <a:r>
              <a:rPr lang="en-US" dirty="0" err="1"/>
              <a:t>souhaite</a:t>
            </a:r>
            <a:r>
              <a:rPr lang="en-US" dirty="0"/>
              <a:t> </a:t>
            </a:r>
            <a:r>
              <a:rPr lang="en-US" dirty="0" err="1"/>
              <a:t>pouvoir</a:t>
            </a:r>
            <a:r>
              <a:rPr lang="en-US" dirty="0"/>
              <a:t> </a:t>
            </a:r>
            <a:r>
              <a:rPr lang="en-US" dirty="0" err="1"/>
              <a:t>utiliser</a:t>
            </a:r>
            <a:r>
              <a:rPr lang="en-US" dirty="0"/>
              <a:t> un </a:t>
            </a:r>
            <a:r>
              <a:rPr lang="en-US" dirty="0" err="1"/>
              <a:t>autre</a:t>
            </a:r>
            <a:r>
              <a:rPr lang="en-US" dirty="0"/>
              <a:t> type que des “int” ?</a:t>
            </a:r>
          </a:p>
          <a:p>
            <a:endParaRPr lang="en-US" dirty="0"/>
          </a:p>
          <a:p>
            <a:r>
              <a:rPr lang="en-US" dirty="0" err="1"/>
              <a:t>Créer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classe</a:t>
            </a:r>
            <a:r>
              <a:rPr lang="en-US" dirty="0"/>
              <a:t> pour </a:t>
            </a:r>
            <a:r>
              <a:rPr lang="en-US" dirty="0" err="1"/>
              <a:t>chaque</a:t>
            </a:r>
            <a:r>
              <a:rPr lang="en-US" dirty="0"/>
              <a:t> type?</a:t>
            </a:r>
          </a:p>
          <a:p>
            <a:r>
              <a:rPr lang="en-US" dirty="0"/>
              <a:t>Et </a:t>
            </a:r>
            <a:r>
              <a:rPr lang="en-US" dirty="0" err="1"/>
              <a:t>si</a:t>
            </a:r>
            <a:r>
              <a:rPr lang="en-US" dirty="0"/>
              <a:t> la structure de </a:t>
            </a:r>
            <a:r>
              <a:rPr lang="en-US" dirty="0" err="1"/>
              <a:t>données</a:t>
            </a:r>
            <a:r>
              <a:rPr lang="en-US" dirty="0"/>
              <a:t> doit </a:t>
            </a:r>
            <a:r>
              <a:rPr lang="en-US" dirty="0" err="1"/>
              <a:t>contenir</a:t>
            </a:r>
            <a:r>
              <a:rPr lang="en-US" dirty="0"/>
              <a:t> des </a:t>
            </a:r>
            <a:r>
              <a:rPr lang="en-US" dirty="0" err="1"/>
              <a:t>objets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classe</a:t>
            </a:r>
            <a:r>
              <a:rPr lang="en-US" dirty="0"/>
              <a:t> qui </a:t>
            </a:r>
            <a:r>
              <a:rPr lang="en-US" dirty="0" err="1"/>
              <a:t>n’existe</a:t>
            </a:r>
            <a:r>
              <a:rPr lang="en-US" dirty="0"/>
              <a:t> pas encore?</a:t>
            </a:r>
          </a:p>
          <a:p>
            <a:r>
              <a:rPr lang="en-US" dirty="0"/>
              <a:t>Que faire?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0218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16703-3CE8-4948-A13D-F3B0135D2E1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Les types génériques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DAE24-239D-4628-BB17-717DB4B23DB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La solution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d’utiliser</a:t>
            </a:r>
            <a:r>
              <a:rPr lang="en-US" dirty="0"/>
              <a:t> les </a:t>
            </a:r>
            <a:r>
              <a:rPr lang="en-US" u="sng" dirty="0"/>
              <a:t>types </a:t>
            </a:r>
            <a:r>
              <a:rPr lang="en-US" u="sng" dirty="0" err="1"/>
              <a:t>générique</a:t>
            </a:r>
            <a:r>
              <a:rPr lang="en-US" dirty="0" err="1"/>
              <a:t>s</a:t>
            </a:r>
            <a:r>
              <a:rPr lang="en-US" dirty="0"/>
              <a:t>.</a:t>
            </a:r>
          </a:p>
          <a:p>
            <a:r>
              <a:rPr lang="en-US" dirty="0"/>
              <a:t>Il </a:t>
            </a:r>
            <a:r>
              <a:rPr lang="en-US" dirty="0" err="1"/>
              <a:t>s’agit</a:t>
            </a:r>
            <a:r>
              <a:rPr lang="en-US" dirty="0"/>
              <a:t> d’un type de </a:t>
            </a:r>
            <a:r>
              <a:rPr lang="en-US" dirty="0" err="1"/>
              <a:t>données</a:t>
            </a:r>
            <a:r>
              <a:rPr lang="en-US" dirty="0"/>
              <a:t> qui ne sera </a:t>
            </a:r>
            <a:r>
              <a:rPr lang="en-US" dirty="0" err="1"/>
              <a:t>définit</a:t>
            </a:r>
            <a:r>
              <a:rPr lang="en-US" dirty="0"/>
              <a:t> </a:t>
            </a:r>
            <a:r>
              <a:rPr lang="en-US" dirty="0" err="1"/>
              <a:t>uniquement</a:t>
            </a:r>
            <a:r>
              <a:rPr lang="en-US" dirty="0"/>
              <a:t> </a:t>
            </a:r>
            <a:r>
              <a:rPr lang="en-US" dirty="0" err="1"/>
              <a:t>qu’au</a:t>
            </a:r>
            <a:r>
              <a:rPr lang="en-US" dirty="0"/>
              <a:t> moment </a:t>
            </a:r>
            <a:r>
              <a:rPr lang="en-US" dirty="0" err="1"/>
              <a:t>où</a:t>
            </a:r>
            <a:r>
              <a:rPr lang="en-US" dirty="0"/>
              <a:t> la </a:t>
            </a:r>
            <a:r>
              <a:rPr lang="en-US" dirty="0" err="1"/>
              <a:t>classe</a:t>
            </a:r>
            <a:r>
              <a:rPr lang="en-US" dirty="0"/>
              <a:t> sera </a:t>
            </a:r>
            <a:r>
              <a:rPr lang="en-US" dirty="0" err="1"/>
              <a:t>instanciée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Regardons</a:t>
            </a:r>
            <a:r>
              <a:rPr lang="en-US" dirty="0"/>
              <a:t> un petit </a:t>
            </a:r>
            <a:r>
              <a:rPr lang="en-US" dirty="0" err="1"/>
              <a:t>exemple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1090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9693F-1711-4BFF-AEEB-6D4DC38100A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Les types génériques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727F0-115B-4DC9-9319-4E36F2E96A4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err="1"/>
              <a:t>Syntaxe</a:t>
            </a:r>
            <a:endParaRPr lang="en-CA" dirty="0"/>
          </a:p>
          <a:p>
            <a:pPr lvl="1"/>
            <a:endParaRPr lang="en-CA" dirty="0"/>
          </a:p>
          <a:p>
            <a:pPr marL="0" indent="0">
              <a:buNone/>
            </a:pPr>
            <a:r>
              <a:rPr lang="fr-CA" dirty="0"/>
              <a:t> class </a:t>
            </a:r>
            <a:r>
              <a:rPr lang="fr-CA" dirty="0" err="1"/>
              <a:t>Demo_Generic</a:t>
            </a:r>
            <a:r>
              <a:rPr lang="fr-CA" dirty="0">
                <a:solidFill>
                  <a:srgbClr val="FFC000"/>
                </a:solidFill>
              </a:rPr>
              <a:t>&lt;T&gt;</a:t>
            </a:r>
          </a:p>
          <a:p>
            <a:pPr marL="0" indent="0">
              <a:buNone/>
            </a:pPr>
            <a:r>
              <a:rPr lang="fr-CA" dirty="0"/>
              <a:t>    {</a:t>
            </a:r>
          </a:p>
          <a:p>
            <a:pPr marL="0" indent="0">
              <a:buNone/>
            </a:pPr>
            <a:r>
              <a:rPr lang="fr-CA" dirty="0"/>
              <a:t>        public </a:t>
            </a:r>
            <a:r>
              <a:rPr lang="fr-CA" dirty="0">
                <a:solidFill>
                  <a:srgbClr val="FFC000"/>
                </a:solidFill>
              </a:rPr>
              <a:t>T</a:t>
            </a:r>
            <a:r>
              <a:rPr lang="fr-CA" dirty="0"/>
              <a:t> </a:t>
            </a:r>
            <a:r>
              <a:rPr lang="fr-CA" dirty="0" err="1"/>
              <a:t>mon_Attribut</a:t>
            </a:r>
            <a:r>
              <a:rPr lang="fr-CA" dirty="0"/>
              <a:t>;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        public </a:t>
            </a:r>
            <a:r>
              <a:rPr lang="fr-CA" dirty="0" err="1"/>
              <a:t>Demo_Generic</a:t>
            </a:r>
            <a:r>
              <a:rPr lang="fr-CA" dirty="0"/>
              <a:t>(</a:t>
            </a:r>
            <a:r>
              <a:rPr lang="fr-CA" dirty="0">
                <a:solidFill>
                  <a:srgbClr val="FFC000"/>
                </a:solidFill>
              </a:rPr>
              <a:t>T</a:t>
            </a:r>
            <a:r>
              <a:rPr lang="fr-CA" dirty="0"/>
              <a:t> a)</a:t>
            </a:r>
          </a:p>
          <a:p>
            <a:pPr marL="0" indent="0">
              <a:buNone/>
            </a:pPr>
            <a:r>
              <a:rPr lang="fr-CA" dirty="0"/>
              <a:t>        {</a:t>
            </a:r>
          </a:p>
          <a:p>
            <a:pPr marL="0" indent="0">
              <a:buNone/>
            </a:pPr>
            <a:r>
              <a:rPr lang="fr-CA" dirty="0"/>
              <a:t>            </a:t>
            </a:r>
            <a:r>
              <a:rPr lang="fr-CA" dirty="0" err="1"/>
              <a:t>mon_Attribut</a:t>
            </a:r>
            <a:r>
              <a:rPr lang="fr-CA" dirty="0"/>
              <a:t> = a;</a:t>
            </a:r>
          </a:p>
          <a:p>
            <a:pPr marL="0" indent="0">
              <a:buNone/>
            </a:pPr>
            <a:r>
              <a:rPr lang="fr-CA" dirty="0"/>
              <a:t>        }</a:t>
            </a:r>
          </a:p>
          <a:p>
            <a:pPr marL="0" indent="0">
              <a:buNone/>
            </a:pPr>
            <a:r>
              <a:rPr lang="fr-CA" dirty="0"/>
              <a:t>    }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5276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9693F-1711-4BFF-AEEB-6D4DC38100A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Les types génériques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727F0-115B-4DC9-9319-4E36F2E96A4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03312" y="2052918"/>
            <a:ext cx="10559953" cy="4195481"/>
          </a:xfrm>
        </p:spPr>
        <p:txBody>
          <a:bodyPr>
            <a:normAutofit/>
          </a:bodyPr>
          <a:lstStyle/>
          <a:p>
            <a:r>
              <a:rPr lang="en-CA" dirty="0" err="1"/>
              <a:t>Syntaxe</a:t>
            </a:r>
            <a:r>
              <a:rPr lang="en-CA" dirty="0"/>
              <a:t> (Suite)</a:t>
            </a:r>
          </a:p>
          <a:p>
            <a:pPr marL="457200" lvl="1" indent="0">
              <a:buNone/>
            </a:pPr>
            <a:endParaRPr lang="en-CA" dirty="0"/>
          </a:p>
          <a:p>
            <a:pPr marL="0" indent="0">
              <a:buNone/>
            </a:pPr>
            <a:r>
              <a:rPr lang="fr-CA" dirty="0"/>
              <a:t>	</a:t>
            </a:r>
            <a:r>
              <a:rPr lang="fr-CA" dirty="0" err="1"/>
              <a:t>Demo_Generic</a:t>
            </a:r>
            <a:r>
              <a:rPr lang="fr-CA" dirty="0">
                <a:solidFill>
                  <a:srgbClr val="FFC000"/>
                </a:solidFill>
              </a:rPr>
              <a:t>&lt;</a:t>
            </a:r>
            <a:r>
              <a:rPr lang="fr-CA" dirty="0" err="1">
                <a:solidFill>
                  <a:srgbClr val="FFC000"/>
                </a:solidFill>
              </a:rPr>
              <a:t>int</a:t>
            </a:r>
            <a:r>
              <a:rPr lang="fr-CA" dirty="0">
                <a:solidFill>
                  <a:srgbClr val="FFC000"/>
                </a:solidFill>
              </a:rPr>
              <a:t>&gt;</a:t>
            </a:r>
            <a:r>
              <a:rPr lang="fr-CA" dirty="0"/>
              <a:t> </a:t>
            </a:r>
            <a:r>
              <a:rPr lang="fr-CA" dirty="0" err="1"/>
              <a:t>demo_int</a:t>
            </a:r>
            <a:r>
              <a:rPr lang="fr-CA" dirty="0"/>
              <a:t> = new </a:t>
            </a:r>
            <a:r>
              <a:rPr lang="fr-CA" dirty="0" err="1"/>
              <a:t>Demo_Generic</a:t>
            </a:r>
            <a:r>
              <a:rPr lang="fr-CA" dirty="0">
                <a:solidFill>
                  <a:srgbClr val="FFC000"/>
                </a:solidFill>
              </a:rPr>
              <a:t>&lt;</a:t>
            </a:r>
            <a:r>
              <a:rPr lang="fr-CA" dirty="0" err="1">
                <a:solidFill>
                  <a:srgbClr val="FFC000"/>
                </a:solidFill>
              </a:rPr>
              <a:t>int</a:t>
            </a:r>
            <a:r>
              <a:rPr lang="fr-CA" dirty="0">
                <a:solidFill>
                  <a:srgbClr val="FFC000"/>
                </a:solidFill>
              </a:rPr>
              <a:t>&gt;</a:t>
            </a:r>
            <a:r>
              <a:rPr lang="fr-CA" dirty="0"/>
              <a:t>(12);</a:t>
            </a:r>
          </a:p>
          <a:p>
            <a:pPr marL="0" indent="0">
              <a:buNone/>
            </a:pPr>
            <a:r>
              <a:rPr lang="it-IT" dirty="0"/>
              <a:t>       Console.WriteLine(demo_int.mon_Attribut);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Demo_Generic</a:t>
            </a:r>
            <a:r>
              <a:rPr lang="en-US" dirty="0">
                <a:solidFill>
                  <a:srgbClr val="FFC000"/>
                </a:solidFill>
              </a:rPr>
              <a:t>&lt;string&gt;</a:t>
            </a:r>
            <a:r>
              <a:rPr lang="en-US" dirty="0"/>
              <a:t> </a:t>
            </a:r>
            <a:r>
              <a:rPr lang="en-US" dirty="0" err="1"/>
              <a:t>demo_string</a:t>
            </a:r>
            <a:r>
              <a:rPr lang="en-US" dirty="0"/>
              <a:t> = new </a:t>
            </a:r>
            <a:r>
              <a:rPr lang="en-US" dirty="0" err="1"/>
              <a:t>Demo_Generic</a:t>
            </a:r>
            <a:r>
              <a:rPr lang="en-US" dirty="0">
                <a:solidFill>
                  <a:srgbClr val="FFC000"/>
                </a:solidFill>
              </a:rPr>
              <a:t>&lt;string&gt;</a:t>
            </a:r>
            <a:r>
              <a:rPr lang="en-US" dirty="0"/>
              <a:t>("Test");</a:t>
            </a:r>
          </a:p>
          <a:p>
            <a:pPr marL="0" indent="0">
              <a:buNone/>
            </a:pPr>
            <a:r>
              <a:rPr lang="it-IT" dirty="0"/>
              <a:t>       Console.WriteLine(demo_string.mon_Attribut);</a:t>
            </a:r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8107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9693F-1711-4BFF-AEEB-6D4DC38100A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Les types génériques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727F0-115B-4DC9-9319-4E36F2E96A4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03312" y="2052918"/>
            <a:ext cx="10559953" cy="4195481"/>
          </a:xfrm>
        </p:spPr>
        <p:txBody>
          <a:bodyPr>
            <a:normAutofit/>
          </a:bodyPr>
          <a:lstStyle/>
          <a:p>
            <a:r>
              <a:rPr lang="en-US" dirty="0"/>
              <a:t>Comme on </a:t>
            </a:r>
            <a:r>
              <a:rPr lang="en-US" dirty="0" err="1"/>
              <a:t>peut</a:t>
            </a:r>
            <a:r>
              <a:rPr lang="en-US" dirty="0"/>
              <a:t> le </a:t>
            </a:r>
            <a:r>
              <a:rPr lang="en-US" dirty="0" err="1"/>
              <a:t>voir</a:t>
            </a:r>
            <a:r>
              <a:rPr lang="en-US" dirty="0"/>
              <a:t>, il </a:t>
            </a:r>
            <a:r>
              <a:rPr lang="en-US" dirty="0" err="1"/>
              <a:t>est</a:t>
            </a:r>
            <a:r>
              <a:rPr lang="en-US" dirty="0"/>
              <a:t> possible </a:t>
            </a:r>
            <a:r>
              <a:rPr lang="en-US" dirty="0" err="1"/>
              <a:t>d’utiliser</a:t>
            </a:r>
            <a:r>
              <a:rPr lang="en-US" dirty="0"/>
              <a:t> un type </a:t>
            </a:r>
            <a:r>
              <a:rPr lang="en-US" dirty="0" err="1"/>
              <a:t>générique</a:t>
            </a:r>
            <a:r>
              <a:rPr lang="en-US" dirty="0"/>
              <a:t> (&lt;T&gt;) qui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utilisé</a:t>
            </a:r>
            <a:r>
              <a:rPr lang="en-US" dirty="0"/>
              <a:t> dans la </a:t>
            </a:r>
            <a:r>
              <a:rPr lang="en-US" dirty="0" err="1"/>
              <a:t>classe</a:t>
            </a:r>
            <a:r>
              <a:rPr lang="en-US" dirty="0"/>
              <a:t>.</a:t>
            </a:r>
          </a:p>
          <a:p>
            <a:r>
              <a:rPr lang="en-US" dirty="0"/>
              <a:t>Il sera </a:t>
            </a:r>
            <a:r>
              <a:rPr lang="en-US" dirty="0" err="1"/>
              <a:t>toutefois</a:t>
            </a:r>
            <a:r>
              <a:rPr lang="en-US" dirty="0"/>
              <a:t> important de </a:t>
            </a:r>
            <a:r>
              <a:rPr lang="en-US" dirty="0" err="1"/>
              <a:t>définir</a:t>
            </a:r>
            <a:r>
              <a:rPr lang="en-US" dirty="0"/>
              <a:t> le type de &lt;T&gt; au moment </a:t>
            </a:r>
            <a:r>
              <a:rPr lang="en-US" dirty="0" err="1"/>
              <a:t>ou</a:t>
            </a:r>
            <a:r>
              <a:rPr lang="en-US" dirty="0"/>
              <a:t> la </a:t>
            </a:r>
            <a:r>
              <a:rPr lang="en-US" dirty="0" err="1"/>
              <a:t>classe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instancié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Appliquons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principe</a:t>
            </a:r>
            <a:r>
              <a:rPr lang="en-US" dirty="0"/>
              <a:t> à </a:t>
            </a:r>
            <a:r>
              <a:rPr lang="en-US" dirty="0" err="1"/>
              <a:t>notre</a:t>
            </a:r>
            <a:r>
              <a:rPr lang="en-US" dirty="0"/>
              <a:t> </a:t>
            </a:r>
            <a:r>
              <a:rPr lang="en-US" dirty="0" err="1"/>
              <a:t>classe</a:t>
            </a:r>
            <a:r>
              <a:rPr lang="en-US" dirty="0"/>
              <a:t> de </a:t>
            </a:r>
            <a:r>
              <a:rPr lang="en-US" dirty="0" err="1"/>
              <a:t>tantôt</a:t>
            </a:r>
            <a:r>
              <a:rPr lang="en-US" dirty="0"/>
              <a:t>.</a:t>
            </a:r>
            <a:endParaRPr lang="it-IT" dirty="0"/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220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Rappel du dernier cours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Au dernier cours, nous avons couvert les concepts de la programmation orientée objet.</a:t>
            </a:r>
          </a:p>
          <a:p>
            <a:r>
              <a:rPr lang="fr-CA" dirty="0"/>
              <a:t>Comme nous avons vu, il est possible de créer des représentations de concept en utilisant </a:t>
            </a:r>
            <a:r>
              <a:rPr lang="fr-CA"/>
              <a:t>les classes.</a:t>
            </a:r>
            <a:endParaRPr lang="fr-CA" dirty="0"/>
          </a:p>
          <a:p>
            <a:endParaRPr lang="fr-CA" dirty="0"/>
          </a:p>
          <a:p>
            <a:r>
              <a:rPr lang="fr-CA" dirty="0"/>
              <a:t>Dans le cours d’aujourd’hui, nous allons aborder le traitement des données en mémoire avec ce qu’on appelle des « structures de données ».</a:t>
            </a:r>
          </a:p>
        </p:txBody>
      </p:sp>
    </p:spTree>
    <p:extLst>
      <p:ext uri="{BB962C8B-B14F-4D97-AF65-F5344CB8AC3E}">
        <p14:creationId xmlns:p14="http://schemas.microsoft.com/office/powerpoint/2010/main" val="312037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9693F-1711-4BFF-AEEB-6D4DC38100A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Les types génériques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9FC51-C503-49F9-B724-49F4E6CA987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65481" y="1295851"/>
            <a:ext cx="4647188" cy="5109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60D057-4952-4013-86A8-8F9977D4FA3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763674" y="1295851"/>
            <a:ext cx="5662845" cy="2359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926E51-9B4D-49B3-971F-0A2E0DD105A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63674" y="3952820"/>
            <a:ext cx="3716002" cy="120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63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458C-24C5-452A-AB67-7B32BD137A8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Les types </a:t>
            </a:r>
            <a:r>
              <a:rPr lang="en-CA" dirty="0" err="1"/>
              <a:t>génériques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455F5-7ABB-4243-BA04-486547C1577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/>
              <a:t>Nous </a:t>
            </a:r>
            <a:r>
              <a:rPr lang="en-CA" dirty="0" err="1"/>
              <a:t>venons</a:t>
            </a:r>
            <a:r>
              <a:rPr lang="en-CA" dirty="0"/>
              <a:t> de </a:t>
            </a:r>
            <a:r>
              <a:rPr lang="en-CA" dirty="0" err="1"/>
              <a:t>voir</a:t>
            </a:r>
            <a:r>
              <a:rPr lang="en-CA" dirty="0"/>
              <a:t> comment </a:t>
            </a:r>
            <a:r>
              <a:rPr lang="en-CA" dirty="0" err="1"/>
              <a:t>créer</a:t>
            </a:r>
            <a:r>
              <a:rPr lang="en-CA" dirty="0"/>
              <a:t> la </a:t>
            </a:r>
            <a:r>
              <a:rPr lang="en-CA" dirty="0" err="1"/>
              <a:t>même</a:t>
            </a:r>
            <a:r>
              <a:rPr lang="en-CA" dirty="0"/>
              <a:t> solution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utilisant</a:t>
            </a:r>
            <a:r>
              <a:rPr lang="en-CA" dirty="0"/>
              <a:t> un type </a:t>
            </a:r>
            <a:r>
              <a:rPr lang="en-CA" dirty="0" err="1"/>
              <a:t>générique</a:t>
            </a:r>
            <a:r>
              <a:rPr lang="en-CA" dirty="0"/>
              <a:t>.</a:t>
            </a:r>
          </a:p>
          <a:p>
            <a:endParaRPr lang="en-CA" dirty="0"/>
          </a:p>
          <a:p>
            <a:r>
              <a:rPr lang="en-CA" dirty="0" err="1"/>
              <a:t>Quel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l’avantage</a:t>
            </a:r>
            <a:r>
              <a:rPr lang="en-CA" dirty="0"/>
              <a:t>?</a:t>
            </a:r>
          </a:p>
          <a:p>
            <a:endParaRPr lang="fr-CA" dirty="0"/>
          </a:p>
          <a:p>
            <a:r>
              <a:rPr lang="fr-CA" dirty="0"/>
              <a:t>Il est maintenant possible d’utiliser n’importe quel type de données</a:t>
            </a:r>
          </a:p>
          <a:p>
            <a:endParaRPr lang="fr-CA" dirty="0"/>
          </a:p>
          <a:p>
            <a:r>
              <a:rPr lang="fr-CA" dirty="0"/>
              <a:t>Essayons une instanciation différente.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2096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458C-24C5-452A-AB67-7B32BD137A8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Les types </a:t>
            </a:r>
            <a:r>
              <a:rPr lang="en-CA" dirty="0" err="1"/>
              <a:t>génériques</a:t>
            </a:r>
            <a:endParaRPr lang="fr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3D0225-805A-4CFD-BF54-4C5D01BE3C2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6111" y="1634691"/>
            <a:ext cx="6887536" cy="2343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995423-BA93-4264-8620-D8926DB83D0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46111" y="4364391"/>
            <a:ext cx="3794226" cy="116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37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458C-24C5-452A-AB67-7B32BD137A8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Les types </a:t>
            </a:r>
            <a:r>
              <a:rPr lang="en-CA" dirty="0" err="1"/>
              <a:t>génériques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455F5-7ABB-4243-BA04-486547C1577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CA" dirty="0" err="1"/>
              <a:t>omme</a:t>
            </a:r>
            <a:r>
              <a:rPr lang="en-CA" dirty="0"/>
              <a:t> on </a:t>
            </a:r>
            <a:r>
              <a:rPr lang="en-CA" dirty="0" err="1"/>
              <a:t>peut</a:t>
            </a:r>
            <a:r>
              <a:rPr lang="en-CA" dirty="0"/>
              <a:t> le </a:t>
            </a:r>
            <a:r>
              <a:rPr lang="en-CA" dirty="0" err="1"/>
              <a:t>remarquer</a:t>
            </a:r>
            <a:r>
              <a:rPr lang="en-CA" dirty="0"/>
              <a:t>, nous </a:t>
            </a:r>
            <a:r>
              <a:rPr lang="en-CA" dirty="0" err="1"/>
              <a:t>avons</a:t>
            </a:r>
            <a:r>
              <a:rPr lang="en-CA" dirty="0"/>
              <a:t> </a:t>
            </a:r>
            <a:r>
              <a:rPr lang="en-CA" dirty="0" err="1"/>
              <a:t>pu</a:t>
            </a:r>
            <a:r>
              <a:rPr lang="en-CA" dirty="0"/>
              <a:t> (sans modifier la </a:t>
            </a:r>
            <a:r>
              <a:rPr lang="en-CA" dirty="0" err="1"/>
              <a:t>classe</a:t>
            </a:r>
            <a:r>
              <a:rPr lang="en-CA" dirty="0"/>
              <a:t>), </a:t>
            </a:r>
            <a:r>
              <a:rPr lang="en-CA" dirty="0" err="1"/>
              <a:t>l’utiliser</a:t>
            </a:r>
            <a:r>
              <a:rPr lang="en-CA" dirty="0"/>
              <a:t> pour conserver des </a:t>
            </a:r>
            <a:r>
              <a:rPr lang="en-CA" dirty="0" err="1"/>
              <a:t>données</a:t>
            </a:r>
            <a:r>
              <a:rPr lang="en-CA" dirty="0"/>
              <a:t> d’un </a:t>
            </a:r>
            <a:r>
              <a:rPr lang="en-CA" dirty="0" err="1"/>
              <a:t>autre</a:t>
            </a:r>
            <a:r>
              <a:rPr lang="en-CA" dirty="0"/>
              <a:t> type.</a:t>
            </a:r>
          </a:p>
          <a:p>
            <a:endParaRPr lang="en-CA" dirty="0"/>
          </a:p>
          <a:p>
            <a:r>
              <a:rPr lang="en-CA" dirty="0" err="1"/>
              <a:t>Même</a:t>
            </a:r>
            <a:r>
              <a:rPr lang="en-CA" dirty="0"/>
              <a:t> </a:t>
            </a:r>
            <a:r>
              <a:rPr lang="en-CA" dirty="0" err="1"/>
              <a:t>s’il</a:t>
            </a:r>
            <a:r>
              <a:rPr lang="en-CA" dirty="0"/>
              <a:t> </a:t>
            </a:r>
            <a:r>
              <a:rPr lang="en-CA" dirty="0" err="1"/>
              <a:t>s’agit</a:t>
            </a:r>
            <a:r>
              <a:rPr lang="en-CA" dirty="0"/>
              <a:t> d’un </a:t>
            </a:r>
            <a:r>
              <a:rPr lang="en-CA" dirty="0" err="1"/>
              <a:t>exemple</a:t>
            </a:r>
            <a:r>
              <a:rPr lang="en-CA" dirty="0"/>
              <a:t> à petite </a:t>
            </a:r>
            <a:r>
              <a:rPr lang="en-CA" dirty="0" err="1"/>
              <a:t>échelle</a:t>
            </a:r>
            <a:r>
              <a:rPr lang="en-CA" dirty="0"/>
              <a:t>, il faut </a:t>
            </a:r>
            <a:r>
              <a:rPr lang="en-CA" dirty="0" err="1"/>
              <a:t>comprendre</a:t>
            </a:r>
            <a:r>
              <a:rPr lang="en-CA" dirty="0"/>
              <a:t> que les structures de </a:t>
            </a:r>
            <a:r>
              <a:rPr lang="en-CA" dirty="0" err="1"/>
              <a:t>données</a:t>
            </a:r>
            <a:r>
              <a:rPr lang="en-CA" dirty="0"/>
              <a:t> </a:t>
            </a:r>
            <a:r>
              <a:rPr lang="en-CA" dirty="0" err="1"/>
              <a:t>offertes</a:t>
            </a:r>
            <a:r>
              <a:rPr lang="en-CA" dirty="0"/>
              <a:t> par C# </a:t>
            </a:r>
            <a:r>
              <a:rPr lang="en-CA" dirty="0" err="1"/>
              <a:t>exploitent</a:t>
            </a:r>
            <a:r>
              <a:rPr lang="en-CA" dirty="0"/>
              <a:t> </a:t>
            </a:r>
            <a:r>
              <a:rPr lang="en-CA" dirty="0" err="1"/>
              <a:t>ce</a:t>
            </a:r>
            <a:r>
              <a:rPr lang="en-CA" dirty="0"/>
              <a:t> </a:t>
            </a:r>
            <a:r>
              <a:rPr lang="en-CA" dirty="0" err="1"/>
              <a:t>mécanisme</a:t>
            </a:r>
            <a:r>
              <a:rPr lang="en-CA" dirty="0"/>
              <a:t> de type </a:t>
            </a:r>
            <a:r>
              <a:rPr lang="en-CA" dirty="0" err="1"/>
              <a:t>générique</a:t>
            </a:r>
            <a:r>
              <a:rPr lang="en-CA" dirty="0"/>
              <a:t>.</a:t>
            </a:r>
          </a:p>
          <a:p>
            <a:endParaRPr lang="en-CA" dirty="0"/>
          </a:p>
          <a:p>
            <a:r>
              <a:rPr lang="en-CA" dirty="0" err="1"/>
              <a:t>Prenons</a:t>
            </a:r>
            <a:r>
              <a:rPr lang="en-CA" dirty="0"/>
              <a:t> </a:t>
            </a:r>
            <a:r>
              <a:rPr lang="en-CA" dirty="0" err="1"/>
              <a:t>maintenant</a:t>
            </a:r>
            <a:r>
              <a:rPr lang="en-CA" dirty="0"/>
              <a:t> le temps </a:t>
            </a:r>
            <a:r>
              <a:rPr lang="en-CA" dirty="0" err="1"/>
              <a:t>d’explorer</a:t>
            </a:r>
            <a:r>
              <a:rPr lang="en-CA" dirty="0"/>
              <a:t> </a:t>
            </a:r>
            <a:r>
              <a:rPr lang="en-CA" dirty="0" err="1"/>
              <a:t>ces</a:t>
            </a:r>
            <a:r>
              <a:rPr lang="en-CA" dirty="0"/>
              <a:t> types de </a:t>
            </a:r>
            <a:r>
              <a:rPr lang="en-CA" dirty="0" err="1"/>
              <a:t>données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question.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16198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458C-24C5-452A-AB67-7B32BD137A8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Les types </a:t>
            </a:r>
            <a:r>
              <a:rPr lang="en-CA" dirty="0" err="1"/>
              <a:t>génériques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455F5-7ABB-4243-BA04-486547C1577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/>
              <a:t>Les types </a:t>
            </a:r>
            <a:r>
              <a:rPr lang="en-CA" dirty="0" err="1"/>
              <a:t>génériques</a:t>
            </a:r>
            <a:r>
              <a:rPr lang="en-CA" dirty="0"/>
              <a:t> </a:t>
            </a:r>
            <a:r>
              <a:rPr lang="en-CA" dirty="0" err="1"/>
              <a:t>sont</a:t>
            </a:r>
            <a:r>
              <a:rPr lang="en-CA" dirty="0"/>
              <a:t> </a:t>
            </a:r>
            <a:r>
              <a:rPr lang="en-CA" dirty="0" err="1"/>
              <a:t>utilisés</a:t>
            </a:r>
            <a:r>
              <a:rPr lang="en-CA" dirty="0"/>
              <a:t> pour les </a:t>
            </a:r>
            <a:r>
              <a:rPr lang="en-CA" u="sng" dirty="0"/>
              <a:t>structures de </a:t>
            </a:r>
            <a:r>
              <a:rPr lang="en-CA" u="sng" dirty="0" err="1"/>
              <a:t>données</a:t>
            </a:r>
            <a:r>
              <a:rPr lang="en-CA" dirty="0"/>
              <a:t> que nous </a:t>
            </a:r>
            <a:r>
              <a:rPr lang="en-CA" dirty="0" err="1"/>
              <a:t>verrons</a:t>
            </a:r>
            <a:r>
              <a:rPr lang="en-CA" dirty="0"/>
              <a:t> </a:t>
            </a:r>
            <a:r>
              <a:rPr lang="en-CA" dirty="0" err="1"/>
              <a:t>immédiatement</a:t>
            </a:r>
            <a:r>
              <a:rPr lang="en-CA" dirty="0"/>
              <a:t> dans la section </a:t>
            </a:r>
            <a:r>
              <a:rPr lang="en-CA" dirty="0" err="1"/>
              <a:t>suivante</a:t>
            </a:r>
            <a:r>
              <a:rPr lang="en-CA" dirty="0"/>
              <a:t>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64361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0391" y="2930742"/>
            <a:ext cx="9404723" cy="1400530"/>
          </a:xfrm>
        </p:spPr>
        <p:txBody>
          <a:bodyPr/>
          <a:lstStyle/>
          <a:p>
            <a:r>
              <a:rPr lang="fr-CA" dirty="0"/>
              <a:t>Les structures de données</a:t>
            </a:r>
          </a:p>
        </p:txBody>
      </p:sp>
    </p:spTree>
    <p:extLst>
      <p:ext uri="{BB962C8B-B14F-4D97-AF65-F5344CB8AC3E}">
        <p14:creationId xmlns:p14="http://schemas.microsoft.com/office/powerpoint/2010/main" val="1097818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FC326-C56A-456C-89F0-255E34AEB7A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Introduction aux structures de </a:t>
            </a:r>
            <a:r>
              <a:rPr lang="en-CA" dirty="0" err="1"/>
              <a:t>données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B43FE-3B13-40B3-8851-99B921B54A0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/>
              <a:t>Comme nous </a:t>
            </a:r>
            <a:r>
              <a:rPr lang="en-CA" dirty="0" err="1"/>
              <a:t>avons</a:t>
            </a:r>
            <a:r>
              <a:rPr lang="en-CA" dirty="0"/>
              <a:t> </a:t>
            </a:r>
            <a:r>
              <a:rPr lang="en-CA" dirty="0" err="1"/>
              <a:t>mentionné</a:t>
            </a:r>
            <a:r>
              <a:rPr lang="en-CA" dirty="0"/>
              <a:t>, les tableaux </a:t>
            </a:r>
            <a:r>
              <a:rPr lang="en-CA" dirty="0" err="1"/>
              <a:t>ont</a:t>
            </a:r>
            <a:r>
              <a:rPr lang="en-CA" dirty="0"/>
              <a:t> </a:t>
            </a:r>
            <a:r>
              <a:rPr lang="en-CA" dirty="0" err="1"/>
              <a:t>plusieurs</a:t>
            </a:r>
            <a:r>
              <a:rPr lang="en-CA" dirty="0"/>
              <a:t> limitations:</a:t>
            </a:r>
          </a:p>
          <a:p>
            <a:pPr lvl="1"/>
            <a:r>
              <a:rPr lang="fr-CA" dirty="0"/>
              <a:t>Taille fixe (pas d’élasticité)</a:t>
            </a:r>
          </a:p>
          <a:p>
            <a:pPr lvl="1"/>
            <a:r>
              <a:rPr lang="fr-CA" dirty="0"/>
              <a:t>Difficile d’ajouter et d’enlever des éléments</a:t>
            </a:r>
          </a:p>
          <a:p>
            <a:pPr lvl="1"/>
            <a:r>
              <a:rPr lang="fr-CA" dirty="0"/>
              <a:t>Les éléments sont toujours identifiés par des index (Position)</a:t>
            </a:r>
          </a:p>
        </p:txBody>
      </p:sp>
    </p:spTree>
    <p:extLst>
      <p:ext uri="{BB962C8B-B14F-4D97-AF65-F5344CB8AC3E}">
        <p14:creationId xmlns:p14="http://schemas.microsoft.com/office/powerpoint/2010/main" val="921533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BEE24-22B5-455E-9223-C4AEBB5C910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Introduction aux structures de </a:t>
            </a:r>
            <a:r>
              <a:rPr lang="en-CA" dirty="0" err="1"/>
              <a:t>données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82E86-4452-4019-B710-CFC23D72390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03312" y="2052918"/>
            <a:ext cx="9766851" cy="4195481"/>
          </a:xfrm>
        </p:spPr>
        <p:txBody>
          <a:bodyPr>
            <a:normAutofit/>
          </a:bodyPr>
          <a:lstStyle/>
          <a:p>
            <a:r>
              <a:rPr lang="en-CA" dirty="0"/>
              <a:t>C# </a:t>
            </a:r>
            <a:r>
              <a:rPr lang="en-CA" dirty="0" err="1"/>
              <a:t>offre</a:t>
            </a:r>
            <a:r>
              <a:rPr lang="en-CA" dirty="0"/>
              <a:t> </a:t>
            </a:r>
            <a:r>
              <a:rPr lang="en-CA" dirty="0" err="1"/>
              <a:t>plusieurs</a:t>
            </a:r>
            <a:r>
              <a:rPr lang="en-CA" dirty="0"/>
              <a:t> types de structures de </a:t>
            </a:r>
            <a:r>
              <a:rPr lang="en-CA" dirty="0" err="1"/>
              <a:t>données</a:t>
            </a:r>
            <a:r>
              <a:rPr lang="en-CA" dirty="0"/>
              <a:t> </a:t>
            </a:r>
            <a:r>
              <a:rPr lang="en-CA" dirty="0" err="1"/>
              <a:t>autres</a:t>
            </a:r>
            <a:r>
              <a:rPr lang="en-CA" dirty="0"/>
              <a:t> que les tableaux:</a:t>
            </a:r>
          </a:p>
          <a:p>
            <a:pPr lvl="1"/>
            <a:r>
              <a:rPr lang="en-CA" dirty="0"/>
              <a:t>Dictionary</a:t>
            </a:r>
          </a:p>
          <a:p>
            <a:pPr lvl="1"/>
            <a:r>
              <a:rPr lang="en-CA" dirty="0"/>
              <a:t>Stack</a:t>
            </a:r>
          </a:p>
          <a:p>
            <a:pPr lvl="1"/>
            <a:r>
              <a:rPr lang="en-CA" dirty="0" err="1"/>
              <a:t>Hashtable</a:t>
            </a:r>
            <a:endParaRPr lang="en-CA" dirty="0"/>
          </a:p>
          <a:p>
            <a:pPr lvl="1"/>
            <a:r>
              <a:rPr lang="en-CA" dirty="0" err="1"/>
              <a:t>ArrayList</a:t>
            </a:r>
            <a:endParaRPr lang="en-CA" dirty="0"/>
          </a:p>
          <a:p>
            <a:pPr lvl="1"/>
            <a:r>
              <a:rPr lang="en-CA" dirty="0"/>
              <a:t>Queue</a:t>
            </a:r>
          </a:p>
          <a:p>
            <a:pPr lvl="1"/>
            <a:r>
              <a:rPr lang="en-CA" dirty="0"/>
              <a:t>HashSet</a:t>
            </a:r>
          </a:p>
          <a:p>
            <a:pPr lvl="1"/>
            <a:r>
              <a:rPr lang="en-CA" dirty="0" err="1"/>
              <a:t>SortedSet</a:t>
            </a:r>
            <a:endParaRPr lang="en-CA" dirty="0"/>
          </a:p>
          <a:p>
            <a:pPr lvl="1"/>
            <a:r>
              <a:rPr lang="en-CA" dirty="0"/>
              <a:t>LinkedList</a:t>
            </a:r>
          </a:p>
          <a:p>
            <a:pPr lvl="1"/>
            <a:r>
              <a:rPr lang="en-CA" dirty="0"/>
              <a:t>etc.</a:t>
            </a:r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73595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6AF04-06EA-4E2D-9E29-93925EA5DE2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Introduction aux structures de </a:t>
            </a:r>
            <a:r>
              <a:rPr lang="en-CA" dirty="0" err="1"/>
              <a:t>données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842CE-E7D1-469A-8D16-8F7C8D8BCE3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Pour le cours, nous couvrirons des structures de données qui supportent les modèles suivants:</a:t>
            </a:r>
          </a:p>
          <a:p>
            <a:pPr lvl="1"/>
            <a:r>
              <a:rPr lang="fr-CA" dirty="0"/>
              <a:t>Le stockage par index				(List)</a:t>
            </a:r>
          </a:p>
          <a:p>
            <a:pPr lvl="1"/>
            <a:r>
              <a:rPr lang="fr-CA" dirty="0"/>
              <a:t>Le stockage par clé-valeur			(</a:t>
            </a:r>
            <a:r>
              <a:rPr lang="fr-CA" dirty="0" err="1"/>
              <a:t>Dictionary</a:t>
            </a:r>
            <a:r>
              <a:rPr lang="fr-CA" dirty="0"/>
              <a:t>)</a:t>
            </a:r>
          </a:p>
          <a:p>
            <a:pPr lvl="1"/>
            <a:r>
              <a:rPr lang="fr-CA" dirty="0"/>
              <a:t>Les opérations FIFO (First in First out)	(Queue)</a:t>
            </a:r>
          </a:p>
          <a:p>
            <a:pPr lvl="1"/>
            <a:r>
              <a:rPr lang="fr-CA" dirty="0"/>
              <a:t>Les opérations LIFO (Last in First out)	(Stack)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48695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6AF04-06EA-4E2D-9E29-93925EA5DE2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Introduction aux structures de </a:t>
            </a:r>
            <a:r>
              <a:rPr lang="en-CA" dirty="0" err="1"/>
              <a:t>données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842CE-E7D1-469A-8D16-8F7C8D8BCE3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Petite note.</a:t>
            </a:r>
          </a:p>
          <a:p>
            <a:r>
              <a:rPr lang="fr-CA" dirty="0"/>
              <a:t>Il sera nécessaire d’importer les génériques en ajoutant la ligne suivante dans votre projet:</a:t>
            </a:r>
          </a:p>
          <a:p>
            <a:endParaRPr lang="fr-CA" dirty="0"/>
          </a:p>
          <a:p>
            <a:pPr marL="0" indent="0">
              <a:buNone/>
            </a:pPr>
            <a:r>
              <a:rPr lang="fr-CA" dirty="0" err="1"/>
              <a:t>using</a:t>
            </a:r>
            <a:r>
              <a:rPr lang="fr-CA" dirty="0"/>
              <a:t> </a:t>
            </a:r>
            <a:r>
              <a:rPr lang="fr-CA" dirty="0" err="1"/>
              <a:t>System.Collections.Generic</a:t>
            </a:r>
            <a:r>
              <a:rPr lang="fr-CA" dirty="0"/>
              <a:t>;</a:t>
            </a:r>
          </a:p>
          <a:p>
            <a:endParaRPr lang="fr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558FDA-F190-4FDD-BC10-B7C0ACFC9E7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08708" y="4487037"/>
            <a:ext cx="5144218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75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Contenu du cours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Introduction</a:t>
            </a:r>
          </a:p>
          <a:p>
            <a:r>
              <a:rPr lang="fr-CA" dirty="0"/>
              <a:t>Les génériques</a:t>
            </a:r>
          </a:p>
          <a:p>
            <a:pPr lvl="1"/>
            <a:r>
              <a:rPr lang="fr-CA" dirty="0"/>
              <a:t>Introductions aux génériques</a:t>
            </a:r>
          </a:p>
          <a:p>
            <a:pPr lvl="1"/>
            <a:r>
              <a:rPr lang="fr-CA" dirty="0"/>
              <a:t>Syntaxe</a:t>
            </a:r>
          </a:p>
          <a:p>
            <a:r>
              <a:rPr lang="fr-CA" dirty="0"/>
              <a:t>Structure de données</a:t>
            </a:r>
          </a:p>
          <a:p>
            <a:pPr lvl="1"/>
            <a:r>
              <a:rPr lang="fr-CA" dirty="0"/>
              <a:t>Introduction aux structures de données</a:t>
            </a:r>
          </a:p>
          <a:p>
            <a:pPr lvl="1"/>
            <a:r>
              <a:rPr lang="fr-CA" dirty="0"/>
              <a:t>Structures de données en C#</a:t>
            </a:r>
          </a:p>
          <a:p>
            <a:r>
              <a:rPr lang="fr-CA" dirty="0"/>
              <a:t>Au prochain cours</a:t>
            </a:r>
          </a:p>
          <a:p>
            <a:r>
              <a:rPr lang="fr-CA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17523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96307" y="2952726"/>
            <a:ext cx="9404723" cy="1400530"/>
          </a:xfrm>
        </p:spPr>
        <p:txBody>
          <a:bodyPr/>
          <a:lstStyle/>
          <a:p>
            <a:r>
              <a:rPr lang="fr-CA" dirty="0"/>
              <a:t>List</a:t>
            </a:r>
          </a:p>
        </p:txBody>
      </p:sp>
    </p:spTree>
    <p:extLst>
      <p:ext uri="{BB962C8B-B14F-4D97-AF65-F5344CB8AC3E}">
        <p14:creationId xmlns:p14="http://schemas.microsoft.com/office/powerpoint/2010/main" val="1142804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07059-6643-423B-969A-B7379F5A5F6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List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745E8-2728-446C-8AC2-D33F595A7A0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/>
              <a:t>Les </a:t>
            </a:r>
            <a:r>
              <a:rPr lang="en-CA" dirty="0" err="1"/>
              <a:t>listes</a:t>
            </a:r>
            <a:r>
              <a:rPr lang="en-CA" dirty="0"/>
              <a:t> </a:t>
            </a:r>
            <a:r>
              <a:rPr lang="en-CA" dirty="0" err="1"/>
              <a:t>permettent</a:t>
            </a:r>
            <a:r>
              <a:rPr lang="en-CA" dirty="0"/>
              <a:t> de conserver des </a:t>
            </a:r>
            <a:r>
              <a:rPr lang="en-CA" dirty="0" err="1"/>
              <a:t>informations</a:t>
            </a:r>
            <a:r>
              <a:rPr lang="en-CA" dirty="0"/>
              <a:t> d'un type </a:t>
            </a:r>
            <a:r>
              <a:rPr lang="en-CA" dirty="0" err="1"/>
              <a:t>établit</a:t>
            </a:r>
            <a:r>
              <a:rPr lang="en-CA" dirty="0"/>
              <a:t> (</a:t>
            </a:r>
            <a:r>
              <a:rPr lang="en-CA" dirty="0" err="1"/>
              <a:t>Générique</a:t>
            </a:r>
            <a:r>
              <a:rPr lang="en-CA" dirty="0"/>
              <a:t>) et de le </a:t>
            </a:r>
            <a:r>
              <a:rPr lang="en-CA" dirty="0" err="1"/>
              <a:t>récupérer</a:t>
            </a:r>
            <a:r>
              <a:rPr lang="en-CA" dirty="0"/>
              <a:t> base sur son index (</a:t>
            </a:r>
            <a:r>
              <a:rPr lang="en-CA" dirty="0" err="1"/>
              <a:t>sa</a:t>
            </a:r>
            <a:r>
              <a:rPr lang="en-CA" dirty="0"/>
              <a:t> position dans la </a:t>
            </a:r>
            <a:r>
              <a:rPr lang="en-CA" dirty="0" err="1"/>
              <a:t>liste</a:t>
            </a:r>
            <a:r>
              <a:rPr lang="en-CA" dirty="0"/>
              <a:t>).</a:t>
            </a:r>
          </a:p>
          <a:p>
            <a:endParaRPr lang="en-CA" dirty="0"/>
          </a:p>
          <a:p>
            <a:r>
              <a:rPr lang="en-CA" dirty="0"/>
              <a:t>Il </a:t>
            </a:r>
            <a:r>
              <a:rPr lang="en-CA" dirty="0" err="1"/>
              <a:t>s'agit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fait d'un tableau (Array) </a:t>
            </a:r>
            <a:r>
              <a:rPr lang="en-CA" dirty="0" err="1"/>
              <a:t>élastique</a:t>
            </a:r>
            <a:r>
              <a:rPr lang="en-CA" dirty="0"/>
              <a:t>).</a:t>
            </a:r>
          </a:p>
          <a:p>
            <a:endParaRPr lang="en-CA" dirty="0"/>
          </a:p>
          <a:p>
            <a:r>
              <a:rPr lang="en-CA" dirty="0"/>
              <a:t>La taille </a:t>
            </a:r>
            <a:r>
              <a:rPr lang="en-CA" dirty="0" err="1"/>
              <a:t>initiale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3727792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07059-6643-423B-969A-B7379F5A5F6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List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745E8-2728-446C-8AC2-D33F595A7A0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03312" y="2052918"/>
            <a:ext cx="9404723" cy="4195481"/>
          </a:xfrm>
        </p:spPr>
        <p:txBody>
          <a:bodyPr/>
          <a:lstStyle/>
          <a:p>
            <a:r>
              <a:rPr lang="en-CA" dirty="0" err="1"/>
              <a:t>Voici</a:t>
            </a:r>
            <a:r>
              <a:rPr lang="en-CA" dirty="0"/>
              <a:t> </a:t>
            </a:r>
            <a:r>
              <a:rPr lang="en-CA" dirty="0" err="1"/>
              <a:t>quelques</a:t>
            </a:r>
            <a:r>
              <a:rPr lang="en-CA" dirty="0"/>
              <a:t> </a:t>
            </a:r>
            <a:r>
              <a:rPr lang="en-CA" dirty="0" err="1"/>
              <a:t>méthodes</a:t>
            </a:r>
            <a:r>
              <a:rPr lang="en-CA" dirty="0"/>
              <a:t> et </a:t>
            </a:r>
            <a:r>
              <a:rPr lang="en-CA" dirty="0" err="1"/>
              <a:t>attributs</a:t>
            </a:r>
            <a:r>
              <a:rPr lang="en-CA" dirty="0"/>
              <a:t> </a:t>
            </a:r>
            <a:r>
              <a:rPr lang="en-CA" dirty="0" err="1"/>
              <a:t>importants</a:t>
            </a:r>
            <a:r>
              <a:rPr lang="en-CA" dirty="0"/>
              <a:t>:</a:t>
            </a:r>
          </a:p>
          <a:p>
            <a:pPr lvl="1"/>
            <a:r>
              <a:rPr lang="en-CA" dirty="0"/>
              <a:t>Add()			</a:t>
            </a:r>
            <a:r>
              <a:rPr lang="en-CA" dirty="0" err="1"/>
              <a:t>Permets</a:t>
            </a:r>
            <a:r>
              <a:rPr lang="en-CA" dirty="0"/>
              <a:t> </a:t>
            </a:r>
            <a:r>
              <a:rPr lang="en-CA" dirty="0" err="1"/>
              <a:t>d’ajouter</a:t>
            </a:r>
            <a:r>
              <a:rPr lang="en-CA" dirty="0"/>
              <a:t> un </a:t>
            </a:r>
            <a:r>
              <a:rPr lang="en-CA" dirty="0" err="1"/>
              <a:t>élément</a:t>
            </a:r>
            <a:endParaRPr lang="en-CA" dirty="0"/>
          </a:p>
          <a:p>
            <a:pPr lvl="1"/>
            <a:r>
              <a:rPr lang="en-CA" dirty="0"/>
              <a:t>Count			</a:t>
            </a:r>
            <a:r>
              <a:rPr lang="en-CA" dirty="0" err="1"/>
              <a:t>Permets</a:t>
            </a:r>
            <a:r>
              <a:rPr lang="en-CA" dirty="0"/>
              <a:t> de </a:t>
            </a:r>
            <a:r>
              <a:rPr lang="en-CA" dirty="0" err="1"/>
              <a:t>connaitre</a:t>
            </a:r>
            <a:r>
              <a:rPr lang="en-CA" dirty="0"/>
              <a:t> le </a:t>
            </a:r>
            <a:r>
              <a:rPr lang="en-CA" dirty="0" err="1"/>
              <a:t>nombre</a:t>
            </a:r>
            <a:r>
              <a:rPr lang="en-CA" dirty="0"/>
              <a:t> </a:t>
            </a:r>
            <a:r>
              <a:rPr lang="en-CA" dirty="0" err="1"/>
              <a:t>d’éléments</a:t>
            </a:r>
            <a:r>
              <a:rPr lang="en-CA" dirty="0"/>
              <a:t> dans la </a:t>
            </a:r>
            <a:r>
              <a:rPr lang="en-CA" dirty="0" err="1"/>
              <a:t>liste</a:t>
            </a:r>
            <a:endParaRPr lang="en-CA" dirty="0"/>
          </a:p>
          <a:p>
            <a:pPr lvl="1"/>
            <a:r>
              <a:rPr lang="en-CA" dirty="0"/>
              <a:t>Remove()		Retire la première occurrence de la </a:t>
            </a:r>
            <a:r>
              <a:rPr lang="en-CA" dirty="0" err="1"/>
              <a:t>valeur</a:t>
            </a:r>
            <a:r>
              <a:rPr lang="en-CA" dirty="0"/>
              <a:t> dans la </a:t>
            </a:r>
            <a:r>
              <a:rPr lang="en-CA" dirty="0" err="1"/>
              <a:t>liste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5853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07059-6643-423B-969A-B7379F5A5F6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List</a:t>
            </a:r>
            <a:endParaRPr lang="fr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F082C3-460A-4738-8286-86C822D5317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6111" y="1538023"/>
            <a:ext cx="5906324" cy="3781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383E81-24EB-49DD-BA4A-E3DACC24D46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148948" y="1519826"/>
            <a:ext cx="4027600" cy="116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4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82CD7-B5B2-432C-BFE4-D2D2FAB420A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DF2E-5BBB-48C1-9B56-FB726E7EA09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gros</a:t>
            </a:r>
            <a:r>
              <a:rPr lang="en-US" dirty="0"/>
              <a:t>, la </a:t>
            </a:r>
            <a:r>
              <a:rPr lang="en-US" dirty="0" err="1"/>
              <a:t>liste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solution </a:t>
            </a:r>
            <a:r>
              <a:rPr lang="en-US" dirty="0" err="1"/>
              <a:t>très</a:t>
            </a:r>
            <a:r>
              <a:rPr lang="en-US" dirty="0"/>
              <a:t> </a:t>
            </a:r>
            <a:r>
              <a:rPr lang="en-US" dirty="0" err="1"/>
              <a:t>similaire</a:t>
            </a:r>
            <a:r>
              <a:rPr lang="en-US" dirty="0"/>
              <a:t> au tableau,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offre</a:t>
            </a:r>
            <a:r>
              <a:rPr lang="en-US" dirty="0"/>
              <a:t> </a:t>
            </a:r>
            <a:r>
              <a:rPr lang="en-US" dirty="0" err="1"/>
              <a:t>l’avantage</a:t>
            </a:r>
            <a:r>
              <a:rPr lang="en-US" dirty="0"/>
              <a:t> d’être </a:t>
            </a:r>
            <a:r>
              <a:rPr lang="en-US" dirty="0" err="1"/>
              <a:t>élastique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020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List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Pour plus d'information, consultez ce lien:</a:t>
            </a:r>
          </a:p>
          <a:p>
            <a:pPr marL="0" indent="0">
              <a:buNone/>
            </a:pPr>
            <a:r>
              <a:rPr lang="fr-CA" dirty="0">
                <a:hlinkClick r:id="rId4"/>
              </a:rPr>
              <a:t>https://docs.microsoft.com/en-us/dotnet/api/system.collections.generic.list-1?view=netframework-4.8</a:t>
            </a:r>
            <a:endParaRPr lang="fr-CA" dirty="0"/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656982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96307" y="2952726"/>
            <a:ext cx="9404723" cy="1400530"/>
          </a:xfrm>
        </p:spPr>
        <p:txBody>
          <a:bodyPr/>
          <a:lstStyle/>
          <a:p>
            <a:r>
              <a:rPr lang="fr-CA" dirty="0" err="1"/>
              <a:t>Dictionary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55602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err="1"/>
              <a:t>Dictionary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Un dictionnaire est une structure de données qui suit le paradigme clé-valeur.</a:t>
            </a:r>
          </a:p>
          <a:p>
            <a:r>
              <a:rPr lang="fr-CA" dirty="0"/>
              <a:t>Cette structure fait en sorte qu'on peut y conserver une information de notre choix en lui assignant une certaine valeur (un nombre, une chaine de caractère, etc.)</a:t>
            </a:r>
          </a:p>
          <a:p>
            <a:r>
              <a:rPr lang="fr-CA" dirty="0"/>
              <a:t>Par la suite, nous pourrons récupérer l'information sauvegarder en identifiant ce qu'on souhaite par cette même clé.</a:t>
            </a:r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775734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err="1"/>
              <a:t>Dictionary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03312" y="2052918"/>
            <a:ext cx="10884556" cy="4195481"/>
          </a:xfrm>
        </p:spPr>
        <p:txBody>
          <a:bodyPr/>
          <a:lstStyle/>
          <a:p>
            <a:r>
              <a:rPr lang="fr-CA" dirty="0"/>
              <a:t>Syntaxe</a:t>
            </a:r>
          </a:p>
          <a:p>
            <a:pPr marL="0" indent="0">
              <a:buNone/>
            </a:pPr>
            <a:r>
              <a:rPr lang="en-US" dirty="0"/>
              <a:t>Dictionary&lt;</a:t>
            </a:r>
            <a:r>
              <a:rPr lang="en-US" dirty="0" err="1">
                <a:solidFill>
                  <a:srgbClr val="FFC000"/>
                </a:solidFill>
              </a:rPr>
              <a:t>type_cle</a:t>
            </a:r>
            <a:r>
              <a:rPr lang="en-US" dirty="0">
                <a:solidFill>
                  <a:srgbClr val="FFC000"/>
                </a:solidFill>
              </a:rPr>
              <a:t>, </a:t>
            </a:r>
            <a:r>
              <a:rPr lang="en-US" dirty="0" err="1">
                <a:solidFill>
                  <a:srgbClr val="FFC000"/>
                </a:solidFill>
              </a:rPr>
              <a:t>type_valeur</a:t>
            </a:r>
            <a:r>
              <a:rPr lang="en-US" dirty="0"/>
              <a:t>&gt; </a:t>
            </a:r>
            <a:r>
              <a:rPr lang="en-US" dirty="0">
                <a:solidFill>
                  <a:srgbClr val="FFC000"/>
                </a:solidFill>
              </a:rPr>
              <a:t>nom</a:t>
            </a:r>
            <a:r>
              <a:rPr lang="en-US" dirty="0"/>
              <a:t> = new Dictionary&lt;</a:t>
            </a:r>
            <a:r>
              <a:rPr lang="en-US" dirty="0" err="1">
                <a:solidFill>
                  <a:srgbClr val="FFC000"/>
                </a:solidFill>
              </a:rPr>
              <a:t>type_cle</a:t>
            </a:r>
            <a:r>
              <a:rPr lang="en-US" dirty="0">
                <a:solidFill>
                  <a:srgbClr val="FFC000"/>
                </a:solidFill>
              </a:rPr>
              <a:t>, </a:t>
            </a:r>
            <a:r>
              <a:rPr lang="en-US" dirty="0" err="1">
                <a:solidFill>
                  <a:srgbClr val="FFC000"/>
                </a:solidFill>
              </a:rPr>
              <a:t>type_valeur</a:t>
            </a:r>
            <a:r>
              <a:rPr lang="en-US" dirty="0"/>
              <a:t>&gt;();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Type_cle</a:t>
            </a:r>
            <a:r>
              <a:rPr lang="en-US" dirty="0"/>
              <a:t> : Type de la </a:t>
            </a:r>
            <a:r>
              <a:rPr lang="en-US" dirty="0" err="1"/>
              <a:t>clé</a:t>
            </a:r>
            <a:r>
              <a:rPr lang="en-US" dirty="0"/>
              <a:t> pour </a:t>
            </a:r>
            <a:r>
              <a:rPr lang="en-US" dirty="0" err="1"/>
              <a:t>récupérer</a:t>
            </a:r>
            <a:r>
              <a:rPr lang="en-US" dirty="0"/>
              <a:t> </a:t>
            </a:r>
            <a:r>
              <a:rPr lang="en-US" dirty="0" err="1"/>
              <a:t>l'information</a:t>
            </a:r>
            <a:r>
              <a:rPr lang="en-US" dirty="0"/>
              <a:t> (Ex. String, int, etc.)</a:t>
            </a:r>
          </a:p>
          <a:p>
            <a:r>
              <a:rPr lang="en-US" dirty="0" err="1"/>
              <a:t>Type_valeur</a:t>
            </a:r>
            <a:r>
              <a:rPr lang="en-US" dirty="0"/>
              <a:t>: Type de la </a:t>
            </a:r>
            <a:r>
              <a:rPr lang="en-US" dirty="0" err="1"/>
              <a:t>valeur</a:t>
            </a:r>
            <a:r>
              <a:rPr lang="en-US" dirty="0"/>
              <a:t> </a:t>
            </a:r>
            <a:r>
              <a:rPr lang="en-US" dirty="0" err="1"/>
              <a:t>stockée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mémoire</a:t>
            </a:r>
            <a:r>
              <a:rPr lang="en-US" dirty="0"/>
              <a:t> (Ex. Int, </a:t>
            </a:r>
            <a:r>
              <a:rPr lang="en-US" dirty="0" err="1"/>
              <a:t>Etudiant</a:t>
            </a:r>
            <a:r>
              <a:rPr lang="en-US" dirty="0"/>
              <a:t>, etc.)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436871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1756F-6E55-42A4-A479-43202E92728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err="1"/>
              <a:t>Dictionary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94C09-39DF-4A96-9483-2817F2BC9D6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Imaginons</a:t>
            </a:r>
            <a:r>
              <a:rPr lang="en-US" dirty="0"/>
              <a:t> la </a:t>
            </a:r>
            <a:r>
              <a:rPr lang="en-US" dirty="0" err="1"/>
              <a:t>classe</a:t>
            </a:r>
            <a:r>
              <a:rPr lang="en-US" dirty="0"/>
              <a:t> </a:t>
            </a:r>
            <a:r>
              <a:rPr lang="en-US" dirty="0" err="1"/>
              <a:t>suivante</a:t>
            </a:r>
            <a:r>
              <a:rPr lang="en-US" dirty="0"/>
              <a:t>: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9F3B9F-6C52-4CB7-9A82-E41A4B44588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59149" y="2494647"/>
            <a:ext cx="5706736" cy="41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9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0391" y="2930742"/>
            <a:ext cx="9404723" cy="1400530"/>
          </a:xfrm>
        </p:spPr>
        <p:txBody>
          <a:bodyPr/>
          <a:lstStyle/>
          <a:p>
            <a:r>
              <a:rPr lang="fr-CA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154423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1756F-6E55-42A4-A479-43202E92728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err="1"/>
              <a:t>Dictionary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94C09-39DF-4A96-9483-2817F2BC9D6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Que </a:t>
            </a:r>
            <a:r>
              <a:rPr lang="en-US" dirty="0" err="1"/>
              <a:t>fera</a:t>
            </a:r>
            <a:r>
              <a:rPr lang="en-US" dirty="0"/>
              <a:t> le code </a:t>
            </a:r>
            <a:r>
              <a:rPr lang="en-US" dirty="0" err="1"/>
              <a:t>suivant</a:t>
            </a:r>
            <a:r>
              <a:rPr lang="en-US" dirty="0"/>
              <a:t>?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2665C9-C46F-44BF-B42B-4EE9ED1FF95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01946" y="2697893"/>
            <a:ext cx="9107171" cy="2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332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1756F-6E55-42A4-A479-43202E92728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err="1"/>
              <a:t>Dictionary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94C09-39DF-4A96-9483-2817F2BC9D6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Solution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7390CF-C019-4C25-AB21-66CE380A9A7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03312" y="2685808"/>
            <a:ext cx="3935318" cy="87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93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09CC-C60D-4D13-B65D-C66DA2AD29A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Dictionary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1938A-CC9B-430B-B90F-7CBA2CA3166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Comme on </a:t>
            </a:r>
            <a:r>
              <a:rPr lang="en-US" dirty="0" err="1"/>
              <a:t>peut</a:t>
            </a:r>
            <a:r>
              <a:rPr lang="en-US" dirty="0"/>
              <a:t> le </a:t>
            </a:r>
            <a:r>
              <a:rPr lang="en-US" dirty="0" err="1"/>
              <a:t>voir</a:t>
            </a:r>
            <a:r>
              <a:rPr lang="en-US" dirty="0"/>
              <a:t>, le </a:t>
            </a:r>
            <a:r>
              <a:rPr lang="en-US" dirty="0" err="1"/>
              <a:t>dictionnaire</a:t>
            </a:r>
            <a:r>
              <a:rPr lang="en-US" dirty="0"/>
              <a:t> a pour </a:t>
            </a:r>
            <a:r>
              <a:rPr lang="en-US" dirty="0" err="1"/>
              <a:t>avantage</a:t>
            </a:r>
            <a:r>
              <a:rPr lang="en-US" dirty="0"/>
              <a:t> </a:t>
            </a:r>
            <a:r>
              <a:rPr lang="en-US" dirty="0" err="1"/>
              <a:t>d’offrir</a:t>
            </a:r>
            <a:r>
              <a:rPr lang="en-US" dirty="0"/>
              <a:t> un </a:t>
            </a:r>
            <a:r>
              <a:rPr lang="en-US" dirty="0" err="1"/>
              <a:t>mécanisme</a:t>
            </a:r>
            <a:r>
              <a:rPr lang="en-US" dirty="0"/>
              <a:t> de </a:t>
            </a:r>
            <a:r>
              <a:rPr lang="en-US" dirty="0" err="1"/>
              <a:t>récupération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valeur</a:t>
            </a:r>
            <a:r>
              <a:rPr lang="en-US" dirty="0"/>
              <a:t> base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clé</a:t>
            </a:r>
            <a:r>
              <a:rPr lang="en-US" dirty="0"/>
              <a:t> et pas sur un index.</a:t>
            </a:r>
          </a:p>
          <a:p>
            <a:endParaRPr lang="en-US" dirty="0"/>
          </a:p>
          <a:p>
            <a:r>
              <a:rPr lang="en-US" dirty="0" err="1"/>
              <a:t>Autant</a:t>
            </a:r>
            <a:r>
              <a:rPr lang="en-US" dirty="0"/>
              <a:t> la </a:t>
            </a:r>
            <a:r>
              <a:rPr lang="en-US" dirty="0" err="1"/>
              <a:t>clé</a:t>
            </a:r>
            <a:r>
              <a:rPr lang="en-US" dirty="0"/>
              <a:t> que la </a:t>
            </a:r>
            <a:r>
              <a:rPr lang="en-US" dirty="0" err="1"/>
              <a:t>valeur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de </a:t>
            </a:r>
            <a:r>
              <a:rPr lang="en-US" dirty="0" err="1"/>
              <a:t>n’importe</a:t>
            </a:r>
            <a:r>
              <a:rPr lang="en-US" dirty="0"/>
              <a:t> </a:t>
            </a:r>
            <a:r>
              <a:rPr lang="en-US" dirty="0" err="1"/>
              <a:t>quel</a:t>
            </a:r>
            <a:r>
              <a:rPr lang="en-US" dirty="0"/>
              <a:t> type.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251984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5634A-9955-4772-A933-76EBE334B97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Dictionary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C1FE2-4BF8-4D7D-9C89-3CC376CD494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03312" y="2052918"/>
            <a:ext cx="10683220" cy="4195481"/>
          </a:xfrm>
        </p:spPr>
        <p:txBody>
          <a:bodyPr/>
          <a:lstStyle/>
          <a:p>
            <a:r>
              <a:rPr lang="en-CA" dirty="0"/>
              <a:t>Pour plus de </a:t>
            </a:r>
            <a:r>
              <a:rPr lang="en-CA" dirty="0" err="1"/>
              <a:t>détail</a:t>
            </a:r>
            <a:r>
              <a:rPr lang="en-CA" dirty="0"/>
              <a:t>, consulter le lien </a:t>
            </a:r>
            <a:r>
              <a:rPr lang="en-CA" dirty="0" err="1"/>
              <a:t>suivant</a:t>
            </a:r>
            <a:r>
              <a:rPr lang="en-CA" dirty="0"/>
              <a:t>:</a:t>
            </a:r>
          </a:p>
          <a:p>
            <a:pPr marL="0" indent="0">
              <a:buNone/>
            </a:pPr>
            <a:r>
              <a:rPr lang="fr-CA" dirty="0">
                <a:hlinkClick r:id="rId4"/>
              </a:rPr>
              <a:t>https://docs.microsoft.com/en-us/dotnet/api/system.collections.generic.dictionary-2?view=netframework-4.8</a:t>
            </a:r>
            <a:endParaRPr lang="fr-CA" dirty="0"/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393328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96307" y="2952726"/>
            <a:ext cx="9404723" cy="1400530"/>
          </a:xfrm>
        </p:spPr>
        <p:txBody>
          <a:bodyPr/>
          <a:lstStyle/>
          <a:p>
            <a:r>
              <a:rPr lang="fr-CA" dirty="0"/>
              <a:t>Queue</a:t>
            </a:r>
          </a:p>
        </p:txBody>
      </p:sp>
    </p:spTree>
    <p:extLst>
      <p:ext uri="{BB962C8B-B14F-4D97-AF65-F5344CB8AC3E}">
        <p14:creationId xmlns:p14="http://schemas.microsoft.com/office/powerpoint/2010/main" val="40976332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Queue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Les queues (File) sont des structures de données FIFO (First in, First out)</a:t>
            </a:r>
          </a:p>
          <a:p>
            <a:r>
              <a:rPr lang="fr-CA" dirty="0"/>
              <a:t>Elles sont en sorte que le premier élément ayant été ajouté à la file sera le premier à en être retiré.</a:t>
            </a:r>
          </a:p>
          <a:p>
            <a:r>
              <a:rPr lang="fr-CA" dirty="0"/>
              <a:t>Ce sont des structures idéales pour définir un nombre d'éléments devant être traité.</a:t>
            </a:r>
          </a:p>
          <a:p>
            <a:r>
              <a:rPr lang="fr-CA" dirty="0"/>
              <a:t>Elle utilise la méthode </a:t>
            </a:r>
            <a:r>
              <a:rPr lang="fr-CA" dirty="0" err="1"/>
              <a:t>E</a:t>
            </a:r>
            <a:r>
              <a:rPr lang="fr-CA" u="sng" dirty="0" err="1"/>
              <a:t>nqueue</a:t>
            </a:r>
            <a:r>
              <a:rPr lang="fr-CA" dirty="0"/>
              <a:t> (mettre en file) pour ajouter des éléments et </a:t>
            </a:r>
            <a:r>
              <a:rPr lang="fr-CA" dirty="0" err="1"/>
              <a:t>D</a:t>
            </a:r>
            <a:r>
              <a:rPr lang="fr-CA" u="sng" dirty="0" err="1"/>
              <a:t>equeue</a:t>
            </a:r>
            <a:r>
              <a:rPr lang="fr-CA" dirty="0"/>
              <a:t> (Retirer de la file) pour les retirer.</a:t>
            </a:r>
          </a:p>
        </p:txBody>
      </p:sp>
    </p:spTree>
    <p:extLst>
      <p:ext uri="{BB962C8B-B14F-4D97-AF65-F5344CB8AC3E}">
        <p14:creationId xmlns:p14="http://schemas.microsoft.com/office/powerpoint/2010/main" val="39663735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Queue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Par exemple: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8AEC8B-C288-483F-80A1-4008EAEA6BB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79312" y="2648317"/>
            <a:ext cx="5639587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477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Queue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Résultat: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F912A-C900-48C1-BDF5-F7CFACE9B32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85485" y="2628787"/>
            <a:ext cx="3831395" cy="123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770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2B20-91A3-4266-81A8-0A1AFE4B2A5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Queue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238A7-93E6-4BE9-A16D-13A33582749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/>
              <a:t>Pour plus </a:t>
            </a:r>
            <a:r>
              <a:rPr lang="en-CA" dirty="0" err="1"/>
              <a:t>d'information</a:t>
            </a:r>
            <a:r>
              <a:rPr lang="en-CA" dirty="0"/>
              <a:t>, </a:t>
            </a:r>
            <a:r>
              <a:rPr lang="en-CA" dirty="0" err="1"/>
              <a:t>consultez</a:t>
            </a:r>
            <a:r>
              <a:rPr lang="en-CA" dirty="0"/>
              <a:t> </a:t>
            </a:r>
            <a:r>
              <a:rPr lang="en-CA" dirty="0" err="1"/>
              <a:t>ce</a:t>
            </a:r>
            <a:r>
              <a:rPr lang="en-CA" dirty="0"/>
              <a:t> lien: </a:t>
            </a:r>
          </a:p>
          <a:p>
            <a:pPr marL="0" indent="0">
              <a:buNone/>
            </a:pPr>
            <a:r>
              <a:rPr lang="fr-CA" dirty="0">
                <a:hlinkClick r:id="rId4"/>
              </a:rPr>
              <a:t>https://docs.microsoft.com/en-us/dotnet/api/system.collections.generic.queue-1?view=netframework-4.8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19535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96307" y="2952726"/>
            <a:ext cx="9404723" cy="1400530"/>
          </a:xfrm>
        </p:spPr>
        <p:txBody>
          <a:bodyPr/>
          <a:lstStyle/>
          <a:p>
            <a:r>
              <a:rPr lang="fr-CA" dirty="0"/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4119402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Les données jouent un rôle majeur dans tous les programmes informatiques.</a:t>
            </a:r>
          </a:p>
          <a:p>
            <a:r>
              <a:rPr lang="fr-CA" dirty="0"/>
              <a:t>Ces dernières sont entrées, structurées, transférées, converties, stockées, lues, affichées, etc.</a:t>
            </a:r>
          </a:p>
          <a:p>
            <a:endParaRPr lang="fr-CA" dirty="0"/>
          </a:p>
          <a:p>
            <a:r>
              <a:rPr lang="fr-CA" dirty="0"/>
              <a:t>Le web, comme tout autre système informatique, est une source d’informatique majeure de notre époque.</a:t>
            </a:r>
          </a:p>
          <a:p>
            <a:r>
              <a:rPr lang="fr-CA" dirty="0"/>
              <a:t>Mais encore faut-il savoir les définir et les structurer convenablement.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921400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err="1"/>
              <a:t>Stack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Le stack (Pile) est une structure de données complémentaire à la file.</a:t>
            </a:r>
          </a:p>
          <a:p>
            <a:r>
              <a:rPr lang="fr-CA" dirty="0"/>
              <a:t>Ce dernier se différencie par son accès aux données en LIFO (Last in, First out)</a:t>
            </a:r>
          </a:p>
          <a:p>
            <a:r>
              <a:rPr lang="fr-CA" dirty="0"/>
              <a:t>Elle utilise les instructions </a:t>
            </a:r>
            <a:r>
              <a:rPr lang="fr-CA" u="sng" dirty="0"/>
              <a:t>Push()</a:t>
            </a:r>
            <a:r>
              <a:rPr lang="fr-CA" dirty="0"/>
              <a:t> (pousser) pour ajouter des données et </a:t>
            </a:r>
            <a:r>
              <a:rPr lang="fr-CA" u="sng" dirty="0"/>
              <a:t>Pop()</a:t>
            </a:r>
            <a:r>
              <a:rPr lang="fr-CA" dirty="0"/>
              <a:t> pour les retirer.</a:t>
            </a:r>
          </a:p>
          <a:p>
            <a:r>
              <a:rPr lang="fr-CA" dirty="0"/>
              <a:t>Il est possible de lire l’objet au-dessus de la pile sans le retirer avec </a:t>
            </a:r>
            <a:r>
              <a:rPr lang="fr-CA" u="sng" dirty="0" err="1"/>
              <a:t>Pee</a:t>
            </a:r>
            <a:r>
              <a:rPr lang="fr-CA" dirty="0" err="1"/>
              <a:t>k</a:t>
            </a:r>
            <a:r>
              <a:rPr lang="fr-CA" dirty="0"/>
              <a:t>().</a:t>
            </a:r>
          </a:p>
        </p:txBody>
      </p:sp>
    </p:spTree>
    <p:extLst>
      <p:ext uri="{BB962C8B-B14F-4D97-AF65-F5344CB8AC3E}">
        <p14:creationId xmlns:p14="http://schemas.microsoft.com/office/powerpoint/2010/main" val="21023687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1E07-C3FC-4EF0-89ED-74B55871D81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Stack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F4BC7-4C28-4689-A5BB-F255ADB80DE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Syntaxe</a:t>
            </a:r>
            <a:endParaRPr lang="fr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A1F33-B7C3-44BC-BCB0-E0E4E934605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03312" y="2614773"/>
            <a:ext cx="5506218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32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1E07-C3FC-4EF0-89ED-74B55871D81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Stack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F4BC7-4C28-4689-A5BB-F255ADB80DE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Résultat</a:t>
            </a:r>
            <a:r>
              <a:rPr lang="en-US" dirty="0"/>
              <a:t>:</a:t>
            </a:r>
            <a:endParaRPr lang="fr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B2958-3151-4310-AF03-A510904EA1C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14065" y="2709290"/>
            <a:ext cx="4365921" cy="167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933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4A668-4DC9-4A2E-995E-5A9F632B9B6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Stack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546D4-8EEC-4CC2-9F51-A772D338705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/>
              <a:t>Pour plus </a:t>
            </a:r>
            <a:r>
              <a:rPr lang="en-CA" dirty="0" err="1"/>
              <a:t>d'information</a:t>
            </a:r>
            <a:r>
              <a:rPr lang="en-CA" dirty="0"/>
              <a:t>, </a:t>
            </a:r>
            <a:r>
              <a:rPr lang="en-CA" dirty="0" err="1"/>
              <a:t>consultez</a:t>
            </a:r>
            <a:r>
              <a:rPr lang="en-CA" dirty="0"/>
              <a:t> </a:t>
            </a:r>
            <a:r>
              <a:rPr lang="en-CA" dirty="0" err="1"/>
              <a:t>ce</a:t>
            </a:r>
            <a:r>
              <a:rPr lang="en-CA" dirty="0"/>
              <a:t> lien: </a:t>
            </a:r>
            <a:r>
              <a:rPr lang="fr-CA" dirty="0">
                <a:hlinkClick r:id="rId4"/>
              </a:rPr>
              <a:t>https://docs.microsoft.com/en-us/dotnet/api/system.collections.generic.stack-1?view=netframework-4.8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40863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0391" y="2930742"/>
            <a:ext cx="9404723" cy="1400530"/>
          </a:xfrm>
        </p:spPr>
        <p:txBody>
          <a:bodyPr/>
          <a:lstStyle/>
          <a:p>
            <a:r>
              <a:rPr lang="fr-CA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7583650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En résumé:</a:t>
            </a:r>
          </a:p>
          <a:p>
            <a:pPr lvl="1"/>
            <a:r>
              <a:rPr lang="en-US" dirty="0"/>
              <a:t>Les structures de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permettent</a:t>
            </a:r>
            <a:r>
              <a:rPr lang="en-US" dirty="0"/>
              <a:t> </a:t>
            </a:r>
            <a:r>
              <a:rPr lang="en-US" dirty="0" err="1"/>
              <a:t>d’offrir</a:t>
            </a:r>
            <a:r>
              <a:rPr lang="en-US" dirty="0"/>
              <a:t> des alternatives plus flexibles que les tableaux.</a:t>
            </a:r>
          </a:p>
          <a:p>
            <a:pPr lvl="1"/>
            <a:r>
              <a:rPr lang="en-US" dirty="0" err="1"/>
              <a:t>Elles</a:t>
            </a:r>
            <a:r>
              <a:rPr lang="en-US" dirty="0"/>
              <a:t> </a:t>
            </a:r>
            <a:r>
              <a:rPr lang="en-US" dirty="0" err="1"/>
              <a:t>permettent</a:t>
            </a:r>
            <a:r>
              <a:rPr lang="en-US" dirty="0"/>
              <a:t>:</a:t>
            </a:r>
          </a:p>
          <a:p>
            <a:pPr lvl="2"/>
            <a:r>
              <a:rPr lang="en-US" dirty="0" err="1"/>
              <a:t>D’avoir</a:t>
            </a:r>
            <a:r>
              <a:rPr lang="en-US" dirty="0"/>
              <a:t> des </a:t>
            </a:r>
            <a:r>
              <a:rPr lang="en-US" dirty="0" err="1"/>
              <a:t>données</a:t>
            </a:r>
            <a:r>
              <a:rPr lang="en-US" dirty="0"/>
              <a:t> de taille flexibles</a:t>
            </a:r>
          </a:p>
          <a:p>
            <a:pPr lvl="2"/>
            <a:r>
              <a:rPr lang="en-US" dirty="0" err="1"/>
              <a:t>D’identifier</a:t>
            </a:r>
            <a:r>
              <a:rPr lang="en-US" dirty="0"/>
              <a:t> les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autre</a:t>
            </a:r>
            <a:r>
              <a:rPr lang="en-US" dirty="0"/>
              <a:t> </a:t>
            </a:r>
            <a:r>
              <a:rPr lang="en-US" dirty="0" err="1"/>
              <a:t>façon</a:t>
            </a:r>
            <a:r>
              <a:rPr lang="en-US" dirty="0"/>
              <a:t> </a:t>
            </a:r>
            <a:r>
              <a:rPr lang="en-US" dirty="0" err="1"/>
              <a:t>qu’avec</a:t>
            </a:r>
            <a:r>
              <a:rPr lang="en-US" dirty="0"/>
              <a:t> des index</a:t>
            </a:r>
          </a:p>
          <a:p>
            <a:pPr lvl="2"/>
            <a:r>
              <a:rPr lang="en-US" dirty="0" err="1"/>
              <a:t>D’ajouter</a:t>
            </a:r>
            <a:r>
              <a:rPr lang="en-US" dirty="0"/>
              <a:t> et de </a:t>
            </a:r>
            <a:r>
              <a:rPr lang="en-US" dirty="0" err="1"/>
              <a:t>retirer</a:t>
            </a:r>
            <a:r>
              <a:rPr lang="en-US" dirty="0"/>
              <a:t> des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facilement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239401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0391" y="2930742"/>
            <a:ext cx="9404723" cy="1400530"/>
          </a:xfrm>
        </p:spPr>
        <p:txBody>
          <a:bodyPr/>
          <a:lstStyle/>
          <a:p>
            <a:r>
              <a:rPr lang="fr-CA" dirty="0"/>
              <a:t>Prochain cours</a:t>
            </a:r>
          </a:p>
        </p:txBody>
      </p:sp>
    </p:spTree>
    <p:extLst>
      <p:ext uri="{BB962C8B-B14F-4D97-AF65-F5344CB8AC3E}">
        <p14:creationId xmlns:p14="http://schemas.microsoft.com/office/powerpoint/2010/main" val="12826828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8A8C6-B845-46D1-9EE6-103561FCC89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Prochain </a:t>
            </a:r>
            <a:r>
              <a:rPr lang="en-US" dirty="0" err="1"/>
              <a:t>cours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F1F85-C75C-42EF-A931-AF1099DACDC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Au prochain </a:t>
            </a:r>
            <a:r>
              <a:rPr lang="en-US" dirty="0" err="1"/>
              <a:t>cours</a:t>
            </a:r>
            <a:r>
              <a:rPr lang="en-US" dirty="0"/>
              <a:t>, nous </a:t>
            </a:r>
            <a:r>
              <a:rPr lang="en-US" dirty="0" err="1"/>
              <a:t>aborderons</a:t>
            </a:r>
            <a:r>
              <a:rPr lang="en-US" dirty="0"/>
              <a:t> les </a:t>
            </a:r>
            <a:r>
              <a:rPr lang="en-US" dirty="0" err="1"/>
              <a:t>derniers</a:t>
            </a:r>
            <a:r>
              <a:rPr lang="en-US" dirty="0"/>
              <a:t> concepts du </a:t>
            </a:r>
            <a:r>
              <a:rPr lang="en-US" dirty="0" err="1"/>
              <a:t>cours</a:t>
            </a:r>
            <a:r>
              <a:rPr lang="en-US" dirty="0"/>
              <a:t>: Les </a:t>
            </a:r>
            <a:r>
              <a:rPr lang="en-US" dirty="0" err="1"/>
              <a:t>fonctions</a:t>
            </a:r>
            <a:r>
              <a:rPr lang="en-US" dirty="0"/>
              <a:t> </a:t>
            </a:r>
            <a:r>
              <a:rPr lang="en-US" dirty="0" err="1"/>
              <a:t>anonymes</a:t>
            </a:r>
            <a:r>
              <a:rPr lang="en-US" dirty="0"/>
              <a:t> et les </a:t>
            </a:r>
            <a:r>
              <a:rPr lang="en-US" dirty="0" err="1"/>
              <a:t>fonctions</a:t>
            </a:r>
            <a:r>
              <a:rPr lang="en-US" dirty="0"/>
              <a:t> Lambda.</a:t>
            </a:r>
          </a:p>
          <a:p>
            <a:endParaRPr lang="en-US" dirty="0"/>
          </a:p>
          <a:p>
            <a:r>
              <a:rPr lang="en-US" dirty="0"/>
              <a:t>Ce sera la </a:t>
            </a:r>
            <a:r>
              <a:rPr lang="en-US" dirty="0" err="1"/>
              <a:t>dernière</a:t>
            </a:r>
            <a:r>
              <a:rPr lang="en-US" dirty="0"/>
              <a:t> matière que nous </a:t>
            </a:r>
            <a:r>
              <a:rPr lang="en-US" dirty="0" err="1"/>
              <a:t>verrons</a:t>
            </a:r>
            <a:r>
              <a:rPr lang="en-US" dirty="0"/>
              <a:t> </a:t>
            </a:r>
            <a:r>
              <a:rPr lang="en-US" dirty="0" err="1"/>
              <a:t>jusqu’à</a:t>
            </a:r>
            <a:r>
              <a:rPr lang="en-US" dirty="0"/>
              <a:t> </a:t>
            </a:r>
            <a:r>
              <a:rPr lang="en-US" dirty="0" err="1"/>
              <a:t>l’examen</a:t>
            </a:r>
            <a:r>
              <a:rPr lang="en-US" dirty="0"/>
              <a:t> final.</a:t>
            </a:r>
          </a:p>
        </p:txBody>
      </p:sp>
    </p:spTree>
    <p:extLst>
      <p:ext uri="{BB962C8B-B14F-4D97-AF65-F5344CB8AC3E}">
        <p14:creationId xmlns:p14="http://schemas.microsoft.com/office/powerpoint/2010/main" val="22555908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0391" y="2930742"/>
            <a:ext cx="9404723" cy="1400530"/>
          </a:xfrm>
        </p:spPr>
        <p:txBody>
          <a:bodyPr/>
          <a:lstStyle/>
          <a:p>
            <a:r>
              <a:rPr lang="fr-CA" dirty="0"/>
              <a:t>Question?</a:t>
            </a:r>
          </a:p>
        </p:txBody>
      </p:sp>
    </p:spTree>
    <p:extLst>
      <p:ext uri="{BB962C8B-B14F-4D97-AF65-F5344CB8AC3E}">
        <p14:creationId xmlns:p14="http://schemas.microsoft.com/office/powerpoint/2010/main" val="346832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F3706-7CD4-476B-A1CE-E7F201B50CF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Introduction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F17D6-23DB-4E2C-A85E-51CBF577321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La structure de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principale</a:t>
            </a:r>
            <a:r>
              <a:rPr lang="en-US" dirty="0"/>
              <a:t> que nous </a:t>
            </a:r>
            <a:r>
              <a:rPr lang="en-US" dirty="0" err="1"/>
              <a:t>avons</a:t>
            </a:r>
            <a:r>
              <a:rPr lang="en-US" dirty="0"/>
              <a:t> </a:t>
            </a:r>
            <a:r>
              <a:rPr lang="en-US" dirty="0" err="1"/>
              <a:t>utilisée</a:t>
            </a:r>
            <a:r>
              <a:rPr lang="en-US" dirty="0"/>
              <a:t> </a:t>
            </a:r>
            <a:r>
              <a:rPr lang="en-US" dirty="0" err="1"/>
              <a:t>jusqu’à</a:t>
            </a:r>
            <a:r>
              <a:rPr lang="en-US" dirty="0"/>
              <a:t> </a:t>
            </a:r>
            <a:r>
              <a:rPr lang="en-US" dirty="0" err="1"/>
              <a:t>maintenant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le “tableau”.</a:t>
            </a:r>
          </a:p>
          <a:p>
            <a:endParaRPr lang="en-US" dirty="0"/>
          </a:p>
          <a:p>
            <a:r>
              <a:rPr lang="en-US" dirty="0"/>
              <a:t>Ce dernier a </a:t>
            </a:r>
            <a:r>
              <a:rPr lang="en-US" dirty="0" err="1"/>
              <a:t>toutefois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désavantages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La taille </a:t>
            </a:r>
            <a:r>
              <a:rPr lang="en-US" dirty="0" err="1"/>
              <a:t>est</a:t>
            </a:r>
            <a:r>
              <a:rPr lang="en-US" dirty="0"/>
              <a:t> fixe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fois</a:t>
            </a:r>
            <a:r>
              <a:rPr lang="en-US" dirty="0"/>
              <a:t> la </a:t>
            </a:r>
            <a:r>
              <a:rPr lang="en-US" dirty="0" err="1"/>
              <a:t>création</a:t>
            </a:r>
            <a:r>
              <a:rPr lang="en-US" dirty="0"/>
              <a:t> </a:t>
            </a:r>
            <a:r>
              <a:rPr lang="en-US" dirty="0" err="1"/>
              <a:t>effectuée</a:t>
            </a:r>
            <a:endParaRPr lang="en-US" dirty="0"/>
          </a:p>
          <a:p>
            <a:pPr lvl="1"/>
            <a:r>
              <a:rPr lang="en-US" dirty="0"/>
              <a:t>Il </a:t>
            </a:r>
            <a:r>
              <a:rPr lang="en-US" dirty="0" err="1"/>
              <a:t>n’est</a:t>
            </a:r>
            <a:r>
              <a:rPr lang="en-US" dirty="0"/>
              <a:t> pas possible </a:t>
            </a:r>
            <a:r>
              <a:rPr lang="en-US" dirty="0" err="1"/>
              <a:t>d’ajouter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retirer</a:t>
            </a:r>
            <a:r>
              <a:rPr lang="en-US" dirty="0"/>
              <a:t> des </a:t>
            </a:r>
            <a:r>
              <a:rPr lang="en-US" dirty="0" err="1"/>
              <a:t>éléments</a:t>
            </a:r>
            <a:r>
              <a:rPr lang="en-US" dirty="0"/>
              <a:t> </a:t>
            </a:r>
            <a:r>
              <a:rPr lang="en-US" dirty="0" err="1"/>
              <a:t>facilement</a:t>
            </a:r>
            <a:endParaRPr lang="en-US" dirty="0"/>
          </a:p>
          <a:p>
            <a:pPr lvl="1"/>
            <a:r>
              <a:rPr lang="en-US" dirty="0"/>
              <a:t>Les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toutes</a:t>
            </a:r>
            <a:r>
              <a:rPr lang="en-US" dirty="0"/>
              <a:t> </a:t>
            </a:r>
            <a:r>
              <a:rPr lang="en-US" dirty="0" err="1"/>
              <a:t>identifiées</a:t>
            </a:r>
            <a:r>
              <a:rPr lang="en-US" dirty="0"/>
              <a:t> par un index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40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F3706-7CD4-476B-A1CE-E7F201B50CF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Introduction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F17D6-23DB-4E2C-A85E-51CBF577321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Pour </a:t>
            </a:r>
            <a:r>
              <a:rPr lang="en-US" dirty="0" err="1"/>
              <a:t>offrir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plus </a:t>
            </a:r>
            <a:r>
              <a:rPr lang="en-US" dirty="0" err="1"/>
              <a:t>grande</a:t>
            </a:r>
            <a:r>
              <a:rPr lang="en-US" dirty="0"/>
              <a:t> </a:t>
            </a:r>
            <a:r>
              <a:rPr lang="en-US" dirty="0" err="1"/>
              <a:t>gamme</a:t>
            </a:r>
            <a:r>
              <a:rPr lang="en-US" dirty="0"/>
              <a:t> de solutions à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problème</a:t>
            </a:r>
            <a:r>
              <a:rPr lang="en-US" dirty="0"/>
              <a:t>, C# </a:t>
            </a:r>
            <a:r>
              <a:rPr lang="en-US" dirty="0" err="1"/>
              <a:t>offre</a:t>
            </a:r>
            <a:r>
              <a:rPr lang="en-US" dirty="0"/>
              <a:t> un ensemble de </a:t>
            </a:r>
            <a:r>
              <a:rPr lang="en-US" dirty="0" err="1"/>
              <a:t>classe</a:t>
            </a:r>
            <a:r>
              <a:rPr lang="en-US" dirty="0"/>
              <a:t> qui </a:t>
            </a:r>
            <a:r>
              <a:rPr lang="en-US" dirty="0" err="1"/>
              <a:t>offre</a:t>
            </a:r>
            <a:r>
              <a:rPr lang="en-US" dirty="0"/>
              <a:t> des manières </a:t>
            </a:r>
            <a:r>
              <a:rPr lang="en-US" dirty="0" err="1"/>
              <a:t>différentes</a:t>
            </a:r>
            <a:r>
              <a:rPr lang="en-US" dirty="0"/>
              <a:t> de structure les </a:t>
            </a:r>
            <a:r>
              <a:rPr lang="en-US" dirty="0" err="1"/>
              <a:t>données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permettra</a:t>
            </a:r>
            <a:r>
              <a:rPr lang="en-US" dirty="0"/>
              <a:t> </a:t>
            </a:r>
            <a:r>
              <a:rPr lang="en-US" dirty="0" err="1"/>
              <a:t>d’offrir</a:t>
            </a:r>
            <a:r>
              <a:rPr lang="en-US" dirty="0"/>
              <a:t> des </a:t>
            </a:r>
            <a:r>
              <a:rPr lang="en-US" dirty="0" err="1"/>
              <a:t>avantages</a:t>
            </a:r>
            <a:r>
              <a:rPr lang="en-US" dirty="0"/>
              <a:t> et </a:t>
            </a:r>
            <a:r>
              <a:rPr lang="en-US" dirty="0" err="1"/>
              <a:t>inconvénients</a:t>
            </a:r>
            <a:r>
              <a:rPr lang="en-US" dirty="0"/>
              <a:t> </a:t>
            </a:r>
            <a:r>
              <a:rPr lang="en-US" dirty="0" err="1"/>
              <a:t>différents</a:t>
            </a:r>
            <a:r>
              <a:rPr lang="en-US" dirty="0"/>
              <a:t> que </a:t>
            </a:r>
            <a:r>
              <a:rPr lang="en-US" dirty="0" err="1"/>
              <a:t>celui</a:t>
            </a:r>
            <a:r>
              <a:rPr lang="en-US" dirty="0"/>
              <a:t> du tableau.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6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Dans le cours d’aujourd’hui, nous couvrirons donc:</a:t>
            </a:r>
          </a:p>
          <a:p>
            <a:pPr lvl="1"/>
            <a:r>
              <a:rPr lang="fr-CA" dirty="0"/>
              <a:t>Les types génériques</a:t>
            </a:r>
          </a:p>
          <a:p>
            <a:pPr lvl="1"/>
            <a:r>
              <a:rPr lang="fr-CA" dirty="0"/>
              <a:t>Les structures de données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59192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0391" y="2930742"/>
            <a:ext cx="9404723" cy="1400530"/>
          </a:xfrm>
        </p:spPr>
        <p:txBody>
          <a:bodyPr/>
          <a:lstStyle/>
          <a:p>
            <a:r>
              <a:rPr lang="fr-CA" dirty="0"/>
              <a:t>Les types génériques</a:t>
            </a:r>
          </a:p>
        </p:txBody>
      </p:sp>
    </p:spTree>
    <p:extLst>
      <p:ext uri="{BB962C8B-B14F-4D97-AF65-F5344CB8AC3E}">
        <p14:creationId xmlns:p14="http://schemas.microsoft.com/office/powerpoint/2010/main" val="22482380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1673</Words>
  <Application>Microsoft Office PowerPoint</Application>
  <PresentationFormat>Widescreen</PresentationFormat>
  <Paragraphs>223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Century Gothic</vt:lpstr>
      <vt:lpstr>Wingdings 3</vt:lpstr>
      <vt:lpstr>Ion</vt:lpstr>
      <vt:lpstr>Générique et structures de données</vt:lpstr>
      <vt:lpstr>Rappel du dernier cours</vt:lpstr>
      <vt:lpstr>Contenu du cours</vt:lpstr>
      <vt:lpstr>Introduction</vt:lpstr>
      <vt:lpstr>Introduction</vt:lpstr>
      <vt:lpstr>Introduction</vt:lpstr>
      <vt:lpstr>Introduction</vt:lpstr>
      <vt:lpstr>Introduction</vt:lpstr>
      <vt:lpstr>Les types génériques</vt:lpstr>
      <vt:lpstr>Les types génériques</vt:lpstr>
      <vt:lpstr>Les types génériques</vt:lpstr>
      <vt:lpstr>Les types génériques</vt:lpstr>
      <vt:lpstr>Les types génériques</vt:lpstr>
      <vt:lpstr>Les types génériques</vt:lpstr>
      <vt:lpstr>Les types génériques</vt:lpstr>
      <vt:lpstr>Les types génériques</vt:lpstr>
      <vt:lpstr>Les types génériques</vt:lpstr>
      <vt:lpstr>Les types génériques</vt:lpstr>
      <vt:lpstr>Les types génériques</vt:lpstr>
      <vt:lpstr>Les types génériques</vt:lpstr>
      <vt:lpstr>Les types génériques</vt:lpstr>
      <vt:lpstr>Les types génériques</vt:lpstr>
      <vt:lpstr>Les types génériques</vt:lpstr>
      <vt:lpstr>Les types génériques</vt:lpstr>
      <vt:lpstr>Les structures de données</vt:lpstr>
      <vt:lpstr>Introduction aux structures de données</vt:lpstr>
      <vt:lpstr>Introduction aux structures de données</vt:lpstr>
      <vt:lpstr>Introduction aux structures de données</vt:lpstr>
      <vt:lpstr>Introduction aux structures de données</vt:lpstr>
      <vt:lpstr>List</vt:lpstr>
      <vt:lpstr>List</vt:lpstr>
      <vt:lpstr>List</vt:lpstr>
      <vt:lpstr>List</vt:lpstr>
      <vt:lpstr>List</vt:lpstr>
      <vt:lpstr>List</vt:lpstr>
      <vt:lpstr>Dictionary</vt:lpstr>
      <vt:lpstr>Dictionary</vt:lpstr>
      <vt:lpstr>Dictionary</vt:lpstr>
      <vt:lpstr>Dictionary</vt:lpstr>
      <vt:lpstr>Dictionary</vt:lpstr>
      <vt:lpstr>Dictionary</vt:lpstr>
      <vt:lpstr>Dictionary</vt:lpstr>
      <vt:lpstr>Dictionary</vt:lpstr>
      <vt:lpstr>Queue</vt:lpstr>
      <vt:lpstr>Queue</vt:lpstr>
      <vt:lpstr>Queue</vt:lpstr>
      <vt:lpstr>Queue</vt:lpstr>
      <vt:lpstr>Queue</vt:lpstr>
      <vt:lpstr>Stack</vt:lpstr>
      <vt:lpstr>Stack</vt:lpstr>
      <vt:lpstr>Stack</vt:lpstr>
      <vt:lpstr>Stack</vt:lpstr>
      <vt:lpstr>Stack</vt:lpstr>
      <vt:lpstr>Conclusion</vt:lpstr>
      <vt:lpstr>Conclusion</vt:lpstr>
      <vt:lpstr>Prochain cours</vt:lpstr>
      <vt:lpstr>Prochain cours</vt:lpstr>
      <vt:lpstr>Question?</vt:lpstr>
    </vt:vector>
  </TitlesOfParts>
  <Company>Cégep de l'Outaouais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Générique et structures de données</dc:title>
  <dc:creator>reboul sae</dc:creator>
  <cp:lastModifiedBy>Alexandre</cp:lastModifiedBy>
  <cp:revision>136</cp:revision>
  <dcterms:created xsi:type="dcterms:W3CDTF">2019-05-23T20:05:18Z</dcterms:created>
  <dcterms:modified xsi:type="dcterms:W3CDTF">2020-11-25T00:34:33Z</dcterms:modified>
</cp:coreProperties>
</file>