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11" r:id="rId6"/>
    <p:sldId id="433" r:id="rId7"/>
    <p:sldId id="460" r:id="rId8"/>
    <p:sldId id="461" r:id="rId9"/>
    <p:sldId id="462" r:id="rId10"/>
    <p:sldId id="437" r:id="rId11"/>
    <p:sldId id="441" r:id="rId12"/>
    <p:sldId id="440" r:id="rId13"/>
    <p:sldId id="446" r:id="rId14"/>
    <p:sldId id="480" r:id="rId15"/>
    <p:sldId id="447" r:id="rId16"/>
    <p:sldId id="481" r:id="rId17"/>
    <p:sldId id="479" r:id="rId18"/>
    <p:sldId id="482" r:id="rId19"/>
    <p:sldId id="483" r:id="rId20"/>
    <p:sldId id="442" r:id="rId21"/>
    <p:sldId id="443" r:id="rId22"/>
    <p:sldId id="448" r:id="rId23"/>
    <p:sldId id="454" r:id="rId24"/>
    <p:sldId id="459" r:id="rId25"/>
    <p:sldId id="455" r:id="rId26"/>
    <p:sldId id="456" r:id="rId27"/>
    <p:sldId id="457" r:id="rId28"/>
    <p:sldId id="458" r:id="rId29"/>
    <p:sldId id="484" r:id="rId30"/>
    <p:sldId id="444" r:id="rId31"/>
    <p:sldId id="445" r:id="rId32"/>
    <p:sldId id="485" r:id="rId33"/>
    <p:sldId id="449" r:id="rId34"/>
    <p:sldId id="477" r:id="rId35"/>
    <p:sldId id="450" r:id="rId36"/>
    <p:sldId id="465" r:id="rId37"/>
    <p:sldId id="463" r:id="rId38"/>
    <p:sldId id="464" r:id="rId39"/>
    <p:sldId id="476" r:id="rId40"/>
    <p:sldId id="466" r:id="rId41"/>
    <p:sldId id="467" r:id="rId42"/>
    <p:sldId id="468" r:id="rId43"/>
    <p:sldId id="469" r:id="rId44"/>
    <p:sldId id="475" r:id="rId45"/>
    <p:sldId id="470" r:id="rId46"/>
    <p:sldId id="471" r:id="rId47"/>
    <p:sldId id="472" r:id="rId48"/>
    <p:sldId id="473" r:id="rId49"/>
    <p:sldId id="474" r:id="rId50"/>
    <p:sldId id="453" r:id="rId51"/>
    <p:sldId id="486" r:id="rId52"/>
    <p:sldId id="487" r:id="rId53"/>
    <p:sldId id="488" r:id="rId54"/>
    <p:sldId id="489" r:id="rId55"/>
    <p:sldId id="435" r:id="rId56"/>
    <p:sldId id="436" r:id="rId57"/>
    <p:sldId id="490" r:id="rId58"/>
    <p:sldId id="491" r:id="rId59"/>
    <p:sldId id="438" r:id="rId60"/>
    <p:sldId id="439" r:id="rId61"/>
    <p:sldId id="492" r:id="rId62"/>
    <p:sldId id="493" r:id="rId63"/>
    <p:sldId id="494" r:id="rId64"/>
    <p:sldId id="495" r:id="rId65"/>
    <p:sldId id="496" r:id="rId66"/>
    <p:sldId id="497" r:id="rId67"/>
    <p:sldId id="498" r:id="rId68"/>
    <p:sldId id="499" r:id="rId69"/>
    <p:sldId id="500" r:id="rId70"/>
    <p:sldId id="501" r:id="rId71"/>
    <p:sldId id="502" r:id="rId72"/>
    <p:sldId id="503" r:id="rId73"/>
    <p:sldId id="504" r:id="rId74"/>
    <p:sldId id="505" r:id="rId75"/>
    <p:sldId id="506" r:id="rId76"/>
    <p:sldId id="507" r:id="rId77"/>
    <p:sldId id="508" r:id="rId78"/>
    <p:sldId id="509" r:id="rId79"/>
    <p:sldId id="510" r:id="rId80"/>
    <p:sldId id="511" r:id="rId81"/>
    <p:sldId id="512" r:id="rId82"/>
    <p:sldId id="478" r:id="rId83"/>
    <p:sldId id="513" r:id="rId84"/>
    <p:sldId id="514" r:id="rId85"/>
    <p:sldId id="515" r:id="rId86"/>
    <p:sldId id="516" r:id="rId87"/>
    <p:sldId id="294" r:id="rId88"/>
    <p:sldId id="298" r:id="rId89"/>
    <p:sldId id="321" r:id="rId90"/>
    <p:sldId id="322" r:id="rId91"/>
    <p:sldId id="323" r:id="rId92"/>
    <p:sldId id="324" r:id="rId9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7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9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11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image" Target="../media/image13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15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image" Target="../media/image19.png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image" Target="../media/image18.pn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image" Target="../media/image17.png"/><Relationship Id="rId5" Type="http://schemas.openxmlformats.org/officeDocument/2006/relationships/tags" Target="../tags/tag127.xm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tags" Target="../tags/tag12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image" Target="../media/image23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44.xml"/><Relationship Id="rId7" Type="http://schemas.openxmlformats.org/officeDocument/2006/relationships/image" Target="../media/image24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image" Target="../media/image27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168.xml"/><Relationship Id="rId7" Type="http://schemas.openxmlformats.org/officeDocument/2006/relationships/image" Target="../media/image29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0.xml"/><Relationship Id="rId4" Type="http://schemas.openxmlformats.org/officeDocument/2006/relationships/tags" Target="../tags/tag16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2.xml"/><Relationship Id="rId1" Type="http://schemas.openxmlformats.org/officeDocument/2006/relationships/tags" Target="../tags/tag18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9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9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4" Type="http://schemas.openxmlformats.org/officeDocument/2006/relationships/image" Target="../media/image3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4" Type="http://schemas.openxmlformats.org/officeDocument/2006/relationships/hyperlink" Target="https://www.w3schools.com/js/js_if_else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</a:t>
            </a:r>
            <a:r>
              <a:rPr lang="fr-CA" sz="6000"/>
              <a:t>conditions et les boucles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 des conditions</a:t>
            </a:r>
          </a:p>
        </p:txBody>
      </p:sp>
    </p:spTree>
    <p:extLst>
      <p:ext uri="{BB962C8B-B14F-4D97-AF65-F5344CB8AC3E}">
        <p14:creationId xmlns:p14="http://schemas.microsoft.com/office/powerpoint/2010/main" val="3950339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conditions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condition qui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remplie</a:t>
            </a:r>
            <a:r>
              <a:rPr lang="en-US" dirty="0"/>
              <a:t> et </a:t>
            </a:r>
            <a:r>
              <a:rPr lang="en-US" dirty="0" err="1"/>
              <a:t>indiquer</a:t>
            </a:r>
            <a:r>
              <a:rPr lang="en-US" dirty="0"/>
              <a:t> </a:t>
            </a:r>
            <a:r>
              <a:rPr lang="en-US" dirty="0" err="1"/>
              <a:t>quels</a:t>
            </a:r>
            <a:r>
              <a:rPr lang="en-US" dirty="0"/>
              <a:t> segments de code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pour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/>
              <a:t>des formes, </a:t>
            </a:r>
            <a:r>
              <a:rPr lang="en-US" dirty="0" err="1"/>
              <a:t>soit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If</a:t>
            </a:r>
          </a:p>
          <a:p>
            <a:pPr lvl="1"/>
            <a:r>
              <a:rPr lang="en-US" dirty="0"/>
              <a:t>If - Else</a:t>
            </a:r>
          </a:p>
          <a:p>
            <a:pPr lvl="1"/>
            <a:r>
              <a:rPr lang="en-US" dirty="0"/>
              <a:t>If - Else If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6273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65408-0D4B-4AB7-997D-E831DB6A539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EAC90-0984-4254-ACE4-323A9CDAF8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“if” (de </a:t>
            </a:r>
            <a:r>
              <a:rPr lang="en-US" dirty="0" err="1"/>
              <a:t>l’anglais</a:t>
            </a:r>
            <a:r>
              <a:rPr lang="en-US" dirty="0"/>
              <a:t> “</a:t>
            </a:r>
            <a:r>
              <a:rPr lang="en-US" dirty="0" err="1"/>
              <a:t>si</a:t>
            </a:r>
            <a:r>
              <a:rPr lang="en-US" dirty="0"/>
              <a:t>”)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valider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condition entre </a:t>
            </a:r>
            <a:r>
              <a:rPr lang="en-US" dirty="0" err="1"/>
              <a:t>parenthèses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suit:</a:t>
            </a:r>
          </a:p>
          <a:p>
            <a:pPr marL="0" indent="0">
              <a:buNone/>
            </a:pPr>
            <a:r>
              <a:rPr lang="en-CA" dirty="0"/>
              <a:t>if (&lt;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 {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48020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65408-0D4B-4AB7-997D-E831DB6A539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EAC90-0984-4254-ACE4-323A9CDAF8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CB9B6F-A607-4BB0-BD6B-7188A05E03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8186" y="2910364"/>
            <a:ext cx="5947114" cy="1820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4A3032-12B0-4739-8966-8AC08C685D5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543268" y="2910364"/>
            <a:ext cx="4296375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58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“If – Else” (de </a:t>
            </a:r>
            <a:r>
              <a:rPr lang="en-US" dirty="0" err="1"/>
              <a:t>l’Anglais</a:t>
            </a:r>
            <a:r>
              <a:rPr lang="en-US" dirty="0"/>
              <a:t> “</a:t>
            </a:r>
            <a:r>
              <a:rPr lang="en-US" dirty="0" err="1"/>
              <a:t>sinon</a:t>
            </a:r>
            <a:r>
              <a:rPr lang="en-US" dirty="0"/>
              <a:t>”)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d’ajouter</a:t>
            </a:r>
            <a:r>
              <a:rPr lang="en-US" dirty="0"/>
              <a:t> un bloc de code à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fausse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endParaRPr lang="en-US" dirty="0"/>
          </a:p>
          <a:p>
            <a:pPr marL="0" indent="0">
              <a:buNone/>
            </a:pPr>
            <a:r>
              <a:rPr lang="en-US"/>
              <a:t>if </a:t>
            </a:r>
            <a:r>
              <a:rPr lang="en-US" dirty="0"/>
              <a:t>(&lt;</a:t>
            </a:r>
            <a:r>
              <a:rPr lang="en-US" dirty="0">
                <a:solidFill>
                  <a:srgbClr val="FFC000"/>
                </a:solidFill>
              </a:rPr>
              <a:t>condition</a:t>
            </a:r>
            <a:r>
              <a:rPr lang="en-US" dirty="0"/>
              <a:t>&gt;){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C000"/>
                </a:solidFill>
              </a:rPr>
              <a:t>//Instructions </a:t>
            </a:r>
            <a:r>
              <a:rPr lang="en-US" dirty="0" err="1">
                <a:solidFill>
                  <a:srgbClr val="FFC000"/>
                </a:solidFill>
              </a:rPr>
              <a:t>si</a:t>
            </a:r>
            <a:r>
              <a:rPr lang="en-US" dirty="0">
                <a:solidFill>
                  <a:srgbClr val="FFC000"/>
                </a:solidFill>
              </a:rPr>
              <a:t> la condition </a:t>
            </a:r>
            <a:r>
              <a:rPr lang="en-US" dirty="0" err="1">
                <a:solidFill>
                  <a:srgbClr val="FFC000"/>
                </a:solidFill>
              </a:rPr>
              <a:t>est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vraie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</a:t>
            </a:r>
            <a:r>
              <a:rPr lang="en-US"/>
              <a:t>lse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C000"/>
                </a:solidFill>
              </a:rPr>
              <a:t>//Instructions </a:t>
            </a:r>
            <a:r>
              <a:rPr lang="en-US" dirty="0" err="1">
                <a:solidFill>
                  <a:srgbClr val="FFC000"/>
                </a:solidFill>
              </a:rPr>
              <a:t>si</a:t>
            </a:r>
            <a:r>
              <a:rPr lang="en-US" dirty="0">
                <a:solidFill>
                  <a:srgbClr val="FFC000"/>
                </a:solidFill>
              </a:rPr>
              <a:t> la condition </a:t>
            </a:r>
            <a:r>
              <a:rPr lang="en-US" dirty="0" err="1">
                <a:solidFill>
                  <a:srgbClr val="FFC000"/>
                </a:solidFill>
              </a:rPr>
              <a:t>est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fausse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28579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0A09C4-52C9-4B51-94FE-E3E76769F8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681055"/>
            <a:ext cx="5755457" cy="2462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83E326-18FB-476A-9CA3-CBA98A37CD7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00577" y="2681055"/>
            <a:ext cx="4315427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8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 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 “else </a:t>
            </a:r>
            <a:r>
              <a:rPr lang="en-US" dirty="0"/>
              <a:t>if”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servir</a:t>
            </a:r>
            <a:r>
              <a:rPr lang="en-US" dirty="0"/>
              <a:t> à </a:t>
            </a:r>
            <a:r>
              <a:rPr lang="en-US" dirty="0" err="1"/>
              <a:t>substituer</a:t>
            </a:r>
            <a:r>
              <a:rPr lang="en-US" dirty="0"/>
              <a:t> </a:t>
            </a:r>
            <a:r>
              <a:rPr lang="en-US"/>
              <a:t>un “else</a:t>
            </a:r>
            <a:r>
              <a:rPr lang="en-US" dirty="0"/>
              <a:t>”, </a:t>
            </a:r>
            <a:r>
              <a:rPr lang="en-US" dirty="0" err="1"/>
              <a:t>mais</a:t>
            </a:r>
            <a:r>
              <a:rPr lang="en-US" dirty="0"/>
              <a:t> on </a:t>
            </a:r>
            <a:r>
              <a:rPr lang="en-US" dirty="0" err="1"/>
              <a:t>doit</a:t>
            </a:r>
            <a:r>
              <a:rPr lang="en-US" dirty="0"/>
              <a:t> y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condition </a:t>
            </a:r>
            <a:r>
              <a:rPr lang="en-US" dirty="0" err="1"/>
              <a:t>supplémentaire</a:t>
            </a:r>
            <a:r>
              <a:rPr lang="en-US" dirty="0"/>
              <a:t>./</a:t>
            </a:r>
          </a:p>
          <a:p>
            <a:r>
              <a:rPr lang="en-US" dirty="0"/>
              <a:t>Pour </a:t>
            </a:r>
            <a:r>
              <a:rPr lang="en-US" dirty="0" err="1"/>
              <a:t>cette</a:t>
            </a:r>
            <a:r>
              <a:rPr lang="en-US" dirty="0"/>
              <a:t> raison,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err="1"/>
              <a:t>plusieurs</a:t>
            </a:r>
            <a:r>
              <a:rPr lang="en-US"/>
              <a:t> “else </a:t>
            </a:r>
            <a:r>
              <a:rPr lang="en-US" dirty="0"/>
              <a:t>if” dans </a:t>
            </a:r>
            <a:r>
              <a:rPr lang="en-US" dirty="0" err="1"/>
              <a:t>une</a:t>
            </a:r>
            <a:r>
              <a:rPr lang="en-US" dirty="0"/>
              <a:t> condition.</a:t>
            </a:r>
          </a:p>
          <a:p>
            <a:r>
              <a:rPr lang="en-US" dirty="0"/>
              <a:t>Si </a:t>
            </a:r>
            <a:r>
              <a:rPr lang="en-US" dirty="0" err="1"/>
              <a:t>aucune</a:t>
            </a:r>
            <a:r>
              <a:rPr lang="en-US" dirty="0"/>
              <a:t> des conditions de </a:t>
            </a:r>
            <a:r>
              <a:rPr lang="en-US" err="1"/>
              <a:t>ces</a:t>
            </a:r>
            <a:r>
              <a:rPr lang="en-US"/>
              <a:t> “else </a:t>
            </a:r>
            <a:r>
              <a:rPr lang="en-US" dirty="0"/>
              <a:t>if”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, </a:t>
            </a:r>
            <a:r>
              <a:rPr lang="en-US"/>
              <a:t>un “else</a:t>
            </a:r>
            <a:r>
              <a:rPr lang="en-US" dirty="0"/>
              <a:t>” </a:t>
            </a:r>
            <a:r>
              <a:rPr lang="en-US" dirty="0" err="1"/>
              <a:t>régulier</a:t>
            </a:r>
            <a:r>
              <a:rPr lang="en-US" dirty="0"/>
              <a:t> </a:t>
            </a:r>
            <a:r>
              <a:rPr lang="en-US" dirty="0" err="1"/>
              <a:t>pourra</a:t>
            </a:r>
            <a:r>
              <a:rPr lang="en-US" dirty="0"/>
              <a:t> </a:t>
            </a:r>
            <a:r>
              <a:rPr lang="en-US" dirty="0" err="1"/>
              <a:t>traiter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8542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 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&gt;){</a:t>
            </a:r>
          </a:p>
          <a:p>
            <a:pPr marL="0" indent="0">
              <a:buNone/>
            </a:pPr>
            <a:r>
              <a:rPr lang="en-CA" dirty="0">
                <a:solidFill>
                  <a:srgbClr val="FFC000"/>
                </a:solidFill>
              </a:rPr>
              <a:t>	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pPr marL="0" indent="0">
              <a:buNone/>
            </a:pPr>
            <a:r>
              <a:rPr lang="en-CA" dirty="0"/>
              <a:t>else if (&lt;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&gt;){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pPr marL="0" indent="0">
              <a:buNone/>
            </a:pPr>
            <a:r>
              <a:rPr lang="en-CA" dirty="0"/>
              <a:t>else</a:t>
            </a:r>
          </a:p>
          <a:p>
            <a:pPr marL="0" indent="0">
              <a:buNone/>
            </a:pPr>
            <a:r>
              <a:rPr lang="en-CA" dirty="0"/>
              <a:t>{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15788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 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E602B1-61D8-44C4-9842-FE89A8C25CC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34813" y="2654422"/>
            <a:ext cx="5271672" cy="35066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885F57-FEE6-40A3-9BDB-5CFF1F03D6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64923" y="2654422"/>
            <a:ext cx="4334480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22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opérateurs de comparaison</a:t>
            </a:r>
          </a:p>
        </p:txBody>
      </p:sp>
    </p:spTree>
    <p:extLst>
      <p:ext uri="{BB962C8B-B14F-4D97-AF65-F5344CB8AC3E}">
        <p14:creationId xmlns:p14="http://schemas.microsoft.com/office/powerpoint/2010/main" val="3372355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 servant à comparer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propriété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 (true) </a:t>
            </a:r>
            <a:r>
              <a:rPr lang="en-US" dirty="0" err="1"/>
              <a:t>ou</a:t>
            </a:r>
            <a:r>
              <a:rPr lang="en-US" dirty="0"/>
              <a:t> non (false).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produisent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type </a:t>
            </a:r>
            <a:r>
              <a:rPr lang="en-US" dirty="0" err="1"/>
              <a:t>booléenne</a:t>
            </a:r>
            <a:r>
              <a:rPr lang="en-US" dirty="0"/>
              <a:t>.</a:t>
            </a:r>
          </a:p>
          <a:p>
            <a:r>
              <a:rPr lang="en-US" dirty="0"/>
              <a:t>Comme nous </a:t>
            </a:r>
            <a:r>
              <a:rPr lang="en-US" dirty="0" err="1"/>
              <a:t>l’avons</a:t>
            </a:r>
            <a:r>
              <a:rPr lang="en-US" dirty="0"/>
              <a:t> vu dans la </a:t>
            </a:r>
            <a:r>
              <a:rPr lang="en-US" dirty="0" err="1"/>
              <a:t>dernière</a:t>
            </a:r>
            <a:r>
              <a:rPr lang="en-US" dirty="0"/>
              <a:t> section, on </a:t>
            </a:r>
            <a:r>
              <a:rPr lang="en-US" dirty="0" err="1"/>
              <a:t>peut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comparer la </a:t>
            </a:r>
            <a:r>
              <a:rPr lang="en-US" dirty="0" err="1"/>
              <a:t>valeur</a:t>
            </a:r>
            <a:r>
              <a:rPr lang="en-US" dirty="0"/>
              <a:t> de variable numérique avec les </a:t>
            </a:r>
            <a:r>
              <a:rPr lang="en-US" dirty="0" err="1"/>
              <a:t>opérateurs</a:t>
            </a:r>
            <a:r>
              <a:rPr lang="en-US" dirty="0"/>
              <a:t> &lt; et &gt;.</a:t>
            </a:r>
          </a:p>
          <a:p>
            <a:r>
              <a:rPr lang="en-US" dirty="0"/>
              <a:t>Il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</a:t>
            </a:r>
            <a:r>
              <a:rPr lang="en-US" dirty="0" err="1"/>
              <a:t>d’autres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2922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Égalité (==)</a:t>
            </a:r>
          </a:p>
          <a:p>
            <a:pPr lvl="1"/>
            <a:r>
              <a:rPr lang="en-US" dirty="0" err="1"/>
              <a:t>Différent</a:t>
            </a:r>
            <a:r>
              <a:rPr lang="en-US" dirty="0"/>
              <a:t> de (!=)</a:t>
            </a:r>
          </a:p>
          <a:p>
            <a:pPr lvl="1"/>
            <a:r>
              <a:rPr lang="en-US" dirty="0"/>
              <a:t>Plus petit que (&lt;)</a:t>
            </a:r>
          </a:p>
          <a:p>
            <a:pPr lvl="1"/>
            <a:r>
              <a:rPr lang="en-US" dirty="0"/>
              <a:t>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(&lt;=)</a:t>
            </a:r>
          </a:p>
          <a:p>
            <a:pPr lvl="1"/>
            <a:r>
              <a:rPr lang="en-US" dirty="0"/>
              <a:t>Plus grand que (&gt;)</a:t>
            </a:r>
          </a:p>
          <a:p>
            <a:pPr lvl="1"/>
            <a:r>
              <a:rPr lang="en-US" dirty="0"/>
              <a:t>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(&gt;=)</a:t>
            </a:r>
          </a:p>
        </p:txBody>
      </p:sp>
    </p:spTree>
    <p:extLst>
      <p:ext uri="{BB962C8B-B14F-4D97-AF65-F5344CB8AC3E}">
        <p14:creationId xmlns:p14="http://schemas.microsoft.com/office/powerpoint/2010/main" val="1489440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0104A-FB77-40E4-B218-F7DAC77FCCB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Égalité (==)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1994D-0DA1-4F92-AAA7-49CA24F833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3" y="2052918"/>
            <a:ext cx="9505504" cy="419548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d’égalité</a:t>
            </a:r>
            <a:r>
              <a:rPr lang="en-US" dirty="0"/>
              <a:t> (==)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deux variables </a:t>
            </a:r>
            <a:r>
              <a:rPr lang="en-US" dirty="0" err="1"/>
              <a:t>ont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.</a:t>
            </a:r>
          </a:p>
          <a:p>
            <a:r>
              <a:rPr lang="en-US" dirty="0"/>
              <a:t>Attention! Il ne faut pas le </a:t>
            </a:r>
            <a:r>
              <a:rPr lang="en-US" dirty="0" err="1"/>
              <a:t>confondre</a:t>
            </a:r>
            <a:r>
              <a:rPr lang="en-US" dirty="0"/>
              <a:t> avec </a:t>
            </a:r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d’assignation</a:t>
            </a:r>
            <a:r>
              <a:rPr lang="en-US" dirty="0"/>
              <a:t> (=)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== y){</a:t>
            </a:r>
          </a:p>
          <a:p>
            <a:pPr marL="0" indent="0">
              <a:buNone/>
            </a:pPr>
            <a:r>
              <a:rPr lang="en-US"/>
              <a:t>	alert(“</a:t>
            </a:r>
            <a:r>
              <a:rPr lang="en-US" dirty="0"/>
              <a:t>X et Y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égaux</a:t>
            </a:r>
            <a:r>
              <a:rPr lang="en-US" dirty="0"/>
              <a:t>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alert(“</a:t>
            </a:r>
            <a:r>
              <a:rPr lang="en-US" dirty="0"/>
              <a:t>X et Y ne </a:t>
            </a:r>
            <a:r>
              <a:rPr lang="en-US" dirty="0" err="1"/>
              <a:t>sont</a:t>
            </a:r>
            <a:r>
              <a:rPr lang="en-US" dirty="0"/>
              <a:t> pas </a:t>
            </a:r>
            <a:r>
              <a:rPr lang="en-US" dirty="0" err="1"/>
              <a:t>égaux</a:t>
            </a:r>
            <a:r>
              <a:rPr lang="en-US" dirty="0"/>
              <a:t>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51760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427D-7F5C-409B-BF5F-28D73350B7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Différent</a:t>
            </a:r>
            <a:r>
              <a:rPr lang="en-US" dirty="0"/>
              <a:t> de (!=)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0FEAB-005D-4FE3-A165-70104E81C9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de non-égalité (!=)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deux variables </a:t>
            </a:r>
            <a:r>
              <a:rPr lang="en-US" dirty="0" err="1"/>
              <a:t>ont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différentes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!= y){</a:t>
            </a:r>
          </a:p>
          <a:p>
            <a:pPr marL="0" indent="0">
              <a:buNone/>
            </a:pPr>
            <a:r>
              <a:rPr lang="en-US"/>
              <a:t>	alert(“</a:t>
            </a:r>
            <a:r>
              <a:rPr lang="en-US" dirty="0"/>
              <a:t>X et Y ne </a:t>
            </a:r>
            <a:r>
              <a:rPr lang="en-US" dirty="0" err="1"/>
              <a:t>sont</a:t>
            </a:r>
            <a:r>
              <a:rPr lang="en-US" dirty="0"/>
              <a:t> pas </a:t>
            </a:r>
            <a:r>
              <a:rPr lang="en-US" dirty="0" err="1"/>
              <a:t>égaux</a:t>
            </a:r>
            <a:r>
              <a:rPr lang="en-US" dirty="0"/>
              <a:t>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alert(“</a:t>
            </a:r>
            <a:r>
              <a:rPr lang="en-US" dirty="0"/>
              <a:t>X et Y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égaux</a:t>
            </a:r>
            <a:r>
              <a:rPr lang="en-US" dirty="0"/>
              <a:t>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1988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6903-012D-42E5-8C54-0C0E722EC0F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petit que (&lt;)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D081-B181-4903-8187-75F7E502DE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petit que” (&lt;)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petite que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&lt; y){</a:t>
            </a:r>
          </a:p>
          <a:p>
            <a:pPr marL="0" indent="0">
              <a:buNone/>
            </a:pPr>
            <a:r>
              <a:rPr lang="en-US"/>
              <a:t>	alert(“</a:t>
            </a:r>
            <a:r>
              <a:rPr lang="en-US" dirty="0"/>
              <a:t>X </a:t>
            </a:r>
            <a:r>
              <a:rPr lang="en-US" dirty="0" err="1"/>
              <a:t>est</a:t>
            </a:r>
            <a:r>
              <a:rPr lang="en-US" dirty="0"/>
              <a:t> plus petit que Y”);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n’est</a:t>
            </a:r>
            <a:r>
              <a:rPr lang="en-US" dirty="0"/>
              <a:t> pas plus petit que Y”);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1640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0A14B-71A4-41A8-B530-91AC46B825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(&lt;=)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FCC76-7029-4C07-B923-004924F2EB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” (&lt;=)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petite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égale</a:t>
            </a:r>
            <a:r>
              <a:rPr lang="en-US" dirty="0"/>
              <a:t> à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&lt;= y){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est</a:t>
            </a:r>
            <a:r>
              <a:rPr lang="en-US" dirty="0"/>
              <a:t> 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n’est</a:t>
            </a:r>
            <a:r>
              <a:rPr lang="en-US" dirty="0"/>
              <a:t> pas 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8129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43CF-D8CD-411E-83DA-A70C0A7CF28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grand que (&gt;)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29E10-1EA7-4503-B03D-B1EBDB1242C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“plus grand que” (&gt;)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grande</a:t>
            </a:r>
            <a:r>
              <a:rPr lang="en-US" dirty="0"/>
              <a:t> que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&gt; y){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est</a:t>
            </a:r>
            <a:r>
              <a:rPr lang="en-US" dirty="0"/>
              <a:t> plus grand que Y”);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n’est</a:t>
            </a:r>
            <a:r>
              <a:rPr lang="en-US" dirty="0"/>
              <a:t> pas plus grand que Y”);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2160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E7282-C739-415E-932C-79E42C3079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(&gt;=)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E835-A9AD-4697-A916-BE2F6BCA88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” (&gt;=)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égale</a:t>
            </a:r>
            <a:r>
              <a:rPr lang="en-US" dirty="0"/>
              <a:t> à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&gt;= y){</a:t>
            </a:r>
          </a:p>
          <a:p>
            <a:pPr marL="0" indent="0">
              <a:buNone/>
            </a:pPr>
            <a:r>
              <a:rPr lang="en-US"/>
              <a:t>	 alert(“X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else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/>
              <a:t>	 alert(“</a:t>
            </a:r>
            <a:r>
              <a:rPr lang="en-US" dirty="0"/>
              <a:t>X </a:t>
            </a:r>
            <a:r>
              <a:rPr lang="en-US" dirty="0" err="1"/>
              <a:t>n’est</a:t>
            </a:r>
            <a:r>
              <a:rPr lang="en-US" dirty="0"/>
              <a:t> pas 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91960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2403-6821-4ADF-BB08-3A47CD86ED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090C9-B10C-4DD1-ABF3-2C1C544844E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section sur 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aborderons</a:t>
            </a:r>
            <a:r>
              <a:rPr lang="en-US" dirty="0"/>
              <a:t> le concept </a:t>
            </a:r>
            <a:r>
              <a:rPr lang="en-US" dirty="0" err="1"/>
              <a:t>d’opérateur</a:t>
            </a:r>
            <a:r>
              <a:rPr lang="en-US" dirty="0"/>
              <a:t> </a:t>
            </a:r>
            <a:r>
              <a:rPr lang="en-US" dirty="0" err="1"/>
              <a:t>booléen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494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</a:t>
            </a:r>
            <a:r>
              <a:rPr lang="fr-CA"/>
              <a:t>opérateurs booléens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295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couvert les éléments syntaxiques de base du langage JavaScript.</a:t>
            </a:r>
          </a:p>
          <a:p>
            <a:endParaRPr lang="fr-CA" dirty="0"/>
          </a:p>
          <a:p>
            <a:r>
              <a:rPr lang="fr-CA" dirty="0"/>
              <a:t>Nous avons donc couvert: les variables, les opérateurs arithmétiques, les commentaires, le transtypages, etc.</a:t>
            </a:r>
          </a:p>
          <a:p>
            <a:endParaRPr lang="fr-CA" dirty="0"/>
          </a:p>
          <a:p>
            <a:r>
              <a:rPr lang="fr-CA" dirty="0"/>
              <a:t>Dans le cours d’aujourd’hui, nous verrons qu’un programme doit parfois prendre des décisions et décider quel segment de code doit être exécuté.</a:t>
            </a:r>
          </a:p>
          <a:p>
            <a:r>
              <a:rPr lang="fr-CA" dirty="0"/>
              <a:t>C’est ce qu’on appelle les </a:t>
            </a:r>
            <a:r>
              <a:rPr lang="fr-CA" u="sng" dirty="0"/>
              <a:t>conditions</a:t>
            </a:r>
            <a:r>
              <a:rPr lang="fr-CA" dirty="0"/>
              <a:t> et les </a:t>
            </a:r>
            <a:r>
              <a:rPr lang="fr-CA" u="sng" dirty="0"/>
              <a:t>boucles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err="1"/>
              <a:t>opérateurs</a:t>
            </a:r>
            <a:r>
              <a:rPr lang="en-US"/>
              <a:t> </a:t>
            </a:r>
            <a:r>
              <a:rPr lang="fr-CA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exemples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couverts</a:t>
            </a:r>
            <a:r>
              <a:rPr lang="en-US" dirty="0"/>
              <a:t> </a:t>
            </a:r>
            <a:r>
              <a:rPr lang="en-US" dirty="0" err="1"/>
              <a:t>présentait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situation avec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condition.</a:t>
            </a:r>
          </a:p>
          <a:p>
            <a:r>
              <a:rPr lang="en-US" dirty="0"/>
              <a:t>Dans bien des situations, </a:t>
            </a:r>
            <a:r>
              <a:rPr lang="en-US" dirty="0" err="1"/>
              <a:t>plusieurs</a:t>
            </a:r>
            <a:r>
              <a:rPr lang="en-US" dirty="0"/>
              <a:t> conditions </a:t>
            </a:r>
            <a:r>
              <a:rPr lang="en-US" dirty="0" err="1"/>
              <a:t>devront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vérifiées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prendre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décision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lier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conditions de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appliquant</a:t>
            </a:r>
            <a:r>
              <a:rPr lang="en-US" dirty="0"/>
              <a:t> des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booléens</a:t>
            </a:r>
            <a:r>
              <a:rPr lang="en-US" dirty="0"/>
              <a:t>.</a:t>
            </a:r>
          </a:p>
          <a:p>
            <a:r>
              <a:rPr lang="en-US" dirty="0" err="1"/>
              <a:t>Prenons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</a:t>
            </a:r>
            <a:r>
              <a:rPr lang="en-US" dirty="0" err="1"/>
              <a:t>concrets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6484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err="1"/>
              <a:t>opérateurs</a:t>
            </a:r>
            <a:r>
              <a:rPr lang="en-US"/>
              <a:t> </a:t>
            </a:r>
            <a:r>
              <a:rPr lang="fr-CA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représenter</a:t>
            </a:r>
            <a:r>
              <a:rPr lang="en-US" dirty="0"/>
              <a:t> les situations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Il faut que </a:t>
            </a:r>
            <a:r>
              <a:rPr lang="en-US" dirty="0" err="1"/>
              <a:t>l’âge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supérieur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18,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inférieur</a:t>
            </a:r>
            <a:r>
              <a:rPr lang="en-US" dirty="0"/>
              <a:t> à 65</a:t>
            </a:r>
          </a:p>
          <a:p>
            <a:pPr lvl="1"/>
            <a:r>
              <a:rPr lang="en-US" dirty="0"/>
              <a:t>Il faut que la Moyenne </a:t>
            </a:r>
            <a:r>
              <a:rPr lang="en-US" dirty="0" err="1"/>
              <a:t>soit</a:t>
            </a:r>
            <a:r>
              <a:rPr lang="en-US" dirty="0"/>
              <a:t> de 60 </a:t>
            </a:r>
            <a:r>
              <a:rPr lang="en-US" dirty="0" err="1"/>
              <a:t>ou</a:t>
            </a:r>
            <a:r>
              <a:rPr lang="en-US" dirty="0"/>
              <a:t> plus, et que </a:t>
            </a:r>
            <a:r>
              <a:rPr lang="en-US" dirty="0" err="1"/>
              <a:t>l’examen</a:t>
            </a:r>
            <a:r>
              <a:rPr lang="en-US" dirty="0"/>
              <a:t> final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réussi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candidat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habiter</a:t>
            </a:r>
            <a:r>
              <a:rPr lang="en-US" dirty="0"/>
              <a:t> au Canada </a:t>
            </a:r>
            <a:r>
              <a:rPr lang="en-US" dirty="0" err="1"/>
              <a:t>depuis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10 </a:t>
            </a:r>
            <a:r>
              <a:rPr lang="en-US" dirty="0" err="1"/>
              <a:t>ans</a:t>
            </a:r>
            <a:r>
              <a:rPr lang="en-US" dirty="0"/>
              <a:t>, et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avoir</a:t>
            </a:r>
            <a:r>
              <a:rPr lang="en-US" dirty="0"/>
              <a:t> de dossier </a:t>
            </a:r>
            <a:r>
              <a:rPr lang="en-US" dirty="0" err="1"/>
              <a:t>criminel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devrons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des </a:t>
            </a:r>
            <a:r>
              <a:rPr lang="en-US" dirty="0" err="1"/>
              <a:t>opérateurs</a:t>
            </a:r>
            <a:r>
              <a:rPr lang="en-US" dirty="0"/>
              <a:t> pour </a:t>
            </a:r>
            <a:r>
              <a:rPr lang="en-US" dirty="0" err="1"/>
              <a:t>lier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conditions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6231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DA49-01EA-42D5-BC2C-FDF03F45BF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err="1"/>
              <a:t>opérateurs</a:t>
            </a:r>
            <a:r>
              <a:rPr lang="en-US"/>
              <a:t> </a:t>
            </a:r>
            <a:r>
              <a:rPr lang="fr-CA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4715F-3F4A-4147-AB3A-9DEDF2D4AE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Les operations AND</a:t>
            </a:r>
          </a:p>
          <a:p>
            <a:pPr lvl="1"/>
            <a:r>
              <a:rPr lang="en-US" dirty="0"/>
              <a:t>Les operations OR</a:t>
            </a:r>
          </a:p>
          <a:p>
            <a:pPr lvl="1"/>
            <a:r>
              <a:rPr lang="en-US" dirty="0"/>
              <a:t>Les operation NOT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15759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AND</a:t>
            </a:r>
          </a:p>
        </p:txBody>
      </p:sp>
    </p:spTree>
    <p:extLst>
      <p:ext uri="{BB962C8B-B14F-4D97-AF65-F5344CB8AC3E}">
        <p14:creationId xmlns:p14="http://schemas.microsoft.com/office/powerpoint/2010/main" val="179860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 (&amp;&amp;)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AND (ET) </a:t>
            </a:r>
            <a:r>
              <a:rPr lang="en-US" dirty="0" err="1"/>
              <a:t>signifie</a:t>
            </a:r>
            <a:r>
              <a:rPr lang="en-US" dirty="0"/>
              <a:t> que les deux conditions </a:t>
            </a:r>
            <a:r>
              <a:rPr lang="en-US" dirty="0" err="1"/>
              <a:t>liées</a:t>
            </a:r>
            <a:r>
              <a:rPr lang="en-US" dirty="0"/>
              <a:t>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vraies</a:t>
            </a:r>
            <a:r>
              <a:rPr lang="en-US" dirty="0"/>
              <a:t> pour que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retournée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:  &amp;&amp;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1561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 (&amp;&amp;)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(&lt;</a:t>
            </a:r>
            <a:r>
              <a:rPr lang="en-CA" dirty="0">
                <a:solidFill>
                  <a:srgbClr val="FFC000"/>
                </a:solidFill>
              </a:rPr>
              <a:t>condition 1</a:t>
            </a:r>
            <a:r>
              <a:rPr lang="en-CA" dirty="0"/>
              <a:t>&gt; &amp;&amp; &lt;</a:t>
            </a:r>
            <a:r>
              <a:rPr lang="en-CA" dirty="0">
                <a:solidFill>
                  <a:srgbClr val="FFC000"/>
                </a:solidFill>
              </a:rPr>
              <a:t>condition 2</a:t>
            </a:r>
            <a:r>
              <a:rPr lang="en-CA" dirty="0"/>
              <a:t>&gt;){</a:t>
            </a:r>
          </a:p>
          <a:p>
            <a:pPr marL="0" indent="0">
              <a:buNone/>
            </a:pPr>
            <a:r>
              <a:rPr lang="en-CA" dirty="0">
                <a:solidFill>
                  <a:srgbClr val="FFC000"/>
                </a:solidFill>
              </a:rPr>
              <a:t>	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971236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 (&amp;&amp;)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54C733-0270-4057-8585-6512A3EAA09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6578018"/>
              </p:ext>
            </p:extLst>
          </p:nvPr>
        </p:nvGraphicFramePr>
        <p:xfrm>
          <a:off x="1512582" y="287274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686172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7121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 (&amp;&amp;)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(x &gt;=18 &amp;&amp; x&lt;65){</a:t>
            </a:r>
          </a:p>
          <a:p>
            <a:pPr marL="0" indent="0">
              <a:buNone/>
            </a:pPr>
            <a:r>
              <a:rPr lang="en-CA" dirty="0"/>
              <a:t>	alert(“</a:t>
            </a:r>
            <a:r>
              <a:rPr lang="en-CA" dirty="0" err="1"/>
              <a:t>L’âge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bon”);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4531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OR</a:t>
            </a:r>
          </a:p>
        </p:txBody>
      </p:sp>
    </p:spTree>
    <p:extLst>
      <p:ext uri="{BB962C8B-B14F-4D97-AF65-F5344CB8AC3E}">
        <p14:creationId xmlns:p14="http://schemas.microsoft.com/office/powerpoint/2010/main" val="2956592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 (||)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OR (</a:t>
            </a:r>
            <a:r>
              <a:rPr lang="en-US" dirty="0" err="1"/>
              <a:t>ou</a:t>
            </a:r>
            <a:r>
              <a:rPr lang="en-US" dirty="0"/>
              <a:t>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similaire</a:t>
            </a:r>
            <a:r>
              <a:rPr lang="en-US" dirty="0"/>
              <a:t> au AND,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retournera</a:t>
            </a:r>
            <a:r>
              <a:rPr lang="en-US" dirty="0"/>
              <a:t> “</a:t>
            </a:r>
            <a:r>
              <a:rPr lang="en-US" dirty="0" err="1"/>
              <a:t>vrai</a:t>
            </a:r>
            <a:r>
              <a:rPr lang="en-US" dirty="0"/>
              <a:t>” (true) </a:t>
            </a:r>
            <a:r>
              <a:rPr lang="en-US" dirty="0" err="1"/>
              <a:t>si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des conditions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:  ||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92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conditions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 (||)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(&lt;</a:t>
            </a:r>
            <a:r>
              <a:rPr lang="en-CA" dirty="0">
                <a:solidFill>
                  <a:srgbClr val="FFC000"/>
                </a:solidFill>
              </a:rPr>
              <a:t>condition 1</a:t>
            </a:r>
            <a:r>
              <a:rPr lang="en-CA" dirty="0"/>
              <a:t>&gt; || &lt;</a:t>
            </a:r>
            <a:r>
              <a:rPr lang="en-CA" dirty="0">
                <a:solidFill>
                  <a:srgbClr val="FFC000"/>
                </a:solidFill>
              </a:rPr>
              <a:t>condition 2</a:t>
            </a:r>
            <a:r>
              <a:rPr lang="en-CA" dirty="0"/>
              <a:t>&gt;){</a:t>
            </a:r>
          </a:p>
          <a:p>
            <a:pPr marL="0" indent="0">
              <a:buNone/>
            </a:pPr>
            <a:r>
              <a:rPr lang="en-CA" dirty="0">
                <a:solidFill>
                  <a:srgbClr val="FFC000"/>
                </a:solidFill>
              </a:rPr>
              <a:t>	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0702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 (||)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39D1E2-5414-46E9-A088-2017C351386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14626560"/>
              </p:ext>
            </p:extLst>
          </p:nvPr>
        </p:nvGraphicFramePr>
        <p:xfrm>
          <a:off x="1423806" y="2800263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686172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062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 (||)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54078" cy="4195481"/>
          </a:xfrm>
        </p:spPr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(x &lt;18 || x&gt;65){</a:t>
            </a:r>
          </a:p>
          <a:p>
            <a:pPr marL="0" indent="0">
              <a:buNone/>
            </a:pPr>
            <a:r>
              <a:rPr lang="en-CA" dirty="0"/>
              <a:t>	alert(“</a:t>
            </a:r>
            <a:r>
              <a:rPr lang="en-CA" dirty="0" err="1"/>
              <a:t>L’âge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inférieur</a:t>
            </a:r>
            <a:r>
              <a:rPr lang="en-CA" dirty="0"/>
              <a:t> à 18, </a:t>
            </a:r>
            <a:r>
              <a:rPr lang="en-CA" dirty="0" err="1"/>
              <a:t>soit</a:t>
            </a:r>
            <a:r>
              <a:rPr lang="en-CA" dirty="0"/>
              <a:t> plus grand que 65”)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35900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NOT</a:t>
            </a:r>
          </a:p>
        </p:txBody>
      </p:sp>
    </p:spTree>
    <p:extLst>
      <p:ext uri="{BB962C8B-B14F-4D97-AF65-F5344CB8AC3E}">
        <p14:creationId xmlns:p14="http://schemas.microsoft.com/office/powerpoint/2010/main" val="40909546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NOT (</a:t>
            </a:r>
            <a:r>
              <a:rPr lang="en-US" dirty="0" err="1"/>
              <a:t>n’est</a:t>
            </a:r>
            <a:r>
              <a:rPr lang="en-US" dirty="0"/>
              <a:t> pas) </a:t>
            </a:r>
            <a:r>
              <a:rPr lang="en-US" dirty="0" err="1"/>
              <a:t>sert</a:t>
            </a:r>
            <a:r>
              <a:rPr lang="en-US" dirty="0"/>
              <a:t> à inverse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booléenne</a:t>
            </a:r>
            <a:r>
              <a:rPr lang="en-US" dirty="0"/>
              <a:t>.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bref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transforme</a:t>
            </a:r>
            <a:r>
              <a:rPr lang="en-US" dirty="0"/>
              <a:t> un “</a:t>
            </a:r>
            <a:r>
              <a:rPr lang="en-US" dirty="0" err="1"/>
              <a:t>Vrai</a:t>
            </a:r>
            <a:r>
              <a:rPr lang="en-US" dirty="0"/>
              <a:t>” </a:t>
            </a:r>
            <a:r>
              <a:rPr lang="en-US" dirty="0" err="1"/>
              <a:t>en</a:t>
            </a:r>
            <a:r>
              <a:rPr lang="en-US" dirty="0"/>
              <a:t> “Faux” et vice-versa.</a:t>
            </a:r>
          </a:p>
          <a:p>
            <a:r>
              <a:rPr lang="en-US" dirty="0"/>
              <a:t>On </a:t>
            </a:r>
            <a:r>
              <a:rPr lang="en-US" dirty="0" err="1"/>
              <a:t>l’utilise</a:t>
            </a:r>
            <a:r>
              <a:rPr lang="en-US" dirty="0"/>
              <a:t> </a:t>
            </a:r>
            <a:r>
              <a:rPr lang="en-US" dirty="0" err="1"/>
              <a:t>typiquement</a:t>
            </a:r>
            <a:r>
              <a:rPr lang="en-US" dirty="0"/>
              <a:t> avec des </a:t>
            </a:r>
            <a:r>
              <a:rPr lang="en-US" dirty="0" err="1"/>
              <a:t>parenthèses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256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(!(&lt;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&gt;)) {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495925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D44758-8DAE-4CE3-BACE-6231060EAD3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47700183"/>
              </p:ext>
            </p:extLst>
          </p:nvPr>
        </p:nvGraphicFramePr>
        <p:xfrm>
          <a:off x="1423806" y="2800263"/>
          <a:ext cx="5418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6165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(!(x &lt; 30)) {</a:t>
            </a:r>
          </a:p>
          <a:p>
            <a:pPr marL="0" indent="0">
              <a:buNone/>
            </a:pPr>
            <a:r>
              <a:rPr lang="en-CA" dirty="0"/>
              <a:t>	alert(“X </a:t>
            </a:r>
            <a:r>
              <a:rPr lang="en-CA" dirty="0" err="1"/>
              <a:t>est</a:t>
            </a:r>
            <a:r>
              <a:rPr lang="en-CA" dirty="0"/>
              <a:t> plus grand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égal</a:t>
            </a:r>
            <a:r>
              <a:rPr lang="en-CA" dirty="0"/>
              <a:t> à 30”);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70631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</a:t>
            </a:r>
            <a:r>
              <a:rPr lang="fr-CA" dirty="0" err="1"/>
              <a:t>parenthèsage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69570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9E15-F0D5-4A20-AD84-E3B8B5F9DC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0441-3178-450F-8037-20A5D1D7C1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des </a:t>
            </a:r>
            <a:r>
              <a:rPr lang="en-US" dirty="0" err="1"/>
              <a:t>parenthèses</a:t>
            </a:r>
            <a:r>
              <a:rPr lang="en-US" dirty="0"/>
              <a:t> pour </a:t>
            </a:r>
            <a:r>
              <a:rPr lang="en-US" dirty="0" err="1"/>
              <a:t>améliorer</a:t>
            </a:r>
            <a:r>
              <a:rPr lang="en-US" dirty="0"/>
              <a:t> la </a:t>
            </a:r>
            <a:r>
              <a:rPr lang="en-US" dirty="0" err="1"/>
              <a:t>lisibilité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pour </a:t>
            </a:r>
            <a:r>
              <a:rPr lang="en-US" dirty="0" err="1"/>
              <a:t>s’assurer</a:t>
            </a:r>
            <a:r>
              <a:rPr lang="en-US" dirty="0"/>
              <a:t> que des conditions </a:t>
            </a:r>
            <a:r>
              <a:rPr lang="en-US" dirty="0" err="1"/>
              <a:t>soient</a:t>
            </a:r>
            <a:r>
              <a:rPr lang="en-US" dirty="0"/>
              <a:t> </a:t>
            </a:r>
            <a:r>
              <a:rPr lang="en-US" dirty="0" err="1"/>
              <a:t>vérifiées</a:t>
            </a:r>
            <a:r>
              <a:rPr lang="en-US" dirty="0"/>
              <a:t> ensemble.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2DA85E-2E69-2F25-367A-3F311A3F3C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54387" y="3579318"/>
            <a:ext cx="5191125" cy="224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FCA046-11E4-D0CC-2261-E12731C7797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21888" y="3579318"/>
            <a:ext cx="437197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7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de </a:t>
            </a:r>
            <a:r>
              <a:rPr lang="en-US" dirty="0" err="1"/>
              <a:t>nombreuses</a:t>
            </a:r>
            <a:r>
              <a:rPr lang="en-US" dirty="0"/>
              <a:t> situations, nous </a:t>
            </a:r>
            <a:r>
              <a:rPr lang="en-US" dirty="0" err="1"/>
              <a:t>devons</a:t>
            </a:r>
            <a:r>
              <a:rPr lang="en-US" dirty="0"/>
              <a:t> prendre des </a:t>
            </a:r>
            <a:r>
              <a:rPr lang="en-US" dirty="0" err="1"/>
              <a:t>décisions</a:t>
            </a:r>
            <a:r>
              <a:rPr lang="en-US" dirty="0"/>
              <a:t> par rapport à </a:t>
            </a:r>
            <a:r>
              <a:rPr lang="en-US" dirty="0" err="1"/>
              <a:t>une</a:t>
            </a:r>
            <a:r>
              <a:rPr lang="en-US" dirty="0"/>
              <a:t> situation. </a:t>
            </a:r>
          </a:p>
          <a:p>
            <a:r>
              <a:rPr lang="en-US" dirty="0"/>
              <a:t>Pour </a:t>
            </a:r>
            <a:r>
              <a:rPr lang="en-US" dirty="0" err="1"/>
              <a:t>ce</a:t>
            </a:r>
            <a:r>
              <a:rPr lang="en-US" dirty="0"/>
              <a:t> faire,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établir</a:t>
            </a:r>
            <a:r>
              <a:rPr lang="en-US" dirty="0"/>
              <a:t> des conditions qui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respectées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vais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à la </a:t>
            </a:r>
            <a:r>
              <a:rPr lang="en-US" dirty="0" err="1"/>
              <a:t>plage</a:t>
            </a:r>
            <a:r>
              <a:rPr lang="en-US" dirty="0"/>
              <a:t> </a:t>
            </a:r>
            <a:r>
              <a:rPr lang="en-US" dirty="0" err="1"/>
              <a:t>s’</a:t>
            </a:r>
            <a:r>
              <a:rPr lang="en-US" u="sng" dirty="0" err="1"/>
              <a:t>il</a:t>
            </a:r>
            <a:r>
              <a:rPr lang="en-US" u="sng" dirty="0"/>
              <a:t> fait </a:t>
            </a:r>
            <a:r>
              <a:rPr lang="en-US" u="sng" dirty="0" err="1"/>
              <a:t>chaud</a:t>
            </a:r>
            <a:r>
              <a:rPr lang="en-US" dirty="0"/>
              <a:t> et que </a:t>
            </a:r>
            <a:r>
              <a:rPr lang="en-US" u="sng" dirty="0"/>
              <a:t>des </a:t>
            </a:r>
            <a:r>
              <a:rPr lang="en-US" u="sng" dirty="0" err="1"/>
              <a:t>amis</a:t>
            </a:r>
            <a:r>
              <a:rPr lang="en-US" u="sng" dirty="0"/>
              <a:t> </a:t>
            </a:r>
            <a:r>
              <a:rPr lang="en-US" u="sng" dirty="0" err="1"/>
              <a:t>veulent</a:t>
            </a:r>
            <a:r>
              <a:rPr lang="en-US" u="sng" dirty="0"/>
              <a:t> </a:t>
            </a:r>
            <a:r>
              <a:rPr lang="en-US" u="sng" dirty="0" err="1"/>
              <a:t>venir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peux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au </a:t>
            </a:r>
            <a:r>
              <a:rPr lang="en-US" dirty="0" err="1"/>
              <a:t>cinéma</a:t>
            </a:r>
            <a:r>
              <a:rPr lang="en-US" dirty="0"/>
              <a:t> </a:t>
            </a:r>
            <a:r>
              <a:rPr lang="en-US" dirty="0" err="1"/>
              <a:t>s’il</a:t>
            </a:r>
            <a:r>
              <a:rPr lang="en-US" dirty="0"/>
              <a:t> y a un </a:t>
            </a:r>
            <a:r>
              <a:rPr lang="en-US" u="sng" dirty="0"/>
              <a:t>bon film</a:t>
            </a:r>
            <a:r>
              <a:rPr lang="en-US" dirty="0"/>
              <a:t> et que </a:t>
            </a:r>
            <a:r>
              <a:rPr lang="en-US" dirty="0" err="1"/>
              <a:t>ça</a:t>
            </a:r>
            <a:r>
              <a:rPr lang="en-US" dirty="0"/>
              <a:t> </a:t>
            </a:r>
            <a:r>
              <a:rPr lang="en-US" u="sng" dirty="0" err="1"/>
              <a:t>termine</a:t>
            </a:r>
            <a:r>
              <a:rPr lang="en-US" u="sng" dirty="0"/>
              <a:t> </a:t>
            </a:r>
            <a:r>
              <a:rPr lang="en-US" u="sng" dirty="0" err="1"/>
              <a:t>avant</a:t>
            </a:r>
            <a:r>
              <a:rPr lang="en-US" u="sng" dirty="0"/>
              <a:t> </a:t>
            </a:r>
            <a:r>
              <a:rPr lang="en-US" u="sng" dirty="0" err="1"/>
              <a:t>minuit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vais</a:t>
            </a:r>
            <a:r>
              <a:rPr lang="en-US" dirty="0"/>
              <a:t> accepter un </a:t>
            </a:r>
            <a:r>
              <a:rPr lang="en-US" dirty="0" err="1"/>
              <a:t>nouvel</a:t>
            </a:r>
            <a:r>
              <a:rPr lang="en-US" dirty="0"/>
              <a:t> </a:t>
            </a:r>
            <a:r>
              <a:rPr lang="en-US" dirty="0" err="1"/>
              <a:t>emploi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salaire</a:t>
            </a:r>
            <a:r>
              <a:rPr lang="en-US" dirty="0"/>
              <a:t> au </a:t>
            </a:r>
            <a:r>
              <a:rPr lang="en-US" u="sng" dirty="0" err="1"/>
              <a:t>d’au</a:t>
            </a:r>
            <a:r>
              <a:rPr lang="en-US" u="sng" dirty="0"/>
              <a:t> </a:t>
            </a:r>
            <a:r>
              <a:rPr lang="en-US" u="sng" dirty="0" err="1"/>
              <a:t>moins</a:t>
            </a:r>
            <a:r>
              <a:rPr lang="en-US" u="sng" dirty="0"/>
              <a:t> 50 000$ par </a:t>
            </a:r>
            <a:r>
              <a:rPr lang="en-US" u="sng" dirty="0" err="1"/>
              <a:t>années</a:t>
            </a:r>
            <a:r>
              <a:rPr lang="en-US" dirty="0"/>
              <a:t> et que </a:t>
            </a:r>
            <a:r>
              <a:rPr lang="en-US" u="sng" dirty="0" err="1"/>
              <a:t>ça</a:t>
            </a:r>
            <a:r>
              <a:rPr lang="en-US" u="sng" dirty="0"/>
              <a:t> se </a:t>
            </a:r>
            <a:r>
              <a:rPr lang="en-US" u="sng" dirty="0" err="1"/>
              <a:t>trouve</a:t>
            </a:r>
            <a:r>
              <a:rPr lang="en-US" u="sng" dirty="0"/>
              <a:t> à </a:t>
            </a:r>
            <a:r>
              <a:rPr lang="en-US" u="sng" dirty="0" err="1"/>
              <a:t>moins</a:t>
            </a:r>
            <a:r>
              <a:rPr lang="en-US" u="sng" dirty="0"/>
              <a:t> de 30 minutes de chez </a:t>
            </a:r>
            <a:r>
              <a:rPr lang="en-US" u="sng" dirty="0" err="1"/>
              <a:t>moi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45515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9E15-F0D5-4A20-AD84-E3B8B5F9DC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0441-3178-450F-8037-20A5D1D7C1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Remarquez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comment le </a:t>
            </a:r>
            <a:r>
              <a:rPr lang="en-US" dirty="0" err="1"/>
              <a:t>retrait</a:t>
            </a:r>
            <a:r>
              <a:rPr lang="en-US" dirty="0"/>
              <a:t> des </a:t>
            </a:r>
            <a:r>
              <a:rPr lang="en-US" dirty="0" err="1"/>
              <a:t>parenthèses</a:t>
            </a:r>
            <a:r>
              <a:rPr lang="en-US" dirty="0"/>
              <a:t> </a:t>
            </a:r>
            <a:r>
              <a:rPr lang="en-US" dirty="0" err="1"/>
              <a:t>changent</a:t>
            </a:r>
            <a:r>
              <a:rPr lang="en-US" dirty="0"/>
              <a:t> </a:t>
            </a:r>
            <a:r>
              <a:rPr lang="en-US" dirty="0" err="1"/>
              <a:t>l’interprétation</a:t>
            </a:r>
            <a:r>
              <a:rPr lang="en-US" dirty="0"/>
              <a:t> de la condition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36F9F3-23A7-26BD-8E1D-95151353B8E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982333" y="3579318"/>
            <a:ext cx="43529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759E0-21AD-4F56-9B19-AEFCFCB4A5A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3579318"/>
            <a:ext cx="48577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790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9E15-F0D5-4A20-AD84-E3B8B5F9DC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0441-3178-450F-8037-20A5D1D7C1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Pourquoi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défaut</a:t>
            </a:r>
            <a:r>
              <a:rPr lang="en-US" dirty="0"/>
              <a:t>, 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bouléen</a:t>
            </a:r>
            <a:r>
              <a:rPr lang="en-US" dirty="0"/>
              <a:t> de type AND (&amp;&amp;)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priorité</a:t>
            </a:r>
            <a:r>
              <a:rPr lang="en-US" dirty="0"/>
              <a:t> sur les </a:t>
            </a:r>
            <a:r>
              <a:rPr lang="en-US" dirty="0" err="1"/>
              <a:t>opérateurs</a:t>
            </a:r>
            <a:r>
              <a:rPr lang="en-US" dirty="0"/>
              <a:t> de type OR (||).</a:t>
            </a:r>
          </a:p>
          <a:p>
            <a:endParaRPr lang="en-US" dirty="0"/>
          </a:p>
          <a:p>
            <a:r>
              <a:rPr lang="en-US" dirty="0" err="1"/>
              <a:t>Toutefois</a:t>
            </a:r>
            <a:r>
              <a:rPr lang="en-US" dirty="0"/>
              <a:t>, </a:t>
            </a:r>
            <a:r>
              <a:rPr lang="en-US" dirty="0" err="1"/>
              <a:t>l’utilisation</a:t>
            </a:r>
            <a:r>
              <a:rPr lang="en-US" dirty="0"/>
              <a:t> des </a:t>
            </a:r>
            <a:r>
              <a:rPr lang="en-US" dirty="0" err="1"/>
              <a:t>parenthèses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changer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priorité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54680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9E15-F0D5-4A20-AD84-E3B8B5F9DC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0441-3178-450F-8037-20A5D1D7C1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Idéalement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bon </a:t>
            </a:r>
            <a:r>
              <a:rPr lang="en-US" dirty="0" err="1"/>
              <a:t>d’ajouter</a:t>
            </a:r>
            <a:r>
              <a:rPr lang="en-US" dirty="0"/>
              <a:t> des </a:t>
            </a:r>
            <a:r>
              <a:rPr lang="en-US" dirty="0" err="1"/>
              <a:t>parenthèses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lorsqu’elles</a:t>
            </a:r>
            <a:r>
              <a:rPr lang="en-US" dirty="0"/>
              <a:t> ne </a:t>
            </a:r>
            <a:r>
              <a:rPr lang="en-US" dirty="0" err="1"/>
              <a:t>sont</a:t>
            </a:r>
            <a:r>
              <a:rPr lang="en-US" dirty="0"/>
              <a:t> pas </a:t>
            </a:r>
            <a:r>
              <a:rPr lang="en-US" dirty="0" err="1"/>
              <a:t>nécessaires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rendent</a:t>
            </a:r>
            <a:r>
              <a:rPr lang="en-US" dirty="0"/>
              <a:t> le code plus facile à </a:t>
            </a:r>
            <a:r>
              <a:rPr lang="en-US" dirty="0" err="1"/>
              <a:t>comprendre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if ((age &gt;= 18 &amp;&amp; </a:t>
            </a:r>
            <a:r>
              <a:rPr lang="en-US" dirty="0" err="1"/>
              <a:t>possede_permis</a:t>
            </a:r>
            <a:r>
              <a:rPr lang="en-US" dirty="0"/>
              <a:t>==true) || </a:t>
            </a:r>
            <a:r>
              <a:rPr lang="en-US" dirty="0" err="1"/>
              <a:t>salaire</a:t>
            </a:r>
            <a:r>
              <a:rPr lang="en-US" dirty="0"/>
              <a:t>&lt;25000)</a:t>
            </a:r>
          </a:p>
          <a:p>
            <a:endParaRPr lang="en-US" dirty="0"/>
          </a:p>
          <a:p>
            <a:r>
              <a:rPr lang="en-CA" dirty="0"/>
              <a:t>Les </a:t>
            </a:r>
            <a:r>
              <a:rPr lang="en-CA" dirty="0" err="1"/>
              <a:t>parenthèses</a:t>
            </a:r>
            <a:r>
              <a:rPr lang="en-CA" dirty="0"/>
              <a:t> ne </a:t>
            </a:r>
            <a:r>
              <a:rPr lang="en-CA" dirty="0" err="1"/>
              <a:t>sont</a:t>
            </a:r>
            <a:r>
              <a:rPr lang="en-CA" dirty="0"/>
              <a:t> pas </a:t>
            </a:r>
            <a:r>
              <a:rPr lang="en-CA" dirty="0" err="1"/>
              <a:t>réellement</a:t>
            </a:r>
            <a:r>
              <a:rPr lang="en-CA" dirty="0"/>
              <a:t> </a:t>
            </a:r>
            <a:r>
              <a:rPr lang="en-CA" dirty="0" err="1"/>
              <a:t>nécessaires</a:t>
            </a:r>
            <a:r>
              <a:rPr lang="en-CA" dirty="0"/>
              <a:t>, </a:t>
            </a:r>
            <a:r>
              <a:rPr lang="en-CA" dirty="0" err="1"/>
              <a:t>mais</a:t>
            </a:r>
            <a:r>
              <a:rPr lang="en-CA" dirty="0"/>
              <a:t> </a:t>
            </a:r>
            <a:r>
              <a:rPr lang="en-CA" dirty="0" err="1"/>
              <a:t>indiquent</a:t>
            </a:r>
            <a:r>
              <a:rPr lang="en-CA" dirty="0"/>
              <a:t> </a:t>
            </a:r>
            <a:r>
              <a:rPr lang="en-CA" dirty="0" err="1"/>
              <a:t>rapidement</a:t>
            </a:r>
            <a:r>
              <a:rPr lang="en-CA" dirty="0"/>
              <a:t> les conditions à </a:t>
            </a:r>
            <a:r>
              <a:rPr lang="en-CA" dirty="0" err="1"/>
              <a:t>remplir</a:t>
            </a:r>
            <a:r>
              <a:rPr lang="en-CA" dirty="0"/>
              <a:t> pour que la condition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vraie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84498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DD53-E537-3CF6-F389-368484A7244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81D58-8798-24E7-012B-334EA713595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les conditions.</a:t>
            </a:r>
          </a:p>
          <a:p>
            <a:r>
              <a:rPr lang="fr-CA" dirty="0"/>
              <a:t>Dans la prochaine section, nous couvrirons les boucles en JavaScript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8776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boucles</a:t>
            </a:r>
          </a:p>
        </p:txBody>
      </p:sp>
    </p:spTree>
    <p:extLst>
      <p:ext uri="{BB962C8B-B14F-4D97-AF65-F5344CB8AC3E}">
        <p14:creationId xmlns:p14="http://schemas.microsoft.com/office/powerpoint/2010/main" val="426164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boucles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informatique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composé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</a:t>
            </a:r>
            <a:r>
              <a:rPr lang="en-US" dirty="0" err="1"/>
              <a:t>d’instructions</a:t>
            </a:r>
            <a:r>
              <a:rPr lang="en-US" dirty="0"/>
              <a:t>.</a:t>
            </a:r>
          </a:p>
          <a:p>
            <a:r>
              <a:rPr lang="en-US" dirty="0"/>
              <a:t>Dans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, nous </a:t>
            </a:r>
            <a:r>
              <a:rPr lang="en-US" dirty="0" err="1"/>
              <a:t>souhaiterons</a:t>
            </a:r>
            <a:r>
              <a:rPr lang="en-US" dirty="0"/>
              <a:t> </a:t>
            </a:r>
            <a:r>
              <a:rPr lang="en-US" dirty="0" err="1"/>
              <a:t>qu’une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instructions </a:t>
            </a:r>
            <a:r>
              <a:rPr lang="en-US" dirty="0" err="1"/>
              <a:t>s’exécute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sans </a:t>
            </a:r>
            <a:r>
              <a:rPr lang="en-US" dirty="0" err="1"/>
              <a:t>avoir</a:t>
            </a:r>
            <a:r>
              <a:rPr lang="en-US" dirty="0"/>
              <a:t> à </a:t>
            </a:r>
            <a:r>
              <a:rPr lang="en-US" dirty="0" err="1"/>
              <a:t>réécrire</a:t>
            </a:r>
            <a:r>
              <a:rPr lang="en-US" dirty="0"/>
              <a:t> le code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/>
              <a:t>Générer tous les nombres de 1 à 100</a:t>
            </a:r>
          </a:p>
          <a:p>
            <a:pPr lvl="1"/>
            <a:r>
              <a:rPr lang="en-US"/>
              <a:t>Un </a:t>
            </a:r>
            <a:r>
              <a:rPr lang="en-US" dirty="0" err="1"/>
              <a:t>jeu</a:t>
            </a:r>
            <a:r>
              <a:rPr lang="en-US" dirty="0"/>
              <a:t> de Tic-Tac-Toe </a:t>
            </a:r>
            <a:r>
              <a:rPr lang="en-US" dirty="0" err="1"/>
              <a:t>ou</a:t>
            </a:r>
            <a:r>
              <a:rPr lang="en-US" dirty="0"/>
              <a:t> les </a:t>
            </a:r>
            <a:r>
              <a:rPr lang="en-US" dirty="0" err="1"/>
              <a:t>joueurs</a:t>
            </a:r>
            <a:r>
              <a:rPr lang="en-US" dirty="0"/>
              <a:t>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jouer</a:t>
            </a:r>
            <a:r>
              <a:rPr lang="en-US" dirty="0"/>
              <a:t> à tour de </a:t>
            </a:r>
            <a:r>
              <a:rPr lang="en-US" dirty="0" err="1"/>
              <a:t>rôle</a:t>
            </a:r>
            <a:endParaRPr lang="en-US" dirty="0"/>
          </a:p>
          <a:p>
            <a:pPr lvl="1"/>
            <a:r>
              <a:rPr lang="en-US" dirty="0" err="1"/>
              <a:t>Calculer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d’un </a:t>
            </a:r>
            <a:r>
              <a:rPr lang="en-US" dirty="0" err="1"/>
              <a:t>nombre</a:t>
            </a:r>
            <a:r>
              <a:rPr lang="en-US" dirty="0"/>
              <a:t> qui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double 5 </a:t>
            </a:r>
            <a:r>
              <a:rPr lang="en-US" err="1"/>
              <a:t>fois</a:t>
            </a:r>
            <a:r>
              <a:rPr lang="en-US"/>
              <a:t>.</a:t>
            </a:r>
          </a:p>
          <a:p>
            <a:pPr lvl="1"/>
            <a:r>
              <a:rPr lang="en-US"/>
              <a:t>Etc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856966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boucles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d’effectuer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actions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des “</a:t>
            </a:r>
            <a:r>
              <a:rPr lang="en-US" dirty="0" err="1"/>
              <a:t>boucles</a:t>
            </a:r>
            <a:r>
              <a:rPr lang="en-US" dirty="0"/>
              <a:t>”.</a:t>
            </a:r>
          </a:p>
          <a:p>
            <a:r>
              <a:rPr lang="en-US" dirty="0"/>
              <a:t>Une boucle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structure de </a:t>
            </a:r>
            <a:r>
              <a:rPr lang="en-US" dirty="0" err="1"/>
              <a:t>contrôle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d’exécuter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code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types de </a:t>
            </a:r>
            <a:r>
              <a:rPr lang="en-US" dirty="0" err="1"/>
              <a:t>boucles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s’adapter</a:t>
            </a:r>
            <a:r>
              <a:rPr lang="en-US" dirty="0"/>
              <a:t> au </a:t>
            </a:r>
            <a:r>
              <a:rPr lang="en-US" dirty="0" err="1"/>
              <a:t>problème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souhaitez</a:t>
            </a:r>
            <a:r>
              <a:rPr lang="en-US" dirty="0"/>
              <a:t> </a:t>
            </a:r>
            <a:r>
              <a:rPr lang="en-US" dirty="0" err="1"/>
              <a:t>résoudre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56893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boucles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les </a:t>
            </a:r>
            <a:r>
              <a:rPr lang="en-US" dirty="0" err="1"/>
              <a:t>prochaines</a:t>
            </a:r>
            <a:r>
              <a:rPr lang="en-US" dirty="0"/>
              <a:t> diapositives,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types de </a:t>
            </a:r>
            <a:r>
              <a:rPr lang="en-US" dirty="0" err="1"/>
              <a:t>boucles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CA" dirty="0"/>
              <a:t>Do while</a:t>
            </a:r>
          </a:p>
          <a:p>
            <a:pPr lvl="1"/>
            <a:r>
              <a:rPr lang="en-CA" dirty="0"/>
              <a:t>While</a:t>
            </a:r>
          </a:p>
          <a:p>
            <a:pPr lvl="1"/>
            <a:r>
              <a:rPr lang="en-CA" dirty="0"/>
              <a:t>For</a:t>
            </a:r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62685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Boucle « Do </a:t>
            </a:r>
            <a:r>
              <a:rPr lang="fr-CA" dirty="0" err="1"/>
              <a:t>While</a:t>
            </a:r>
            <a:r>
              <a:rPr lang="fr-CA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048111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“Do 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boucle “Do While”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d’exécuter</a:t>
            </a:r>
            <a:r>
              <a:rPr lang="en-US" dirty="0"/>
              <a:t> un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 de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1) Le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première </a:t>
            </a:r>
            <a:r>
              <a:rPr lang="en-US" dirty="0" err="1"/>
              <a:t>fois</a:t>
            </a:r>
            <a:endParaRPr lang="en-US" dirty="0"/>
          </a:p>
          <a:p>
            <a:pPr lvl="1"/>
            <a:r>
              <a:rPr lang="en-US" dirty="0"/>
              <a:t>2)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vérifiée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2.1) Si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, le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de nouveau 		   (Et </a:t>
            </a:r>
            <a:r>
              <a:rPr lang="en-US" dirty="0" err="1"/>
              <a:t>ainsi</a:t>
            </a:r>
            <a:r>
              <a:rPr lang="en-US" dirty="0"/>
              <a:t> de suite)</a:t>
            </a:r>
          </a:p>
          <a:p>
            <a:pPr lvl="2"/>
            <a:r>
              <a:rPr lang="en-US" dirty="0"/>
              <a:t>2.2) Si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fausse</a:t>
            </a:r>
            <a:r>
              <a:rPr lang="en-US" dirty="0"/>
              <a:t>, la boucle </a:t>
            </a:r>
            <a:r>
              <a:rPr lang="en-US" dirty="0" err="1"/>
              <a:t>prend</a:t>
            </a:r>
            <a:r>
              <a:rPr lang="en-US" dirty="0"/>
              <a:t> fin et le </a:t>
            </a:r>
            <a:r>
              <a:rPr lang="en-US" dirty="0" err="1"/>
              <a:t>programme</a:t>
            </a:r>
            <a:r>
              <a:rPr lang="en-US" dirty="0"/>
              <a:t> continue.</a:t>
            </a:r>
          </a:p>
          <a:p>
            <a:pPr lvl="1"/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985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informatique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différent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constamment</a:t>
            </a:r>
            <a:r>
              <a:rPr lang="en-US" dirty="0"/>
              <a:t> </a:t>
            </a:r>
            <a:r>
              <a:rPr lang="en-US" dirty="0" err="1"/>
              <a:t>ajuster</a:t>
            </a:r>
            <a:r>
              <a:rPr lang="en-US" dirty="0"/>
              <a:t> son </a:t>
            </a:r>
            <a:r>
              <a:rPr lang="en-US" err="1"/>
              <a:t>comportement</a:t>
            </a:r>
            <a:r>
              <a:rPr lang="en-US"/>
              <a:t> basé </a:t>
            </a:r>
            <a:r>
              <a:rPr lang="en-US" dirty="0"/>
              <a:t>sur un certain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/>
              <a:t>de paramètres.</a:t>
            </a:r>
            <a:endParaRPr lang="en-US" dirty="0"/>
          </a:p>
          <a:p>
            <a:pPr lvl="1"/>
            <a:r>
              <a:rPr lang="en-US" dirty="0"/>
              <a:t>Je </a:t>
            </a:r>
            <a:r>
              <a:rPr lang="en-US" dirty="0" err="1"/>
              <a:t>peux</a:t>
            </a:r>
            <a:r>
              <a:rPr lang="en-US" dirty="0"/>
              <a:t> </a:t>
            </a:r>
            <a:r>
              <a:rPr lang="en-US" dirty="0" err="1"/>
              <a:t>permettre</a:t>
            </a:r>
            <a:r>
              <a:rPr lang="en-US" dirty="0"/>
              <a:t> la </a:t>
            </a:r>
            <a:r>
              <a:rPr lang="en-US" dirty="0" err="1"/>
              <a:t>connexion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l’utilisateur</a:t>
            </a:r>
            <a:r>
              <a:rPr lang="en-US" dirty="0"/>
              <a:t> a </a:t>
            </a:r>
            <a:r>
              <a:rPr lang="en-US" dirty="0" err="1"/>
              <a:t>fourni</a:t>
            </a:r>
            <a:r>
              <a:rPr lang="en-US" dirty="0"/>
              <a:t> un code </a:t>
            </a:r>
            <a:r>
              <a:rPr lang="en-US" dirty="0" err="1"/>
              <a:t>utilisateur</a:t>
            </a:r>
            <a:r>
              <a:rPr lang="en-US" dirty="0"/>
              <a:t> et mot de </a:t>
            </a:r>
            <a:r>
              <a:rPr lang="en-US" dirty="0" err="1"/>
              <a:t>passe</a:t>
            </a:r>
            <a:r>
              <a:rPr lang="en-US" dirty="0"/>
              <a:t> </a:t>
            </a:r>
            <a:r>
              <a:rPr lang="en-US" dirty="0" err="1"/>
              <a:t>valide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joueur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continuer de </a:t>
            </a:r>
            <a:r>
              <a:rPr lang="en-US" dirty="0" err="1"/>
              <a:t>jouer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les points de vie de son </a:t>
            </a:r>
            <a:r>
              <a:rPr lang="en-US" dirty="0" err="1"/>
              <a:t>personnage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supérieurs</a:t>
            </a:r>
            <a:r>
              <a:rPr lang="en-US" dirty="0"/>
              <a:t> à 0</a:t>
            </a:r>
          </a:p>
          <a:p>
            <a:pPr lvl="1"/>
            <a:r>
              <a:rPr lang="en-US" dirty="0"/>
              <a:t>Si la page </a:t>
            </a:r>
            <a:r>
              <a:rPr lang="en-US" dirty="0" err="1"/>
              <a:t>demandée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faut </a:t>
            </a:r>
            <a:r>
              <a:rPr lang="en-US" dirty="0" err="1"/>
              <a:t>l’afficher</a:t>
            </a:r>
            <a:r>
              <a:rPr lang="en-US" dirty="0"/>
              <a:t> au client. </a:t>
            </a:r>
            <a:r>
              <a:rPr lang="en-US" dirty="0" err="1"/>
              <a:t>Sinon</a:t>
            </a:r>
            <a:r>
              <a:rPr lang="en-US" dirty="0"/>
              <a:t>, </a:t>
            </a:r>
            <a:r>
              <a:rPr lang="en-US" dirty="0" err="1"/>
              <a:t>afficher</a:t>
            </a:r>
            <a:r>
              <a:rPr lang="en-US" dirty="0"/>
              <a:t> un </a:t>
            </a:r>
            <a:r>
              <a:rPr lang="en-US"/>
              <a:t>code d’erreur,</a:t>
            </a:r>
            <a:endParaRPr lang="en-US" dirty="0"/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9679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“Do 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Syntaxe</a:t>
            </a:r>
            <a:endParaRPr lang="en-US" dirty="0"/>
          </a:p>
          <a:p>
            <a:endParaRPr lang="en-CA" dirty="0"/>
          </a:p>
          <a:p>
            <a:pPr marL="0" indent="0">
              <a:buNone/>
            </a:pPr>
            <a:r>
              <a:rPr lang="en-CA"/>
              <a:t>do {</a:t>
            </a:r>
            <a:endParaRPr lang="en-CA" dirty="0"/>
          </a:p>
          <a:p>
            <a:pPr marL="0" indent="0">
              <a:buNone/>
            </a:pPr>
            <a:r>
              <a:rPr lang="en-CA" dirty="0">
                <a:solidFill>
                  <a:srgbClr val="00B050"/>
                </a:solidFill>
              </a:rPr>
              <a:t>	//Code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} while (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2631855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“Do 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de code #1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ADEFBF-5AA5-4E27-9338-5EBB324D59E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362269" y="2834145"/>
            <a:ext cx="6111387" cy="2265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4E585C-5F5A-4DBC-90C2-12BF9CAFC5B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852121" y="1686154"/>
            <a:ext cx="1467055" cy="733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939F07-1999-4432-AD5D-40E0B326B1F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852121" y="2619351"/>
            <a:ext cx="1400370" cy="7049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30375C-BAF1-48C0-AD23-B6CB498FBCF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874644" y="3553072"/>
            <a:ext cx="1276528" cy="6573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E07709-1443-4DEB-A299-03191C8C81A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74644" y="4365843"/>
            <a:ext cx="1457528" cy="7335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030DE0-B503-4329-AB08-DD1E920F6C0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874644" y="5385028"/>
            <a:ext cx="1305107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268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“Do 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de code #2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76AB29-ED5E-4109-A509-C7D54A7F5B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91724" y="2829574"/>
            <a:ext cx="6598121" cy="2642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3DFB39-0FE7-4071-95C3-B10D98A1D14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05413" y="2829574"/>
            <a:ext cx="3908564" cy="111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464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8B76-6843-4DF1-9DE8-D794C2BEBD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“Do 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12338-89B1-494E-88C3-24BD3E08FD8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boucles</a:t>
            </a:r>
            <a:r>
              <a:rPr lang="en-US" dirty="0"/>
              <a:t> “Do While”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utiles</a:t>
            </a:r>
            <a:r>
              <a:rPr lang="en-US" dirty="0"/>
              <a:t> </a:t>
            </a:r>
            <a:r>
              <a:rPr lang="en-US" dirty="0" err="1"/>
              <a:t>lorsque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 code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fois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d’itérations</a:t>
            </a:r>
            <a:r>
              <a:rPr lang="en-US" dirty="0"/>
              <a:t> ne </a:t>
            </a:r>
            <a:r>
              <a:rPr lang="en-US" dirty="0" err="1"/>
              <a:t>peut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défini</a:t>
            </a:r>
            <a:r>
              <a:rPr lang="en-US" dirty="0"/>
              <a:t> </a:t>
            </a:r>
            <a:r>
              <a:rPr lang="en-US" dirty="0" err="1"/>
              <a:t>clairement</a:t>
            </a:r>
            <a:r>
              <a:rPr lang="en-US" dirty="0"/>
              <a:t> à </a:t>
            </a:r>
            <a:r>
              <a:rPr lang="en-US" dirty="0" err="1"/>
              <a:t>l’avance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couvrir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version </a:t>
            </a:r>
            <a:r>
              <a:rPr lang="en-US" dirty="0" err="1"/>
              <a:t>légèrement</a:t>
            </a:r>
            <a:r>
              <a:rPr lang="en-US" dirty="0"/>
              <a:t> </a:t>
            </a:r>
            <a:r>
              <a:rPr lang="en-US" dirty="0" err="1"/>
              <a:t>différente</a:t>
            </a:r>
            <a:r>
              <a:rPr lang="en-US" dirty="0"/>
              <a:t>: La boucle “While”</a:t>
            </a:r>
          </a:p>
        </p:txBody>
      </p:sp>
    </p:spTree>
    <p:extLst>
      <p:ext uri="{BB962C8B-B14F-4D97-AF65-F5344CB8AC3E}">
        <p14:creationId xmlns:p14="http://schemas.microsoft.com/office/powerpoint/2010/main" val="11733381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Boucle « </a:t>
            </a:r>
            <a:r>
              <a:rPr lang="fr-CA" dirty="0" err="1"/>
              <a:t>While</a:t>
            </a:r>
            <a:r>
              <a:rPr lang="fr-CA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4741008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boucle “While” </a:t>
            </a:r>
            <a:r>
              <a:rPr lang="en-US" dirty="0" err="1"/>
              <a:t>fonctionne</a:t>
            </a:r>
            <a:r>
              <a:rPr lang="en-US" dirty="0"/>
              <a:t> de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que la boucle “Do While</a:t>
            </a:r>
            <a:r>
              <a:rPr lang="en-US"/>
              <a:t>”, mais il y a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différence</a:t>
            </a:r>
            <a:r>
              <a:rPr lang="en-US" dirty="0"/>
              <a:t>.</a:t>
            </a:r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différence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que la condition </a:t>
            </a:r>
            <a:r>
              <a:rPr lang="en-US" dirty="0" err="1"/>
              <a:t>d’itération</a:t>
            </a:r>
            <a:r>
              <a:rPr lang="en-US" dirty="0"/>
              <a:t> sera </a:t>
            </a:r>
            <a:r>
              <a:rPr lang="en-US" dirty="0" err="1"/>
              <a:t>toujours</a:t>
            </a:r>
            <a:r>
              <a:rPr lang="en-US" dirty="0"/>
              <a:t> </a:t>
            </a:r>
            <a:r>
              <a:rPr lang="en-US" dirty="0" err="1"/>
              <a:t>vérifiée</a:t>
            </a:r>
            <a:r>
              <a:rPr lang="en-US" dirty="0"/>
              <a:t> </a:t>
            </a:r>
            <a:r>
              <a:rPr lang="en-US" u="sng" dirty="0" err="1"/>
              <a:t>avant</a:t>
            </a:r>
            <a:r>
              <a:rPr lang="en-US" u="sng" dirty="0"/>
              <a:t> la première </a:t>
            </a:r>
            <a:r>
              <a:rPr lang="en-US" u="sng" dirty="0" err="1"/>
              <a:t>exécution</a:t>
            </a:r>
            <a:r>
              <a:rPr lang="en-US" dirty="0"/>
              <a:t>.</a:t>
            </a:r>
          </a:p>
          <a:p>
            <a:r>
              <a:rPr lang="en-US" dirty="0"/>
              <a:t>Ce sera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1)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vérifiée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1.1) Si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, le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(</a:t>
            </a:r>
            <a:r>
              <a:rPr lang="en-US" dirty="0" err="1"/>
              <a:t>Étape</a:t>
            </a:r>
            <a:r>
              <a:rPr lang="en-US" dirty="0"/>
              <a:t> 2)</a:t>
            </a:r>
          </a:p>
          <a:p>
            <a:pPr lvl="2"/>
            <a:r>
              <a:rPr lang="en-US" dirty="0"/>
              <a:t>1.2) Si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fausse</a:t>
            </a:r>
            <a:r>
              <a:rPr lang="en-US" dirty="0"/>
              <a:t>, la boucle </a:t>
            </a:r>
            <a:r>
              <a:rPr lang="en-US" dirty="0" err="1"/>
              <a:t>prend</a:t>
            </a:r>
            <a:r>
              <a:rPr lang="en-US" dirty="0"/>
              <a:t> fin et le </a:t>
            </a:r>
            <a:r>
              <a:rPr lang="en-US" dirty="0" err="1"/>
              <a:t>programme</a:t>
            </a:r>
            <a:r>
              <a:rPr lang="en-US" dirty="0"/>
              <a:t> continue.</a:t>
            </a:r>
          </a:p>
          <a:p>
            <a:pPr lvl="1"/>
            <a:r>
              <a:rPr lang="en-US" dirty="0"/>
              <a:t>2) Le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première </a:t>
            </a:r>
            <a:r>
              <a:rPr lang="en-US" dirty="0" err="1"/>
              <a:t>fois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on </a:t>
            </a:r>
            <a:r>
              <a:rPr lang="en-US" dirty="0" err="1"/>
              <a:t>retourne</a:t>
            </a:r>
            <a:r>
              <a:rPr lang="en-US" dirty="0"/>
              <a:t> à </a:t>
            </a:r>
            <a:r>
              <a:rPr lang="en-US" dirty="0" err="1"/>
              <a:t>l’étape</a:t>
            </a:r>
            <a:r>
              <a:rPr lang="en-US" dirty="0"/>
              <a:t> 1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635316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CA" dirty="0"/>
              <a:t> while (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);</a:t>
            </a:r>
          </a:p>
          <a:p>
            <a:pPr marL="0" indent="0">
              <a:buNone/>
            </a:pPr>
            <a:r>
              <a:rPr lang="en-CA" dirty="0"/>
              <a:t>{</a:t>
            </a:r>
          </a:p>
          <a:p>
            <a:pPr marL="0" indent="0">
              <a:buNone/>
            </a:pPr>
            <a:r>
              <a:rPr lang="en-CA" dirty="0">
                <a:solidFill>
                  <a:srgbClr val="00B050"/>
                </a:solidFill>
              </a:rPr>
              <a:t>	//Code</a:t>
            </a:r>
          </a:p>
          <a:p>
            <a:pPr marL="0" indent="0">
              <a:buNone/>
            </a:pPr>
            <a:r>
              <a:rPr lang="en-CA" dirty="0"/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5127264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de code #1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37FB9A-DBF5-4E02-8E53-1CDBDE7983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2807445"/>
            <a:ext cx="4271121" cy="2418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30E045-6966-4D93-B299-912820987B8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09877" y="2835473"/>
            <a:ext cx="4296375" cy="11812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6EAD92-191A-424C-AFFD-05993DD12EA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3312" y="5685421"/>
            <a:ext cx="7730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Dans cette situation, la boucle n’a pas été exécutée une seule fois.</a:t>
            </a:r>
          </a:p>
          <a:p>
            <a:r>
              <a:rPr lang="en-US"/>
              <a:t>“x” vaut toujours 100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13419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“While”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de code #2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/>
              <a:t>Cette situation est différente. “x” a été augmenté jusqu’à atteindre la valeur de 50.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51C8A-B0F1-487A-86A8-605D98AD7C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570980"/>
            <a:ext cx="4383088" cy="2507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0BD0B1-F7E1-467F-9306-830E015D8D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01307" y="2570980"/>
            <a:ext cx="4286848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757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8B76-6843-4DF1-9DE8-D794C2BEBD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Boucle “While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12338-89B1-494E-88C3-24BD3E08FD8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boucles</a:t>
            </a:r>
            <a:r>
              <a:rPr lang="en-US" dirty="0"/>
              <a:t> “While”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utiles</a:t>
            </a:r>
            <a:r>
              <a:rPr lang="en-US" dirty="0"/>
              <a:t> </a:t>
            </a:r>
            <a:r>
              <a:rPr lang="en-US" dirty="0" err="1"/>
              <a:t>lorsque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 code ne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que </a:t>
            </a:r>
            <a:r>
              <a:rPr lang="en-US" dirty="0" err="1"/>
              <a:t>si</a:t>
            </a:r>
            <a:r>
              <a:rPr lang="en-US" dirty="0"/>
              <a:t>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remplie</a:t>
            </a:r>
            <a:r>
              <a:rPr lang="en-US" dirty="0"/>
              <a:t> (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lors</a:t>
            </a:r>
            <a:r>
              <a:rPr lang="en-US" dirty="0"/>
              <a:t> de la première </a:t>
            </a:r>
            <a:r>
              <a:rPr lang="en-US" dirty="0" err="1"/>
              <a:t>itération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d’itérations</a:t>
            </a:r>
            <a:r>
              <a:rPr lang="en-US" dirty="0"/>
              <a:t> ne </a:t>
            </a:r>
            <a:r>
              <a:rPr lang="en-US" dirty="0" err="1"/>
              <a:t>peut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défini</a:t>
            </a:r>
            <a:r>
              <a:rPr lang="en-US" dirty="0"/>
              <a:t> </a:t>
            </a:r>
            <a:r>
              <a:rPr lang="en-US" dirty="0" err="1"/>
              <a:t>clairement</a:t>
            </a:r>
            <a:r>
              <a:rPr lang="en-US" dirty="0"/>
              <a:t> à </a:t>
            </a:r>
            <a:r>
              <a:rPr lang="en-US" dirty="0" err="1"/>
              <a:t>l’avance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516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mécanique</a:t>
            </a:r>
            <a:r>
              <a:rPr lang="en-US" dirty="0"/>
              <a:t> de </a:t>
            </a:r>
            <a:r>
              <a:rPr lang="en-US" dirty="0" err="1"/>
              <a:t>prise</a:t>
            </a:r>
            <a:r>
              <a:rPr lang="en-US" dirty="0"/>
              <a:t> de </a:t>
            </a:r>
            <a:r>
              <a:rPr lang="en-US" dirty="0" err="1"/>
              <a:t>décision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par un </a:t>
            </a:r>
            <a:r>
              <a:rPr lang="en-US" dirty="0" err="1"/>
              <a:t>ordinateur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des </a:t>
            </a:r>
            <a:r>
              <a:rPr lang="en-US" u="sng" dirty="0"/>
              <a:t>conditions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Les conditions </a:t>
            </a:r>
            <a:r>
              <a:rPr lang="en-US" dirty="0" err="1"/>
              <a:t>utilisent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d’indiquer</a:t>
            </a:r>
            <a:r>
              <a:rPr lang="en-US" dirty="0"/>
              <a:t> au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s’il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non, </a:t>
            </a:r>
            <a:r>
              <a:rPr lang="en-US" dirty="0" err="1"/>
              <a:t>exécuter</a:t>
            </a:r>
            <a:r>
              <a:rPr lang="en-US" dirty="0"/>
              <a:t> un certain segment de code </a:t>
            </a:r>
            <a:r>
              <a:rPr lang="en-US" dirty="0" err="1"/>
              <a:t>en</a:t>
            </a:r>
            <a:r>
              <a:rPr lang="en-US" dirty="0"/>
              <a:t> se fondant sur des </a:t>
            </a:r>
            <a:r>
              <a:rPr lang="en-US" dirty="0" err="1"/>
              <a:t>faits</a:t>
            </a:r>
            <a:r>
              <a:rPr lang="en-US" dirty="0"/>
              <a:t> qui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vérifiés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58780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FFB34-28D8-4E51-897B-904AD3B8CB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Boucle “While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E57D8-2B6F-4D0C-B3B0-74C46C0275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nous </a:t>
            </a:r>
            <a:r>
              <a:rPr lang="en-US" dirty="0" err="1"/>
              <a:t>avons</a:t>
            </a:r>
            <a:r>
              <a:rPr lang="en-US" dirty="0"/>
              <a:t> vu, les </a:t>
            </a:r>
            <a:r>
              <a:rPr lang="en-US" dirty="0" err="1"/>
              <a:t>boucles</a:t>
            </a:r>
            <a:r>
              <a:rPr lang="en-US" dirty="0"/>
              <a:t> “Do While” et “While”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versatiles</a:t>
            </a:r>
            <a:r>
              <a:rPr lang="en-US" dirty="0"/>
              <a:t>.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d’exécuter</a:t>
            </a:r>
            <a:r>
              <a:rPr lang="en-US" dirty="0"/>
              <a:t> un certain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d’instructions</a:t>
            </a:r>
            <a:r>
              <a:rPr lang="en-US" dirty="0"/>
              <a:t> </a:t>
            </a:r>
            <a:r>
              <a:rPr lang="en-US" dirty="0" err="1"/>
              <a:t>jusqu’à</a:t>
            </a:r>
            <a:r>
              <a:rPr lang="en-US" dirty="0"/>
              <a:t> </a:t>
            </a:r>
            <a:r>
              <a:rPr lang="en-US" dirty="0" err="1"/>
              <a:t>remplir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condition, </a:t>
            </a:r>
            <a:r>
              <a:rPr lang="en-US" dirty="0" err="1"/>
              <a:t>ainsi</a:t>
            </a:r>
            <a:r>
              <a:rPr lang="en-US" dirty="0"/>
              <a:t> que de </a:t>
            </a:r>
            <a:r>
              <a:rPr lang="en-US" dirty="0" err="1"/>
              <a:t>permettre</a:t>
            </a:r>
            <a:r>
              <a:rPr lang="en-US" dirty="0"/>
              <a:t> </a:t>
            </a:r>
            <a:r>
              <a:rPr lang="en-US" dirty="0" err="1"/>
              <a:t>d’itérer</a:t>
            </a:r>
            <a:r>
              <a:rPr lang="en-US" dirty="0"/>
              <a:t> à travers un tableau.</a:t>
            </a:r>
          </a:p>
          <a:p>
            <a:endParaRPr lang="en-US" dirty="0"/>
          </a:p>
          <a:p>
            <a:r>
              <a:rPr lang="en-US"/>
              <a:t>Dans les situations où le nombre d’itérations est plutôt bien défini dès le départ, nous utiliserons plutôt une boucle “For” que nous verrons dans la prochaine section.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141762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Boucle « For »</a:t>
            </a:r>
          </a:p>
        </p:txBody>
      </p:sp>
    </p:spTree>
    <p:extLst>
      <p:ext uri="{BB962C8B-B14F-4D97-AF65-F5344CB8AC3E}">
        <p14:creationId xmlns:p14="http://schemas.microsoft.com/office/powerpoint/2010/main" val="39752066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“For”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boucle “for” </a:t>
            </a:r>
            <a:r>
              <a:rPr lang="en-US" dirty="0" err="1"/>
              <a:t>est</a:t>
            </a:r>
            <a:r>
              <a:rPr lang="en-US" dirty="0"/>
              <a:t> un type de boucle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faciliter</a:t>
            </a:r>
            <a:r>
              <a:rPr lang="en-US" dirty="0"/>
              <a:t> la navigation à travers un tableau.</a:t>
            </a:r>
          </a:p>
          <a:p>
            <a:r>
              <a:rPr lang="en-US" dirty="0"/>
              <a:t>La raison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conçue</a:t>
            </a:r>
            <a:r>
              <a:rPr lang="en-US" dirty="0"/>
              <a:t> pour </a:t>
            </a:r>
            <a:r>
              <a:rPr lang="en-US" dirty="0" err="1"/>
              <a:t>itérer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de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connu</a:t>
            </a:r>
            <a:r>
              <a:rPr lang="en-US" dirty="0"/>
              <a:t> </a:t>
            </a:r>
            <a:r>
              <a:rPr lang="en-US" dirty="0" err="1"/>
              <a:t>d’avance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CA" dirty="0"/>
              <a:t>for (&lt;</a:t>
            </a:r>
            <a:r>
              <a:rPr lang="en-CA" dirty="0">
                <a:solidFill>
                  <a:srgbClr val="FFC000"/>
                </a:solidFill>
              </a:rPr>
              <a:t>variable </a:t>
            </a:r>
            <a:r>
              <a:rPr lang="en-CA" dirty="0" err="1">
                <a:solidFill>
                  <a:srgbClr val="FFC000"/>
                </a:solidFill>
              </a:rPr>
              <a:t>initialisée</a:t>
            </a:r>
            <a:r>
              <a:rPr lang="en-CA" dirty="0"/>
              <a:t>&gt;; 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&gt;; &lt;</a:t>
            </a:r>
            <a:r>
              <a:rPr lang="en-CA" dirty="0" err="1">
                <a:solidFill>
                  <a:srgbClr val="FFC000"/>
                </a:solidFill>
              </a:rPr>
              <a:t>incrémentation</a:t>
            </a:r>
            <a:r>
              <a:rPr lang="en-CA" dirty="0"/>
              <a:t>&gt;){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//Code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444089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855-6249-4EAD-ADC1-CEAE59719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“For”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509A-C32D-4822-BBAC-4F4C8D97F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0920" y="2052918"/>
            <a:ext cx="11780668" cy="4195481"/>
          </a:xfrm>
        </p:spPr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Observons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composante</a:t>
            </a:r>
            <a:r>
              <a:rPr lang="en-US" dirty="0"/>
              <a:t>:</a:t>
            </a:r>
          </a:p>
          <a:p>
            <a:pPr lvl="1"/>
            <a:r>
              <a:rPr lang="en-US"/>
              <a:t>let </a:t>
            </a:r>
            <a:r>
              <a:rPr lang="en-US" dirty="0"/>
              <a:t>x = 0	</a:t>
            </a:r>
            <a:r>
              <a:rPr lang="en-US"/>
              <a:t>	Représente </a:t>
            </a:r>
            <a:r>
              <a:rPr lang="en-US" dirty="0" err="1"/>
              <a:t>l’initialisation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variable pour </a:t>
            </a:r>
            <a:r>
              <a:rPr lang="en-US" dirty="0" err="1"/>
              <a:t>compter</a:t>
            </a:r>
            <a:r>
              <a:rPr lang="en-US" dirty="0"/>
              <a:t> </a:t>
            </a:r>
            <a:r>
              <a:rPr lang="en-US"/>
              <a:t>les tours.</a:t>
            </a:r>
          </a:p>
          <a:p>
            <a:pPr marL="457200" lvl="1" indent="0">
              <a:buNone/>
            </a:pPr>
            <a:r>
              <a:rPr lang="en-US"/>
              <a:t>                             “let” est l’équivalent de “var”, mais la variable n’existe plus en sortant de la boucle.</a:t>
            </a:r>
          </a:p>
          <a:p>
            <a:pPr lvl="1"/>
            <a:r>
              <a:rPr lang="en-US"/>
              <a:t>x &lt; 5		</a:t>
            </a:r>
            <a:r>
              <a:rPr lang="en-US" dirty="0"/>
              <a:t>	Les </a:t>
            </a:r>
            <a:r>
              <a:rPr lang="en-US" dirty="0" err="1"/>
              <a:t>itérations</a:t>
            </a:r>
            <a:r>
              <a:rPr lang="en-US" dirty="0"/>
              <a:t> </a:t>
            </a:r>
            <a:r>
              <a:rPr lang="en-US" dirty="0" err="1"/>
              <a:t>continuent</a:t>
            </a:r>
            <a:r>
              <a:rPr lang="en-US" dirty="0"/>
              <a:t> </a:t>
            </a:r>
            <a:r>
              <a:rPr lang="en-US" dirty="0" err="1"/>
              <a:t>tant</a:t>
            </a:r>
            <a:r>
              <a:rPr lang="en-US" dirty="0"/>
              <a:t> que x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inférieur</a:t>
            </a:r>
            <a:r>
              <a:rPr lang="en-US" dirty="0"/>
              <a:t> au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d’éléments</a:t>
            </a:r>
            <a:endParaRPr lang="en-US" dirty="0"/>
          </a:p>
          <a:p>
            <a:pPr lvl="1"/>
            <a:r>
              <a:rPr lang="en-CA" dirty="0"/>
              <a:t>x++		</a:t>
            </a:r>
            <a:r>
              <a:rPr lang="en-CA"/>
              <a:t>	Incrémentation</a:t>
            </a:r>
            <a:r>
              <a:rPr lang="en-CA" dirty="0"/>
              <a:t>. </a:t>
            </a:r>
            <a:r>
              <a:rPr lang="en-CA" dirty="0" err="1"/>
              <a:t>Équivalent</a:t>
            </a:r>
            <a:r>
              <a:rPr lang="en-CA" dirty="0"/>
              <a:t> de: x = x + 1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0113B1-3137-4093-9C4E-0A77F5BF30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70245" y="2458868"/>
            <a:ext cx="6305764" cy="169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399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CA79-6C01-4236-87A4-8A67095F6E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Boucle “For”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C75BE-5FAF-4605-85AD-F1A687EF4DA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Typiquement, la variable qui sert de compteur sera initialisée avec la Valeur de départ du compteur, la Valeur finale sera définie par la condition d’arrêt. </a:t>
            </a:r>
          </a:p>
          <a:p>
            <a:r>
              <a:rPr lang="en-US"/>
              <a:t>La dernière valeur sera définie comme la dernière Valeur valide selon la condition (par exemple, “x &lt; 5” aura “4” comme dernière valeur valide)</a:t>
            </a:r>
          </a:p>
        </p:txBody>
      </p:sp>
    </p:spTree>
    <p:extLst>
      <p:ext uri="{BB962C8B-B14F-4D97-AF65-F5344CB8AC3E}">
        <p14:creationId xmlns:p14="http://schemas.microsoft.com/office/powerpoint/2010/main" val="17322025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54750-911C-4526-B8B6-775674A217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“For”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AE8E-D2A4-4BBA-A539-A823588D56D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Questions </a:t>
            </a:r>
            <a:r>
              <a:rPr lang="en-US" dirty="0" err="1"/>
              <a:t>jeu</a:t>
            </a:r>
            <a:r>
              <a:rPr lang="en-US" dirty="0"/>
              <a:t>-questionnaire!</a:t>
            </a:r>
          </a:p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affichera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D78A76-E16C-451D-BD46-AD0B4AFE68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9608" y="3030991"/>
            <a:ext cx="7544588" cy="236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74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54750-911C-4526-B8B6-775674A217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“For”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AE8E-D2A4-4BBA-A539-A823588D56D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Questions </a:t>
            </a:r>
            <a:r>
              <a:rPr lang="en-US" dirty="0" err="1"/>
              <a:t>jeu</a:t>
            </a:r>
            <a:r>
              <a:rPr lang="en-US" dirty="0"/>
              <a:t>-questionnaire!</a:t>
            </a:r>
          </a:p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affichera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D78A76-E16C-451D-BD46-AD0B4AFE68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89608" y="3030991"/>
            <a:ext cx="7544588" cy="2368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ECD432-2929-4C9C-99FB-74BF0AE516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064437" y="3030991"/>
            <a:ext cx="2143424" cy="12003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D28766-55CA-410B-9DC6-2F7B15040BD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89608" y="5965794"/>
            <a:ext cx="6433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Pourquoi? Parce qu’on additionne: 0 + 1 + 2 + 3 + 4 = 10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16132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B17A8-FDF6-43B8-B05D-222E10DAA34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Boucle “For”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1C924-F576-4AB5-B42C-DDCB3838355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section sur la double “For”.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1109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Continue &amp; Break</a:t>
            </a:r>
          </a:p>
        </p:txBody>
      </p:sp>
    </p:spTree>
    <p:extLst>
      <p:ext uri="{BB962C8B-B14F-4D97-AF65-F5344CB8AC3E}">
        <p14:creationId xmlns:p14="http://schemas.microsoft.com/office/powerpoint/2010/main" val="5689322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4C2CE-54F5-4219-960F-54B5DCD7EC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Continue et Break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DD6E9-C4C6-4972-9788-CE9E7577F1D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certains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arrivera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obliger</a:t>
            </a:r>
            <a:r>
              <a:rPr lang="en-US" dirty="0"/>
              <a:t> le </a:t>
            </a:r>
            <a:r>
              <a:rPr lang="en-US" dirty="0" err="1"/>
              <a:t>programme</a:t>
            </a:r>
            <a:r>
              <a:rPr lang="en-US" dirty="0"/>
              <a:t> a </a:t>
            </a:r>
            <a:r>
              <a:rPr lang="en-US" dirty="0" err="1"/>
              <a:t>recommencer</a:t>
            </a:r>
            <a:r>
              <a:rPr lang="en-US" dirty="0"/>
              <a:t> un tour de boucle </a:t>
            </a:r>
            <a:r>
              <a:rPr lang="en-US" dirty="0" err="1"/>
              <a:t>immédiatement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encore à </a:t>
            </a:r>
            <a:r>
              <a:rPr lang="en-US" dirty="0" err="1"/>
              <a:t>mettre</a:t>
            </a:r>
            <a:r>
              <a:rPr lang="en-US" dirty="0"/>
              <a:t> fin à la boucle.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se faire avec les instructions “continue” et “break”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63684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Si (</a:t>
            </a:r>
            <a:r>
              <a:rPr lang="en-US" dirty="0" err="1"/>
              <a:t>âge</a:t>
            </a:r>
            <a:r>
              <a:rPr lang="en-US" dirty="0"/>
              <a:t> &gt;= 18), la </a:t>
            </a:r>
            <a:r>
              <a:rPr lang="en-US" dirty="0" err="1"/>
              <a:t>personne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majeure</a:t>
            </a:r>
          </a:p>
          <a:p>
            <a:pPr lvl="1"/>
            <a:r>
              <a:rPr lang="en-US" dirty="0"/>
              <a:t>Si (</a:t>
            </a:r>
            <a:r>
              <a:rPr lang="en-US" dirty="0" err="1"/>
              <a:t>NombreEleve</a:t>
            </a:r>
            <a:r>
              <a:rPr lang="en-US" dirty="0"/>
              <a:t> = 0),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vide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Dans les </a:t>
            </a:r>
            <a:r>
              <a:rPr lang="en-US" dirty="0" err="1"/>
              <a:t>prochaines</a:t>
            </a:r>
            <a:r>
              <a:rPr lang="en-US" dirty="0"/>
              <a:t> diapositives,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76714-C0E3-4C64-B46B-1FCF4F818D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Break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00618-1435-498A-A0C9-3E15B06DC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L’instruction “break” permet d’obliger une boucle de terminer son exécution immédiatement.</a:t>
            </a:r>
          </a:p>
          <a:p>
            <a:endParaRPr lang="en-US"/>
          </a:p>
          <a:p>
            <a:r>
              <a:rPr lang="en-CA"/>
              <a:t>Prenons </a:t>
            </a:r>
            <a:r>
              <a:rPr lang="en-CA" dirty="0"/>
              <a:t>le temps de </a:t>
            </a:r>
            <a:r>
              <a:rPr lang="en-CA" dirty="0" err="1"/>
              <a:t>voir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62707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76714-C0E3-4C64-B46B-1FCF4F818D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Break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00618-1435-498A-A0C9-3E15B06DC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108DD5-454D-4561-9FF9-5B43E9A91C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9230" y="2607201"/>
            <a:ext cx="7832897" cy="384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328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362F-61BE-4B1C-8131-D18F9D9322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Break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A9D56-F5DA-47B5-B42D-811599637A3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</a:t>
            </a:r>
            <a:r>
              <a:rPr lang="en-US" dirty="0"/>
              <a:t> code, </a:t>
            </a:r>
            <a:r>
              <a:rPr lang="en-US" dirty="0" err="1"/>
              <a:t>l’utilisateur</a:t>
            </a:r>
            <a:r>
              <a:rPr lang="en-US" dirty="0"/>
              <a:t> </a:t>
            </a:r>
            <a:r>
              <a:rPr lang="en-US" dirty="0" err="1"/>
              <a:t>devra</a:t>
            </a:r>
            <a:r>
              <a:rPr lang="en-US" dirty="0"/>
              <a:t> </a:t>
            </a:r>
            <a:r>
              <a:rPr lang="en-US" dirty="0" err="1"/>
              <a:t>tenter</a:t>
            </a:r>
            <a:r>
              <a:rPr lang="en-US" dirty="0"/>
              <a:t> de </a:t>
            </a:r>
            <a:r>
              <a:rPr lang="en-US" dirty="0" err="1"/>
              <a:t>trouver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secret </a:t>
            </a:r>
            <a:r>
              <a:rPr lang="en-US" dirty="0" err="1"/>
              <a:t>jusqu’à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réussisse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boucle </a:t>
            </a:r>
            <a:r>
              <a:rPr lang="en-US" dirty="0" err="1"/>
              <a:t>infinie</a:t>
            </a:r>
            <a:r>
              <a:rPr lang="en-US" dirty="0"/>
              <a:t> qui </a:t>
            </a:r>
            <a:r>
              <a:rPr lang="en-US" dirty="0" err="1"/>
              <a:t>est</a:t>
            </a:r>
            <a:r>
              <a:rPr lang="en-US" dirty="0"/>
              <a:t> contrôlée par </a:t>
            </a:r>
            <a:r>
              <a:rPr lang="en-US" dirty="0" err="1"/>
              <a:t>une</a:t>
            </a:r>
            <a:r>
              <a:rPr lang="en-US" dirty="0"/>
              <a:t> condition </a:t>
            </a:r>
            <a:r>
              <a:rPr lang="en-US" dirty="0" err="1"/>
              <a:t>possédant</a:t>
            </a:r>
            <a:r>
              <a:rPr lang="en-US" dirty="0"/>
              <a:t> un “break”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903839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2167-58B3-449A-83E7-B87BAC8260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Continue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46621-2B54-4AEB-B19F-750BAAEE2E6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L’instruction “continue” permet d’obliger une boucle de recommencer un nouveau tour avant d’avoir terminé l’exécution de toutes les instructions.</a:t>
            </a:r>
          </a:p>
          <a:p>
            <a:r>
              <a:rPr lang="en-US"/>
              <a:t>Notez toutefois que la condition de la boucle sera tout de même vérifiée.</a:t>
            </a:r>
          </a:p>
          <a:p>
            <a:endParaRPr lang="en-CA" dirty="0"/>
          </a:p>
          <a:p>
            <a:r>
              <a:rPr lang="en-CA" dirty="0" err="1"/>
              <a:t>Prenons</a:t>
            </a:r>
            <a:r>
              <a:rPr lang="en-CA" dirty="0"/>
              <a:t> le temps de </a:t>
            </a:r>
            <a:r>
              <a:rPr lang="en-CA" dirty="0" err="1"/>
              <a:t>voir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87837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2167-58B3-449A-83E7-B87BAC8260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Continue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46621-2B54-4AEB-B19F-750BAAEE2E6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  <a:p>
            <a:endParaRPr lang="en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04F53-6F92-4D6D-B20D-C7609BF1EB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237" y="2708924"/>
            <a:ext cx="11863526" cy="3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613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76714-C0E3-4C64-B46B-1FCF4F818D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Continue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00618-1435-498A-A0C9-3E15B06DC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code </a:t>
            </a:r>
            <a:r>
              <a:rPr lang="en-US" dirty="0" err="1"/>
              <a:t>précédent</a:t>
            </a:r>
            <a:r>
              <a:rPr lang="en-US"/>
              <a:t>, on comprend que l’utilisateur doit fournir un nombre positif (Supérieur ou égal à 0).</a:t>
            </a:r>
          </a:p>
          <a:p>
            <a:r>
              <a:rPr lang="en-US"/>
              <a:t>Si cette condition n’est pas remplie, la boucle sera recommandée pour demander à nouveau à l’utilisateur d’entrer une valeur.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9695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résumé, les conditions permettent à votre programme de prendre des décisions à partir des informations qu’il a (typiquement les variables) et d’ajuster son comportement en conséquence.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couvrirons d’autres concepts fondamentaux de JavaScript tel que les fonctions, les fonctions fléchées.</a:t>
            </a:r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conditions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err="1"/>
              <a:t>opérateurs</a:t>
            </a:r>
            <a:r>
              <a:rPr lang="en-US"/>
              <a:t> booléens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>
                <a:hlinkClick r:id="rId4"/>
              </a:rPr>
              <a:t>https://www.w3schools.com/js/js_if_else.asp</a:t>
            </a:r>
            <a:endParaRPr lang="en-CA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6741</TotalTime>
  <Words>2910</Words>
  <Application>Microsoft Office PowerPoint</Application>
  <PresentationFormat>Widescreen</PresentationFormat>
  <Paragraphs>431</Paragraphs>
  <Slides>91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91</vt:i4>
      </vt:variant>
    </vt:vector>
  </HeadingPairs>
  <TitlesOfParts>
    <vt:vector size="95" baseType="lpstr">
      <vt:lpstr>Century Gothic</vt:lpstr>
      <vt:lpstr>Wingdings 3</vt:lpstr>
      <vt:lpstr>4_Ion</vt:lpstr>
      <vt:lpstr>5_Ion</vt:lpstr>
      <vt:lpstr>Les conditions et les boucles</vt:lpstr>
      <vt:lpstr>Rappel du dernier cours</vt:lpstr>
      <vt:lpstr>Rappel du dernier cours</vt:lpstr>
      <vt:lpstr>Les conditions</vt:lpstr>
      <vt:lpstr>Les conditions</vt:lpstr>
      <vt:lpstr>Les conditions</vt:lpstr>
      <vt:lpstr>Les conditions</vt:lpstr>
      <vt:lpstr>Les conditions</vt:lpstr>
      <vt:lpstr>Les conditions</vt:lpstr>
      <vt:lpstr>La syntaxe des conditions</vt:lpstr>
      <vt:lpstr>La syntaxe des conditions</vt:lpstr>
      <vt:lpstr>IF</vt:lpstr>
      <vt:lpstr>IF</vt:lpstr>
      <vt:lpstr>IF - ELSE</vt:lpstr>
      <vt:lpstr>IF - ELSE</vt:lpstr>
      <vt:lpstr>IF - ELSE IF</vt:lpstr>
      <vt:lpstr>IF - ELSE IF</vt:lpstr>
      <vt:lpstr>IF - ELSE IF</vt:lpstr>
      <vt:lpstr>Les opérateurs de comparaison</vt:lpstr>
      <vt:lpstr>Les opérateurs de comparaison</vt:lpstr>
      <vt:lpstr>Les opérateurs de comparaison</vt:lpstr>
      <vt:lpstr>Égalité (==)</vt:lpstr>
      <vt:lpstr>Différent de (!=) </vt:lpstr>
      <vt:lpstr>Plus petit que (&lt;)</vt:lpstr>
      <vt:lpstr>Plus petit ou égal (&lt;=)</vt:lpstr>
      <vt:lpstr>Plus grand que (&gt;) </vt:lpstr>
      <vt:lpstr>Plus grand ou égal (&gt;=) </vt:lpstr>
      <vt:lpstr>Les opérateurs de comparaison</vt:lpstr>
      <vt:lpstr>Les opérateurs booléens</vt:lpstr>
      <vt:lpstr>Les opérateurs booléens</vt:lpstr>
      <vt:lpstr>Les opérateurs booléens</vt:lpstr>
      <vt:lpstr>Les opérateurs booléens</vt:lpstr>
      <vt:lpstr>Operation AND</vt:lpstr>
      <vt:lpstr>Operation AND (&amp;&amp;)</vt:lpstr>
      <vt:lpstr>Operation AND (&amp;&amp;)</vt:lpstr>
      <vt:lpstr>Operation AND (&amp;&amp;)</vt:lpstr>
      <vt:lpstr>Operation AND (&amp;&amp;)</vt:lpstr>
      <vt:lpstr>Operation OR</vt:lpstr>
      <vt:lpstr>Operation OR (||)</vt:lpstr>
      <vt:lpstr>Operation OR (||)</vt:lpstr>
      <vt:lpstr>Operation OR (||)</vt:lpstr>
      <vt:lpstr>Operation OR (||)</vt:lpstr>
      <vt:lpstr>Operation NOT</vt:lpstr>
      <vt:lpstr>Operation NOT (!)</vt:lpstr>
      <vt:lpstr>Operation NOT (!)</vt:lpstr>
      <vt:lpstr>Operation NOT (!)</vt:lpstr>
      <vt:lpstr>Operation NOT (!)</vt:lpstr>
      <vt:lpstr>Le parenthèsage</vt:lpstr>
      <vt:lpstr>Le parenthèsage</vt:lpstr>
      <vt:lpstr>Le parenthèsage</vt:lpstr>
      <vt:lpstr>Le parenthèsage</vt:lpstr>
      <vt:lpstr>Le parenthèsage</vt:lpstr>
      <vt:lpstr>Les conditions</vt:lpstr>
      <vt:lpstr>Les boucles</vt:lpstr>
      <vt:lpstr>Les boucles</vt:lpstr>
      <vt:lpstr>Les boucles</vt:lpstr>
      <vt:lpstr>Les boucles</vt:lpstr>
      <vt:lpstr>Boucle « Do While »</vt:lpstr>
      <vt:lpstr>Boucle “Do While”</vt:lpstr>
      <vt:lpstr>Boucle “Do While”</vt:lpstr>
      <vt:lpstr>Boucle “Do While”</vt:lpstr>
      <vt:lpstr>Boucle “Do While”</vt:lpstr>
      <vt:lpstr>Boucle “Do While”</vt:lpstr>
      <vt:lpstr>Boucle « While »</vt:lpstr>
      <vt:lpstr>Boucle “While”</vt:lpstr>
      <vt:lpstr>Boucle “While”</vt:lpstr>
      <vt:lpstr>Boucle “While”</vt:lpstr>
      <vt:lpstr>Boucle “While”</vt:lpstr>
      <vt:lpstr>Boucle “While”</vt:lpstr>
      <vt:lpstr>Boucle “While”</vt:lpstr>
      <vt:lpstr>Boucle « For »</vt:lpstr>
      <vt:lpstr>Boucle “For”</vt:lpstr>
      <vt:lpstr>Boucle “For”</vt:lpstr>
      <vt:lpstr>Boucle “For”</vt:lpstr>
      <vt:lpstr>Boucle “For”</vt:lpstr>
      <vt:lpstr>Boucle “For”</vt:lpstr>
      <vt:lpstr>Boucle “For”</vt:lpstr>
      <vt:lpstr>Continue &amp; Break</vt:lpstr>
      <vt:lpstr>Continue et Break</vt:lpstr>
      <vt:lpstr>Break</vt:lpstr>
      <vt:lpstr>Break</vt:lpstr>
      <vt:lpstr>Break</vt:lpstr>
      <vt:lpstr>Continue</vt:lpstr>
      <vt:lpstr>Continue</vt:lpstr>
      <vt:lpstr>Continue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490</cp:revision>
  <dcterms:created xsi:type="dcterms:W3CDTF">2019-01-03T23:05:02Z</dcterms:created>
  <dcterms:modified xsi:type="dcterms:W3CDTF">2026-08-06T22:26:53Z</dcterms:modified>
</cp:coreProperties>
</file>