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8" r:id="rId2"/>
    <p:sldId id="264" r:id="rId3"/>
    <p:sldId id="359" r:id="rId4"/>
    <p:sldId id="401" r:id="rId5"/>
    <p:sldId id="437" r:id="rId6"/>
    <p:sldId id="441" r:id="rId7"/>
    <p:sldId id="442" r:id="rId8"/>
    <p:sldId id="439" r:id="rId9"/>
    <p:sldId id="361" r:id="rId10"/>
    <p:sldId id="443" r:id="rId11"/>
    <p:sldId id="444" r:id="rId12"/>
    <p:sldId id="445" r:id="rId13"/>
    <p:sldId id="376" r:id="rId14"/>
    <p:sldId id="377" r:id="rId15"/>
    <p:sldId id="446" r:id="rId16"/>
    <p:sldId id="378" r:id="rId17"/>
    <p:sldId id="447" r:id="rId18"/>
    <p:sldId id="379" r:id="rId19"/>
    <p:sldId id="403" r:id="rId20"/>
    <p:sldId id="448" r:id="rId21"/>
    <p:sldId id="449" r:id="rId22"/>
    <p:sldId id="450" r:id="rId23"/>
    <p:sldId id="451" r:id="rId24"/>
    <p:sldId id="452" r:id="rId25"/>
    <p:sldId id="453" r:id="rId26"/>
    <p:sldId id="454" r:id="rId27"/>
    <p:sldId id="455" r:id="rId28"/>
    <p:sldId id="456" r:id="rId29"/>
    <p:sldId id="457" r:id="rId30"/>
    <p:sldId id="458" r:id="rId31"/>
    <p:sldId id="459" r:id="rId32"/>
    <p:sldId id="460" r:id="rId33"/>
    <p:sldId id="461" r:id="rId34"/>
    <p:sldId id="462" r:id="rId35"/>
    <p:sldId id="294" r:id="rId36"/>
    <p:sldId id="298" r:id="rId37"/>
    <p:sldId id="435" r:id="rId38"/>
    <p:sldId id="322" r:id="rId39"/>
    <p:sldId id="323" r:id="rId40"/>
    <p:sldId id="324" r:id="rId4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174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2026-03-02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3960250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2026-03-02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6493150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2026-03-02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997872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2026-03-02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681722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2026-03-02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7105079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2026-03-02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8058774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2026-03-02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3798420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2026-03-02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1459915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2026-03-02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922563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2026-03-02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240043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2026-03-02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66077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2026-03-02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971536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2026-03-02</a:t>
            </a:fld>
            <a:endParaRPr lang="fr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5786436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2026-03-02</a:t>
            </a:fld>
            <a:endParaRPr lang="fr-CA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1555898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2026-03-02</a:t>
            </a:fld>
            <a:endParaRPr lang="fr-CA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7490437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2026-03-02</a:t>
            </a:fld>
            <a:endParaRPr lang="fr-CA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136946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2026-03-02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1997199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E2FB3C1-3D71-481E-9898-EF100A2FF7C8}" type="datetimeFigureOut">
              <a:rPr lang="fr-CA" smtClean="0"/>
              <a:t>2026-03-02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98999288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7.xml"/><Relationship Id="rId1" Type="http://schemas.openxmlformats.org/officeDocument/2006/relationships/tags" Target="../tags/tag1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9.xml"/><Relationship Id="rId1" Type="http://schemas.openxmlformats.org/officeDocument/2006/relationships/tags" Target="../tags/tag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1.xml"/><Relationship Id="rId1" Type="http://schemas.openxmlformats.org/officeDocument/2006/relationships/tags" Target="../tags/tag2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3.xml"/><Relationship Id="rId1" Type="http://schemas.openxmlformats.org/officeDocument/2006/relationships/tags" Target="../tags/tag2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5.xml"/><Relationship Id="rId1" Type="http://schemas.openxmlformats.org/officeDocument/2006/relationships/tags" Target="../tags/tag2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7.xml"/><Relationship Id="rId1" Type="http://schemas.openxmlformats.org/officeDocument/2006/relationships/tags" Target="../tags/tag2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9.xml"/><Relationship Id="rId1" Type="http://schemas.openxmlformats.org/officeDocument/2006/relationships/tags" Target="../tags/tag2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1.xml"/><Relationship Id="rId1" Type="http://schemas.openxmlformats.org/officeDocument/2006/relationships/tags" Target="../tags/tag3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3.xml"/><Relationship Id="rId1" Type="http://schemas.openxmlformats.org/officeDocument/2006/relationships/tags" Target="../tags/tag3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6.xml"/><Relationship Id="rId1" Type="http://schemas.openxmlformats.org/officeDocument/2006/relationships/tags" Target="../tags/tag3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8.xml"/><Relationship Id="rId1" Type="http://schemas.openxmlformats.org/officeDocument/2006/relationships/tags" Target="../tags/tag3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0.xml"/><Relationship Id="rId1" Type="http://schemas.openxmlformats.org/officeDocument/2006/relationships/tags" Target="../tags/tag3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2.xml"/><Relationship Id="rId1" Type="http://schemas.openxmlformats.org/officeDocument/2006/relationships/tags" Target="../tags/tag4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4.xml"/><Relationship Id="rId1" Type="http://schemas.openxmlformats.org/officeDocument/2006/relationships/tags" Target="../tags/tag4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6.xml"/><Relationship Id="rId1" Type="http://schemas.openxmlformats.org/officeDocument/2006/relationships/tags" Target="../tags/tag4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8.xml"/><Relationship Id="rId1" Type="http://schemas.openxmlformats.org/officeDocument/2006/relationships/tags" Target="../tags/tag4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0.xml"/><Relationship Id="rId1" Type="http://schemas.openxmlformats.org/officeDocument/2006/relationships/tags" Target="../tags/tag4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2.xml"/><Relationship Id="rId1" Type="http://schemas.openxmlformats.org/officeDocument/2006/relationships/tags" Target="../tags/tag5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4.xml"/><Relationship Id="rId1" Type="http://schemas.openxmlformats.org/officeDocument/2006/relationships/tags" Target="../tags/tag5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6.xml"/><Relationship Id="rId1" Type="http://schemas.openxmlformats.org/officeDocument/2006/relationships/tags" Target="../tags/tag5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8.xml"/><Relationship Id="rId1" Type="http://schemas.openxmlformats.org/officeDocument/2006/relationships/tags" Target="../tags/tag5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0.xml"/><Relationship Id="rId1" Type="http://schemas.openxmlformats.org/officeDocument/2006/relationships/tags" Target="../tags/tag59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2.xml"/><Relationship Id="rId1" Type="http://schemas.openxmlformats.org/officeDocument/2006/relationships/tags" Target="../tags/tag6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4.xml"/><Relationship Id="rId1" Type="http://schemas.openxmlformats.org/officeDocument/2006/relationships/tags" Target="../tags/tag6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7.xml"/><Relationship Id="rId1" Type="http://schemas.openxmlformats.org/officeDocument/2006/relationships/tags" Target="../tags/tag6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0.xml"/><Relationship Id="rId1" Type="http://schemas.openxmlformats.org/officeDocument/2006/relationships/tags" Target="../tags/tag69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2.xml"/><Relationship Id="rId1" Type="http://schemas.openxmlformats.org/officeDocument/2006/relationships/tags" Target="../tags/tag71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.xml"/><Relationship Id="rId1" Type="http://schemas.openxmlformats.org/officeDocument/2006/relationships/tags" Target="../tags/tag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4.xml"/><Relationship Id="rId1" Type="http://schemas.openxmlformats.org/officeDocument/2006/relationships/tags" Target="../tags/tag73.xml"/><Relationship Id="rId6" Type="http://schemas.openxmlformats.org/officeDocument/2006/relationships/hyperlink" Target="https://www.sqlshack.com/commonly-used-sql-server-constraints-foreign-key-check-default/" TargetMode="External"/><Relationship Id="rId5" Type="http://schemas.openxmlformats.org/officeDocument/2006/relationships/hyperlink" Target="https://www.techonthenet.com/sql_server/foreign_keys/foreign_delete.php" TargetMode="External"/><Relationship Id="rId4" Type="http://schemas.openxmlformats.org/officeDocument/2006/relationships/hyperlink" Target="https://www.sqlteam.com/articles/using-set-null-and-set-default-with-foreign-key-constraints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.xml"/><Relationship Id="rId1" Type="http://schemas.openxmlformats.org/officeDocument/2006/relationships/tags" Target="../tags/tag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.xml"/><Relationship Id="rId1" Type="http://schemas.openxmlformats.org/officeDocument/2006/relationships/tags" Target="../tags/tag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.xml"/><Relationship Id="rId1" Type="http://schemas.openxmlformats.org/officeDocument/2006/relationships/tags" Target="../tags/tag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4BFBBB-75A4-48A8-BF4D-1A422686C130}"/>
              </a:ext>
            </a:extLst>
          </p:cNvPr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 err="1"/>
              <a:t>Transact</a:t>
            </a:r>
            <a:r>
              <a:rPr lang="fr-CA" dirty="0"/>
              <a:t>-SQL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874DFCA-810D-41A7-A7A0-9BDC978D0492}"/>
              </a:ext>
            </a:extLst>
          </p:cNvPr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/>
        <p:txBody>
          <a:bodyPr/>
          <a:lstStyle/>
          <a:p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753086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Introduction aux </a:t>
            </a:r>
            <a:r>
              <a:rPr lang="en-US" dirty="0" err="1"/>
              <a:t>procédures</a:t>
            </a:r>
            <a:r>
              <a:rPr lang="en-US" dirty="0"/>
              <a:t> </a:t>
            </a:r>
            <a:r>
              <a:rPr lang="en-US" dirty="0" err="1"/>
              <a:t>stockées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Jusqu'ici</a:t>
            </a:r>
            <a:r>
              <a:rPr lang="en-US" dirty="0"/>
              <a:t>, les </a:t>
            </a:r>
            <a:r>
              <a:rPr lang="en-US" dirty="0" err="1"/>
              <a:t>requêtes</a:t>
            </a:r>
            <a:r>
              <a:rPr lang="en-US" dirty="0"/>
              <a:t> que nous </a:t>
            </a:r>
            <a:r>
              <a:rPr lang="en-US" dirty="0" err="1"/>
              <a:t>avons</a:t>
            </a:r>
            <a:r>
              <a:rPr lang="en-US" dirty="0"/>
              <a:t> </a:t>
            </a:r>
            <a:r>
              <a:rPr lang="en-US" dirty="0" err="1"/>
              <a:t>utilisées</a:t>
            </a:r>
            <a:r>
              <a:rPr lang="en-US" dirty="0"/>
              <a:t> </a:t>
            </a:r>
            <a:r>
              <a:rPr lang="en-US" dirty="0" err="1"/>
              <a:t>devaient</a:t>
            </a:r>
            <a:r>
              <a:rPr lang="en-US" dirty="0"/>
              <a:t> </a:t>
            </a:r>
            <a:r>
              <a:rPr lang="en-US" dirty="0" err="1"/>
              <a:t>être</a:t>
            </a:r>
            <a:r>
              <a:rPr lang="en-US" dirty="0"/>
              <a:t> </a:t>
            </a:r>
            <a:r>
              <a:rPr lang="en-US" dirty="0" err="1"/>
              <a:t>rédigées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entier</a:t>
            </a:r>
            <a:r>
              <a:rPr lang="en-US" dirty="0"/>
              <a:t>.</a:t>
            </a:r>
          </a:p>
          <a:p>
            <a:r>
              <a:rPr lang="en-US" dirty="0"/>
              <a:t>Par </a:t>
            </a:r>
            <a:r>
              <a:rPr lang="en-US" dirty="0" err="1"/>
              <a:t>exemple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SELECT nom, </a:t>
            </a:r>
            <a:r>
              <a:rPr lang="en-US" dirty="0" err="1"/>
              <a:t>prenom</a:t>
            </a:r>
            <a:r>
              <a:rPr lang="en-US" dirty="0"/>
              <a:t> FROM client WHERE </a:t>
            </a:r>
            <a:r>
              <a:rPr lang="en-US" dirty="0" err="1"/>
              <a:t>numero_compte</a:t>
            </a:r>
            <a:r>
              <a:rPr lang="en-US" dirty="0"/>
              <a:t>=1003</a:t>
            </a:r>
          </a:p>
          <a:p>
            <a:pPr lvl="1"/>
            <a:endParaRPr lang="en-US" dirty="0"/>
          </a:p>
          <a:p>
            <a:r>
              <a:rPr lang="en-US" dirty="0" err="1"/>
              <a:t>C'est</a:t>
            </a:r>
            <a:r>
              <a:rPr lang="en-US" dirty="0"/>
              <a:t> </a:t>
            </a:r>
            <a:r>
              <a:rPr lang="en-US" dirty="0" err="1"/>
              <a:t>ce</a:t>
            </a:r>
            <a:r>
              <a:rPr lang="en-US" dirty="0"/>
              <a:t> </a:t>
            </a:r>
            <a:r>
              <a:rPr lang="en-US" dirty="0" err="1"/>
              <a:t>qu'on</a:t>
            </a:r>
            <a:r>
              <a:rPr lang="en-US" dirty="0"/>
              <a:t> </a:t>
            </a:r>
            <a:r>
              <a:rPr lang="en-US" dirty="0" err="1"/>
              <a:t>appelle</a:t>
            </a:r>
            <a:r>
              <a:rPr lang="en-US" dirty="0"/>
              <a:t> des </a:t>
            </a:r>
            <a:r>
              <a:rPr lang="en-US" dirty="0" err="1"/>
              <a:t>requêtes</a:t>
            </a:r>
            <a:r>
              <a:rPr lang="en-US" dirty="0"/>
              <a:t> </a:t>
            </a:r>
            <a:r>
              <a:rPr lang="en-US" u="sng" dirty="0" err="1"/>
              <a:t>Adhoc</a:t>
            </a:r>
            <a:r>
              <a:rPr lang="en-US" dirty="0"/>
              <a:t>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98153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D99F9D-DCF2-45D5-824D-006EB536173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Introduction aux </a:t>
            </a:r>
            <a:r>
              <a:rPr lang="en-US" dirty="0" err="1"/>
              <a:t>procédures</a:t>
            </a:r>
            <a:r>
              <a:rPr lang="en-US" dirty="0"/>
              <a:t> </a:t>
            </a:r>
            <a:r>
              <a:rPr lang="en-US" dirty="0" err="1"/>
              <a:t>stockées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9A4B52-0413-4C9A-AA15-D986BD1CE630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Ces</a:t>
            </a:r>
            <a:r>
              <a:rPr lang="en-US" dirty="0"/>
              <a:t> </a:t>
            </a:r>
            <a:r>
              <a:rPr lang="en-US" dirty="0" err="1"/>
              <a:t>requêtes</a:t>
            </a:r>
            <a:r>
              <a:rPr lang="en-US" dirty="0"/>
              <a:t> </a:t>
            </a:r>
            <a:r>
              <a:rPr lang="en-US" dirty="0" err="1"/>
              <a:t>ont</a:t>
            </a:r>
            <a:r>
              <a:rPr lang="en-US" dirty="0"/>
              <a:t> de </a:t>
            </a:r>
            <a:r>
              <a:rPr lang="en-US" dirty="0" err="1"/>
              <a:t>nombreux</a:t>
            </a:r>
            <a:r>
              <a:rPr lang="en-US" dirty="0"/>
              <a:t> </a:t>
            </a:r>
            <a:r>
              <a:rPr lang="en-US" dirty="0" err="1"/>
              <a:t>inconvénients</a:t>
            </a:r>
            <a:endParaRPr lang="en-US" dirty="0"/>
          </a:p>
          <a:p>
            <a:pPr lvl="1"/>
            <a:r>
              <a:rPr lang="fr-CA" dirty="0"/>
              <a:t>Augmente le temps d'exécution en compilant le code SQL</a:t>
            </a:r>
          </a:p>
          <a:p>
            <a:pPr lvl="1"/>
            <a:r>
              <a:rPr lang="fr-CA" dirty="0" err="1"/>
              <a:t>Vuln</a:t>
            </a:r>
            <a:r>
              <a:rPr lang="en-CA" dirty="0" err="1"/>
              <a:t>érable</a:t>
            </a:r>
            <a:r>
              <a:rPr lang="en-CA" dirty="0"/>
              <a:t> aux injections SQL</a:t>
            </a:r>
            <a:endParaRPr lang="fr-CA" dirty="0"/>
          </a:p>
          <a:p>
            <a:pPr lvl="1"/>
            <a:r>
              <a:rPr lang="fr-CA" dirty="0"/>
              <a:t>Difficile à comprendre rapidement (pas de nom associé)</a:t>
            </a:r>
          </a:p>
          <a:p>
            <a:pPr lvl="1"/>
            <a:r>
              <a:rPr lang="fr-CA" dirty="0"/>
              <a:t>Difficile à paramétrer</a:t>
            </a:r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3975546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3508E9-AE81-4D0D-B921-DCC8E299CE2F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Introduction aux </a:t>
            </a:r>
            <a:r>
              <a:rPr lang="en-US" dirty="0" err="1"/>
              <a:t>procédures</a:t>
            </a:r>
            <a:r>
              <a:rPr lang="en-US" dirty="0"/>
              <a:t> </a:t>
            </a:r>
            <a:r>
              <a:rPr lang="en-US" dirty="0" err="1"/>
              <a:t>stockées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2EEA82-06E2-4959-B579-5C23EA1214DB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Les </a:t>
            </a:r>
            <a:r>
              <a:rPr lang="en-US" dirty="0" err="1"/>
              <a:t>procédures</a:t>
            </a:r>
            <a:r>
              <a:rPr lang="en-US" dirty="0"/>
              <a:t> </a:t>
            </a:r>
            <a:r>
              <a:rPr lang="en-US" dirty="0" err="1"/>
              <a:t>stockées</a:t>
            </a:r>
            <a:r>
              <a:rPr lang="en-US" dirty="0"/>
              <a:t> </a:t>
            </a:r>
            <a:r>
              <a:rPr lang="en-US" dirty="0" err="1"/>
              <a:t>sont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réalité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sorte</a:t>
            </a:r>
            <a:r>
              <a:rPr lang="en-US" dirty="0"/>
              <a:t> de </a:t>
            </a:r>
            <a:r>
              <a:rPr lang="en-US" dirty="0" err="1"/>
              <a:t>fonction</a:t>
            </a:r>
            <a:r>
              <a:rPr lang="en-US" dirty="0"/>
              <a:t> que </a:t>
            </a:r>
            <a:r>
              <a:rPr lang="en-US" dirty="0" err="1"/>
              <a:t>vous</a:t>
            </a:r>
            <a:r>
              <a:rPr lang="en-US" dirty="0"/>
              <a:t> </a:t>
            </a:r>
            <a:r>
              <a:rPr lang="en-US" dirty="0" err="1"/>
              <a:t>pouvez</a:t>
            </a:r>
            <a:r>
              <a:rPr lang="en-US" dirty="0"/>
              <a:t> </a:t>
            </a:r>
            <a:r>
              <a:rPr lang="en-US" dirty="0" err="1"/>
              <a:t>créer</a:t>
            </a:r>
            <a:r>
              <a:rPr lang="en-US" dirty="0"/>
              <a:t>.</a:t>
            </a:r>
          </a:p>
          <a:p>
            <a:r>
              <a:rPr lang="fr-CA" dirty="0"/>
              <a:t>Une fois créée, elle peut être utilisée autant de fois qu'on le souhaite en lui donnant des paramètres.</a:t>
            </a:r>
          </a:p>
          <a:p>
            <a:endParaRPr lang="fr-CA" dirty="0"/>
          </a:p>
          <a:p>
            <a:r>
              <a:rPr lang="fr-CA" dirty="0"/>
              <a:t>Par exemple:</a:t>
            </a:r>
          </a:p>
          <a:p>
            <a:pPr lvl="1"/>
            <a:r>
              <a:rPr lang="fr-CA" dirty="0" err="1"/>
              <a:t>exec</a:t>
            </a:r>
            <a:r>
              <a:rPr lang="fr-CA" dirty="0"/>
              <a:t> </a:t>
            </a:r>
            <a:r>
              <a:rPr lang="fr-CA" dirty="0" err="1"/>
              <a:t>trouver_client</a:t>
            </a:r>
            <a:r>
              <a:rPr lang="fr-CA" dirty="0"/>
              <a:t> @id=1003</a:t>
            </a:r>
          </a:p>
          <a:p>
            <a:pPr lvl="1"/>
            <a:r>
              <a:rPr lang="fr-CA" dirty="0" err="1"/>
              <a:t>exec</a:t>
            </a:r>
            <a:r>
              <a:rPr lang="fr-CA" dirty="0"/>
              <a:t> </a:t>
            </a:r>
            <a:r>
              <a:rPr lang="fr-CA" dirty="0" err="1"/>
              <a:t>trouver_client</a:t>
            </a:r>
            <a:r>
              <a:rPr lang="fr-CA" dirty="0"/>
              <a:t> @id=1004</a:t>
            </a:r>
          </a:p>
          <a:p>
            <a:pPr lvl="1"/>
            <a:r>
              <a:rPr lang="fr-CA" dirty="0" err="1"/>
              <a:t>exec</a:t>
            </a:r>
            <a:r>
              <a:rPr lang="fr-CA" dirty="0"/>
              <a:t> </a:t>
            </a:r>
            <a:r>
              <a:rPr lang="fr-CA" dirty="0" err="1"/>
              <a:t>trouver_client</a:t>
            </a:r>
            <a:r>
              <a:rPr lang="fr-CA" dirty="0"/>
              <a:t> @id=1005</a:t>
            </a:r>
          </a:p>
        </p:txBody>
      </p:sp>
    </p:spTree>
    <p:extLst>
      <p:ext uri="{BB962C8B-B14F-4D97-AF65-F5344CB8AC3E}">
        <p14:creationId xmlns:p14="http://schemas.microsoft.com/office/powerpoint/2010/main" val="11039335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B779A0-8565-4B22-BA11-E439B73B4C0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Introduction aux </a:t>
            </a:r>
            <a:r>
              <a:rPr lang="en-US" dirty="0" err="1"/>
              <a:t>procédures</a:t>
            </a:r>
            <a:r>
              <a:rPr lang="en-US" dirty="0"/>
              <a:t> </a:t>
            </a:r>
            <a:r>
              <a:rPr lang="en-US" dirty="0" err="1"/>
              <a:t>stockées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FF1FE2-45F9-4429-9EB3-A287855561E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Avantage des procédures stockées</a:t>
            </a:r>
          </a:p>
          <a:p>
            <a:pPr lvl="1"/>
            <a:r>
              <a:rPr lang="fr-CA" dirty="0"/>
              <a:t>Accélérer le temps d'exécution en précompilant le code SQL</a:t>
            </a:r>
          </a:p>
          <a:p>
            <a:pPr lvl="1"/>
            <a:r>
              <a:rPr lang="fr-CA" dirty="0"/>
              <a:t>Protège de certains types d'attaques (Injection SQL)</a:t>
            </a:r>
          </a:p>
          <a:p>
            <a:pPr lvl="1"/>
            <a:r>
              <a:rPr lang="fr-CA" dirty="0"/>
              <a:t>Assure une meilleure modularité de l'application.</a:t>
            </a:r>
          </a:p>
          <a:p>
            <a:pPr lvl="1"/>
            <a:r>
              <a:rPr lang="fr-CA" dirty="0"/>
              <a:t>Pouvoir définir une opération standard et l'exécuter avec des paramètres (Réutilisation).</a:t>
            </a:r>
          </a:p>
        </p:txBody>
      </p:sp>
    </p:spTree>
    <p:extLst>
      <p:ext uri="{BB962C8B-B14F-4D97-AF65-F5344CB8AC3E}">
        <p14:creationId xmlns:p14="http://schemas.microsoft.com/office/powerpoint/2010/main" val="31393243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5B3160-0671-4F2B-A524-817158A2BC4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Syntaxe de base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98074D-BFBE-4F94-A628-8298A86695EC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CREATE PROCEDURE &lt;</a:t>
            </a:r>
            <a:r>
              <a:rPr lang="en-US" dirty="0" err="1"/>
              <a:t>nom_de_la_procedure</a:t>
            </a:r>
            <a:r>
              <a:rPr lang="en-US" dirty="0"/>
              <a:t>&gt; </a:t>
            </a:r>
          </a:p>
          <a:p>
            <a:pPr marL="0" indent="0">
              <a:buNone/>
            </a:pPr>
            <a:r>
              <a:rPr lang="en-US" dirty="0"/>
              <a:t>AS </a:t>
            </a:r>
          </a:p>
          <a:p>
            <a:pPr marL="0" indent="0">
              <a:buNone/>
            </a:pPr>
            <a:r>
              <a:rPr lang="en-US" dirty="0"/>
              <a:t>BEGIN </a:t>
            </a:r>
          </a:p>
          <a:p>
            <a:pPr marL="0" indent="0">
              <a:buNone/>
            </a:pPr>
            <a:r>
              <a:rPr lang="en-US" dirty="0"/>
              <a:t>&lt;</a:t>
            </a:r>
            <a:r>
              <a:rPr lang="en-US" dirty="0" err="1"/>
              <a:t>Requête</a:t>
            </a:r>
            <a:r>
              <a:rPr lang="en-US" dirty="0"/>
              <a:t> SQL&gt; </a:t>
            </a:r>
          </a:p>
          <a:p>
            <a:pPr marL="0" indent="0">
              <a:buNone/>
            </a:pPr>
            <a:r>
              <a:rPr lang="en-US" dirty="0"/>
              <a:t>END </a:t>
            </a:r>
          </a:p>
          <a:p>
            <a:pPr marL="0" indent="0">
              <a:buNone/>
            </a:pPr>
            <a:r>
              <a:rPr lang="en-US" dirty="0"/>
              <a:t>Go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8506776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510E34-B720-4453-B816-457FAB6E86C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Syntaxe de base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2EC903-F2B3-420A-97E2-B587440E5E81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Par exemple</a:t>
            </a:r>
          </a:p>
          <a:p>
            <a:pPr marL="0" indent="0">
              <a:buNone/>
            </a:pPr>
            <a:r>
              <a:rPr lang="fr-CA" dirty="0"/>
              <a:t>CREATE PROCEDURE </a:t>
            </a:r>
            <a:r>
              <a:rPr lang="fr-CA" dirty="0" err="1"/>
              <a:t>trouver_clients</a:t>
            </a:r>
            <a:endParaRPr lang="fr-CA" dirty="0"/>
          </a:p>
          <a:p>
            <a:pPr marL="0" indent="0">
              <a:buNone/>
            </a:pPr>
            <a:r>
              <a:rPr lang="fr-CA" dirty="0"/>
              <a:t>AS</a:t>
            </a:r>
          </a:p>
          <a:p>
            <a:pPr marL="0" indent="0">
              <a:buNone/>
            </a:pPr>
            <a:r>
              <a:rPr lang="fr-CA" dirty="0"/>
              <a:t>BEGIN</a:t>
            </a:r>
          </a:p>
          <a:p>
            <a:pPr marL="0" indent="0">
              <a:buNone/>
            </a:pPr>
            <a:r>
              <a:rPr lang="fr-CA" dirty="0"/>
              <a:t>SELECT * FROM client;</a:t>
            </a:r>
          </a:p>
          <a:p>
            <a:pPr marL="0" indent="0">
              <a:buNone/>
            </a:pPr>
            <a:r>
              <a:rPr lang="fr-CA" dirty="0"/>
              <a:t>END</a:t>
            </a:r>
          </a:p>
          <a:p>
            <a:pPr marL="0" indent="0">
              <a:buNone/>
            </a:pPr>
            <a:r>
              <a:rPr lang="fr-CA" dirty="0"/>
              <a:t>GO</a:t>
            </a:r>
          </a:p>
          <a:p>
            <a:pPr marL="0" indent="0">
              <a:buNone/>
            </a:pPr>
            <a:endParaRPr lang="fr-CA" dirty="0"/>
          </a:p>
          <a:p>
            <a:pPr marL="0" indent="0">
              <a:buNone/>
            </a:pPr>
            <a:r>
              <a:rPr lang="fr-CA" dirty="0"/>
              <a:t>EXEC </a:t>
            </a:r>
            <a:r>
              <a:rPr lang="fr-CA" dirty="0" err="1"/>
              <a:t>trouver_clients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6228909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1B65B1-067E-4AFA-83DD-0C011EAD8190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Procédure stockée avec paramètre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6A716B-09F7-41A1-833F-209ED7A2DFED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Dans la plupart des cas, l'exécution de requête demandera de fournir un certain nombre d'informations (tout comme une méthode a besoin de paramètre).</a:t>
            </a:r>
          </a:p>
          <a:p>
            <a:endParaRPr lang="fr-CA" dirty="0"/>
          </a:p>
          <a:p>
            <a:r>
              <a:rPr lang="fr-CA" dirty="0"/>
              <a:t>Heureusement, il est possible de définir ces paramètres dans une procédure stockée.</a:t>
            </a:r>
          </a:p>
        </p:txBody>
      </p:sp>
    </p:spTree>
    <p:extLst>
      <p:ext uri="{BB962C8B-B14F-4D97-AF65-F5344CB8AC3E}">
        <p14:creationId xmlns:p14="http://schemas.microsoft.com/office/powerpoint/2010/main" val="2036536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0A9E8F-E28C-4E15-8838-9ED50A09CFAF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Procédure stockée avec paramètre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D0908F-24F4-4CB5-B77C-6160100EC2FB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CREATE PROCEDURE &lt;</a:t>
            </a:r>
            <a:r>
              <a:rPr lang="en-US" dirty="0" err="1"/>
              <a:t>nom_de_la_procedure</a:t>
            </a:r>
            <a:r>
              <a:rPr lang="en-US" dirty="0"/>
              <a:t>&gt;  @param &lt;type&gt;</a:t>
            </a:r>
          </a:p>
          <a:p>
            <a:pPr marL="0" indent="0">
              <a:buNone/>
            </a:pPr>
            <a:r>
              <a:rPr lang="en-US" dirty="0"/>
              <a:t>AS </a:t>
            </a:r>
          </a:p>
          <a:p>
            <a:pPr marL="0" indent="0">
              <a:buNone/>
            </a:pPr>
            <a:r>
              <a:rPr lang="en-US" dirty="0"/>
              <a:t>BEGIN </a:t>
            </a:r>
          </a:p>
          <a:p>
            <a:pPr marL="0" indent="0">
              <a:buNone/>
            </a:pPr>
            <a:r>
              <a:rPr lang="en-US" dirty="0"/>
              <a:t>&lt;</a:t>
            </a:r>
            <a:r>
              <a:rPr lang="en-US" dirty="0" err="1"/>
              <a:t>Requête</a:t>
            </a:r>
            <a:r>
              <a:rPr lang="en-US" dirty="0"/>
              <a:t> SQL&gt; </a:t>
            </a:r>
          </a:p>
          <a:p>
            <a:pPr marL="0" indent="0">
              <a:buNone/>
            </a:pPr>
            <a:r>
              <a:rPr lang="en-US" dirty="0"/>
              <a:t>END </a:t>
            </a:r>
          </a:p>
          <a:p>
            <a:pPr marL="0" indent="0">
              <a:buNone/>
            </a:pPr>
            <a:r>
              <a:rPr lang="en-US" dirty="0"/>
              <a:t>Go</a:t>
            </a:r>
            <a:endParaRPr lang="fr-CA" dirty="0"/>
          </a:p>
          <a:p>
            <a:pPr marL="0" indent="0">
              <a:buNone/>
            </a:pPr>
            <a:endParaRPr lang="fr-CA" dirty="0"/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8416171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00E6B5-F91F-4B4E-8144-0E840350D42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Syntaxe de procédure stockée paramétrée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8B526A-685B-441E-81A7-542E676DE0E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Exemple</a:t>
            </a:r>
          </a:p>
          <a:p>
            <a:pPr marL="0" indent="0">
              <a:buNone/>
            </a:pPr>
            <a:r>
              <a:rPr lang="fr-CA" dirty="0"/>
              <a:t>CREATE PROCEDURE </a:t>
            </a:r>
            <a:r>
              <a:rPr lang="fr-CA" dirty="0" err="1"/>
              <a:t>trouver_clients</a:t>
            </a:r>
            <a:r>
              <a:rPr lang="fr-CA" dirty="0"/>
              <a:t> @id </a:t>
            </a:r>
            <a:r>
              <a:rPr lang="fr-CA" dirty="0" err="1"/>
              <a:t>int</a:t>
            </a:r>
            <a:endParaRPr lang="fr-CA" dirty="0"/>
          </a:p>
          <a:p>
            <a:pPr marL="0" indent="0">
              <a:buNone/>
            </a:pPr>
            <a:r>
              <a:rPr lang="fr-CA" dirty="0"/>
              <a:t>AS</a:t>
            </a:r>
          </a:p>
          <a:p>
            <a:pPr marL="0" indent="0">
              <a:buNone/>
            </a:pPr>
            <a:r>
              <a:rPr lang="fr-CA" dirty="0"/>
              <a:t>BEGIN</a:t>
            </a:r>
          </a:p>
          <a:p>
            <a:pPr marL="0" indent="0">
              <a:buNone/>
            </a:pPr>
            <a:r>
              <a:rPr lang="en-US" dirty="0"/>
              <a:t>SELECT * FROM client WHERE </a:t>
            </a:r>
            <a:r>
              <a:rPr lang="en-US" dirty="0" err="1"/>
              <a:t>id_client</a:t>
            </a:r>
            <a:r>
              <a:rPr lang="en-US" dirty="0"/>
              <a:t>=@id;</a:t>
            </a:r>
          </a:p>
          <a:p>
            <a:pPr marL="0" indent="0">
              <a:buNone/>
            </a:pPr>
            <a:r>
              <a:rPr lang="fr-CA" dirty="0"/>
              <a:t>END</a:t>
            </a:r>
          </a:p>
          <a:p>
            <a:pPr marL="0" indent="0">
              <a:buNone/>
            </a:pPr>
            <a:r>
              <a:rPr lang="fr-CA" dirty="0"/>
              <a:t>GO</a:t>
            </a:r>
          </a:p>
          <a:p>
            <a:pPr marL="0" indent="0">
              <a:buNone/>
            </a:pPr>
            <a:endParaRPr lang="fr-CA" dirty="0"/>
          </a:p>
          <a:p>
            <a:pPr marL="0" indent="0">
              <a:buNone/>
            </a:pPr>
            <a:r>
              <a:rPr lang="fr-CA" dirty="0"/>
              <a:t>EXEC </a:t>
            </a:r>
            <a:r>
              <a:rPr lang="fr-CA" dirty="0" err="1"/>
              <a:t>trouver_clients</a:t>
            </a:r>
            <a:r>
              <a:rPr lang="fr-CA" dirty="0"/>
              <a:t> @id=2</a:t>
            </a:r>
          </a:p>
        </p:txBody>
      </p:sp>
    </p:spTree>
    <p:extLst>
      <p:ext uri="{BB962C8B-B14F-4D97-AF65-F5344CB8AC3E}">
        <p14:creationId xmlns:p14="http://schemas.microsoft.com/office/powerpoint/2010/main" val="15449385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95777" y="2625466"/>
            <a:ext cx="9404723" cy="1400530"/>
          </a:xfrm>
        </p:spPr>
        <p:txBody>
          <a:bodyPr/>
          <a:lstStyle/>
          <a:p>
            <a:r>
              <a:rPr lang="en-US" dirty="0"/>
              <a:t>Les </a:t>
            </a:r>
            <a:r>
              <a:rPr lang="en-US" dirty="0" err="1"/>
              <a:t>fonctions</a:t>
            </a:r>
            <a:r>
              <a:rPr lang="en-US" dirty="0"/>
              <a:t> </a:t>
            </a:r>
            <a:r>
              <a:rPr lang="en-US" dirty="0" err="1"/>
              <a:t>utiles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85225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B58735-7A47-4FD3-817E-B8DD3BECA3E2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Contenu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3F701E-DEFA-4842-B42B-89E2261EC2F0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fr-CA" dirty="0"/>
              <a:t>Rappel du dernier cours</a:t>
            </a:r>
          </a:p>
          <a:p>
            <a:r>
              <a:rPr lang="fr-CA" dirty="0"/>
              <a:t>Introduction à T-SQL</a:t>
            </a:r>
          </a:p>
          <a:p>
            <a:r>
              <a:rPr lang="fr-CA" dirty="0"/>
              <a:t>Conclusion</a:t>
            </a:r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6274112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67EBF1-DF27-4263-8BAD-0103DECEA8F2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Les </a:t>
            </a:r>
            <a:r>
              <a:rPr lang="en-US" dirty="0" err="1"/>
              <a:t>fonctions</a:t>
            </a:r>
            <a:r>
              <a:rPr lang="en-US" dirty="0"/>
              <a:t> </a:t>
            </a:r>
            <a:r>
              <a:rPr lang="en-US" dirty="0" err="1"/>
              <a:t>utiles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961F00-969B-430B-BAF4-CE54A8676BA1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TSQL offre de nombreuses fonctions permettant de manipuler l'information extraite de la base de données.</a:t>
            </a:r>
          </a:p>
          <a:p>
            <a:endParaRPr lang="fr-CA" dirty="0"/>
          </a:p>
          <a:p>
            <a:r>
              <a:rPr lang="fr-CA" dirty="0"/>
              <a:t>Ces fonctions permettent de manipuler des chaines de texte, les dates, les valeurs numériques, etc.</a:t>
            </a:r>
          </a:p>
        </p:txBody>
      </p:sp>
    </p:spTree>
    <p:extLst>
      <p:ext uri="{BB962C8B-B14F-4D97-AF65-F5344CB8AC3E}">
        <p14:creationId xmlns:p14="http://schemas.microsoft.com/office/powerpoint/2010/main" val="15466979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21600D-D07D-44BF-B78C-A9E843588A22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Les </a:t>
            </a:r>
            <a:r>
              <a:rPr lang="en-US" dirty="0" err="1"/>
              <a:t>fonctions</a:t>
            </a:r>
            <a:r>
              <a:rPr lang="en-US" dirty="0"/>
              <a:t> </a:t>
            </a:r>
            <a:r>
              <a:rPr lang="en-US" dirty="0" err="1"/>
              <a:t>utiles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8EDAAE-AEAF-4EEF-85B1-23D4777CDC63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Dans ce cours, nous verrons 2 types de fonctions</a:t>
            </a:r>
          </a:p>
          <a:p>
            <a:pPr lvl="1"/>
            <a:r>
              <a:rPr lang="fr-CA" dirty="0"/>
              <a:t>Sur </a:t>
            </a:r>
            <a:r>
              <a:rPr lang="fr-CA"/>
              <a:t>les chaines </a:t>
            </a:r>
            <a:r>
              <a:rPr lang="fr-CA" dirty="0"/>
              <a:t>de caractère</a:t>
            </a:r>
          </a:p>
          <a:p>
            <a:pPr lvl="1"/>
            <a:r>
              <a:rPr lang="fr-CA" dirty="0"/>
              <a:t>Sur les valeurs numériques</a:t>
            </a:r>
          </a:p>
        </p:txBody>
      </p:sp>
    </p:spTree>
    <p:extLst>
      <p:ext uri="{BB962C8B-B14F-4D97-AF65-F5344CB8AC3E}">
        <p14:creationId xmlns:p14="http://schemas.microsoft.com/office/powerpoint/2010/main" val="41517001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B1FA31-5E9C-4977-9500-5E12EDA0267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Fonction pour les chaines de caractère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A66D58-30CD-4DA9-918B-0A4E8CE65296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Pour le traitement des chaine de caractères, nous verrons les fonctions suivantes:</a:t>
            </a:r>
          </a:p>
          <a:p>
            <a:pPr lvl="1"/>
            <a:r>
              <a:rPr lang="fr-CA" dirty="0"/>
              <a:t>CONCAT</a:t>
            </a:r>
          </a:p>
          <a:p>
            <a:pPr lvl="1"/>
            <a:r>
              <a:rPr lang="fr-CA" dirty="0"/>
              <a:t>REVERSE</a:t>
            </a:r>
          </a:p>
          <a:p>
            <a:pPr lvl="1"/>
            <a:r>
              <a:rPr lang="fr-CA" dirty="0"/>
              <a:t>RIGHT, LEFT</a:t>
            </a:r>
          </a:p>
          <a:p>
            <a:pPr lvl="1"/>
            <a:r>
              <a:rPr lang="fr-CA" dirty="0"/>
              <a:t>TRIM</a:t>
            </a:r>
          </a:p>
          <a:p>
            <a:pPr lvl="1"/>
            <a:r>
              <a:rPr lang="fr-CA" dirty="0"/>
              <a:t>REPLACE</a:t>
            </a:r>
          </a:p>
          <a:p>
            <a:pPr lvl="1"/>
            <a:r>
              <a:rPr lang="fr-CA" dirty="0"/>
              <a:t>SUBSTRING</a:t>
            </a:r>
          </a:p>
          <a:p>
            <a:pPr lvl="1"/>
            <a:r>
              <a:rPr lang="fr-CA" dirty="0"/>
              <a:t>UPPER/LOWER</a:t>
            </a:r>
          </a:p>
        </p:txBody>
      </p:sp>
    </p:spTree>
    <p:extLst>
      <p:ext uri="{BB962C8B-B14F-4D97-AF65-F5344CB8AC3E}">
        <p14:creationId xmlns:p14="http://schemas.microsoft.com/office/powerpoint/2010/main" val="8438172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33BA40-EAC8-48D5-B27B-44C401BBC782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CONCAT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86BD9C-93A7-424B-A540-9051C0B53790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CONCAT permet de concaténer plusieurs champs ou chaines de caractère ensemble pour en faire un seul champ.</a:t>
            </a:r>
          </a:p>
          <a:p>
            <a:r>
              <a:rPr lang="fr-CA" dirty="0"/>
              <a:t>Les paramètres peuvent des champs ou des chaines de caractères.</a:t>
            </a:r>
          </a:p>
          <a:p>
            <a:endParaRPr lang="fr-CA" dirty="0"/>
          </a:p>
          <a:p>
            <a:r>
              <a:rPr lang="fr-CA" dirty="0"/>
              <a:t>Par exemple:</a:t>
            </a:r>
          </a:p>
          <a:p>
            <a:pPr marL="0" indent="0">
              <a:buNone/>
            </a:pPr>
            <a:r>
              <a:rPr lang="en-US" dirty="0"/>
              <a:t>select </a:t>
            </a:r>
            <a:r>
              <a:rPr lang="en-US" dirty="0" err="1"/>
              <a:t>concat</a:t>
            </a:r>
            <a:r>
              <a:rPr lang="en-US" dirty="0"/>
              <a:t>(</a:t>
            </a:r>
            <a:r>
              <a:rPr lang="en-US" dirty="0" err="1"/>
              <a:t>prenom</a:t>
            </a:r>
            <a:r>
              <a:rPr lang="en-US" dirty="0"/>
              <a:t>, ' ',nom) as </a:t>
            </a:r>
            <a:r>
              <a:rPr lang="en-US" dirty="0" err="1"/>
              <a:t>nom_complet</a:t>
            </a:r>
            <a:r>
              <a:rPr lang="en-US" dirty="0"/>
              <a:t> from client</a:t>
            </a:r>
            <a:endParaRPr lang="fr-CA" dirty="0"/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5858960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8B66AC-E39D-4ABA-BC93-D18916BC3D5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REVERSE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1C98D8-692E-4E75-8647-F97A02B96B64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La fonction REVERSE permet d'inverser complètement les caractères d'une chaine.</a:t>
            </a:r>
          </a:p>
          <a:p>
            <a:endParaRPr lang="fr-CA" dirty="0"/>
          </a:p>
          <a:p>
            <a:endParaRPr lang="fr-CA" dirty="0"/>
          </a:p>
          <a:p>
            <a:r>
              <a:rPr lang="fr-CA" dirty="0"/>
              <a:t>Par exemple</a:t>
            </a:r>
          </a:p>
          <a:p>
            <a:pPr marL="0" indent="0">
              <a:buNone/>
            </a:pPr>
            <a:r>
              <a:rPr lang="en-US" dirty="0"/>
              <a:t>select reverse(</a:t>
            </a:r>
            <a:r>
              <a:rPr lang="en-US" dirty="0" err="1"/>
              <a:t>prenom</a:t>
            </a:r>
            <a:r>
              <a:rPr lang="en-US" dirty="0"/>
              <a:t>) from client</a:t>
            </a:r>
            <a:endParaRPr lang="fr-CA" dirty="0"/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3170748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CDFDD1-E8C8-4973-9513-7612B1E1A2B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RIGHT, LEFT</a:t>
            </a:r>
            <a:br>
              <a:rPr lang="fr-CA" dirty="0"/>
            </a:b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11DFAF-E3A1-4613-92A9-E3451E87E39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RIGHT et LEFT permettent d'obtenir une seule partie de la chaine de caractère depuis la droite et la gauche respectivement.</a:t>
            </a:r>
          </a:p>
          <a:p>
            <a:r>
              <a:rPr lang="fr-CA" dirty="0"/>
              <a:t>Il faut fournir deux paramètres: </a:t>
            </a:r>
          </a:p>
          <a:p>
            <a:pPr lvl="1"/>
            <a:r>
              <a:rPr lang="fr-CA" dirty="0"/>
              <a:t>La chaine de caractère</a:t>
            </a:r>
          </a:p>
          <a:p>
            <a:pPr lvl="1"/>
            <a:r>
              <a:rPr lang="fr-CA" dirty="0"/>
              <a:t>Le nombre de caractères</a:t>
            </a:r>
          </a:p>
          <a:p>
            <a:endParaRPr lang="fr-CA" dirty="0"/>
          </a:p>
          <a:p>
            <a:r>
              <a:rPr lang="fr-CA" dirty="0"/>
              <a:t>Exemple</a:t>
            </a:r>
          </a:p>
          <a:p>
            <a:pPr marL="0" indent="0">
              <a:buNone/>
            </a:pPr>
            <a:r>
              <a:rPr lang="en-US" dirty="0"/>
              <a:t>select LEFT(prenom,3) from client; --</a:t>
            </a:r>
            <a:r>
              <a:rPr lang="en-US" dirty="0" err="1"/>
              <a:t>Retourne</a:t>
            </a:r>
            <a:r>
              <a:rPr lang="en-US" dirty="0"/>
              <a:t> les 3 premières </a:t>
            </a:r>
            <a:r>
              <a:rPr lang="en-US" dirty="0" err="1"/>
              <a:t>lettres</a:t>
            </a:r>
            <a:r>
              <a:rPr lang="en-US" dirty="0"/>
              <a:t>.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63742082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5C736F-DF68-4C55-8363-8ACC0EE5610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TRIM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F062F3-468E-4DEF-AD61-BE3BF94CD3C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TRIM permet de retirer tous les espaces qui se trouvent avant et après la chaine de caractère.</a:t>
            </a:r>
          </a:p>
          <a:p>
            <a:r>
              <a:rPr lang="fr-CA" dirty="0"/>
              <a:t>Attention! TRIM n'enlève </a:t>
            </a:r>
            <a:r>
              <a:rPr lang="fr-CA" u="sng" dirty="0"/>
              <a:t>pas</a:t>
            </a:r>
            <a:r>
              <a:rPr lang="fr-CA" dirty="0"/>
              <a:t> celle </a:t>
            </a:r>
            <a:r>
              <a:rPr lang="fr-CA" u="sng" dirty="0"/>
              <a:t>dans</a:t>
            </a:r>
            <a:r>
              <a:rPr lang="fr-CA" dirty="0"/>
              <a:t> la chaine de caractère.</a:t>
            </a:r>
          </a:p>
          <a:p>
            <a:endParaRPr lang="fr-CA" dirty="0"/>
          </a:p>
          <a:p>
            <a:r>
              <a:rPr lang="fr-CA" dirty="0"/>
              <a:t>Exemple</a:t>
            </a:r>
          </a:p>
          <a:p>
            <a:pPr marL="0" indent="0">
              <a:buNone/>
            </a:pPr>
            <a:r>
              <a:rPr lang="fr-CA" dirty="0"/>
              <a:t>select TRIM(phrase) </a:t>
            </a:r>
            <a:r>
              <a:rPr lang="fr-CA" dirty="0" err="1"/>
              <a:t>from</a:t>
            </a:r>
            <a:r>
              <a:rPr lang="fr-CA" dirty="0"/>
              <a:t> discours</a:t>
            </a:r>
          </a:p>
        </p:txBody>
      </p:sp>
    </p:spTree>
    <p:extLst>
      <p:ext uri="{BB962C8B-B14F-4D97-AF65-F5344CB8AC3E}">
        <p14:creationId xmlns:p14="http://schemas.microsoft.com/office/powerpoint/2010/main" val="361570134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59B80C-1571-4746-AD43-722EEF582D02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REPLACE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BEC615-6E6B-45DC-BDFE-2DB7200EE082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REPLACE permet de remplacer une certaine séquence dans une chaine de caractère par une autre. Il faut indiquer le champ, la séquence à remplacer, ainsi que la séquence qui prendra sa place.</a:t>
            </a:r>
          </a:p>
          <a:p>
            <a:endParaRPr lang="fr-CA" dirty="0"/>
          </a:p>
          <a:p>
            <a:endParaRPr lang="fr-CA" dirty="0"/>
          </a:p>
          <a:p>
            <a:r>
              <a:rPr lang="fr-CA" dirty="0"/>
              <a:t>Exemple:</a:t>
            </a:r>
          </a:p>
          <a:p>
            <a:pPr marL="0" indent="0">
              <a:buNone/>
            </a:pPr>
            <a:r>
              <a:rPr lang="en-US" dirty="0"/>
              <a:t>select REPLACE(</a:t>
            </a:r>
            <a:r>
              <a:rPr lang="en-US" dirty="0" err="1"/>
              <a:t>prenom</a:t>
            </a:r>
            <a:r>
              <a:rPr lang="en-US" dirty="0"/>
              <a:t>, ' ', '_') from client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22085575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499A4E-ACFF-49B8-B747-372B36AFC84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SUBSTRING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BDC34B-68F8-4153-BC01-EB62E173B1E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SUBSTRING permet d'extraire une sous-séquence d'une chaine de caractère. </a:t>
            </a:r>
          </a:p>
          <a:p>
            <a:r>
              <a:rPr lang="fr-CA" dirty="0"/>
              <a:t>On doit lui indiquer:</a:t>
            </a:r>
          </a:p>
          <a:p>
            <a:pPr lvl="1"/>
            <a:r>
              <a:rPr lang="fr-CA" dirty="0"/>
              <a:t>Le champ en question</a:t>
            </a:r>
          </a:p>
          <a:p>
            <a:pPr lvl="1"/>
            <a:r>
              <a:rPr lang="fr-CA" dirty="0"/>
              <a:t>La position de départ</a:t>
            </a:r>
          </a:p>
          <a:p>
            <a:pPr lvl="1"/>
            <a:r>
              <a:rPr lang="fr-CA" dirty="0"/>
              <a:t>Le nombre de caractères à extraire</a:t>
            </a:r>
          </a:p>
          <a:p>
            <a:endParaRPr lang="fr-CA" dirty="0"/>
          </a:p>
          <a:p>
            <a:r>
              <a:rPr lang="fr-CA" dirty="0"/>
              <a:t>Exemple</a:t>
            </a:r>
          </a:p>
          <a:p>
            <a:pPr marL="0" indent="0">
              <a:buNone/>
            </a:pPr>
            <a:r>
              <a:rPr lang="en-US" dirty="0"/>
              <a:t>select SUBSTRING(telephone, 2, 3) from client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08306064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30F70D-D6F1-4F0A-87D2-E4ABBF18018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UPPER/LOWER</a:t>
            </a:r>
            <a:br>
              <a:rPr lang="fr-CA" dirty="0"/>
            </a:b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D813E1-4DCB-4792-82A2-02EAE038560C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UPPER et LOWER permettent de transformer le texte pour le rendre en caractère minuscule et majuscule. Le paramètre est le champ en question</a:t>
            </a:r>
          </a:p>
          <a:p>
            <a:endParaRPr lang="fr-CA" dirty="0"/>
          </a:p>
          <a:p>
            <a:r>
              <a:rPr lang="fr-CA" dirty="0"/>
              <a:t>Par exemple</a:t>
            </a:r>
          </a:p>
          <a:p>
            <a:pPr lvl="1"/>
            <a:r>
              <a:rPr lang="fr-CA" dirty="0"/>
              <a:t>SELECT UPPER(nom), </a:t>
            </a:r>
            <a:r>
              <a:rPr lang="fr-CA" dirty="0" err="1"/>
              <a:t>prenom</a:t>
            </a:r>
            <a:r>
              <a:rPr lang="fr-CA" dirty="0"/>
              <a:t> FROM client;</a:t>
            </a:r>
          </a:p>
        </p:txBody>
      </p:sp>
    </p:spTree>
    <p:extLst>
      <p:ext uri="{BB962C8B-B14F-4D97-AF65-F5344CB8AC3E}">
        <p14:creationId xmlns:p14="http://schemas.microsoft.com/office/powerpoint/2010/main" val="2204951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95777" y="2625466"/>
            <a:ext cx="9404723" cy="1400530"/>
          </a:xfrm>
        </p:spPr>
        <p:txBody>
          <a:bodyPr/>
          <a:lstStyle/>
          <a:p>
            <a:r>
              <a:rPr lang="en-US" dirty="0"/>
              <a:t>Rappel du dernier </a:t>
            </a:r>
            <a:r>
              <a:rPr lang="en-US" dirty="0" err="1"/>
              <a:t>cours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782154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8D6633-7BA6-4F07-91C3-89674BC2DCD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Fonctions pour les valeurs </a:t>
            </a:r>
            <a:r>
              <a:rPr lang="fr-CA" dirty="0" err="1"/>
              <a:t>num</a:t>
            </a:r>
            <a:r>
              <a:rPr lang="en-CA" dirty="0" err="1"/>
              <a:t>érique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C113A2-6035-4C17-AC81-D173F59631B6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Les fonctions pour les valeurs numériques permettent d'appliquer des opérations sur les types tel que </a:t>
            </a:r>
            <a:r>
              <a:rPr lang="fr-CA" u="sng" dirty="0" err="1"/>
              <a:t>int</a:t>
            </a:r>
            <a:r>
              <a:rPr lang="fr-CA" dirty="0"/>
              <a:t> et </a:t>
            </a:r>
            <a:r>
              <a:rPr lang="fr-CA" u="sng" dirty="0" err="1"/>
              <a:t>decimal</a:t>
            </a:r>
            <a:r>
              <a:rPr lang="fr-CA" dirty="0"/>
              <a:t>.</a:t>
            </a:r>
          </a:p>
          <a:p>
            <a:r>
              <a:rPr lang="fr-CA" dirty="0"/>
              <a:t>Ces valeurs peuvent venir de données extraites de la base de données ou de valeur fournies par le programmeur.</a:t>
            </a:r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79091781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F83991-B610-4B99-94DB-8C06FFEC88CB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Fonctions pour les valeurs </a:t>
            </a:r>
            <a:r>
              <a:rPr lang="fr-CA" dirty="0" err="1"/>
              <a:t>num</a:t>
            </a:r>
            <a:r>
              <a:rPr lang="en-CA" dirty="0" err="1"/>
              <a:t>ériques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A042F2-7911-4F6C-B5EA-582C0F5A4FBC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Pour le traitement des valeurs numériques, nous verrons les fonctions suivantes:</a:t>
            </a:r>
          </a:p>
          <a:p>
            <a:pPr lvl="1"/>
            <a:r>
              <a:rPr lang="fr-CA" dirty="0"/>
              <a:t>POWER</a:t>
            </a:r>
          </a:p>
          <a:p>
            <a:pPr lvl="1"/>
            <a:r>
              <a:rPr lang="fr-CA" dirty="0"/>
              <a:t>FLOOR / CEILING</a:t>
            </a:r>
          </a:p>
          <a:p>
            <a:pPr lvl="1"/>
            <a:r>
              <a:rPr lang="fr-CA" dirty="0"/>
              <a:t>ROUND</a:t>
            </a:r>
          </a:p>
          <a:p>
            <a:pPr lvl="1"/>
            <a:endParaRPr lang="fr-CA" dirty="0"/>
          </a:p>
          <a:p>
            <a:pPr lvl="1"/>
            <a:endParaRPr lang="fr-CA" dirty="0"/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45952053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FCCD6C-6629-4DAB-9D89-5A21D09E500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POWER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5F94BF-8376-483F-A2F2-CC13D67BBD3B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La fonction POWER permet d'appliquer un exposant à une valeur numérique.</a:t>
            </a:r>
          </a:p>
          <a:p>
            <a:endParaRPr lang="fr-CA" dirty="0"/>
          </a:p>
          <a:p>
            <a:r>
              <a:rPr lang="fr-CA" dirty="0"/>
              <a:t>Par exemple</a:t>
            </a:r>
          </a:p>
          <a:p>
            <a:pPr marL="0" indent="0">
              <a:buNone/>
            </a:pPr>
            <a:r>
              <a:rPr lang="fr-CA" dirty="0"/>
              <a:t>SELECT POWER(valeur, 2) FROM </a:t>
            </a:r>
            <a:r>
              <a:rPr lang="fr-CA" dirty="0" err="1"/>
              <a:t>entree</a:t>
            </a:r>
            <a:r>
              <a:rPr lang="fr-CA" dirty="0"/>
              <a:t>;</a:t>
            </a:r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49393885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0EA702-9531-4CB7-BA4E-100393C1BA4F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FLOOR / CEILING</a:t>
            </a:r>
            <a:br>
              <a:rPr lang="fr-CA" dirty="0"/>
            </a:b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18D338-DE2B-4161-986E-21D241907259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FLOOR et CEILING permettent d'arrondir à la baisse et à la hausse des valeurs décimales.</a:t>
            </a:r>
          </a:p>
          <a:p>
            <a:endParaRPr lang="fr-CA" dirty="0"/>
          </a:p>
          <a:p>
            <a:r>
              <a:rPr lang="fr-CA" dirty="0"/>
              <a:t>Par exemple</a:t>
            </a:r>
          </a:p>
          <a:p>
            <a:pPr marL="0" indent="0">
              <a:buNone/>
            </a:pPr>
            <a:r>
              <a:rPr lang="fr-CA" dirty="0"/>
              <a:t>SELECT FLOOR(moyenne) FROM </a:t>
            </a:r>
            <a:r>
              <a:rPr lang="fr-CA" dirty="0" err="1"/>
              <a:t>etudiant</a:t>
            </a:r>
            <a:r>
              <a:rPr lang="fr-CA" dirty="0"/>
              <a:t>;</a:t>
            </a:r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72701794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EDBB79-F034-4AB3-9381-03164A07E1DC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ROUND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CFCEE1-85C5-48A3-8C6A-CD17AEA4C993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ROUND permet d'éliminer des décimales après la virgule en effectuant un arrondissement.</a:t>
            </a:r>
          </a:p>
          <a:p>
            <a:r>
              <a:rPr lang="fr-CA" dirty="0"/>
              <a:t>On doit lui fournir la valeur à arrondir et le nombre de décimales que l'on souhaite conserver.</a:t>
            </a:r>
          </a:p>
          <a:p>
            <a:endParaRPr lang="fr-CA" dirty="0"/>
          </a:p>
          <a:p>
            <a:r>
              <a:rPr lang="fr-CA" dirty="0"/>
              <a:t>Par exemple</a:t>
            </a:r>
          </a:p>
          <a:p>
            <a:pPr lvl="1"/>
            <a:r>
              <a:rPr lang="fr-CA" dirty="0"/>
              <a:t>SELECT ROUND (2.34</a:t>
            </a:r>
            <a:r>
              <a:rPr lang="fr-CA" u="sng" dirty="0"/>
              <a:t>4</a:t>
            </a:r>
            <a:r>
              <a:rPr lang="fr-CA" dirty="0"/>
              <a:t>678, 2)  --&gt; 2.34</a:t>
            </a:r>
          </a:p>
          <a:p>
            <a:pPr lvl="1"/>
            <a:r>
              <a:rPr lang="fr-CA" dirty="0"/>
              <a:t>SELECT ROUND (2.34</a:t>
            </a:r>
            <a:r>
              <a:rPr lang="fr-CA" u="sng" dirty="0"/>
              <a:t>5</a:t>
            </a:r>
            <a:r>
              <a:rPr lang="fr-CA" dirty="0"/>
              <a:t>678, 2)  --&gt; 2.35</a:t>
            </a:r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92998442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Conclusion</a:t>
            </a:r>
          </a:p>
        </p:txBody>
      </p:sp>
    </p:spTree>
    <p:extLst>
      <p:ext uri="{BB962C8B-B14F-4D97-AF65-F5344CB8AC3E}">
        <p14:creationId xmlns:p14="http://schemas.microsoft.com/office/powerpoint/2010/main" val="182711271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D2A28A-92F6-42EB-A39D-9C3C3DDCF0C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177C36-C8DF-49A5-8DED-221341B4834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fr-CA" dirty="0"/>
              <a:t>En résumé</a:t>
            </a:r>
          </a:p>
          <a:p>
            <a:pPr lvl="1"/>
            <a:r>
              <a:rPr lang="en-CA" dirty="0"/>
              <a:t>T-SQL </a:t>
            </a:r>
            <a:r>
              <a:rPr lang="en-CA" dirty="0" err="1"/>
              <a:t>offre</a:t>
            </a:r>
            <a:r>
              <a:rPr lang="en-CA" dirty="0"/>
              <a:t> la </a:t>
            </a:r>
            <a:r>
              <a:rPr lang="en-CA" dirty="0" err="1"/>
              <a:t>capacité</a:t>
            </a:r>
            <a:r>
              <a:rPr lang="en-CA" dirty="0"/>
              <a:t> de </a:t>
            </a:r>
            <a:r>
              <a:rPr lang="en-CA" dirty="0" err="1"/>
              <a:t>créer</a:t>
            </a:r>
            <a:r>
              <a:rPr lang="en-CA" dirty="0"/>
              <a:t> des </a:t>
            </a:r>
            <a:r>
              <a:rPr lang="en-CA" dirty="0" err="1"/>
              <a:t>procédures</a:t>
            </a:r>
            <a:r>
              <a:rPr lang="en-CA" dirty="0"/>
              <a:t> </a:t>
            </a:r>
            <a:r>
              <a:rPr lang="en-CA" dirty="0" err="1"/>
              <a:t>directement</a:t>
            </a:r>
            <a:r>
              <a:rPr lang="en-CA" dirty="0"/>
              <a:t> dans la base de données que </a:t>
            </a:r>
            <a:r>
              <a:rPr lang="en-CA" dirty="0" err="1"/>
              <a:t>l’on</a:t>
            </a:r>
            <a:r>
              <a:rPr lang="en-CA" dirty="0"/>
              <a:t> </a:t>
            </a:r>
            <a:r>
              <a:rPr lang="en-CA" dirty="0" err="1"/>
              <a:t>peut</a:t>
            </a:r>
            <a:r>
              <a:rPr lang="en-CA" dirty="0"/>
              <a:t> </a:t>
            </a:r>
            <a:r>
              <a:rPr lang="en-CA" dirty="0" err="1"/>
              <a:t>utiliser</a:t>
            </a:r>
            <a:r>
              <a:rPr lang="en-CA" dirty="0"/>
              <a:t> de façon avec des </a:t>
            </a:r>
            <a:r>
              <a:rPr lang="en-CA" dirty="0" err="1"/>
              <a:t>paramètres</a:t>
            </a:r>
            <a:r>
              <a:rPr lang="en-CA" dirty="0"/>
              <a:t>.</a:t>
            </a:r>
          </a:p>
          <a:p>
            <a:pPr lvl="1"/>
            <a:r>
              <a:rPr lang="en-CA" dirty="0"/>
              <a:t>On y </a:t>
            </a:r>
            <a:r>
              <a:rPr lang="en-CA" dirty="0" err="1"/>
              <a:t>retrouve</a:t>
            </a:r>
            <a:r>
              <a:rPr lang="en-CA" dirty="0"/>
              <a:t> </a:t>
            </a:r>
            <a:r>
              <a:rPr lang="en-CA" dirty="0" err="1"/>
              <a:t>également</a:t>
            </a:r>
            <a:r>
              <a:rPr lang="en-CA" dirty="0"/>
              <a:t> un certain </a:t>
            </a:r>
            <a:r>
              <a:rPr lang="en-CA" dirty="0" err="1"/>
              <a:t>nombre</a:t>
            </a:r>
            <a:r>
              <a:rPr lang="en-CA" dirty="0"/>
              <a:t> de </a:t>
            </a:r>
            <a:r>
              <a:rPr lang="en-CA" dirty="0" err="1"/>
              <a:t>fonctions</a:t>
            </a:r>
            <a:r>
              <a:rPr lang="en-CA" dirty="0"/>
              <a:t> </a:t>
            </a:r>
            <a:r>
              <a:rPr lang="en-CA" dirty="0" err="1"/>
              <a:t>utilitaires</a:t>
            </a:r>
            <a:r>
              <a:rPr lang="en-CA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2698757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321617-3165-2E43-1A3F-B3C026928B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ED212F-0CA9-3C9C-CB60-8E172038230C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Prochain cours</a:t>
            </a:r>
          </a:p>
        </p:txBody>
      </p:sp>
    </p:spTree>
    <p:extLst>
      <p:ext uri="{BB962C8B-B14F-4D97-AF65-F5344CB8AC3E}">
        <p14:creationId xmlns:p14="http://schemas.microsoft.com/office/powerpoint/2010/main" val="219587030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9BC709-FD1E-4048-96E9-6EE4EAFECF9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Prochain cours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28A01E-223A-4F2C-8BB7-67CA1C144BC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Dans le cadre du prochain cours, ce sera l’examen 2 qui compte pour 25% de la session.</a:t>
            </a:r>
          </a:p>
          <a:p>
            <a:r>
              <a:rPr lang="fr-CA" dirty="0"/>
              <a:t>Il inclura la matière des cours 1 à 7</a:t>
            </a:r>
          </a:p>
          <a:p>
            <a:r>
              <a:rPr lang="fr-CA" dirty="0"/>
              <a:t>Pour UML, il est possible que des diagrammes soient fournis, mais aucun ne devra être produit.</a:t>
            </a:r>
          </a:p>
        </p:txBody>
      </p:sp>
    </p:spTree>
    <p:extLst>
      <p:ext uri="{BB962C8B-B14F-4D97-AF65-F5344CB8AC3E}">
        <p14:creationId xmlns:p14="http://schemas.microsoft.com/office/powerpoint/2010/main" val="348614142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3FF0ED-9614-4142-8EC2-4B2E5618353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81621" y="2654380"/>
            <a:ext cx="9404723" cy="1400530"/>
          </a:xfrm>
        </p:spPr>
        <p:txBody>
          <a:bodyPr/>
          <a:lstStyle/>
          <a:p>
            <a:r>
              <a:rPr lang="fr-CA" dirty="0"/>
              <a:t>Questions?</a:t>
            </a:r>
          </a:p>
        </p:txBody>
      </p:sp>
      <p:pic>
        <p:nvPicPr>
          <p:cNvPr id="1026" name="Picture 2" descr="Image result for question">
            <a:extLst>
              <a:ext uri="{FF2B5EF4-FFF2-40B4-BE49-F238E27FC236}">
                <a16:creationId xmlns:a16="http://schemas.microsoft.com/office/drawing/2014/main" id="{4E079FC6-3B2D-4E5E-8C10-88DBD5F33159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7622" y="1788885"/>
            <a:ext cx="3566891" cy="453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63890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FDD373-E4C8-4532-A136-CBBDC55A9AA0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Rappel </a:t>
            </a:r>
            <a:r>
              <a:rPr lang="fr-CA"/>
              <a:t>du dernier cours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DBF6C3-E52A-4CA3-998C-F2A18DBA45AB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Au dernier cours, nous avons vu:</a:t>
            </a:r>
          </a:p>
          <a:p>
            <a:pPr lvl="1"/>
            <a:r>
              <a:rPr lang="fr-CA" dirty="0"/>
              <a:t>La création de diagrammes de conception de base de données (entité/relation, relationnelle et physique)</a:t>
            </a:r>
          </a:p>
          <a:p>
            <a:pPr lvl="1"/>
            <a:r>
              <a:rPr lang="fr-CA" dirty="0"/>
              <a:t>La normalisation des tables (1FN, 2FN, 3FN)</a:t>
            </a:r>
          </a:p>
          <a:p>
            <a:pPr lvl="1"/>
            <a:endParaRPr lang="fr-CA" dirty="0"/>
          </a:p>
          <a:p>
            <a:pPr lvl="1"/>
            <a:endParaRPr lang="fr-CA" dirty="0"/>
          </a:p>
          <a:p>
            <a:r>
              <a:rPr lang="fr-CA" dirty="0"/>
              <a:t>Aujourd’hui, nous parlerons des contraintes d’intégrité des données ainsi qu’une introduction à T-SQL</a:t>
            </a:r>
          </a:p>
        </p:txBody>
      </p:sp>
    </p:spTree>
    <p:extLst>
      <p:ext uri="{BB962C8B-B14F-4D97-AF65-F5344CB8AC3E}">
        <p14:creationId xmlns:p14="http://schemas.microsoft.com/office/powerpoint/2010/main" val="265542441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C9FDCA-AECB-42DF-B5DB-5DC18960934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Références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A6A2E3-B625-4645-BD2E-B126C13BE2F6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>
                <a:hlinkClick r:id="rId4"/>
              </a:rPr>
              <a:t>https://www.sqlteam.com/articles/using-set-null-and-set-default-with-foreign-key-constraints</a:t>
            </a:r>
            <a:endParaRPr lang="fr-CA" dirty="0"/>
          </a:p>
          <a:p>
            <a:r>
              <a:rPr lang="fr-CA" dirty="0">
                <a:hlinkClick r:id="rId5"/>
              </a:rPr>
              <a:t>https://www.techonthenet.com/sql_server/foreign_keys/foreign_delete.php</a:t>
            </a:r>
            <a:endParaRPr lang="fr-CA" dirty="0"/>
          </a:p>
          <a:p>
            <a:r>
              <a:rPr lang="fr-CA" dirty="0">
                <a:hlinkClick r:id="rId6"/>
              </a:rPr>
              <a:t>https://www.sqlshack.com/commonly-used-sql-server-constraints-foreign-key-check-default/</a:t>
            </a:r>
            <a:endParaRPr lang="fr-CA" dirty="0"/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3056761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CE3C6C-83FB-FE1C-6550-6EC06EBA7F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AAA725-4E94-D9B9-E97F-3FAB67184450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 err="1"/>
              <a:t>Transact</a:t>
            </a:r>
            <a:r>
              <a:rPr lang="fr-CA" dirty="0"/>
              <a:t>-SQL</a:t>
            </a:r>
          </a:p>
        </p:txBody>
      </p:sp>
    </p:spTree>
    <p:extLst>
      <p:ext uri="{BB962C8B-B14F-4D97-AF65-F5344CB8AC3E}">
        <p14:creationId xmlns:p14="http://schemas.microsoft.com/office/powerpoint/2010/main" val="29794946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7357F4-95FD-4DB0-8AC4-A9BD04206CA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E50B6D-AF72-4F89-BCA4-4420AB1F59C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 err="1"/>
              <a:t>Transact</a:t>
            </a:r>
            <a:r>
              <a:rPr lang="fr-CA" dirty="0"/>
              <a:t>-SQL (TSQL ou T-SQL) est l'implémentation de la norme SQL dans les systèmes de bases de données </a:t>
            </a:r>
            <a:r>
              <a:rPr lang="fr-CA" u="sng" dirty="0"/>
              <a:t>SQL Server</a:t>
            </a:r>
            <a:r>
              <a:rPr lang="fr-CA" dirty="0"/>
              <a:t>.</a:t>
            </a:r>
          </a:p>
          <a:p>
            <a:endParaRPr lang="fr-CA" dirty="0"/>
          </a:p>
          <a:p>
            <a:r>
              <a:rPr lang="fr-CA" dirty="0"/>
              <a:t>Son principal compétiteur, PL/SQL, est son équivalent utilisé dans les systèmes de base de données Oracle. </a:t>
            </a:r>
          </a:p>
        </p:txBody>
      </p:sp>
    </p:spTree>
    <p:extLst>
      <p:ext uri="{BB962C8B-B14F-4D97-AF65-F5344CB8AC3E}">
        <p14:creationId xmlns:p14="http://schemas.microsoft.com/office/powerpoint/2010/main" val="29461176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E45DCE-BBC2-47F9-B034-169E687CE882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SQL vs TSQL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70DD6A-1E49-4C21-844E-05B8A6FCF680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La différence entre SQL et T-SQL est la suivante:</a:t>
            </a:r>
          </a:p>
          <a:p>
            <a:pPr lvl="1"/>
            <a:r>
              <a:rPr lang="fr-CA" dirty="0"/>
              <a:t>SQL est un </a:t>
            </a:r>
            <a:r>
              <a:rPr lang="fr-CA" u="sng" dirty="0"/>
              <a:t>standard (Norme ISO)</a:t>
            </a:r>
            <a:r>
              <a:rPr lang="fr-CA" dirty="0"/>
              <a:t>. C'est-à-dire un certain nombre d'opérations que les bases de données relationnelles s'engagent à suivre. Le standard inclut les instructions telles que: CREATE TABLE, SELECT, INSERT, etc.</a:t>
            </a:r>
          </a:p>
          <a:p>
            <a:pPr lvl="1"/>
            <a:r>
              <a:rPr lang="fr-CA" dirty="0"/>
              <a:t>TSQL est </a:t>
            </a:r>
            <a:r>
              <a:rPr lang="fr-CA" u="sng" dirty="0"/>
              <a:t>l'implémentation</a:t>
            </a:r>
            <a:r>
              <a:rPr lang="fr-CA" dirty="0"/>
              <a:t> de SQL sous SQL Server. Il inclut des opérations supplémentaires telles qu’une syntaxe procédurale, la définition de fonctions et procédure stockée, le contrôle des transactions, etc.</a:t>
            </a:r>
          </a:p>
          <a:p>
            <a:endParaRPr lang="fr-CA" dirty="0"/>
          </a:p>
          <a:p>
            <a:r>
              <a:rPr lang="fr-CA" dirty="0"/>
              <a:t>Concrètement, nous appelons souvent des requêtes SQL qui sont en fait des requêtes TSQL.</a:t>
            </a:r>
          </a:p>
        </p:txBody>
      </p:sp>
    </p:spTree>
    <p:extLst>
      <p:ext uri="{BB962C8B-B14F-4D97-AF65-F5344CB8AC3E}">
        <p14:creationId xmlns:p14="http://schemas.microsoft.com/office/powerpoint/2010/main" val="15739824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963DFC-F29D-90C2-2838-1D63B51522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44FACE-E17A-F3D9-1C71-EDEA88CAA33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T-SQL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68D405-75A5-F7BE-29F6-8591E82248F0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Dans le cours d’aujourd’hui, nous couvrirons:</a:t>
            </a:r>
          </a:p>
          <a:p>
            <a:pPr lvl="1"/>
            <a:r>
              <a:rPr lang="en-CA" dirty="0"/>
              <a:t>Les </a:t>
            </a:r>
            <a:r>
              <a:rPr lang="en-CA" dirty="0" err="1"/>
              <a:t>procédures</a:t>
            </a:r>
            <a:r>
              <a:rPr lang="en-CA" dirty="0"/>
              <a:t> </a:t>
            </a:r>
            <a:r>
              <a:rPr lang="en-CA" dirty="0" err="1"/>
              <a:t>stockées</a:t>
            </a:r>
            <a:endParaRPr lang="en-CA" dirty="0"/>
          </a:p>
          <a:p>
            <a:pPr lvl="1"/>
            <a:r>
              <a:rPr lang="en-CA" dirty="0" err="1"/>
              <a:t>Fonctions</a:t>
            </a:r>
            <a:r>
              <a:rPr lang="en-CA" dirty="0"/>
              <a:t> </a:t>
            </a:r>
            <a:r>
              <a:rPr lang="en-CA" dirty="0" err="1"/>
              <a:t>utilitaires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5115854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95777" y="2625466"/>
            <a:ext cx="9404723" cy="1400530"/>
          </a:xfrm>
        </p:spPr>
        <p:txBody>
          <a:bodyPr/>
          <a:lstStyle/>
          <a:p>
            <a:r>
              <a:rPr lang="en-US" dirty="0"/>
              <a:t>Introduction aux </a:t>
            </a:r>
            <a:r>
              <a:rPr lang="en-US" dirty="0" err="1"/>
              <a:t>procédures</a:t>
            </a:r>
            <a:r>
              <a:rPr lang="en-US" dirty="0"/>
              <a:t> </a:t>
            </a:r>
            <a:r>
              <a:rPr lang="en-US" dirty="0" err="1"/>
              <a:t>stockées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147988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12184</TotalTime>
  <Words>1281</Words>
  <Application>Microsoft Office PowerPoint</Application>
  <PresentationFormat>Widescreen</PresentationFormat>
  <Paragraphs>200</Paragraphs>
  <Slides>40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3" baseType="lpstr">
      <vt:lpstr>Century Gothic</vt:lpstr>
      <vt:lpstr>Wingdings 3</vt:lpstr>
      <vt:lpstr>Ion</vt:lpstr>
      <vt:lpstr>Transact-SQL</vt:lpstr>
      <vt:lpstr>Contenu</vt:lpstr>
      <vt:lpstr>Rappel du dernier cours</vt:lpstr>
      <vt:lpstr>Rappel du dernier cours</vt:lpstr>
      <vt:lpstr>Transact-SQL</vt:lpstr>
      <vt:lpstr>Introduction</vt:lpstr>
      <vt:lpstr>SQL vs TSQL</vt:lpstr>
      <vt:lpstr>T-SQL</vt:lpstr>
      <vt:lpstr>Introduction aux procédures stockées</vt:lpstr>
      <vt:lpstr>Introduction aux procédures stockées</vt:lpstr>
      <vt:lpstr>Introduction aux procédures stockées</vt:lpstr>
      <vt:lpstr>Introduction aux procédures stockées</vt:lpstr>
      <vt:lpstr>Introduction aux procédures stockées</vt:lpstr>
      <vt:lpstr>Syntaxe de base</vt:lpstr>
      <vt:lpstr>Syntaxe de base</vt:lpstr>
      <vt:lpstr>Procédure stockée avec paramètre</vt:lpstr>
      <vt:lpstr>Procédure stockée avec paramètre</vt:lpstr>
      <vt:lpstr>Syntaxe de procédure stockée paramétrée</vt:lpstr>
      <vt:lpstr>Les fonctions utiles</vt:lpstr>
      <vt:lpstr>Les fonctions utiles</vt:lpstr>
      <vt:lpstr>Les fonctions utiles</vt:lpstr>
      <vt:lpstr>Fonction pour les chaines de caractère</vt:lpstr>
      <vt:lpstr>CONCAT</vt:lpstr>
      <vt:lpstr>REVERSE</vt:lpstr>
      <vt:lpstr>RIGHT, LEFT </vt:lpstr>
      <vt:lpstr>TRIM</vt:lpstr>
      <vt:lpstr>REPLACE</vt:lpstr>
      <vt:lpstr>SUBSTRING</vt:lpstr>
      <vt:lpstr>UPPER/LOWER </vt:lpstr>
      <vt:lpstr>Fonctions pour les valeurs numérique</vt:lpstr>
      <vt:lpstr>Fonctions pour les valeurs numériques</vt:lpstr>
      <vt:lpstr>POWER</vt:lpstr>
      <vt:lpstr>FLOOR / CEILING </vt:lpstr>
      <vt:lpstr>ROUND</vt:lpstr>
      <vt:lpstr>Conclusion</vt:lpstr>
      <vt:lpstr>Conclusion</vt:lpstr>
      <vt:lpstr>Prochain cours</vt:lpstr>
      <vt:lpstr>Prochain cours</vt:lpstr>
      <vt:lpstr>Questions?</vt:lpstr>
      <vt:lpstr>Références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Alexandre Mageau-Pétrin</dc:creator>
  <cp:lastModifiedBy>Alexandre Mageau-Pétrin</cp:lastModifiedBy>
  <cp:revision>145</cp:revision>
  <dcterms:created xsi:type="dcterms:W3CDTF">2019-01-03T23:05:02Z</dcterms:created>
  <dcterms:modified xsi:type="dcterms:W3CDTF">2026-03-02T18:33:01Z</dcterms:modified>
</cp:coreProperties>
</file>