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64" r:id="rId3"/>
    <p:sldId id="387" r:id="rId4"/>
    <p:sldId id="388" r:id="rId5"/>
    <p:sldId id="389" r:id="rId6"/>
    <p:sldId id="390" r:id="rId7"/>
    <p:sldId id="391" r:id="rId8"/>
    <p:sldId id="392" r:id="rId9"/>
    <p:sldId id="393" r:id="rId10"/>
    <p:sldId id="394" r:id="rId11"/>
    <p:sldId id="395" r:id="rId12"/>
    <p:sldId id="396" r:id="rId13"/>
    <p:sldId id="398" r:id="rId14"/>
    <p:sldId id="399" r:id="rId15"/>
    <p:sldId id="400" r:id="rId16"/>
    <p:sldId id="471" r:id="rId17"/>
    <p:sldId id="440" r:id="rId18"/>
    <p:sldId id="359" r:id="rId19"/>
    <p:sldId id="401" r:id="rId20"/>
    <p:sldId id="295" r:id="rId21"/>
    <p:sldId id="303" r:id="rId22"/>
    <p:sldId id="363" r:id="rId23"/>
    <p:sldId id="364" r:id="rId24"/>
    <p:sldId id="365" r:id="rId25"/>
    <p:sldId id="366" r:id="rId26"/>
    <p:sldId id="367" r:id="rId27"/>
    <p:sldId id="369" r:id="rId28"/>
    <p:sldId id="404" r:id="rId29"/>
    <p:sldId id="370" r:id="rId30"/>
    <p:sldId id="405" r:id="rId31"/>
    <p:sldId id="371" r:id="rId32"/>
    <p:sldId id="406" r:id="rId33"/>
    <p:sldId id="372" r:id="rId34"/>
    <p:sldId id="434" r:id="rId35"/>
    <p:sldId id="410" r:id="rId36"/>
    <p:sldId id="411" r:id="rId37"/>
    <p:sldId id="412" r:id="rId38"/>
    <p:sldId id="413" r:id="rId39"/>
    <p:sldId id="414" r:id="rId40"/>
    <p:sldId id="415" r:id="rId41"/>
    <p:sldId id="416" r:id="rId42"/>
    <p:sldId id="417" r:id="rId43"/>
    <p:sldId id="418" r:id="rId44"/>
    <p:sldId id="419" r:id="rId45"/>
    <p:sldId id="427" r:id="rId46"/>
    <p:sldId id="421" r:id="rId47"/>
    <p:sldId id="426" r:id="rId48"/>
    <p:sldId id="422" r:id="rId49"/>
    <p:sldId id="423" r:id="rId50"/>
    <p:sldId id="430" r:id="rId51"/>
    <p:sldId id="431" r:id="rId52"/>
    <p:sldId id="424" r:id="rId53"/>
    <p:sldId id="428" r:id="rId54"/>
    <p:sldId id="429" r:id="rId55"/>
    <p:sldId id="425" r:id="rId56"/>
    <p:sldId id="373" r:id="rId57"/>
    <p:sldId id="409" r:id="rId58"/>
    <p:sldId id="432" r:id="rId59"/>
    <p:sldId id="433" r:id="rId60"/>
    <p:sldId id="407" r:id="rId61"/>
    <p:sldId id="408" r:id="rId62"/>
    <p:sldId id="436" r:id="rId63"/>
    <p:sldId id="294" r:id="rId64"/>
    <p:sldId id="298" r:id="rId65"/>
    <p:sldId id="435" r:id="rId66"/>
    <p:sldId id="322" r:id="rId67"/>
    <p:sldId id="323" r:id="rId68"/>
    <p:sldId id="324"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39602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2026-03-02</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64931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9978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8172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10507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2026-03-02</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805877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2026-03-02</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37984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145991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9225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2400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366077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FB3C1-3D71-481E-9898-EF100A2FF7C8}" type="datetimeFigureOut">
              <a:rPr lang="fr-CA" smtClean="0"/>
              <a:t>2026-03-02</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971536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2FB3C1-3D71-481E-9898-EF100A2FF7C8}" type="datetimeFigureOut">
              <a:rPr lang="fr-CA" smtClean="0"/>
              <a:t>2026-03-02</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57864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15558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4904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E2FB3C1-3D71-481E-9898-EF100A2FF7C8}" type="datetimeFigureOut">
              <a:rPr lang="fr-CA" smtClean="0"/>
              <a:t>2026-03-02</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36946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2026-03-02</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9971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FB3C1-3D71-481E-9898-EF100A2FF7C8}" type="datetimeFigureOut">
              <a:rPr lang="fr-CA" smtClean="0"/>
              <a:t>2026-03-02</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069B04C-3768-46FD-A802-5AD0E60F61EB}" type="slidenum">
              <a:rPr lang="fr-CA" smtClean="0"/>
              <a:t>‹#›</a:t>
            </a:fld>
            <a:endParaRPr lang="fr-CA"/>
          </a:p>
        </p:txBody>
      </p:sp>
    </p:spTree>
    <p:extLst>
      <p:ext uri="{BB962C8B-B14F-4D97-AF65-F5344CB8AC3E}">
        <p14:creationId xmlns:p14="http://schemas.microsoft.com/office/powerpoint/2010/main" val="198999288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hyperlink" Target="http://www.indeed.com/" TargetMode="External"/><Relationship Id="rId4" Type="http://schemas.openxmlformats.org/officeDocument/2006/relationships/hyperlink" Target="http://www.emploi.gc.ca/"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hyperlink" Target="http://www.indeed.com/" TargetMode="External"/><Relationship Id="rId4" Type="http://schemas.openxmlformats.org/officeDocument/2006/relationships/hyperlink" Target="http://www.emploi.gc.ca/" TargetMode="Externa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tags" Target="../tags/tag95.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8.xml"/><Relationship Id="rId1" Type="http://schemas.openxmlformats.org/officeDocument/2006/relationships/tags" Target="../tags/tag9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0.xml"/><Relationship Id="rId1" Type="http://schemas.openxmlformats.org/officeDocument/2006/relationships/tags" Target="../tags/tag99.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4.xml"/><Relationship Id="rId1" Type="http://schemas.openxmlformats.org/officeDocument/2006/relationships/tags" Target="../tags/tag103.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8.xml"/><Relationship Id="rId1" Type="http://schemas.openxmlformats.org/officeDocument/2006/relationships/tags" Target="../tags/tag10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0.xml"/><Relationship Id="rId1" Type="http://schemas.openxmlformats.org/officeDocument/2006/relationships/tags" Target="../tags/tag109.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tags" Target="../tags/tag11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tags" Target="../tags/tag11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6.xml"/><Relationship Id="rId1" Type="http://schemas.openxmlformats.org/officeDocument/2006/relationships/tags" Target="../tags/tag115.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0.xml"/><Relationship Id="rId1" Type="http://schemas.openxmlformats.org/officeDocument/2006/relationships/tags" Target="../tags/tag119.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1.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4.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8.xml"/><Relationship Id="rId1" Type="http://schemas.openxmlformats.org/officeDocument/2006/relationships/tags" Target="../tags/tag127.xml"/><Relationship Id="rId4" Type="http://schemas.openxmlformats.org/officeDocument/2006/relationships/image" Target="../media/image6.jpe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hyperlink" Target="https://www.sqlshack.com/commonly-used-sql-server-constraints-foreign-key-check-default/" TargetMode="External"/><Relationship Id="rId5" Type="http://schemas.openxmlformats.org/officeDocument/2006/relationships/hyperlink" Target="https://www.techonthenet.com/sql_server/foreign_keys/foreign_delete.php" TargetMode="External"/><Relationship Id="rId4" Type="http://schemas.openxmlformats.org/officeDocument/2006/relationships/hyperlink" Target="https://www.sqlteam.com/articles/using-set-null-and-set-default-with-foreign-key-constraints"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hyperlink" Target="http://www.tutorialspoint.com/"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hyperlink" Target="https://www.udemy.com/"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hyperlink" Target="http://www.pluralsight.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BFBBB-75A4-48A8-BF4D-1A422686C130}"/>
              </a:ext>
            </a:extLst>
          </p:cNvPr>
          <p:cNvSpPr>
            <a:spLocks noGrp="1"/>
          </p:cNvSpPr>
          <p:nvPr>
            <p:ph type="ctrTitle"/>
            <p:custDataLst>
              <p:tags r:id="rId1"/>
            </p:custDataLst>
          </p:nvPr>
        </p:nvSpPr>
        <p:spPr/>
        <p:txBody>
          <a:bodyPr/>
          <a:lstStyle/>
          <a:p>
            <a:r>
              <a:rPr lang="fr-CA" dirty="0"/>
              <a:t>Mécanisme d'intégrité des données et T-SQL</a:t>
            </a:r>
          </a:p>
        </p:txBody>
      </p:sp>
      <p:sp>
        <p:nvSpPr>
          <p:cNvPr id="3" name="Subtitle 2">
            <a:extLst>
              <a:ext uri="{FF2B5EF4-FFF2-40B4-BE49-F238E27FC236}">
                <a16:creationId xmlns:a16="http://schemas.microsoft.com/office/drawing/2014/main" id="{E874DFCA-810D-41A7-A7A0-9BDC978D0492}"/>
              </a:ext>
            </a:extLst>
          </p:cNvPr>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7530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141DF-57B1-4FBC-8F3E-7670C1246130}"/>
              </a:ext>
            </a:extLst>
          </p:cNvPr>
          <p:cNvSpPr>
            <a:spLocks noGrp="1"/>
          </p:cNvSpPr>
          <p:nvPr>
            <p:ph type="title"/>
            <p:custDataLst>
              <p:tags r:id="rId1"/>
            </p:custDataLst>
          </p:nvPr>
        </p:nvSpPr>
        <p:spPr/>
        <p:txBody>
          <a:bodyPr/>
          <a:lstStyle/>
          <a:p>
            <a:r>
              <a:rPr lang="fr-CA" dirty="0"/>
              <a:t>Choix des compétences a développer</a:t>
            </a:r>
          </a:p>
        </p:txBody>
      </p:sp>
      <p:sp>
        <p:nvSpPr>
          <p:cNvPr id="3" name="Content Placeholder 2">
            <a:extLst>
              <a:ext uri="{FF2B5EF4-FFF2-40B4-BE49-F238E27FC236}">
                <a16:creationId xmlns:a16="http://schemas.microsoft.com/office/drawing/2014/main" id="{1F48375F-D16D-49EA-B970-B2124054AF0D}"/>
              </a:ext>
            </a:extLst>
          </p:cNvPr>
          <p:cNvSpPr>
            <a:spLocks noGrp="1"/>
          </p:cNvSpPr>
          <p:nvPr>
            <p:ph idx="1"/>
            <p:custDataLst>
              <p:tags r:id="rId2"/>
            </p:custDataLst>
          </p:nvPr>
        </p:nvSpPr>
        <p:spPr/>
        <p:txBody>
          <a:bodyPr/>
          <a:lstStyle/>
          <a:p>
            <a:r>
              <a:rPr lang="fr-CA" dirty="0"/>
              <a:t>Deux types de compétence</a:t>
            </a:r>
          </a:p>
          <a:p>
            <a:pPr lvl="1"/>
            <a:r>
              <a:rPr lang="fr-CA" dirty="0"/>
              <a:t>Soft-</a:t>
            </a:r>
            <a:r>
              <a:rPr lang="fr-CA" dirty="0" err="1"/>
              <a:t>skills</a:t>
            </a:r>
            <a:endParaRPr lang="fr-CA" dirty="0"/>
          </a:p>
          <a:p>
            <a:pPr lvl="1"/>
            <a:r>
              <a:rPr lang="fr-CA" dirty="0"/>
              <a:t>Hard </a:t>
            </a:r>
            <a:r>
              <a:rPr lang="fr-CA" dirty="0" err="1"/>
              <a:t>skills</a:t>
            </a:r>
            <a:endParaRPr lang="fr-CA" dirty="0"/>
          </a:p>
        </p:txBody>
      </p:sp>
    </p:spTree>
    <p:extLst>
      <p:ext uri="{BB962C8B-B14F-4D97-AF65-F5344CB8AC3E}">
        <p14:creationId xmlns:p14="http://schemas.microsoft.com/office/powerpoint/2010/main" val="3037447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F15D2-E751-4157-A0F3-05A5284F0538}"/>
              </a:ext>
            </a:extLst>
          </p:cNvPr>
          <p:cNvSpPr>
            <a:spLocks noGrp="1"/>
          </p:cNvSpPr>
          <p:nvPr>
            <p:ph type="title"/>
            <p:custDataLst>
              <p:tags r:id="rId1"/>
            </p:custDataLst>
          </p:nvPr>
        </p:nvSpPr>
        <p:spPr/>
        <p:txBody>
          <a:bodyPr/>
          <a:lstStyle/>
          <a:p>
            <a:r>
              <a:rPr lang="fr-CA" dirty="0"/>
              <a:t>Soft-</a:t>
            </a:r>
            <a:r>
              <a:rPr lang="fr-CA" dirty="0" err="1"/>
              <a:t>skills</a:t>
            </a:r>
            <a:endParaRPr lang="fr-CA" dirty="0"/>
          </a:p>
        </p:txBody>
      </p:sp>
      <p:sp>
        <p:nvSpPr>
          <p:cNvPr id="3" name="Content Placeholder 2">
            <a:extLst>
              <a:ext uri="{FF2B5EF4-FFF2-40B4-BE49-F238E27FC236}">
                <a16:creationId xmlns:a16="http://schemas.microsoft.com/office/drawing/2014/main" id="{C31C123C-FC4B-479E-A03B-186900296A78}"/>
              </a:ext>
            </a:extLst>
          </p:cNvPr>
          <p:cNvSpPr>
            <a:spLocks noGrp="1"/>
          </p:cNvSpPr>
          <p:nvPr>
            <p:ph idx="1"/>
            <p:custDataLst>
              <p:tags r:id="rId2"/>
            </p:custDataLst>
          </p:nvPr>
        </p:nvSpPr>
        <p:spPr/>
        <p:txBody>
          <a:bodyPr/>
          <a:lstStyle/>
          <a:p>
            <a:r>
              <a:rPr lang="fr-CA" dirty="0"/>
              <a:t>Les "soft-</a:t>
            </a:r>
            <a:r>
              <a:rPr lang="fr-CA" dirty="0" err="1"/>
              <a:t>skills</a:t>
            </a:r>
            <a:r>
              <a:rPr lang="fr-CA" dirty="0"/>
              <a:t>" font référence aux compétences non techniques.</a:t>
            </a:r>
          </a:p>
          <a:p>
            <a:r>
              <a:rPr lang="fr-CA" dirty="0"/>
              <a:t>Par exemple:</a:t>
            </a:r>
          </a:p>
          <a:p>
            <a:pPr lvl="1"/>
            <a:r>
              <a:rPr lang="fr-CA" dirty="0"/>
              <a:t>Éthique de travail</a:t>
            </a:r>
          </a:p>
          <a:p>
            <a:pPr lvl="1"/>
            <a:r>
              <a:rPr lang="fr-CA" dirty="0"/>
              <a:t>Attitude positive</a:t>
            </a:r>
          </a:p>
          <a:p>
            <a:pPr lvl="1"/>
            <a:r>
              <a:rPr lang="fr-CA" dirty="0"/>
              <a:t>Bonne aptitude de communication</a:t>
            </a:r>
          </a:p>
          <a:p>
            <a:pPr lvl="1"/>
            <a:r>
              <a:rPr lang="fr-CA" dirty="0"/>
              <a:t>Gestion du temps</a:t>
            </a:r>
          </a:p>
          <a:p>
            <a:pPr lvl="1"/>
            <a:r>
              <a:rPr lang="fr-CA" dirty="0"/>
              <a:t>Travail d'équipe</a:t>
            </a:r>
          </a:p>
          <a:p>
            <a:pPr lvl="1"/>
            <a:r>
              <a:rPr lang="fr-CA" dirty="0"/>
              <a:t>Confiance en soi</a:t>
            </a:r>
          </a:p>
          <a:p>
            <a:pPr lvl="1"/>
            <a:r>
              <a:rPr lang="fr-CA" dirty="0"/>
              <a:t>Capacité d'apprendre des critiques</a:t>
            </a:r>
          </a:p>
          <a:p>
            <a:pPr lvl="1"/>
            <a:r>
              <a:rPr lang="fr-CA" dirty="0"/>
              <a:t>etc.</a:t>
            </a:r>
          </a:p>
        </p:txBody>
      </p:sp>
    </p:spTree>
    <p:extLst>
      <p:ext uri="{BB962C8B-B14F-4D97-AF65-F5344CB8AC3E}">
        <p14:creationId xmlns:p14="http://schemas.microsoft.com/office/powerpoint/2010/main" val="529369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F15D2-E751-4157-A0F3-05A5284F0538}"/>
              </a:ext>
            </a:extLst>
          </p:cNvPr>
          <p:cNvSpPr>
            <a:spLocks noGrp="1"/>
          </p:cNvSpPr>
          <p:nvPr>
            <p:ph type="title"/>
            <p:custDataLst>
              <p:tags r:id="rId1"/>
            </p:custDataLst>
          </p:nvPr>
        </p:nvSpPr>
        <p:spPr/>
        <p:txBody>
          <a:bodyPr/>
          <a:lstStyle/>
          <a:p>
            <a:r>
              <a:rPr lang="fr-CA" dirty="0"/>
              <a:t>Soft-</a:t>
            </a:r>
            <a:r>
              <a:rPr lang="fr-CA" dirty="0" err="1"/>
              <a:t>skills</a:t>
            </a:r>
            <a:endParaRPr lang="fr-CA" dirty="0"/>
          </a:p>
        </p:txBody>
      </p:sp>
      <p:sp>
        <p:nvSpPr>
          <p:cNvPr id="3" name="Content Placeholder 2">
            <a:extLst>
              <a:ext uri="{FF2B5EF4-FFF2-40B4-BE49-F238E27FC236}">
                <a16:creationId xmlns:a16="http://schemas.microsoft.com/office/drawing/2014/main" id="{C31C123C-FC4B-479E-A03B-186900296A78}"/>
              </a:ext>
            </a:extLst>
          </p:cNvPr>
          <p:cNvSpPr>
            <a:spLocks noGrp="1"/>
          </p:cNvSpPr>
          <p:nvPr>
            <p:ph idx="1"/>
            <p:custDataLst>
              <p:tags r:id="rId2"/>
            </p:custDataLst>
          </p:nvPr>
        </p:nvSpPr>
        <p:spPr/>
        <p:txBody>
          <a:bodyPr/>
          <a:lstStyle/>
          <a:p>
            <a:r>
              <a:rPr lang="fr-CA" dirty="0"/>
              <a:t>Bien souvent, on néglige ces compétences qui sont pourtant aussi importante que les "hard </a:t>
            </a:r>
            <a:r>
              <a:rPr lang="fr-CA" dirty="0" err="1"/>
              <a:t>skills</a:t>
            </a:r>
            <a:r>
              <a:rPr lang="fr-CA" dirty="0"/>
              <a:t>" (Compétence technique).</a:t>
            </a:r>
          </a:p>
          <a:p>
            <a:endParaRPr lang="fr-CA" dirty="0"/>
          </a:p>
        </p:txBody>
      </p:sp>
    </p:spTree>
    <p:extLst>
      <p:ext uri="{BB962C8B-B14F-4D97-AF65-F5344CB8AC3E}">
        <p14:creationId xmlns:p14="http://schemas.microsoft.com/office/powerpoint/2010/main" val="3865851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7C737-4173-4DF0-A2F6-11E31A8F133C}"/>
              </a:ext>
            </a:extLst>
          </p:cNvPr>
          <p:cNvSpPr>
            <a:spLocks noGrp="1"/>
          </p:cNvSpPr>
          <p:nvPr>
            <p:ph type="title"/>
            <p:custDataLst>
              <p:tags r:id="rId1"/>
            </p:custDataLst>
          </p:nvPr>
        </p:nvSpPr>
        <p:spPr/>
        <p:txBody>
          <a:bodyPr/>
          <a:lstStyle/>
          <a:p>
            <a:r>
              <a:rPr lang="fr-CA" dirty="0"/>
              <a:t>Hard-</a:t>
            </a:r>
            <a:r>
              <a:rPr lang="fr-CA" dirty="0" err="1"/>
              <a:t>skills</a:t>
            </a:r>
            <a:endParaRPr lang="fr-CA" dirty="0"/>
          </a:p>
        </p:txBody>
      </p:sp>
      <p:sp>
        <p:nvSpPr>
          <p:cNvPr id="3" name="Content Placeholder 2">
            <a:extLst>
              <a:ext uri="{FF2B5EF4-FFF2-40B4-BE49-F238E27FC236}">
                <a16:creationId xmlns:a16="http://schemas.microsoft.com/office/drawing/2014/main" id="{549D6A96-FDE8-484F-B27E-323D543FABC2}"/>
              </a:ext>
            </a:extLst>
          </p:cNvPr>
          <p:cNvSpPr>
            <a:spLocks noGrp="1"/>
          </p:cNvSpPr>
          <p:nvPr>
            <p:ph idx="1"/>
            <p:custDataLst>
              <p:tags r:id="rId2"/>
            </p:custDataLst>
          </p:nvPr>
        </p:nvSpPr>
        <p:spPr/>
        <p:txBody>
          <a:bodyPr/>
          <a:lstStyle/>
          <a:p>
            <a:r>
              <a:rPr lang="fr-CA" dirty="0"/>
              <a:t>Les hard-</a:t>
            </a:r>
            <a:r>
              <a:rPr lang="fr-CA" dirty="0" err="1"/>
              <a:t>skills</a:t>
            </a:r>
            <a:r>
              <a:rPr lang="fr-CA" dirty="0"/>
              <a:t> font référence aux connaissances techniques</a:t>
            </a:r>
          </a:p>
          <a:p>
            <a:pPr lvl="1"/>
            <a:r>
              <a:rPr lang="fr-CA" dirty="0"/>
              <a:t>Votre connaissance d'un langage de programmation</a:t>
            </a:r>
          </a:p>
          <a:p>
            <a:pPr lvl="1"/>
            <a:r>
              <a:rPr lang="fr-CA" dirty="0"/>
              <a:t>Votre connaissance d'un système d'exploitation</a:t>
            </a:r>
          </a:p>
          <a:p>
            <a:pPr lvl="1"/>
            <a:r>
              <a:rPr lang="fr-CA" dirty="0"/>
              <a:t>Votre connaissance d'un système de base de données</a:t>
            </a:r>
          </a:p>
          <a:p>
            <a:pPr lvl="1"/>
            <a:r>
              <a:rPr lang="fr-CA" dirty="0"/>
              <a:t>etc.</a:t>
            </a:r>
          </a:p>
          <a:p>
            <a:pPr lvl="1"/>
            <a:endParaRPr lang="fr-CA" dirty="0"/>
          </a:p>
          <a:p>
            <a:pPr lvl="1"/>
            <a:endParaRPr lang="fr-CA" dirty="0"/>
          </a:p>
        </p:txBody>
      </p:sp>
    </p:spTree>
    <p:extLst>
      <p:ext uri="{BB962C8B-B14F-4D97-AF65-F5344CB8AC3E}">
        <p14:creationId xmlns:p14="http://schemas.microsoft.com/office/powerpoint/2010/main" val="2776284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A540F-BD6E-4DBB-AEA3-10C6B048F173}"/>
              </a:ext>
            </a:extLst>
          </p:cNvPr>
          <p:cNvSpPr>
            <a:spLocks noGrp="1"/>
          </p:cNvSpPr>
          <p:nvPr>
            <p:ph type="title"/>
            <p:custDataLst>
              <p:tags r:id="rId1"/>
            </p:custDataLst>
          </p:nvPr>
        </p:nvSpPr>
        <p:spPr/>
        <p:txBody>
          <a:bodyPr/>
          <a:lstStyle/>
          <a:p>
            <a:r>
              <a:rPr lang="fr-CA" dirty="0"/>
              <a:t>Hard-</a:t>
            </a:r>
            <a:r>
              <a:rPr lang="fr-CA" dirty="0" err="1"/>
              <a:t>skills</a:t>
            </a:r>
            <a:endParaRPr lang="fr-CA" dirty="0"/>
          </a:p>
        </p:txBody>
      </p:sp>
      <p:sp>
        <p:nvSpPr>
          <p:cNvPr id="3" name="Content Placeholder 2">
            <a:extLst>
              <a:ext uri="{FF2B5EF4-FFF2-40B4-BE49-F238E27FC236}">
                <a16:creationId xmlns:a16="http://schemas.microsoft.com/office/drawing/2014/main" id="{3472F746-2C74-4E68-B52F-4AD8F2348EBA}"/>
              </a:ext>
            </a:extLst>
          </p:cNvPr>
          <p:cNvSpPr>
            <a:spLocks noGrp="1"/>
          </p:cNvSpPr>
          <p:nvPr>
            <p:ph idx="1"/>
            <p:custDataLst>
              <p:tags r:id="rId2"/>
            </p:custDataLst>
          </p:nvPr>
        </p:nvSpPr>
        <p:spPr/>
        <p:txBody>
          <a:bodyPr/>
          <a:lstStyle/>
          <a:p>
            <a:r>
              <a:rPr lang="fr-CA" dirty="0"/>
              <a:t>Il y en a tellement, que doit-on apprendre?</a:t>
            </a:r>
          </a:p>
          <a:p>
            <a:pPr lvl="1"/>
            <a:r>
              <a:rPr lang="fr-CA" dirty="0"/>
              <a:t>Ceux proposer par le CÉGEP?</a:t>
            </a:r>
          </a:p>
          <a:p>
            <a:pPr lvl="1"/>
            <a:r>
              <a:rPr lang="fr-CA" dirty="0"/>
              <a:t>Celle que vous préférez utiliser?</a:t>
            </a:r>
          </a:p>
          <a:p>
            <a:pPr lvl="1"/>
            <a:r>
              <a:rPr lang="fr-CA" dirty="0"/>
              <a:t>Celle qui est recommandée par les sites de technologies les plus populaires?</a:t>
            </a:r>
          </a:p>
          <a:p>
            <a:pPr lvl="1"/>
            <a:r>
              <a:rPr lang="fr-CA" dirty="0"/>
              <a:t>Celle que votre beau-frère vous a recommandé d'apprendre?</a:t>
            </a:r>
          </a:p>
          <a:p>
            <a:pPr lvl="1"/>
            <a:r>
              <a:rPr lang="fr-CA" dirty="0"/>
              <a:t>Celle que votre enseignant vous a recommandé d'apprendre?</a:t>
            </a:r>
          </a:p>
        </p:txBody>
      </p:sp>
    </p:spTree>
    <p:extLst>
      <p:ext uri="{BB962C8B-B14F-4D97-AF65-F5344CB8AC3E}">
        <p14:creationId xmlns:p14="http://schemas.microsoft.com/office/powerpoint/2010/main" val="841622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A540F-BD6E-4DBB-AEA3-10C6B048F173}"/>
              </a:ext>
            </a:extLst>
          </p:cNvPr>
          <p:cNvSpPr>
            <a:spLocks noGrp="1"/>
          </p:cNvSpPr>
          <p:nvPr>
            <p:ph type="title"/>
            <p:custDataLst>
              <p:tags r:id="rId1"/>
            </p:custDataLst>
          </p:nvPr>
        </p:nvSpPr>
        <p:spPr/>
        <p:txBody>
          <a:bodyPr/>
          <a:lstStyle/>
          <a:p>
            <a:r>
              <a:rPr lang="fr-CA" dirty="0"/>
              <a:t>Hard-</a:t>
            </a:r>
            <a:r>
              <a:rPr lang="fr-CA" dirty="0" err="1"/>
              <a:t>skills</a:t>
            </a:r>
            <a:endParaRPr lang="fr-CA" dirty="0"/>
          </a:p>
        </p:txBody>
      </p:sp>
      <p:sp>
        <p:nvSpPr>
          <p:cNvPr id="3" name="Content Placeholder 2">
            <a:extLst>
              <a:ext uri="{FF2B5EF4-FFF2-40B4-BE49-F238E27FC236}">
                <a16:creationId xmlns:a16="http://schemas.microsoft.com/office/drawing/2014/main" id="{3472F746-2C74-4E68-B52F-4AD8F2348EBA}"/>
              </a:ext>
            </a:extLst>
          </p:cNvPr>
          <p:cNvSpPr>
            <a:spLocks noGrp="1"/>
          </p:cNvSpPr>
          <p:nvPr>
            <p:ph idx="1"/>
            <p:custDataLst>
              <p:tags r:id="rId2"/>
            </p:custDataLst>
          </p:nvPr>
        </p:nvSpPr>
        <p:spPr/>
        <p:txBody>
          <a:bodyPr/>
          <a:lstStyle/>
          <a:p>
            <a:r>
              <a:rPr lang="fr-CA" dirty="0"/>
              <a:t>Aucune de ces réponses!</a:t>
            </a:r>
          </a:p>
          <a:p>
            <a:endParaRPr lang="fr-CA" dirty="0"/>
          </a:p>
          <a:p>
            <a:r>
              <a:rPr lang="fr-CA" dirty="0"/>
              <a:t>Vous devez apprendre celles demandées par les employeurs pour qui vous aimeriez travailler.</a:t>
            </a:r>
          </a:p>
          <a:p>
            <a:pPr lvl="1"/>
            <a:endParaRPr lang="fr-CA" dirty="0"/>
          </a:p>
          <a:p>
            <a:r>
              <a:rPr lang="fr-CA" dirty="0"/>
              <a:t>Comment?</a:t>
            </a:r>
          </a:p>
          <a:p>
            <a:pPr lvl="1"/>
            <a:r>
              <a:rPr lang="fr-CA" dirty="0"/>
              <a:t>En lisant les offres d'emploi publié par les employeurs de la </a:t>
            </a:r>
            <a:r>
              <a:rPr lang="fr-CA" dirty="0" err="1"/>
              <a:t>region</a:t>
            </a:r>
            <a:r>
              <a:rPr lang="fr-CA" dirty="0"/>
              <a:t> (</a:t>
            </a:r>
            <a:r>
              <a:rPr lang="fr-CA" dirty="0">
                <a:hlinkClick r:id="rId4"/>
              </a:rPr>
              <a:t>www.emploi.gc.ca</a:t>
            </a:r>
            <a:r>
              <a:rPr lang="fr-CA" dirty="0"/>
              <a:t> , </a:t>
            </a:r>
            <a:r>
              <a:rPr lang="fr-CA" dirty="0">
                <a:hlinkClick r:id="rId5"/>
              </a:rPr>
              <a:t>www.indeed.com</a:t>
            </a:r>
            <a:r>
              <a:rPr lang="fr-CA" dirty="0"/>
              <a:t> , </a:t>
            </a:r>
            <a:r>
              <a:rPr lang="fr-CA" dirty="0" err="1"/>
              <a:t>Linkedin</a:t>
            </a:r>
            <a:r>
              <a:rPr lang="fr-CA" dirty="0"/>
              <a:t>, </a:t>
            </a:r>
            <a:r>
              <a:rPr lang="fr-CA" dirty="0" err="1"/>
              <a:t>Glassdoor</a:t>
            </a:r>
            <a:r>
              <a:rPr lang="fr-CA" dirty="0"/>
              <a:t>, etc.)</a:t>
            </a:r>
          </a:p>
        </p:txBody>
      </p:sp>
    </p:spTree>
    <p:extLst>
      <p:ext uri="{BB962C8B-B14F-4D97-AF65-F5344CB8AC3E}">
        <p14:creationId xmlns:p14="http://schemas.microsoft.com/office/powerpoint/2010/main" val="2457190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913A4-1376-DC7B-505D-1F3AD46FDF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04EC6-AFBC-4C5E-25BC-E4E32B491DEC}"/>
              </a:ext>
            </a:extLst>
          </p:cNvPr>
          <p:cNvSpPr>
            <a:spLocks noGrp="1"/>
          </p:cNvSpPr>
          <p:nvPr>
            <p:ph type="title"/>
            <p:custDataLst>
              <p:tags r:id="rId1"/>
            </p:custDataLst>
          </p:nvPr>
        </p:nvSpPr>
        <p:spPr/>
        <p:txBody>
          <a:bodyPr/>
          <a:lstStyle/>
          <a:p>
            <a:r>
              <a:rPr lang="fr-CA" dirty="0"/>
              <a:t>Hard-</a:t>
            </a:r>
            <a:r>
              <a:rPr lang="fr-CA" dirty="0" err="1"/>
              <a:t>skills</a:t>
            </a:r>
            <a:endParaRPr lang="fr-CA" dirty="0"/>
          </a:p>
        </p:txBody>
      </p:sp>
      <p:sp>
        <p:nvSpPr>
          <p:cNvPr id="3" name="Content Placeholder 2">
            <a:extLst>
              <a:ext uri="{FF2B5EF4-FFF2-40B4-BE49-F238E27FC236}">
                <a16:creationId xmlns:a16="http://schemas.microsoft.com/office/drawing/2014/main" id="{8C119E9C-EED3-3240-13DE-ABC349620950}"/>
              </a:ext>
            </a:extLst>
          </p:cNvPr>
          <p:cNvSpPr>
            <a:spLocks noGrp="1"/>
          </p:cNvSpPr>
          <p:nvPr>
            <p:ph idx="1"/>
            <p:custDataLst>
              <p:tags r:id="rId2"/>
            </p:custDataLst>
          </p:nvPr>
        </p:nvSpPr>
        <p:spPr/>
        <p:txBody>
          <a:bodyPr>
            <a:normAutofit lnSpcReduction="10000"/>
          </a:bodyPr>
          <a:lstStyle/>
          <a:p>
            <a:r>
              <a:rPr lang="fr-CA" dirty="0"/>
              <a:t>Aucune de ces réponses!</a:t>
            </a:r>
          </a:p>
          <a:p>
            <a:endParaRPr lang="fr-CA" dirty="0"/>
          </a:p>
          <a:p>
            <a:r>
              <a:rPr lang="fr-CA" dirty="0"/>
              <a:t>Vous devez apprendre celles demandées par les employeurs pour qui vous aimeriez travailler.</a:t>
            </a:r>
          </a:p>
          <a:p>
            <a:pPr lvl="1"/>
            <a:endParaRPr lang="fr-CA" dirty="0"/>
          </a:p>
          <a:p>
            <a:r>
              <a:rPr lang="fr-CA" dirty="0"/>
              <a:t>Comment?</a:t>
            </a:r>
          </a:p>
          <a:p>
            <a:pPr lvl="1"/>
            <a:r>
              <a:rPr lang="fr-CA" dirty="0"/>
              <a:t>En lisant les offres d'emploi publié par les employeurs de la </a:t>
            </a:r>
            <a:r>
              <a:rPr lang="fr-CA" dirty="0" err="1"/>
              <a:t>region</a:t>
            </a:r>
            <a:r>
              <a:rPr lang="fr-CA" dirty="0"/>
              <a:t> (</a:t>
            </a:r>
            <a:r>
              <a:rPr lang="fr-CA" dirty="0">
                <a:hlinkClick r:id="rId4"/>
              </a:rPr>
              <a:t>www.emploi.gc.ca</a:t>
            </a:r>
            <a:r>
              <a:rPr lang="fr-CA" dirty="0"/>
              <a:t> , </a:t>
            </a:r>
            <a:r>
              <a:rPr lang="fr-CA" dirty="0">
                <a:hlinkClick r:id="rId5"/>
              </a:rPr>
              <a:t>www.indeed.com</a:t>
            </a:r>
            <a:r>
              <a:rPr lang="fr-CA" dirty="0"/>
              <a:t> , </a:t>
            </a:r>
            <a:r>
              <a:rPr lang="fr-CA" dirty="0" err="1"/>
              <a:t>Linkedin</a:t>
            </a:r>
            <a:r>
              <a:rPr lang="fr-CA" dirty="0"/>
              <a:t>, </a:t>
            </a:r>
            <a:r>
              <a:rPr lang="fr-CA" dirty="0" err="1"/>
              <a:t>Glassdoor</a:t>
            </a:r>
            <a:r>
              <a:rPr lang="fr-CA" dirty="0"/>
              <a:t>, etc.)*</a:t>
            </a:r>
          </a:p>
          <a:p>
            <a:pPr lvl="1"/>
            <a:endParaRPr lang="fr-CA" dirty="0"/>
          </a:p>
          <a:p>
            <a:pPr marL="0" indent="0">
              <a:buNone/>
            </a:pPr>
            <a:r>
              <a:rPr lang="fr-CA" dirty="0"/>
              <a:t>*Attention! Les technologies peuvent être en demande mais ca ne veut pas dire qu’il faut toute les connaitre pour pouvoir postuler.</a:t>
            </a:r>
          </a:p>
        </p:txBody>
      </p:sp>
    </p:spTree>
    <p:extLst>
      <p:ext uri="{BB962C8B-B14F-4D97-AF65-F5344CB8AC3E}">
        <p14:creationId xmlns:p14="http://schemas.microsoft.com/office/powerpoint/2010/main" val="2879715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8B1A6-DAFB-4B81-9851-7378A004646E}"/>
              </a:ext>
            </a:extLst>
          </p:cNvPr>
          <p:cNvSpPr>
            <a:spLocks noGrp="1"/>
          </p:cNvSpPr>
          <p:nvPr>
            <p:ph type="title"/>
            <p:custDataLst>
              <p:tags r:id="rId1"/>
            </p:custDataLst>
          </p:nvPr>
        </p:nvSpPr>
        <p:spPr/>
        <p:txBody>
          <a:bodyPr/>
          <a:lstStyle/>
          <a:p>
            <a:r>
              <a:rPr lang="fr-CA" dirty="0"/>
              <a:t>Choisir son employeur</a:t>
            </a:r>
          </a:p>
        </p:txBody>
      </p:sp>
      <p:sp>
        <p:nvSpPr>
          <p:cNvPr id="3" name="Content Placeholder 2">
            <a:extLst>
              <a:ext uri="{FF2B5EF4-FFF2-40B4-BE49-F238E27FC236}">
                <a16:creationId xmlns:a16="http://schemas.microsoft.com/office/drawing/2014/main" id="{F166C4FF-957B-4335-A3F3-B0834638B39B}"/>
              </a:ext>
            </a:extLst>
          </p:cNvPr>
          <p:cNvSpPr>
            <a:spLocks noGrp="1"/>
          </p:cNvSpPr>
          <p:nvPr>
            <p:ph idx="1"/>
            <p:custDataLst>
              <p:tags r:id="rId2"/>
            </p:custDataLst>
          </p:nvPr>
        </p:nvSpPr>
        <p:spPr/>
        <p:txBody>
          <a:bodyPr>
            <a:normAutofit lnSpcReduction="10000"/>
          </a:bodyPr>
          <a:lstStyle/>
          <a:p>
            <a:r>
              <a:rPr lang="fr-CA" dirty="0"/>
              <a:t>Comment choisir son futur employeur?</a:t>
            </a:r>
          </a:p>
          <a:p>
            <a:pPr lvl="1"/>
            <a:r>
              <a:rPr lang="fr-CA" dirty="0"/>
              <a:t>Le salaire, échelle salariale, augmentation annuelle, prime</a:t>
            </a:r>
          </a:p>
          <a:p>
            <a:pPr lvl="1"/>
            <a:r>
              <a:rPr lang="fr-CA" dirty="0"/>
              <a:t>Les avantages indirects que vous </a:t>
            </a:r>
            <a:r>
              <a:rPr lang="fr-CA" u="sng" dirty="0"/>
              <a:t>utilisez</a:t>
            </a:r>
            <a:r>
              <a:rPr lang="fr-CA" dirty="0"/>
              <a:t> (assurance, gym, etc.)</a:t>
            </a:r>
          </a:p>
          <a:p>
            <a:pPr lvl="1"/>
            <a:r>
              <a:rPr lang="fr-CA" dirty="0"/>
              <a:t>Fonds de pension (montant contribué, type de fonds de pension, etc.)</a:t>
            </a:r>
          </a:p>
          <a:p>
            <a:pPr lvl="1"/>
            <a:r>
              <a:rPr lang="fr-CA" dirty="0"/>
              <a:t>Nombre d'heures de travail par semaine</a:t>
            </a:r>
          </a:p>
          <a:p>
            <a:pPr lvl="1"/>
            <a:r>
              <a:rPr lang="fr-CA" dirty="0"/>
              <a:t>Nécessité de faire du surtemps (paiement pour le surtemps)</a:t>
            </a:r>
          </a:p>
          <a:p>
            <a:pPr lvl="1"/>
            <a:r>
              <a:rPr lang="fr-CA" dirty="0"/>
              <a:t>Distance de chez vous (Frais d'essence, temps)</a:t>
            </a:r>
          </a:p>
          <a:p>
            <a:pPr lvl="1"/>
            <a:r>
              <a:rPr lang="fr-CA" dirty="0"/>
              <a:t>Frais indirects (Stationnement, nourriture, etc.)</a:t>
            </a:r>
          </a:p>
          <a:p>
            <a:pPr lvl="1"/>
            <a:r>
              <a:rPr lang="fr-CA" dirty="0"/>
              <a:t>Possibilité de développement professionnel</a:t>
            </a:r>
          </a:p>
          <a:p>
            <a:pPr lvl="1"/>
            <a:r>
              <a:rPr lang="fr-CA" dirty="0"/>
              <a:t>Formation continue offerte</a:t>
            </a:r>
          </a:p>
          <a:p>
            <a:pPr lvl="1"/>
            <a:r>
              <a:rPr lang="fr-CA" dirty="0"/>
              <a:t>Sécurité d'emploi</a:t>
            </a:r>
          </a:p>
        </p:txBody>
      </p:sp>
    </p:spTree>
    <p:extLst>
      <p:ext uri="{BB962C8B-B14F-4D97-AF65-F5344CB8AC3E}">
        <p14:creationId xmlns:p14="http://schemas.microsoft.com/office/powerpoint/2010/main" val="907622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Rappel du dernier </a:t>
            </a:r>
            <a:r>
              <a:rPr lang="en-US" dirty="0" err="1"/>
              <a:t>cours</a:t>
            </a:r>
            <a:endParaRPr lang="en-US" dirty="0"/>
          </a:p>
        </p:txBody>
      </p:sp>
    </p:spTree>
    <p:extLst>
      <p:ext uri="{BB962C8B-B14F-4D97-AF65-F5344CB8AC3E}">
        <p14:creationId xmlns:p14="http://schemas.microsoft.com/office/powerpoint/2010/main" val="1477821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DD373-E4C8-4532-A136-CBBDC55A9AA0}"/>
              </a:ext>
            </a:extLst>
          </p:cNvPr>
          <p:cNvSpPr>
            <a:spLocks noGrp="1"/>
          </p:cNvSpPr>
          <p:nvPr>
            <p:ph type="title"/>
            <p:custDataLst>
              <p:tags r:id="rId1"/>
            </p:custDataLst>
          </p:nvPr>
        </p:nvSpPr>
        <p:spPr/>
        <p:txBody>
          <a:bodyPr/>
          <a:lstStyle/>
          <a:p>
            <a:r>
              <a:rPr lang="fr-CA" dirty="0"/>
              <a:t>Rappel </a:t>
            </a:r>
            <a:r>
              <a:rPr lang="fr-CA"/>
              <a:t>du dernier cours</a:t>
            </a:r>
          </a:p>
        </p:txBody>
      </p:sp>
      <p:sp>
        <p:nvSpPr>
          <p:cNvPr id="3" name="Content Placeholder 2">
            <a:extLst>
              <a:ext uri="{FF2B5EF4-FFF2-40B4-BE49-F238E27FC236}">
                <a16:creationId xmlns:a16="http://schemas.microsoft.com/office/drawing/2014/main" id="{F9DBF6C3-E52A-4CA3-998C-F2A18DBA45AB}"/>
              </a:ext>
            </a:extLst>
          </p:cNvPr>
          <p:cNvSpPr>
            <a:spLocks noGrp="1"/>
          </p:cNvSpPr>
          <p:nvPr>
            <p:ph idx="1"/>
            <p:custDataLst>
              <p:tags r:id="rId2"/>
            </p:custDataLst>
          </p:nvPr>
        </p:nvSpPr>
        <p:spPr/>
        <p:txBody>
          <a:bodyPr/>
          <a:lstStyle/>
          <a:p>
            <a:r>
              <a:rPr lang="fr-CA" dirty="0"/>
              <a:t>Au dernier cours, nous avons vu:</a:t>
            </a:r>
          </a:p>
          <a:p>
            <a:pPr lvl="1"/>
            <a:r>
              <a:rPr lang="fr-CA" dirty="0"/>
              <a:t>La création de diagramme de conception de base de données (entité/relation, relationnel et physique)</a:t>
            </a:r>
          </a:p>
          <a:p>
            <a:pPr lvl="1"/>
            <a:r>
              <a:rPr lang="fr-CA" dirty="0"/>
              <a:t>La normalisation des tables (1FN, 2FN, 3FN)</a:t>
            </a:r>
          </a:p>
          <a:p>
            <a:pPr lvl="1"/>
            <a:endParaRPr lang="fr-CA" dirty="0"/>
          </a:p>
          <a:p>
            <a:pPr lvl="1"/>
            <a:endParaRPr lang="fr-CA" dirty="0"/>
          </a:p>
          <a:p>
            <a:r>
              <a:rPr lang="fr-CA" dirty="0"/>
              <a:t>Aujourd’hui, nous parlerons des contraintes d’intégrité des données ainsi qu’une introduction à T-SQL</a:t>
            </a:r>
          </a:p>
        </p:txBody>
      </p:sp>
    </p:spTree>
    <p:extLst>
      <p:ext uri="{BB962C8B-B14F-4D97-AF65-F5344CB8AC3E}">
        <p14:creationId xmlns:p14="http://schemas.microsoft.com/office/powerpoint/2010/main" val="2655424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58735-7A47-4FD3-817E-B8DD3BECA3E2}"/>
              </a:ext>
            </a:extLst>
          </p:cNvPr>
          <p:cNvSpPr>
            <a:spLocks noGrp="1"/>
          </p:cNvSpPr>
          <p:nvPr>
            <p:ph type="title"/>
            <p:custDataLst>
              <p:tags r:id="rId1"/>
            </p:custDataLst>
          </p:nvPr>
        </p:nvSpPr>
        <p:spPr/>
        <p:txBody>
          <a:bodyPr/>
          <a:lstStyle/>
          <a:p>
            <a:r>
              <a:rPr lang="fr-CA" dirty="0"/>
              <a:t>Contenu</a:t>
            </a:r>
          </a:p>
        </p:txBody>
      </p:sp>
      <p:sp>
        <p:nvSpPr>
          <p:cNvPr id="3" name="Content Placeholder 2">
            <a:extLst>
              <a:ext uri="{FF2B5EF4-FFF2-40B4-BE49-F238E27FC236}">
                <a16:creationId xmlns:a16="http://schemas.microsoft.com/office/drawing/2014/main" id="{563F701E-DEFA-4842-B42B-89E2261EC2F0}"/>
              </a:ext>
            </a:extLst>
          </p:cNvPr>
          <p:cNvSpPr>
            <a:spLocks noGrp="1"/>
          </p:cNvSpPr>
          <p:nvPr>
            <p:ph idx="1"/>
            <p:custDataLst>
              <p:tags r:id="rId2"/>
            </p:custDataLst>
          </p:nvPr>
        </p:nvSpPr>
        <p:spPr/>
        <p:txBody>
          <a:bodyPr>
            <a:normAutofit/>
          </a:bodyPr>
          <a:lstStyle/>
          <a:p>
            <a:r>
              <a:rPr lang="fr-CA" dirty="0"/>
              <a:t>Capsule informatique</a:t>
            </a:r>
          </a:p>
          <a:p>
            <a:r>
              <a:rPr lang="fr-CA" dirty="0"/>
              <a:t>Rappel du dernier cours</a:t>
            </a:r>
          </a:p>
          <a:p>
            <a:r>
              <a:rPr lang="fr-CA" dirty="0"/>
              <a:t>Les contraintes</a:t>
            </a:r>
          </a:p>
          <a:p>
            <a:r>
              <a:rPr lang="fr-CA"/>
              <a:t>Conclusion</a:t>
            </a:r>
            <a:endParaRPr lang="fr-CA" dirty="0"/>
          </a:p>
          <a:p>
            <a:endParaRPr lang="fr-CA" dirty="0"/>
          </a:p>
        </p:txBody>
      </p:sp>
    </p:spTree>
    <p:extLst>
      <p:ext uri="{BB962C8B-B14F-4D97-AF65-F5344CB8AC3E}">
        <p14:creationId xmlns:p14="http://schemas.microsoft.com/office/powerpoint/2010/main" val="1627411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Introduction à </a:t>
            </a:r>
            <a:r>
              <a:rPr lang="en-US" dirty="0" err="1"/>
              <a:t>l'intégrité</a:t>
            </a:r>
            <a:r>
              <a:rPr lang="en-US" dirty="0"/>
              <a:t> des </a:t>
            </a:r>
            <a:r>
              <a:rPr lang="en-US" dirty="0" err="1"/>
              <a:t>données</a:t>
            </a:r>
            <a:endParaRPr lang="en-US" dirty="0"/>
          </a:p>
        </p:txBody>
      </p:sp>
    </p:spTree>
    <p:extLst>
      <p:ext uri="{BB962C8B-B14F-4D97-AF65-F5344CB8AC3E}">
        <p14:creationId xmlns:p14="http://schemas.microsoft.com/office/powerpoint/2010/main" val="3722327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57F4-95FD-4DB0-8AC4-A9BD04206CA8}"/>
              </a:ext>
            </a:extLst>
          </p:cNvPr>
          <p:cNvSpPr>
            <a:spLocks noGrp="1"/>
          </p:cNvSpPr>
          <p:nvPr>
            <p:ph type="title"/>
            <p:custDataLst>
              <p:tags r:id="rId1"/>
            </p:custDataLst>
          </p:nvPr>
        </p:nvSpPr>
        <p:spPr/>
        <p:txBody>
          <a:bodyPr/>
          <a:lstStyle/>
          <a:p>
            <a:r>
              <a:rPr lang="fr-CA" dirty="0"/>
              <a:t>Introduction</a:t>
            </a:r>
          </a:p>
        </p:txBody>
      </p:sp>
      <p:sp>
        <p:nvSpPr>
          <p:cNvPr id="3" name="Content Placeholder 2">
            <a:extLst>
              <a:ext uri="{FF2B5EF4-FFF2-40B4-BE49-F238E27FC236}">
                <a16:creationId xmlns:a16="http://schemas.microsoft.com/office/drawing/2014/main" id="{A6E50B6D-AF72-4F89-BCA4-4420AB1F59C8}"/>
              </a:ext>
            </a:extLst>
          </p:cNvPr>
          <p:cNvSpPr>
            <a:spLocks noGrp="1"/>
          </p:cNvSpPr>
          <p:nvPr>
            <p:ph idx="1"/>
            <p:custDataLst>
              <p:tags r:id="rId2"/>
            </p:custDataLst>
          </p:nvPr>
        </p:nvSpPr>
        <p:spPr/>
        <p:txBody>
          <a:bodyPr>
            <a:normAutofit lnSpcReduction="10000"/>
          </a:bodyPr>
          <a:lstStyle/>
          <a:p>
            <a:r>
              <a:rPr lang="fr-CA" dirty="0"/>
              <a:t>Nous avons dit précédemment qu'une base de données relationnelles respecte les propriétés ACID.</a:t>
            </a:r>
          </a:p>
          <a:p>
            <a:endParaRPr lang="fr-CA" dirty="0"/>
          </a:p>
          <a:p>
            <a:r>
              <a:rPr lang="fr-CA" dirty="0"/>
              <a:t>La propriété de Cohérence (C) signifie qu'on ne soit pas permettre transaction qui rendrait nos données incohérentes.</a:t>
            </a:r>
          </a:p>
          <a:p>
            <a:endParaRPr lang="fr-CA" dirty="0"/>
          </a:p>
          <a:p>
            <a:r>
              <a:rPr lang="fr-CA" dirty="0"/>
              <a:t>Bien sûr, il faut avoir un moyen de définir quelles règles doivent être observées par notre système de base de données afin de déterminer si une transaction est légale ou non.</a:t>
            </a:r>
          </a:p>
          <a:p>
            <a:endParaRPr lang="fr-CA" dirty="0"/>
          </a:p>
          <a:p>
            <a:r>
              <a:rPr lang="fr-CA" dirty="0"/>
              <a:t>Ce mécanisme s'appelle "Contrainte".</a:t>
            </a:r>
          </a:p>
        </p:txBody>
      </p:sp>
    </p:spTree>
    <p:extLst>
      <p:ext uri="{BB962C8B-B14F-4D97-AF65-F5344CB8AC3E}">
        <p14:creationId xmlns:p14="http://schemas.microsoft.com/office/powerpoint/2010/main" val="2455909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Les contraintes</a:t>
            </a:r>
          </a:p>
        </p:txBody>
      </p:sp>
    </p:spTree>
    <p:extLst>
      <p:ext uri="{BB962C8B-B14F-4D97-AF65-F5344CB8AC3E}">
        <p14:creationId xmlns:p14="http://schemas.microsoft.com/office/powerpoint/2010/main" val="1216641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C8C6D-83A9-4F29-A97B-6709428AB41A}"/>
              </a:ext>
            </a:extLst>
          </p:cNvPr>
          <p:cNvSpPr>
            <a:spLocks noGrp="1"/>
          </p:cNvSpPr>
          <p:nvPr>
            <p:ph type="title"/>
            <p:custDataLst>
              <p:tags r:id="rId1"/>
            </p:custDataLst>
          </p:nvPr>
        </p:nvSpPr>
        <p:spPr/>
        <p:txBody>
          <a:bodyPr/>
          <a:lstStyle/>
          <a:p>
            <a:r>
              <a:rPr lang="fr-CA" dirty="0"/>
              <a:t>Les contraintes</a:t>
            </a:r>
          </a:p>
        </p:txBody>
      </p:sp>
      <p:sp>
        <p:nvSpPr>
          <p:cNvPr id="3" name="Content Placeholder 2">
            <a:extLst>
              <a:ext uri="{FF2B5EF4-FFF2-40B4-BE49-F238E27FC236}">
                <a16:creationId xmlns:a16="http://schemas.microsoft.com/office/drawing/2014/main" id="{519DAD33-466F-4456-95CA-1404CFFFEDC2}"/>
              </a:ext>
            </a:extLst>
          </p:cNvPr>
          <p:cNvSpPr>
            <a:spLocks noGrp="1"/>
          </p:cNvSpPr>
          <p:nvPr>
            <p:ph idx="1"/>
            <p:custDataLst>
              <p:tags r:id="rId2"/>
            </p:custDataLst>
          </p:nvPr>
        </p:nvSpPr>
        <p:spPr/>
        <p:txBody>
          <a:bodyPr/>
          <a:lstStyle/>
          <a:p>
            <a:r>
              <a:rPr lang="fr-CA" dirty="0"/>
              <a:t>Les contraintes jouent un rôle essentiel dans la protection des données.</a:t>
            </a:r>
          </a:p>
          <a:p>
            <a:r>
              <a:rPr lang="fr-CA" dirty="0"/>
              <a:t>Elles sont le mécanisme qui permet de mettre en place des protections qui empêchent d'effectuer des transactions erronées sur les données.</a:t>
            </a:r>
          </a:p>
        </p:txBody>
      </p:sp>
    </p:spTree>
    <p:extLst>
      <p:ext uri="{BB962C8B-B14F-4D97-AF65-F5344CB8AC3E}">
        <p14:creationId xmlns:p14="http://schemas.microsoft.com/office/powerpoint/2010/main" val="2408788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68CF7-B649-4D66-96A5-BB5194A9E1DA}"/>
              </a:ext>
            </a:extLst>
          </p:cNvPr>
          <p:cNvSpPr>
            <a:spLocks noGrp="1"/>
          </p:cNvSpPr>
          <p:nvPr>
            <p:ph type="title"/>
            <p:custDataLst>
              <p:tags r:id="rId1"/>
            </p:custDataLst>
          </p:nvPr>
        </p:nvSpPr>
        <p:spPr/>
        <p:txBody>
          <a:bodyPr/>
          <a:lstStyle/>
          <a:p>
            <a:r>
              <a:rPr lang="fr-CA" dirty="0"/>
              <a:t>Exemple</a:t>
            </a:r>
          </a:p>
        </p:txBody>
      </p:sp>
      <p:sp>
        <p:nvSpPr>
          <p:cNvPr id="3" name="Content Placeholder 2">
            <a:extLst>
              <a:ext uri="{FF2B5EF4-FFF2-40B4-BE49-F238E27FC236}">
                <a16:creationId xmlns:a16="http://schemas.microsoft.com/office/drawing/2014/main" id="{19B2CCB2-0BF6-4C5A-9B24-626BFED7A161}"/>
              </a:ext>
            </a:extLst>
          </p:cNvPr>
          <p:cNvSpPr>
            <a:spLocks noGrp="1"/>
          </p:cNvSpPr>
          <p:nvPr>
            <p:ph idx="1"/>
            <p:custDataLst>
              <p:tags r:id="rId2"/>
            </p:custDataLst>
          </p:nvPr>
        </p:nvSpPr>
        <p:spPr/>
        <p:txBody>
          <a:bodyPr/>
          <a:lstStyle/>
          <a:p>
            <a:r>
              <a:rPr lang="fr-CA" dirty="0"/>
              <a:t>Voici quelques situations qui sont empêchées par les contraintes</a:t>
            </a:r>
          </a:p>
          <a:p>
            <a:pPr lvl="1"/>
            <a:r>
              <a:rPr lang="fr-CA" dirty="0"/>
              <a:t>Duplication d'une clé primaire</a:t>
            </a:r>
          </a:p>
          <a:p>
            <a:pPr lvl="1"/>
            <a:r>
              <a:rPr lang="fr-CA" dirty="0"/>
              <a:t>Utiliser une clé étrangère qui ne correspond à aucune clé primaire</a:t>
            </a:r>
          </a:p>
          <a:p>
            <a:pPr lvl="1"/>
            <a:r>
              <a:rPr lang="fr-CA" dirty="0"/>
              <a:t>Avoir un champ qui ne contient aucune donnée (</a:t>
            </a:r>
            <a:r>
              <a:rPr lang="fr-CA" dirty="0" err="1"/>
              <a:t>Null</a:t>
            </a:r>
            <a:r>
              <a:rPr lang="fr-CA" dirty="0"/>
              <a:t>)</a:t>
            </a:r>
          </a:p>
          <a:p>
            <a:pPr lvl="1"/>
            <a:r>
              <a:rPr lang="fr-CA" dirty="0"/>
              <a:t>Avoir un code postal qui contient un format inexistant.</a:t>
            </a:r>
          </a:p>
          <a:p>
            <a:pPr lvl="1"/>
            <a:r>
              <a:rPr lang="fr-CA" dirty="0"/>
              <a:t>etc.</a:t>
            </a:r>
          </a:p>
        </p:txBody>
      </p:sp>
    </p:spTree>
    <p:extLst>
      <p:ext uri="{BB962C8B-B14F-4D97-AF65-F5344CB8AC3E}">
        <p14:creationId xmlns:p14="http://schemas.microsoft.com/office/powerpoint/2010/main" val="4024953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1B38F-0935-4433-AF1E-F226594C6DEC}"/>
              </a:ext>
            </a:extLst>
          </p:cNvPr>
          <p:cNvSpPr>
            <a:spLocks noGrp="1"/>
          </p:cNvSpPr>
          <p:nvPr>
            <p:ph type="title"/>
            <p:custDataLst>
              <p:tags r:id="rId1"/>
            </p:custDataLst>
          </p:nvPr>
        </p:nvSpPr>
        <p:spPr/>
        <p:txBody>
          <a:bodyPr/>
          <a:lstStyle/>
          <a:p>
            <a:r>
              <a:rPr lang="fr-CA" dirty="0"/>
              <a:t>Syntaxe</a:t>
            </a:r>
          </a:p>
        </p:txBody>
      </p:sp>
      <p:sp>
        <p:nvSpPr>
          <p:cNvPr id="3" name="Content Placeholder 2">
            <a:extLst>
              <a:ext uri="{FF2B5EF4-FFF2-40B4-BE49-F238E27FC236}">
                <a16:creationId xmlns:a16="http://schemas.microsoft.com/office/drawing/2014/main" id="{589FA496-6C41-4449-84CA-C63A73726677}"/>
              </a:ext>
            </a:extLst>
          </p:cNvPr>
          <p:cNvSpPr>
            <a:spLocks noGrp="1"/>
          </p:cNvSpPr>
          <p:nvPr>
            <p:ph idx="1"/>
            <p:custDataLst>
              <p:tags r:id="rId2"/>
            </p:custDataLst>
          </p:nvPr>
        </p:nvSpPr>
        <p:spPr/>
        <p:txBody>
          <a:bodyPr/>
          <a:lstStyle/>
          <a:p>
            <a:r>
              <a:rPr lang="fr-CA" dirty="0"/>
              <a:t>Les contraintes associées à un champ peuvent être mises sur la même ligne que la déclaration du champ dans la création de la table.</a:t>
            </a:r>
          </a:p>
          <a:p>
            <a:endParaRPr lang="fr-CA" dirty="0"/>
          </a:p>
          <a:p>
            <a:r>
              <a:rPr lang="fr-CA" dirty="0"/>
              <a:t>Par exemple:</a:t>
            </a:r>
          </a:p>
          <a:p>
            <a:pPr marL="0" indent="0">
              <a:buNone/>
            </a:pPr>
            <a:r>
              <a:rPr lang="fr-CA" dirty="0"/>
              <a:t>	CREATE TABLE </a:t>
            </a:r>
            <a:r>
              <a:rPr lang="fr-CA" dirty="0" err="1"/>
              <a:t>etudiant</a:t>
            </a:r>
            <a:r>
              <a:rPr lang="fr-CA" dirty="0"/>
              <a:t> (</a:t>
            </a:r>
          </a:p>
          <a:p>
            <a:pPr marL="0" indent="0">
              <a:buNone/>
            </a:pPr>
            <a:r>
              <a:rPr lang="fr-CA" dirty="0"/>
              <a:t>		</a:t>
            </a:r>
            <a:r>
              <a:rPr lang="fr-CA" dirty="0" err="1"/>
              <a:t>id_etudiant</a:t>
            </a:r>
            <a:r>
              <a:rPr lang="fr-CA" dirty="0"/>
              <a:t> </a:t>
            </a:r>
            <a:r>
              <a:rPr lang="fr-CA" dirty="0" err="1"/>
              <a:t>int</a:t>
            </a:r>
            <a:r>
              <a:rPr lang="fr-CA" dirty="0"/>
              <a:t> </a:t>
            </a:r>
            <a:r>
              <a:rPr lang="fr-CA" dirty="0">
                <a:solidFill>
                  <a:srgbClr val="FFC000"/>
                </a:solidFill>
              </a:rPr>
              <a:t>NOT NULL </a:t>
            </a:r>
            <a:r>
              <a:rPr lang="fr-CA" dirty="0"/>
              <a:t>IDENTITY </a:t>
            </a:r>
            <a:r>
              <a:rPr lang="fr-CA" dirty="0">
                <a:solidFill>
                  <a:srgbClr val="FFC000"/>
                </a:solidFill>
              </a:rPr>
              <a:t>PRIMARY KEY</a:t>
            </a:r>
            <a:r>
              <a:rPr lang="fr-CA" dirty="0"/>
              <a:t>,</a:t>
            </a:r>
          </a:p>
          <a:p>
            <a:pPr marL="0" indent="0">
              <a:buNone/>
            </a:pPr>
            <a:r>
              <a:rPr lang="fr-CA" dirty="0"/>
              <a:t>		non varchar(50) </a:t>
            </a:r>
            <a:r>
              <a:rPr lang="fr-CA" dirty="0">
                <a:solidFill>
                  <a:srgbClr val="FFC000"/>
                </a:solidFill>
              </a:rPr>
              <a:t>NOT NULL</a:t>
            </a:r>
          </a:p>
          <a:p>
            <a:pPr marL="0" indent="0">
              <a:buNone/>
            </a:pPr>
            <a:r>
              <a:rPr lang="fr-CA" dirty="0"/>
              <a:t>)</a:t>
            </a:r>
          </a:p>
        </p:txBody>
      </p:sp>
    </p:spTree>
    <p:extLst>
      <p:ext uri="{BB962C8B-B14F-4D97-AF65-F5344CB8AC3E}">
        <p14:creationId xmlns:p14="http://schemas.microsoft.com/office/powerpoint/2010/main" val="1830884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5DFC1-E77B-4072-8D29-4209DC7247B0}"/>
              </a:ext>
            </a:extLst>
          </p:cNvPr>
          <p:cNvSpPr>
            <a:spLocks noGrp="1"/>
          </p:cNvSpPr>
          <p:nvPr>
            <p:ph type="title"/>
            <p:custDataLst>
              <p:tags r:id="rId1"/>
            </p:custDataLst>
          </p:nvPr>
        </p:nvSpPr>
        <p:spPr/>
        <p:txBody>
          <a:bodyPr/>
          <a:lstStyle/>
          <a:p>
            <a:r>
              <a:rPr lang="fr-CA" dirty="0"/>
              <a:t>Listes des contraintes</a:t>
            </a:r>
          </a:p>
        </p:txBody>
      </p:sp>
      <p:sp>
        <p:nvSpPr>
          <p:cNvPr id="3" name="Content Placeholder 2">
            <a:extLst>
              <a:ext uri="{FF2B5EF4-FFF2-40B4-BE49-F238E27FC236}">
                <a16:creationId xmlns:a16="http://schemas.microsoft.com/office/drawing/2014/main" id="{C075E60B-EA4D-48DE-BDA4-E88A398E5798}"/>
              </a:ext>
            </a:extLst>
          </p:cNvPr>
          <p:cNvSpPr>
            <a:spLocks noGrp="1"/>
          </p:cNvSpPr>
          <p:nvPr>
            <p:ph idx="1"/>
            <p:custDataLst>
              <p:tags r:id="rId2"/>
            </p:custDataLst>
          </p:nvPr>
        </p:nvSpPr>
        <p:spPr/>
        <p:txBody>
          <a:bodyPr/>
          <a:lstStyle/>
          <a:p>
            <a:r>
              <a:rPr lang="en-US" dirty="0" err="1"/>
              <a:t>Voici</a:t>
            </a:r>
            <a:r>
              <a:rPr lang="en-US" dirty="0"/>
              <a:t> la </a:t>
            </a:r>
            <a:r>
              <a:rPr lang="en-US" dirty="0" err="1"/>
              <a:t>liste</a:t>
            </a:r>
            <a:r>
              <a:rPr lang="en-US" dirty="0"/>
              <a:t> des </a:t>
            </a:r>
            <a:r>
              <a:rPr lang="en-US" dirty="0" err="1"/>
              <a:t>contraintes</a:t>
            </a:r>
            <a:r>
              <a:rPr lang="en-US" dirty="0"/>
              <a:t> </a:t>
            </a:r>
            <a:r>
              <a:rPr lang="en-US" dirty="0" err="1"/>
              <a:t>supportées</a:t>
            </a:r>
            <a:r>
              <a:rPr lang="en-US" dirty="0"/>
              <a:t> par SQL Server</a:t>
            </a:r>
          </a:p>
          <a:p>
            <a:pPr lvl="1"/>
            <a:r>
              <a:rPr lang="en-US" dirty="0"/>
              <a:t>NOT NULL</a:t>
            </a:r>
          </a:p>
          <a:p>
            <a:pPr lvl="1"/>
            <a:r>
              <a:rPr lang="en-US" dirty="0"/>
              <a:t>UNIQUE</a:t>
            </a:r>
          </a:p>
          <a:p>
            <a:pPr lvl="1"/>
            <a:r>
              <a:rPr lang="en-US" dirty="0"/>
              <a:t>PRIMARY KEY</a:t>
            </a:r>
          </a:p>
          <a:p>
            <a:pPr lvl="1"/>
            <a:r>
              <a:rPr lang="en-US" dirty="0"/>
              <a:t>FOREIGN KEY</a:t>
            </a:r>
          </a:p>
          <a:p>
            <a:pPr lvl="1"/>
            <a:r>
              <a:rPr lang="en-US" dirty="0"/>
              <a:t>CHECK</a:t>
            </a:r>
          </a:p>
          <a:p>
            <a:pPr lvl="1"/>
            <a:r>
              <a:rPr lang="en-US" dirty="0"/>
              <a:t>DEFAULT</a:t>
            </a:r>
          </a:p>
        </p:txBody>
      </p:sp>
    </p:spTree>
    <p:extLst>
      <p:ext uri="{BB962C8B-B14F-4D97-AF65-F5344CB8AC3E}">
        <p14:creationId xmlns:p14="http://schemas.microsoft.com/office/powerpoint/2010/main" val="239081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7F82-891E-441C-A3D9-85D8E2C42917}"/>
              </a:ext>
            </a:extLst>
          </p:cNvPr>
          <p:cNvSpPr>
            <a:spLocks noGrp="1"/>
          </p:cNvSpPr>
          <p:nvPr>
            <p:ph type="title"/>
            <p:custDataLst>
              <p:tags r:id="rId1"/>
            </p:custDataLst>
          </p:nvPr>
        </p:nvSpPr>
        <p:spPr/>
        <p:txBody>
          <a:bodyPr/>
          <a:lstStyle/>
          <a:p>
            <a:r>
              <a:rPr lang="fr-CA" dirty="0"/>
              <a:t>NOT NULL</a:t>
            </a:r>
          </a:p>
        </p:txBody>
      </p:sp>
      <p:sp>
        <p:nvSpPr>
          <p:cNvPr id="3" name="Content Placeholder 2">
            <a:extLst>
              <a:ext uri="{FF2B5EF4-FFF2-40B4-BE49-F238E27FC236}">
                <a16:creationId xmlns:a16="http://schemas.microsoft.com/office/drawing/2014/main" id="{BD435FD4-BA8F-4E6D-9C9C-01E87728F404}"/>
              </a:ext>
            </a:extLst>
          </p:cNvPr>
          <p:cNvSpPr>
            <a:spLocks noGrp="1"/>
          </p:cNvSpPr>
          <p:nvPr>
            <p:ph idx="1"/>
            <p:custDataLst>
              <p:tags r:id="rId2"/>
            </p:custDataLst>
          </p:nvPr>
        </p:nvSpPr>
        <p:spPr/>
        <p:txBody>
          <a:bodyPr/>
          <a:lstStyle/>
          <a:p>
            <a:r>
              <a:rPr lang="fr-CA" dirty="0"/>
              <a:t>La contrainte NOT NULL signifie que le champ doit absolument posséder une valeur lorsqu'on crée un tuple dans la table.</a:t>
            </a:r>
          </a:p>
          <a:p>
            <a:endParaRPr lang="fr-CA" dirty="0"/>
          </a:p>
          <a:p>
            <a:r>
              <a:rPr lang="fr-CA" dirty="0"/>
              <a:t>Si l'information n'est pas fournie, la transaction sera refusée.</a:t>
            </a:r>
          </a:p>
        </p:txBody>
      </p:sp>
    </p:spTree>
    <p:extLst>
      <p:ext uri="{BB962C8B-B14F-4D97-AF65-F5344CB8AC3E}">
        <p14:creationId xmlns:p14="http://schemas.microsoft.com/office/powerpoint/2010/main" val="96311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7F82-891E-441C-A3D9-85D8E2C42917}"/>
              </a:ext>
            </a:extLst>
          </p:cNvPr>
          <p:cNvSpPr>
            <a:spLocks noGrp="1"/>
          </p:cNvSpPr>
          <p:nvPr>
            <p:ph type="title"/>
            <p:custDataLst>
              <p:tags r:id="rId1"/>
            </p:custDataLst>
          </p:nvPr>
        </p:nvSpPr>
        <p:spPr/>
        <p:txBody>
          <a:bodyPr/>
          <a:lstStyle/>
          <a:p>
            <a:r>
              <a:rPr lang="fr-CA" dirty="0"/>
              <a:t>NOT NULL</a:t>
            </a:r>
          </a:p>
        </p:txBody>
      </p:sp>
      <p:sp>
        <p:nvSpPr>
          <p:cNvPr id="3" name="Content Placeholder 2">
            <a:extLst>
              <a:ext uri="{FF2B5EF4-FFF2-40B4-BE49-F238E27FC236}">
                <a16:creationId xmlns:a16="http://schemas.microsoft.com/office/drawing/2014/main" id="{BD435FD4-BA8F-4E6D-9C9C-01E87728F404}"/>
              </a:ext>
            </a:extLst>
          </p:cNvPr>
          <p:cNvSpPr>
            <a:spLocks noGrp="1"/>
          </p:cNvSpPr>
          <p:nvPr>
            <p:ph idx="1"/>
            <p:custDataLst>
              <p:tags r:id="rId2"/>
            </p:custDataLst>
          </p:nvPr>
        </p:nvSpPr>
        <p:spPr/>
        <p:txBody>
          <a:bodyPr/>
          <a:lstStyle/>
          <a:p>
            <a:r>
              <a:rPr lang="fr-CA" dirty="0"/>
              <a:t>Par exemple</a:t>
            </a:r>
          </a:p>
          <a:p>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PRIMARY KEY IDENTITY,</a:t>
            </a:r>
          </a:p>
          <a:p>
            <a:pPr marL="0" indent="0">
              <a:buNone/>
            </a:pPr>
            <a:r>
              <a:rPr lang="fr-CA" dirty="0"/>
              <a:t>	nom varchar(50) </a:t>
            </a:r>
            <a:r>
              <a:rPr lang="fr-CA" dirty="0">
                <a:solidFill>
                  <a:srgbClr val="FFC000"/>
                </a:solidFill>
              </a:rPr>
              <a:t>NOT NULL</a:t>
            </a:r>
          </a:p>
          <a:p>
            <a:pPr marL="0" indent="0">
              <a:buNone/>
            </a:pPr>
            <a:r>
              <a:rPr lang="fr-CA" dirty="0"/>
              <a:t>)</a:t>
            </a:r>
          </a:p>
        </p:txBody>
      </p:sp>
    </p:spTree>
    <p:extLst>
      <p:ext uri="{BB962C8B-B14F-4D97-AF65-F5344CB8AC3E}">
        <p14:creationId xmlns:p14="http://schemas.microsoft.com/office/powerpoint/2010/main" val="2234452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5788F-2DB2-48B5-8755-B50787D2B43C}"/>
              </a:ext>
            </a:extLst>
          </p:cNvPr>
          <p:cNvSpPr>
            <a:spLocks noGrp="1"/>
          </p:cNvSpPr>
          <p:nvPr>
            <p:ph type="title"/>
            <p:custDataLst>
              <p:tags r:id="rId1"/>
            </p:custDataLst>
          </p:nvPr>
        </p:nvSpPr>
        <p:spPr/>
        <p:txBody>
          <a:bodyPr/>
          <a:lstStyle/>
          <a:p>
            <a:r>
              <a:rPr lang="fr-CA" dirty="0"/>
              <a:t>UNIQUE</a:t>
            </a:r>
          </a:p>
        </p:txBody>
      </p:sp>
      <p:sp>
        <p:nvSpPr>
          <p:cNvPr id="3" name="Content Placeholder 2">
            <a:extLst>
              <a:ext uri="{FF2B5EF4-FFF2-40B4-BE49-F238E27FC236}">
                <a16:creationId xmlns:a16="http://schemas.microsoft.com/office/drawing/2014/main" id="{3481C20D-67F7-436F-A44E-8931FE2FC6DC}"/>
              </a:ext>
            </a:extLst>
          </p:cNvPr>
          <p:cNvSpPr>
            <a:spLocks noGrp="1"/>
          </p:cNvSpPr>
          <p:nvPr>
            <p:ph idx="1"/>
            <p:custDataLst>
              <p:tags r:id="rId2"/>
            </p:custDataLst>
          </p:nvPr>
        </p:nvSpPr>
        <p:spPr/>
        <p:txBody>
          <a:bodyPr/>
          <a:lstStyle/>
          <a:p>
            <a:r>
              <a:rPr lang="fr-CA" dirty="0"/>
              <a:t>Une contrainte de type "Unique" fera en sorte que chaque entrée (tuple) dans la colonne (champs) ne pourra jamais apparaitre deux fois.</a:t>
            </a:r>
          </a:p>
          <a:p>
            <a:r>
              <a:rPr lang="fr-CA" dirty="0"/>
              <a:t>Cette caractéristique peut s'appliquer à plusieurs situations:</a:t>
            </a:r>
          </a:p>
          <a:p>
            <a:pPr lvl="1"/>
            <a:r>
              <a:rPr lang="fr-CA" dirty="0"/>
              <a:t>Clé primaire de la table</a:t>
            </a:r>
          </a:p>
          <a:p>
            <a:pPr lvl="1"/>
            <a:r>
              <a:rPr lang="fr-CA" dirty="0"/>
              <a:t>Identifiant unique d'un client</a:t>
            </a:r>
          </a:p>
          <a:p>
            <a:pPr lvl="1"/>
            <a:r>
              <a:rPr lang="fr-CA" dirty="0"/>
              <a:t>Code utilisateur</a:t>
            </a:r>
          </a:p>
          <a:p>
            <a:pPr lvl="1"/>
            <a:r>
              <a:rPr lang="fr-CA" dirty="0"/>
              <a:t>Numéro d'assurance sociale</a:t>
            </a:r>
          </a:p>
          <a:p>
            <a:pPr lvl="1"/>
            <a:r>
              <a:rPr lang="fr-CA" dirty="0"/>
              <a:t>etc.</a:t>
            </a:r>
          </a:p>
        </p:txBody>
      </p:sp>
    </p:spTree>
    <p:extLst>
      <p:ext uri="{BB962C8B-B14F-4D97-AF65-F5344CB8AC3E}">
        <p14:creationId xmlns:p14="http://schemas.microsoft.com/office/powerpoint/2010/main" val="1933671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Capsule informative</a:t>
            </a:r>
          </a:p>
        </p:txBody>
      </p:sp>
    </p:spTree>
    <p:extLst>
      <p:ext uri="{BB962C8B-B14F-4D97-AF65-F5344CB8AC3E}">
        <p14:creationId xmlns:p14="http://schemas.microsoft.com/office/powerpoint/2010/main" val="89798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7F82-891E-441C-A3D9-85D8E2C42917}"/>
              </a:ext>
            </a:extLst>
          </p:cNvPr>
          <p:cNvSpPr>
            <a:spLocks noGrp="1"/>
          </p:cNvSpPr>
          <p:nvPr>
            <p:ph type="title"/>
            <p:custDataLst>
              <p:tags r:id="rId1"/>
            </p:custDataLst>
          </p:nvPr>
        </p:nvSpPr>
        <p:spPr/>
        <p:txBody>
          <a:bodyPr/>
          <a:lstStyle/>
          <a:p>
            <a:r>
              <a:rPr lang="fr-CA" dirty="0"/>
              <a:t>UNIQUE</a:t>
            </a:r>
          </a:p>
        </p:txBody>
      </p:sp>
      <p:sp>
        <p:nvSpPr>
          <p:cNvPr id="3" name="Content Placeholder 2">
            <a:extLst>
              <a:ext uri="{FF2B5EF4-FFF2-40B4-BE49-F238E27FC236}">
                <a16:creationId xmlns:a16="http://schemas.microsoft.com/office/drawing/2014/main" id="{BD435FD4-BA8F-4E6D-9C9C-01E87728F404}"/>
              </a:ext>
            </a:extLst>
          </p:cNvPr>
          <p:cNvSpPr>
            <a:spLocks noGrp="1"/>
          </p:cNvSpPr>
          <p:nvPr>
            <p:ph idx="1"/>
            <p:custDataLst>
              <p:tags r:id="rId2"/>
            </p:custDataLst>
          </p:nvPr>
        </p:nvSpPr>
        <p:spPr/>
        <p:txBody>
          <a:bodyPr/>
          <a:lstStyle/>
          <a:p>
            <a:r>
              <a:rPr lang="fr-CA" dirty="0"/>
              <a:t>Par exemple</a:t>
            </a:r>
          </a:p>
          <a:p>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a:t>
            </a:r>
            <a:r>
              <a:rPr lang="fr-CA" dirty="0">
                <a:solidFill>
                  <a:srgbClr val="FFC000"/>
                </a:solidFill>
              </a:rPr>
              <a:t>UNIQUE</a:t>
            </a:r>
          </a:p>
          <a:p>
            <a:pPr marL="0" indent="0">
              <a:buNone/>
            </a:pPr>
            <a:r>
              <a:rPr lang="fr-CA" dirty="0"/>
              <a:t>)</a:t>
            </a:r>
          </a:p>
        </p:txBody>
      </p:sp>
    </p:spTree>
    <p:extLst>
      <p:ext uri="{BB962C8B-B14F-4D97-AF65-F5344CB8AC3E}">
        <p14:creationId xmlns:p14="http://schemas.microsoft.com/office/powerpoint/2010/main" val="1756351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0B2C-2AB9-44D2-BD37-5463AC7EB68D}"/>
              </a:ext>
            </a:extLst>
          </p:cNvPr>
          <p:cNvSpPr>
            <a:spLocks noGrp="1"/>
          </p:cNvSpPr>
          <p:nvPr>
            <p:ph type="title"/>
            <p:custDataLst>
              <p:tags r:id="rId1"/>
            </p:custDataLst>
          </p:nvPr>
        </p:nvSpPr>
        <p:spPr/>
        <p:txBody>
          <a:bodyPr/>
          <a:lstStyle/>
          <a:p>
            <a:r>
              <a:rPr lang="fr-CA" dirty="0"/>
              <a:t>PRIMARY KEY</a:t>
            </a:r>
          </a:p>
        </p:txBody>
      </p:sp>
      <p:sp>
        <p:nvSpPr>
          <p:cNvPr id="3" name="Content Placeholder 2">
            <a:extLst>
              <a:ext uri="{FF2B5EF4-FFF2-40B4-BE49-F238E27FC236}">
                <a16:creationId xmlns:a16="http://schemas.microsoft.com/office/drawing/2014/main" id="{F92BA3FB-2452-43A9-9F3E-0D7EB5EE99BD}"/>
              </a:ext>
            </a:extLst>
          </p:cNvPr>
          <p:cNvSpPr>
            <a:spLocks noGrp="1"/>
          </p:cNvSpPr>
          <p:nvPr>
            <p:ph idx="1"/>
            <p:custDataLst>
              <p:tags r:id="rId2"/>
            </p:custDataLst>
          </p:nvPr>
        </p:nvSpPr>
        <p:spPr/>
        <p:txBody>
          <a:bodyPr/>
          <a:lstStyle/>
          <a:p>
            <a:r>
              <a:rPr lang="fr-CA" dirty="0"/>
              <a:t>La contrainte PRIMARY KEY est en quelque sorte une combinaison de la contrainte UNIQUE et d'un index CLUSTERED.</a:t>
            </a:r>
          </a:p>
          <a:p>
            <a:endParaRPr lang="fr-CA" dirty="0"/>
          </a:p>
          <a:p>
            <a:r>
              <a:rPr lang="fr-CA" dirty="0"/>
              <a:t>Elle permet de déterminer clairement quels champs permet d'identifier de façon unique un tuple de la table.</a:t>
            </a:r>
          </a:p>
        </p:txBody>
      </p:sp>
    </p:spTree>
    <p:extLst>
      <p:ext uri="{BB962C8B-B14F-4D97-AF65-F5344CB8AC3E}">
        <p14:creationId xmlns:p14="http://schemas.microsoft.com/office/powerpoint/2010/main" val="519450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7F82-891E-441C-A3D9-85D8E2C42917}"/>
              </a:ext>
            </a:extLst>
          </p:cNvPr>
          <p:cNvSpPr>
            <a:spLocks noGrp="1"/>
          </p:cNvSpPr>
          <p:nvPr>
            <p:ph type="title"/>
            <p:custDataLst>
              <p:tags r:id="rId1"/>
            </p:custDataLst>
          </p:nvPr>
        </p:nvSpPr>
        <p:spPr/>
        <p:txBody>
          <a:bodyPr/>
          <a:lstStyle/>
          <a:p>
            <a:r>
              <a:rPr lang="fr-CA" dirty="0"/>
              <a:t>PRIMARY KEY</a:t>
            </a:r>
          </a:p>
        </p:txBody>
      </p:sp>
      <p:sp>
        <p:nvSpPr>
          <p:cNvPr id="3" name="Content Placeholder 2">
            <a:extLst>
              <a:ext uri="{FF2B5EF4-FFF2-40B4-BE49-F238E27FC236}">
                <a16:creationId xmlns:a16="http://schemas.microsoft.com/office/drawing/2014/main" id="{BD435FD4-BA8F-4E6D-9C9C-01E87728F404}"/>
              </a:ext>
            </a:extLst>
          </p:cNvPr>
          <p:cNvSpPr>
            <a:spLocks noGrp="1"/>
          </p:cNvSpPr>
          <p:nvPr>
            <p:ph idx="1"/>
            <p:custDataLst>
              <p:tags r:id="rId2"/>
            </p:custDataLst>
          </p:nvPr>
        </p:nvSpPr>
        <p:spPr/>
        <p:txBody>
          <a:bodyPr/>
          <a:lstStyle/>
          <a:p>
            <a:r>
              <a:rPr lang="fr-CA" dirty="0"/>
              <a:t>Par exemple</a:t>
            </a:r>
          </a:p>
          <a:p>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a:t>
            </a:r>
            <a:r>
              <a:rPr lang="fr-CA" dirty="0">
                <a:solidFill>
                  <a:srgbClr val="FFC000"/>
                </a:solidFill>
              </a:rPr>
              <a:t>PRIMARY KEY </a:t>
            </a:r>
            <a:r>
              <a:rPr lang="fr-CA" dirty="0"/>
              <a:t>IDENTITY,</a:t>
            </a:r>
          </a:p>
          <a:p>
            <a:pPr marL="0" indent="0">
              <a:buNone/>
            </a:pPr>
            <a:r>
              <a:rPr lang="fr-CA" dirty="0"/>
              <a:t>	nom varchar(50) NOT NULL UNIQUE</a:t>
            </a:r>
          </a:p>
          <a:p>
            <a:pPr marL="0" indent="0">
              <a:buNone/>
            </a:pPr>
            <a:r>
              <a:rPr lang="fr-CA" dirty="0"/>
              <a:t>)</a:t>
            </a:r>
          </a:p>
        </p:txBody>
      </p:sp>
    </p:spTree>
    <p:extLst>
      <p:ext uri="{BB962C8B-B14F-4D97-AF65-F5344CB8AC3E}">
        <p14:creationId xmlns:p14="http://schemas.microsoft.com/office/powerpoint/2010/main" val="1132279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D1EAA-EC98-4E35-8E85-0C596C16BE40}"/>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E974777A-D27B-4FB7-9191-A50E48295CD5}"/>
              </a:ext>
            </a:extLst>
          </p:cNvPr>
          <p:cNvSpPr>
            <a:spLocks noGrp="1"/>
          </p:cNvSpPr>
          <p:nvPr>
            <p:ph idx="1"/>
            <p:custDataLst>
              <p:tags r:id="rId2"/>
            </p:custDataLst>
          </p:nvPr>
        </p:nvSpPr>
        <p:spPr/>
        <p:txBody>
          <a:bodyPr/>
          <a:lstStyle/>
          <a:p>
            <a:r>
              <a:rPr lang="fr-CA" dirty="0"/>
              <a:t>La contrainte FOREIGN KEY permet de définir explicitement qu'une valeur d'une table est une clé étrangère faisant référence à la clé primaire d'une autre table.</a:t>
            </a:r>
          </a:p>
          <a:p>
            <a:endParaRPr lang="fr-CA" dirty="0"/>
          </a:p>
          <a:p>
            <a:r>
              <a:rPr lang="fr-CA" dirty="0"/>
              <a:t>Il est bon de noter qu'une clé étrangère peut être liée à tout champ qui possède la contrainte UNIQUE et non pas uniquement à des clés primaires. On peut donc parler plus typiquement de relation </a:t>
            </a:r>
            <a:r>
              <a:rPr lang="fr-CA" u="sng" dirty="0"/>
              <a:t>parent-enfant</a:t>
            </a:r>
            <a:r>
              <a:rPr lang="fr-CA" dirty="0"/>
              <a:t> et pas toujours clé primaire/clé étrangère.</a:t>
            </a:r>
          </a:p>
        </p:txBody>
      </p:sp>
    </p:spTree>
    <p:extLst>
      <p:ext uri="{BB962C8B-B14F-4D97-AF65-F5344CB8AC3E}">
        <p14:creationId xmlns:p14="http://schemas.microsoft.com/office/powerpoint/2010/main" val="3049718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FB24F-9384-416C-AAB2-40E37801D6A3}"/>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AA32D163-1200-4701-9976-CEDC2673DE3E}"/>
              </a:ext>
            </a:extLst>
          </p:cNvPr>
          <p:cNvSpPr>
            <a:spLocks noGrp="1"/>
          </p:cNvSpPr>
          <p:nvPr>
            <p:ph idx="1"/>
            <p:custDataLst>
              <p:tags r:id="rId2"/>
            </p:custDataLst>
          </p:nvPr>
        </p:nvSpPr>
        <p:spPr/>
        <p:txBody>
          <a:bodyPr/>
          <a:lstStyle/>
          <a:p>
            <a:r>
              <a:rPr lang="fr-CA" dirty="0"/>
              <a:t>Syntaxe</a:t>
            </a:r>
          </a:p>
          <a:p>
            <a:pPr marL="0" indent="0">
              <a:buNone/>
            </a:pPr>
            <a:r>
              <a:rPr lang="en-US" dirty="0"/>
              <a:t>FOREIGN KEY  REFERENCES &lt;table&gt;(&lt;champs&gt;)</a:t>
            </a:r>
          </a:p>
          <a:p>
            <a:endParaRPr lang="fr-CA" dirty="0"/>
          </a:p>
        </p:txBody>
      </p:sp>
    </p:spTree>
    <p:extLst>
      <p:ext uri="{BB962C8B-B14F-4D97-AF65-F5344CB8AC3E}">
        <p14:creationId xmlns:p14="http://schemas.microsoft.com/office/powerpoint/2010/main" val="1452961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7F82-891E-441C-A3D9-85D8E2C42917}"/>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BD435FD4-BA8F-4E6D-9C9C-01E87728F404}"/>
              </a:ext>
            </a:extLst>
          </p:cNvPr>
          <p:cNvSpPr>
            <a:spLocks noGrp="1"/>
          </p:cNvSpPr>
          <p:nvPr>
            <p:ph idx="1"/>
            <p:custDataLst>
              <p:tags r:id="rId2"/>
            </p:custDataLst>
          </p:nvPr>
        </p:nvSpPr>
        <p:spPr/>
        <p:txBody>
          <a:bodyPr>
            <a:normAutofit fontScale="85000" lnSpcReduction="20000"/>
          </a:bodyPr>
          <a:lstStyle/>
          <a:p>
            <a:r>
              <a:rPr lang="fr-CA" dirty="0"/>
              <a:t>Par exemple</a:t>
            </a:r>
          </a:p>
          <a:p>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a:t>
            </a:r>
          </a:p>
          <a:p>
            <a:pPr marL="0" indent="0">
              <a:buNone/>
            </a:pPr>
            <a:endParaRPr lang="fr-CA" dirty="0"/>
          </a:p>
          <a:p>
            <a:pPr marL="0" indent="0">
              <a:buNone/>
            </a:pPr>
            <a:r>
              <a:rPr lang="fr-CA" dirty="0"/>
              <a:t>CREATE TABLE joueur (</a:t>
            </a:r>
          </a:p>
          <a:p>
            <a:pPr marL="0" indent="0">
              <a:buNone/>
            </a:pPr>
            <a:r>
              <a:rPr lang="fr-CA" dirty="0"/>
              <a:t>	</a:t>
            </a:r>
            <a:r>
              <a:rPr lang="fr-CA" dirty="0" err="1"/>
              <a:t>id_joueur</a:t>
            </a:r>
            <a:r>
              <a:rPr lang="fr-CA" dirty="0"/>
              <a:t> </a:t>
            </a:r>
            <a:r>
              <a:rPr lang="fr-CA" dirty="0" err="1"/>
              <a:t>int</a:t>
            </a:r>
            <a:r>
              <a:rPr lang="fr-CA" dirty="0"/>
              <a:t> NOT NULL PRIMARY KEY IDENTITY,</a:t>
            </a:r>
          </a:p>
          <a:p>
            <a:pPr marL="0" indent="0">
              <a:buNone/>
            </a:pPr>
            <a:r>
              <a:rPr lang="fr-CA" dirty="0"/>
              <a:t>	nom varchar(50) NOT NULL,</a:t>
            </a:r>
          </a:p>
          <a:p>
            <a:pPr marL="0" indent="0">
              <a:buNone/>
            </a:pPr>
            <a:r>
              <a:rPr lang="fr-CA" dirty="0"/>
              <a:t>	</a:t>
            </a:r>
            <a:r>
              <a:rPr lang="fr-CA" dirty="0" err="1"/>
              <a:t>equipe</a:t>
            </a:r>
            <a:r>
              <a:rPr lang="fr-CA" dirty="0"/>
              <a:t> </a:t>
            </a:r>
            <a:r>
              <a:rPr lang="fr-CA" dirty="0" err="1"/>
              <a:t>int</a:t>
            </a:r>
            <a:r>
              <a:rPr lang="fr-CA" dirty="0"/>
              <a:t> </a:t>
            </a:r>
            <a:r>
              <a:rPr lang="fr-CA" dirty="0">
                <a:solidFill>
                  <a:srgbClr val="FFC000"/>
                </a:solidFill>
              </a:rPr>
              <a:t>FOREIGN KEY  REFERENCES </a:t>
            </a:r>
            <a:r>
              <a:rPr lang="fr-CA" dirty="0" err="1">
                <a:solidFill>
                  <a:srgbClr val="FFC000"/>
                </a:solidFill>
              </a:rPr>
              <a:t>equipe</a:t>
            </a:r>
            <a:r>
              <a:rPr lang="fr-CA" dirty="0">
                <a:solidFill>
                  <a:srgbClr val="FFC000"/>
                </a:solidFill>
              </a:rPr>
              <a:t>(</a:t>
            </a:r>
            <a:r>
              <a:rPr lang="fr-CA" dirty="0" err="1">
                <a:solidFill>
                  <a:srgbClr val="FFC000"/>
                </a:solidFill>
              </a:rPr>
              <a:t>id_equipe</a:t>
            </a:r>
            <a:r>
              <a:rPr lang="fr-CA" dirty="0">
                <a:solidFill>
                  <a:srgbClr val="FFC000"/>
                </a:solidFill>
              </a:rPr>
              <a:t>)</a:t>
            </a:r>
          </a:p>
          <a:p>
            <a:pPr marL="0" indent="0">
              <a:buNone/>
            </a:pPr>
            <a:r>
              <a:rPr lang="fr-CA" dirty="0"/>
              <a:t>)</a:t>
            </a:r>
          </a:p>
          <a:p>
            <a:pPr marL="0" indent="0">
              <a:buNone/>
            </a:pPr>
            <a:endParaRPr lang="fr-CA" dirty="0"/>
          </a:p>
        </p:txBody>
      </p:sp>
    </p:spTree>
    <p:extLst>
      <p:ext uri="{BB962C8B-B14F-4D97-AF65-F5344CB8AC3E}">
        <p14:creationId xmlns:p14="http://schemas.microsoft.com/office/powerpoint/2010/main" val="10093536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F6562-51C1-4F50-AA94-81668BA82FE5}"/>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59AE9F9F-F45D-40C4-BEF8-0900B2420814}"/>
              </a:ext>
            </a:extLst>
          </p:cNvPr>
          <p:cNvSpPr>
            <a:spLocks noGrp="1"/>
          </p:cNvSpPr>
          <p:nvPr>
            <p:ph idx="1"/>
            <p:custDataLst>
              <p:tags r:id="rId2"/>
            </p:custDataLst>
          </p:nvPr>
        </p:nvSpPr>
        <p:spPr/>
        <p:txBody>
          <a:bodyPr/>
          <a:lstStyle/>
          <a:p>
            <a:r>
              <a:rPr lang="fr-CA" dirty="0"/>
              <a:t>Traitement des changements de la clé primaire</a:t>
            </a:r>
          </a:p>
          <a:p>
            <a:r>
              <a:rPr lang="fr-CA" dirty="0"/>
              <a:t>Il peut arriver que la valeur à laquelle une clé étrangère soit </a:t>
            </a:r>
            <a:r>
              <a:rPr lang="fr-CA" u="sng" dirty="0"/>
              <a:t>modifiée</a:t>
            </a:r>
            <a:r>
              <a:rPr lang="fr-CA" dirty="0"/>
              <a:t> (ON UPDATE) ou </a:t>
            </a:r>
            <a:r>
              <a:rPr lang="fr-CA" u="sng" dirty="0"/>
              <a:t>supprimée</a:t>
            </a:r>
            <a:r>
              <a:rPr lang="fr-CA" dirty="0"/>
              <a:t> (ON DELETE).</a:t>
            </a:r>
          </a:p>
          <a:p>
            <a:r>
              <a:rPr lang="fr-CA" dirty="0"/>
              <a:t>Dans ce cas, on peut spécifier ce qui doit arriver avec la clé étrangère.</a:t>
            </a:r>
          </a:p>
          <a:p>
            <a:r>
              <a:rPr lang="fr-CA" dirty="0"/>
              <a:t>Nous couvrirons donc les cas possibles pour</a:t>
            </a:r>
          </a:p>
          <a:p>
            <a:pPr lvl="1"/>
            <a:r>
              <a:rPr lang="fr-CA" dirty="0"/>
              <a:t>ON DELETE</a:t>
            </a:r>
          </a:p>
          <a:p>
            <a:pPr lvl="1"/>
            <a:r>
              <a:rPr lang="fr-CA" dirty="0"/>
              <a:t>ON UPDATE</a:t>
            </a:r>
          </a:p>
        </p:txBody>
      </p:sp>
    </p:spTree>
    <p:extLst>
      <p:ext uri="{BB962C8B-B14F-4D97-AF65-F5344CB8AC3E}">
        <p14:creationId xmlns:p14="http://schemas.microsoft.com/office/powerpoint/2010/main" val="29326627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custDataLst>
              <p:tags r:id="rId2"/>
            </p:custDataLst>
          </p:nvPr>
        </p:nvSpPr>
        <p:spPr/>
        <p:txBody>
          <a:bodyPr/>
          <a:lstStyle/>
          <a:p>
            <a:r>
              <a:rPr lang="fr-CA" dirty="0"/>
              <a:t>Pour le ON DELETE, plusieurs options sont possibles:</a:t>
            </a:r>
          </a:p>
          <a:p>
            <a:pPr lvl="1"/>
            <a:r>
              <a:rPr lang="fr-CA" dirty="0"/>
              <a:t>NO ACTION</a:t>
            </a:r>
          </a:p>
          <a:p>
            <a:pPr lvl="1"/>
            <a:r>
              <a:rPr lang="fr-CA" dirty="0"/>
              <a:t>CASCADE</a:t>
            </a:r>
          </a:p>
          <a:p>
            <a:pPr lvl="1"/>
            <a:r>
              <a:rPr lang="fr-CA" dirty="0"/>
              <a:t>SET NULL</a:t>
            </a:r>
          </a:p>
          <a:p>
            <a:pPr lvl="1"/>
            <a:r>
              <a:rPr lang="fr-CA" dirty="0"/>
              <a:t>SET DEFAULT</a:t>
            </a:r>
          </a:p>
          <a:p>
            <a:pPr lvl="1"/>
            <a:endParaRPr lang="fr-CA" dirty="0"/>
          </a:p>
        </p:txBody>
      </p:sp>
    </p:spTree>
    <p:extLst>
      <p:ext uri="{BB962C8B-B14F-4D97-AF65-F5344CB8AC3E}">
        <p14:creationId xmlns:p14="http://schemas.microsoft.com/office/powerpoint/2010/main" val="3688599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custDataLst>
              <p:tags r:id="rId2"/>
            </p:custDataLst>
          </p:nvPr>
        </p:nvSpPr>
        <p:spPr/>
        <p:txBody>
          <a:bodyPr/>
          <a:lstStyle/>
          <a:p>
            <a:r>
              <a:rPr lang="fr-CA" dirty="0"/>
              <a:t>NO ACTION</a:t>
            </a:r>
          </a:p>
          <a:p>
            <a:r>
              <a:rPr lang="fr-CA" dirty="0"/>
              <a:t>Signifie qu'aucune action ne sera effectuée.</a:t>
            </a:r>
          </a:p>
          <a:p>
            <a:r>
              <a:rPr lang="fr-CA" dirty="0"/>
              <a:t>C'est le comportement adopté par défaut.</a:t>
            </a:r>
          </a:p>
          <a:p>
            <a:endParaRPr lang="fr-CA" dirty="0"/>
          </a:p>
          <a:p>
            <a:pPr lvl="1"/>
            <a:endParaRPr lang="fr-CA" dirty="0"/>
          </a:p>
        </p:txBody>
      </p:sp>
    </p:spTree>
    <p:extLst>
      <p:ext uri="{BB962C8B-B14F-4D97-AF65-F5344CB8AC3E}">
        <p14:creationId xmlns:p14="http://schemas.microsoft.com/office/powerpoint/2010/main" val="803381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custDataLst>
              <p:tags r:id="rId2"/>
            </p:custDataLst>
          </p:nvPr>
        </p:nvSpPr>
        <p:spPr/>
        <p:txBody>
          <a:bodyPr>
            <a:normAutofit fontScale="92500" lnSpcReduction="20000"/>
          </a:bodyPr>
          <a:lstStyle/>
          <a:p>
            <a:r>
              <a:rPr lang="fr-CA" dirty="0"/>
              <a:t>Exemple</a:t>
            </a:r>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a:t>
            </a:r>
          </a:p>
          <a:p>
            <a:pPr marL="0" indent="0">
              <a:buNone/>
            </a:pPr>
            <a:endParaRPr lang="fr-CA" dirty="0"/>
          </a:p>
          <a:p>
            <a:pPr marL="0" indent="0">
              <a:buNone/>
            </a:pPr>
            <a:r>
              <a:rPr lang="fr-CA" dirty="0"/>
              <a:t>CREATE TABLE joueur (</a:t>
            </a:r>
          </a:p>
          <a:p>
            <a:pPr marL="0" indent="0">
              <a:buNone/>
            </a:pPr>
            <a:r>
              <a:rPr lang="fr-CA" dirty="0"/>
              <a:t>	</a:t>
            </a:r>
            <a:r>
              <a:rPr lang="fr-CA" dirty="0" err="1"/>
              <a:t>id_joueur</a:t>
            </a:r>
            <a:r>
              <a:rPr lang="fr-CA" dirty="0"/>
              <a:t> </a:t>
            </a:r>
            <a:r>
              <a:rPr lang="fr-CA" dirty="0" err="1"/>
              <a:t>int</a:t>
            </a:r>
            <a:r>
              <a:rPr lang="fr-CA" dirty="0"/>
              <a:t> NOT NULL PRIMARY KEY IDENTITY,</a:t>
            </a:r>
          </a:p>
          <a:p>
            <a:pPr marL="0" indent="0">
              <a:buNone/>
            </a:pPr>
            <a:r>
              <a:rPr lang="fr-CA" dirty="0"/>
              <a:t>	nom varchar(50) NOT NULL,</a:t>
            </a:r>
          </a:p>
          <a:p>
            <a:pPr marL="0" indent="0">
              <a:buNone/>
            </a:pPr>
            <a:r>
              <a:rPr lang="fr-CA" dirty="0"/>
              <a:t>	</a:t>
            </a:r>
            <a:r>
              <a:rPr lang="fr-CA" dirty="0" err="1"/>
              <a:t>equipe</a:t>
            </a:r>
            <a:r>
              <a:rPr lang="fr-CA" dirty="0"/>
              <a:t> </a:t>
            </a:r>
            <a:r>
              <a:rPr lang="fr-CA" dirty="0" err="1"/>
              <a:t>int</a:t>
            </a:r>
            <a:r>
              <a:rPr lang="fr-CA" dirty="0"/>
              <a:t> </a:t>
            </a:r>
            <a:r>
              <a:rPr lang="fr-CA" dirty="0">
                <a:solidFill>
                  <a:srgbClr val="FFC000"/>
                </a:solidFill>
              </a:rPr>
              <a:t>FOREIGN KEY  REFERENCES </a:t>
            </a:r>
            <a:r>
              <a:rPr lang="fr-CA" dirty="0" err="1">
                <a:solidFill>
                  <a:srgbClr val="FFC000"/>
                </a:solidFill>
              </a:rPr>
              <a:t>equipe</a:t>
            </a:r>
            <a:r>
              <a:rPr lang="fr-CA" dirty="0">
                <a:solidFill>
                  <a:srgbClr val="FFC000"/>
                </a:solidFill>
              </a:rPr>
              <a:t>(</a:t>
            </a:r>
            <a:r>
              <a:rPr lang="fr-CA" dirty="0" err="1">
                <a:solidFill>
                  <a:srgbClr val="FFC000"/>
                </a:solidFill>
              </a:rPr>
              <a:t>id_equipe</a:t>
            </a:r>
            <a:r>
              <a:rPr lang="fr-CA" dirty="0">
                <a:solidFill>
                  <a:srgbClr val="FFC000"/>
                </a:solidFill>
              </a:rPr>
              <a:t>)</a:t>
            </a:r>
          </a:p>
          <a:p>
            <a:pPr marL="0" indent="0">
              <a:buNone/>
            </a:pPr>
            <a:r>
              <a:rPr lang="fr-CA" dirty="0"/>
              <a:t>)</a:t>
            </a:r>
          </a:p>
          <a:p>
            <a:pPr lvl="1"/>
            <a:endParaRPr lang="fr-CA" dirty="0"/>
          </a:p>
        </p:txBody>
      </p:sp>
    </p:spTree>
    <p:extLst>
      <p:ext uri="{BB962C8B-B14F-4D97-AF65-F5344CB8AC3E}">
        <p14:creationId xmlns:p14="http://schemas.microsoft.com/office/powerpoint/2010/main" val="3393956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634DD-9DC9-4F18-B444-C6BD85179675}"/>
              </a:ext>
            </a:extLst>
          </p:cNvPr>
          <p:cNvSpPr>
            <a:spLocks noGrp="1"/>
          </p:cNvSpPr>
          <p:nvPr>
            <p:ph type="title"/>
            <p:custDataLst>
              <p:tags r:id="rId1"/>
            </p:custDataLst>
          </p:nvPr>
        </p:nvSpPr>
        <p:spPr/>
        <p:txBody>
          <a:bodyPr/>
          <a:lstStyle/>
          <a:p>
            <a:r>
              <a:rPr lang="fr-CA" dirty="0"/>
              <a:t>Formation continue</a:t>
            </a:r>
          </a:p>
        </p:txBody>
      </p:sp>
      <p:sp>
        <p:nvSpPr>
          <p:cNvPr id="3" name="Content Placeholder 2">
            <a:extLst>
              <a:ext uri="{FF2B5EF4-FFF2-40B4-BE49-F238E27FC236}">
                <a16:creationId xmlns:a16="http://schemas.microsoft.com/office/drawing/2014/main" id="{6D5E1F90-03D3-40C9-AC4F-01749E05E5EB}"/>
              </a:ext>
            </a:extLst>
          </p:cNvPr>
          <p:cNvSpPr>
            <a:spLocks noGrp="1"/>
          </p:cNvSpPr>
          <p:nvPr>
            <p:ph idx="1"/>
            <p:custDataLst>
              <p:tags r:id="rId2"/>
            </p:custDataLst>
          </p:nvPr>
        </p:nvSpPr>
        <p:spPr/>
        <p:txBody>
          <a:bodyPr/>
          <a:lstStyle/>
          <a:p>
            <a:r>
              <a:rPr lang="fr-CA" dirty="0"/>
              <a:t>En informatique, la formation continue est une pratique essentielle pour vous aider à rester compétitif dans l'industrie, à décrocher des emplois et à obtenir de l'avancement.</a:t>
            </a:r>
          </a:p>
          <a:p>
            <a:endParaRPr lang="fr-CA" dirty="0"/>
          </a:p>
          <a:p>
            <a:r>
              <a:rPr lang="fr-CA" dirty="0"/>
              <a:t>Bien que plusieurs employeurs offrent de la formation dans le cadre de votre emploi, elle reflètera plus souvent les besoins de son entreprise et pas nécessairement vos objectifs de carrière.</a:t>
            </a:r>
          </a:p>
          <a:p>
            <a:endParaRPr lang="fr-CA" dirty="0"/>
          </a:p>
          <a:p>
            <a:r>
              <a:rPr lang="fr-CA" dirty="0"/>
              <a:t>Nous allons voir quelques ressources et stratégies que vous pouvez mettre en place par vous-même.</a:t>
            </a:r>
          </a:p>
          <a:p>
            <a:endParaRPr lang="fr-CA" dirty="0"/>
          </a:p>
        </p:txBody>
      </p:sp>
    </p:spTree>
    <p:extLst>
      <p:ext uri="{BB962C8B-B14F-4D97-AF65-F5344CB8AC3E}">
        <p14:creationId xmlns:p14="http://schemas.microsoft.com/office/powerpoint/2010/main" val="1513073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custDataLst>
              <p:tags r:id="rId2"/>
            </p:custDataLst>
          </p:nvPr>
        </p:nvSpPr>
        <p:spPr/>
        <p:txBody>
          <a:bodyPr/>
          <a:lstStyle/>
          <a:p>
            <a:r>
              <a:rPr lang="fr-CA" dirty="0"/>
              <a:t>CASCADE</a:t>
            </a:r>
          </a:p>
          <a:p>
            <a:r>
              <a:rPr lang="fr-CA" dirty="0"/>
              <a:t>Une suppression en cascade signifie que si une entrée est supprimée dans la table principale (champ parent), les entrées des autres tables qui contiennent des références (champs enfants) sur cette dernière seront supprimées.</a:t>
            </a:r>
          </a:p>
          <a:p>
            <a:endParaRPr lang="fr-CA" dirty="0"/>
          </a:p>
          <a:p>
            <a:r>
              <a:rPr lang="fr-CA" dirty="0"/>
              <a:t>Dans l'exemple qui suit, nous verrons que si une équipe sportive est supprimée, les joueurs qui en font partie seront également supprimés.</a:t>
            </a:r>
          </a:p>
          <a:p>
            <a:pPr lvl="1"/>
            <a:endParaRPr lang="fr-CA" dirty="0"/>
          </a:p>
        </p:txBody>
      </p:sp>
    </p:spTree>
    <p:extLst>
      <p:ext uri="{BB962C8B-B14F-4D97-AF65-F5344CB8AC3E}">
        <p14:creationId xmlns:p14="http://schemas.microsoft.com/office/powerpoint/2010/main" val="855269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custDataLst>
              <p:tags r:id="rId2"/>
            </p:custDataLst>
          </p:nvPr>
        </p:nvSpPr>
        <p:spPr/>
        <p:txBody>
          <a:bodyPr>
            <a:normAutofit fontScale="85000" lnSpcReduction="20000"/>
          </a:bodyPr>
          <a:lstStyle/>
          <a:p>
            <a:r>
              <a:rPr lang="fr-CA" dirty="0"/>
              <a:t>Exemple</a:t>
            </a:r>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a:t>
            </a:r>
          </a:p>
          <a:p>
            <a:pPr marL="0" indent="0">
              <a:buNone/>
            </a:pPr>
            <a:endParaRPr lang="fr-CA" dirty="0"/>
          </a:p>
          <a:p>
            <a:pPr marL="0" indent="0">
              <a:buNone/>
            </a:pPr>
            <a:r>
              <a:rPr lang="fr-CA" dirty="0"/>
              <a:t>CREATE TABLE joueur (</a:t>
            </a:r>
          </a:p>
          <a:p>
            <a:pPr marL="0" indent="0">
              <a:buNone/>
            </a:pPr>
            <a:r>
              <a:rPr lang="fr-CA" dirty="0"/>
              <a:t>	</a:t>
            </a:r>
            <a:r>
              <a:rPr lang="fr-CA" dirty="0" err="1"/>
              <a:t>id_joueur</a:t>
            </a:r>
            <a:r>
              <a:rPr lang="fr-CA" dirty="0"/>
              <a:t> </a:t>
            </a:r>
            <a:r>
              <a:rPr lang="fr-CA" dirty="0" err="1"/>
              <a:t>int</a:t>
            </a:r>
            <a:r>
              <a:rPr lang="fr-CA" dirty="0"/>
              <a:t> NOT NULL PRIMARY KEY IDENTITY,</a:t>
            </a:r>
          </a:p>
          <a:p>
            <a:pPr marL="0" indent="0">
              <a:buNone/>
            </a:pPr>
            <a:r>
              <a:rPr lang="fr-CA" dirty="0"/>
              <a:t>	nom varchar(50) NOT NULL,</a:t>
            </a:r>
          </a:p>
          <a:p>
            <a:pPr marL="0" indent="0">
              <a:buNone/>
            </a:pPr>
            <a:r>
              <a:rPr lang="fr-CA" dirty="0"/>
              <a:t>	</a:t>
            </a:r>
            <a:r>
              <a:rPr lang="fr-CA" dirty="0" err="1"/>
              <a:t>equipe</a:t>
            </a:r>
            <a:r>
              <a:rPr lang="fr-CA" dirty="0"/>
              <a:t> </a:t>
            </a:r>
            <a:r>
              <a:rPr lang="fr-CA" dirty="0" err="1"/>
              <a:t>int</a:t>
            </a:r>
            <a:r>
              <a:rPr lang="fr-CA" dirty="0"/>
              <a:t> </a:t>
            </a:r>
            <a:r>
              <a:rPr lang="fr-CA" dirty="0">
                <a:solidFill>
                  <a:srgbClr val="FFC000"/>
                </a:solidFill>
              </a:rPr>
              <a:t>FOREIGN KEY  REFERENCES </a:t>
            </a:r>
            <a:r>
              <a:rPr lang="fr-CA" dirty="0" err="1">
                <a:solidFill>
                  <a:srgbClr val="FFC000"/>
                </a:solidFill>
              </a:rPr>
              <a:t>equipe</a:t>
            </a:r>
            <a:r>
              <a:rPr lang="fr-CA" dirty="0">
                <a:solidFill>
                  <a:srgbClr val="FFC000"/>
                </a:solidFill>
              </a:rPr>
              <a:t>(</a:t>
            </a:r>
            <a:r>
              <a:rPr lang="fr-CA" dirty="0" err="1">
                <a:solidFill>
                  <a:srgbClr val="FFC000"/>
                </a:solidFill>
              </a:rPr>
              <a:t>id_equipe</a:t>
            </a:r>
            <a:r>
              <a:rPr lang="fr-CA" dirty="0">
                <a:solidFill>
                  <a:srgbClr val="FFC000"/>
                </a:solidFill>
              </a:rPr>
              <a:t>)</a:t>
            </a:r>
          </a:p>
          <a:p>
            <a:pPr marL="0" indent="0">
              <a:buNone/>
            </a:pPr>
            <a:r>
              <a:rPr lang="fr-CA" dirty="0">
                <a:solidFill>
                  <a:srgbClr val="FFC000"/>
                </a:solidFill>
              </a:rPr>
              <a:t>		ON DELETE CASCADE</a:t>
            </a:r>
          </a:p>
          <a:p>
            <a:pPr marL="0" indent="0">
              <a:buNone/>
            </a:pPr>
            <a:r>
              <a:rPr lang="fr-CA" dirty="0"/>
              <a:t>)</a:t>
            </a:r>
          </a:p>
          <a:p>
            <a:pPr lvl="1"/>
            <a:endParaRPr lang="fr-CA" dirty="0"/>
          </a:p>
        </p:txBody>
      </p:sp>
    </p:spTree>
    <p:extLst>
      <p:ext uri="{BB962C8B-B14F-4D97-AF65-F5344CB8AC3E}">
        <p14:creationId xmlns:p14="http://schemas.microsoft.com/office/powerpoint/2010/main" val="23440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custDataLst>
              <p:tags r:id="rId2"/>
            </p:custDataLst>
          </p:nvPr>
        </p:nvSpPr>
        <p:spPr/>
        <p:txBody>
          <a:bodyPr/>
          <a:lstStyle/>
          <a:p>
            <a:r>
              <a:rPr lang="fr-CA" dirty="0"/>
              <a:t>SET NULL</a:t>
            </a:r>
          </a:p>
          <a:p>
            <a:r>
              <a:rPr lang="fr-CA" dirty="0"/>
              <a:t>SET NULL signifie que si la clé parent est supprimée, toutes les valeurs enfants qui y faisaient référence se voit attribuée la valeur NULL.</a:t>
            </a:r>
          </a:p>
          <a:p>
            <a:endParaRPr lang="fr-CA" dirty="0"/>
          </a:p>
          <a:p>
            <a:r>
              <a:rPr lang="fr-CA" dirty="0"/>
              <a:t>Il est important toutefois que </a:t>
            </a:r>
            <a:r>
              <a:rPr lang="fr-CA" u="sng" dirty="0"/>
              <a:t>ces champs enfants ne possèdent pas la contrainte NOT NULL</a:t>
            </a:r>
            <a:r>
              <a:rPr lang="fr-CA" dirty="0"/>
              <a:t> si c'est la stratégie que l'on souhaite mettre en place.</a:t>
            </a:r>
          </a:p>
          <a:p>
            <a:pPr lvl="1"/>
            <a:endParaRPr lang="fr-CA" dirty="0"/>
          </a:p>
        </p:txBody>
      </p:sp>
    </p:spTree>
    <p:extLst>
      <p:ext uri="{BB962C8B-B14F-4D97-AF65-F5344CB8AC3E}">
        <p14:creationId xmlns:p14="http://schemas.microsoft.com/office/powerpoint/2010/main" val="25572719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custDataLst>
              <p:tags r:id="rId2"/>
            </p:custDataLst>
          </p:nvPr>
        </p:nvSpPr>
        <p:spPr/>
        <p:txBody>
          <a:bodyPr>
            <a:normAutofit fontScale="85000" lnSpcReduction="20000"/>
          </a:bodyPr>
          <a:lstStyle/>
          <a:p>
            <a:r>
              <a:rPr lang="fr-CA" dirty="0"/>
              <a:t>Exemple</a:t>
            </a:r>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a:t>
            </a:r>
          </a:p>
          <a:p>
            <a:pPr marL="0" indent="0">
              <a:buNone/>
            </a:pPr>
            <a:endParaRPr lang="fr-CA" dirty="0"/>
          </a:p>
          <a:p>
            <a:pPr marL="0" indent="0">
              <a:buNone/>
            </a:pPr>
            <a:r>
              <a:rPr lang="fr-CA" dirty="0"/>
              <a:t>CREATE TABLE joueur (</a:t>
            </a:r>
          </a:p>
          <a:p>
            <a:pPr marL="0" indent="0">
              <a:buNone/>
            </a:pPr>
            <a:r>
              <a:rPr lang="fr-CA" dirty="0"/>
              <a:t>	</a:t>
            </a:r>
            <a:r>
              <a:rPr lang="fr-CA" dirty="0" err="1"/>
              <a:t>id_joueur</a:t>
            </a:r>
            <a:r>
              <a:rPr lang="fr-CA" dirty="0"/>
              <a:t> </a:t>
            </a:r>
            <a:r>
              <a:rPr lang="fr-CA" dirty="0" err="1"/>
              <a:t>int</a:t>
            </a:r>
            <a:r>
              <a:rPr lang="fr-CA" dirty="0"/>
              <a:t> NOT NULL PRIMARY KEY IDENTITY,</a:t>
            </a:r>
          </a:p>
          <a:p>
            <a:pPr marL="0" indent="0">
              <a:buNone/>
            </a:pPr>
            <a:r>
              <a:rPr lang="fr-CA" dirty="0"/>
              <a:t>	nom varchar(50) NOT NULL,</a:t>
            </a:r>
          </a:p>
          <a:p>
            <a:pPr marL="0" indent="0">
              <a:buNone/>
            </a:pPr>
            <a:r>
              <a:rPr lang="fr-CA" dirty="0"/>
              <a:t>	</a:t>
            </a:r>
            <a:r>
              <a:rPr lang="fr-CA" dirty="0" err="1"/>
              <a:t>equipe</a:t>
            </a:r>
            <a:r>
              <a:rPr lang="fr-CA" dirty="0"/>
              <a:t> </a:t>
            </a:r>
            <a:r>
              <a:rPr lang="fr-CA" dirty="0" err="1"/>
              <a:t>int</a:t>
            </a:r>
            <a:r>
              <a:rPr lang="fr-CA" dirty="0"/>
              <a:t> FOREIGN KEY  REFERENCES </a:t>
            </a:r>
            <a:r>
              <a:rPr lang="fr-CA" dirty="0" err="1"/>
              <a:t>equipe</a:t>
            </a:r>
            <a:r>
              <a:rPr lang="fr-CA" dirty="0"/>
              <a:t>(</a:t>
            </a:r>
            <a:r>
              <a:rPr lang="fr-CA" dirty="0" err="1"/>
              <a:t>id_equipe</a:t>
            </a:r>
            <a:r>
              <a:rPr lang="fr-CA" dirty="0"/>
              <a:t>)</a:t>
            </a:r>
          </a:p>
          <a:p>
            <a:pPr marL="0" indent="0">
              <a:buNone/>
            </a:pPr>
            <a:r>
              <a:rPr lang="fr-CA" dirty="0"/>
              <a:t>		ON DELETE SET NULL</a:t>
            </a:r>
          </a:p>
          <a:p>
            <a:pPr marL="0" indent="0">
              <a:buNone/>
            </a:pPr>
            <a:r>
              <a:rPr lang="fr-CA" dirty="0"/>
              <a:t>)</a:t>
            </a:r>
          </a:p>
          <a:p>
            <a:pPr lvl="1"/>
            <a:endParaRPr lang="fr-CA" dirty="0"/>
          </a:p>
        </p:txBody>
      </p:sp>
    </p:spTree>
    <p:extLst>
      <p:ext uri="{BB962C8B-B14F-4D97-AF65-F5344CB8AC3E}">
        <p14:creationId xmlns:p14="http://schemas.microsoft.com/office/powerpoint/2010/main" val="14780741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custDataLst>
              <p:tags r:id="rId2"/>
            </p:custDataLst>
          </p:nvPr>
        </p:nvSpPr>
        <p:spPr/>
        <p:txBody>
          <a:bodyPr/>
          <a:lstStyle/>
          <a:p>
            <a:r>
              <a:rPr lang="fr-CA" dirty="0"/>
              <a:t>SET DEFAULT</a:t>
            </a:r>
          </a:p>
          <a:p>
            <a:r>
              <a:rPr lang="fr-CA" dirty="0"/>
              <a:t>Signifie que si on supprime le champ parent, les champs qui lui font références seront modifiés pour la valeur par défaut de ces champs.</a:t>
            </a:r>
          </a:p>
          <a:p>
            <a:pPr lvl="1"/>
            <a:endParaRPr lang="fr-CA" dirty="0"/>
          </a:p>
        </p:txBody>
      </p:sp>
    </p:spTree>
    <p:extLst>
      <p:ext uri="{BB962C8B-B14F-4D97-AF65-F5344CB8AC3E}">
        <p14:creationId xmlns:p14="http://schemas.microsoft.com/office/powerpoint/2010/main" val="1183340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custDataLst>
              <p:tags r:id="rId2"/>
            </p:custDataLst>
          </p:nvPr>
        </p:nvSpPr>
        <p:spPr/>
        <p:txBody>
          <a:bodyPr>
            <a:normAutofit fontScale="85000" lnSpcReduction="20000"/>
          </a:bodyPr>
          <a:lstStyle/>
          <a:p>
            <a:r>
              <a:rPr lang="fr-CA" dirty="0"/>
              <a:t>Exemple</a:t>
            </a:r>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a:t>
            </a:r>
          </a:p>
          <a:p>
            <a:pPr marL="0" indent="0">
              <a:buNone/>
            </a:pPr>
            <a:endParaRPr lang="fr-CA" dirty="0"/>
          </a:p>
          <a:p>
            <a:pPr marL="0" indent="0">
              <a:buNone/>
            </a:pPr>
            <a:r>
              <a:rPr lang="fr-CA" dirty="0"/>
              <a:t>CREATE TABLE joueur (</a:t>
            </a:r>
          </a:p>
          <a:p>
            <a:pPr marL="0" indent="0">
              <a:buNone/>
            </a:pPr>
            <a:r>
              <a:rPr lang="fr-CA" dirty="0"/>
              <a:t>	</a:t>
            </a:r>
            <a:r>
              <a:rPr lang="fr-CA" dirty="0" err="1"/>
              <a:t>id_joueur</a:t>
            </a:r>
            <a:r>
              <a:rPr lang="fr-CA" dirty="0"/>
              <a:t> </a:t>
            </a:r>
            <a:r>
              <a:rPr lang="fr-CA" dirty="0" err="1"/>
              <a:t>int</a:t>
            </a:r>
            <a:r>
              <a:rPr lang="fr-CA" dirty="0"/>
              <a:t> NOT NULL PRIMARY KEY IDENTITY,</a:t>
            </a:r>
          </a:p>
          <a:p>
            <a:pPr marL="0" indent="0">
              <a:buNone/>
            </a:pPr>
            <a:r>
              <a:rPr lang="fr-CA" dirty="0"/>
              <a:t>	nom varchar(50) NOT NULL,</a:t>
            </a:r>
          </a:p>
          <a:p>
            <a:pPr marL="0" indent="0">
              <a:buNone/>
            </a:pPr>
            <a:r>
              <a:rPr lang="fr-CA" dirty="0"/>
              <a:t>	</a:t>
            </a:r>
            <a:r>
              <a:rPr lang="fr-CA" dirty="0" err="1"/>
              <a:t>equipe</a:t>
            </a:r>
            <a:r>
              <a:rPr lang="fr-CA" dirty="0"/>
              <a:t> </a:t>
            </a:r>
            <a:r>
              <a:rPr lang="fr-CA" dirty="0" err="1"/>
              <a:t>int</a:t>
            </a:r>
            <a:r>
              <a:rPr lang="fr-CA" dirty="0"/>
              <a:t> </a:t>
            </a:r>
            <a:r>
              <a:rPr lang="fr-CA" dirty="0">
                <a:solidFill>
                  <a:srgbClr val="FFC000"/>
                </a:solidFill>
              </a:rPr>
              <a:t>DEFAULT 10 FOREIGN KEY  REFERENCES </a:t>
            </a:r>
            <a:r>
              <a:rPr lang="fr-CA" dirty="0" err="1">
                <a:solidFill>
                  <a:srgbClr val="FFC000"/>
                </a:solidFill>
              </a:rPr>
              <a:t>equipe</a:t>
            </a:r>
            <a:r>
              <a:rPr lang="fr-CA" dirty="0">
                <a:solidFill>
                  <a:srgbClr val="FFC000"/>
                </a:solidFill>
              </a:rPr>
              <a:t>(</a:t>
            </a:r>
            <a:r>
              <a:rPr lang="fr-CA" dirty="0" err="1">
                <a:solidFill>
                  <a:srgbClr val="FFC000"/>
                </a:solidFill>
              </a:rPr>
              <a:t>id_equipe</a:t>
            </a:r>
            <a:r>
              <a:rPr lang="fr-CA" dirty="0">
                <a:solidFill>
                  <a:srgbClr val="FFC000"/>
                </a:solidFill>
              </a:rPr>
              <a:t>)</a:t>
            </a:r>
          </a:p>
          <a:p>
            <a:pPr marL="0" indent="0">
              <a:buNone/>
            </a:pPr>
            <a:r>
              <a:rPr lang="fr-CA" dirty="0">
                <a:solidFill>
                  <a:srgbClr val="FFC000"/>
                </a:solidFill>
              </a:rPr>
              <a:t>		ON DELETE SET DEFAULT</a:t>
            </a:r>
          </a:p>
          <a:p>
            <a:pPr marL="0" indent="0">
              <a:buNone/>
            </a:pPr>
            <a:r>
              <a:rPr lang="fr-CA" dirty="0"/>
              <a:t>)</a:t>
            </a:r>
          </a:p>
          <a:p>
            <a:pPr lvl="1"/>
            <a:endParaRPr lang="fr-CA" dirty="0"/>
          </a:p>
        </p:txBody>
      </p:sp>
    </p:spTree>
    <p:extLst>
      <p:ext uri="{BB962C8B-B14F-4D97-AF65-F5344CB8AC3E}">
        <p14:creationId xmlns:p14="http://schemas.microsoft.com/office/powerpoint/2010/main" val="8120771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3E50-8F7E-4FDA-AF1E-94DBA650259A}"/>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0C33D29A-E442-4A34-8FAB-30E98A82BB1D}"/>
              </a:ext>
            </a:extLst>
          </p:cNvPr>
          <p:cNvSpPr>
            <a:spLocks noGrp="1"/>
          </p:cNvSpPr>
          <p:nvPr>
            <p:ph idx="1"/>
            <p:custDataLst>
              <p:tags r:id="rId2"/>
            </p:custDataLst>
          </p:nvPr>
        </p:nvSpPr>
        <p:spPr/>
        <p:txBody>
          <a:bodyPr/>
          <a:lstStyle/>
          <a:p>
            <a:r>
              <a:rPr lang="fr-CA" dirty="0"/>
              <a:t>ON UPDATE</a:t>
            </a:r>
          </a:p>
          <a:p>
            <a:r>
              <a:rPr lang="fr-CA" dirty="0"/>
              <a:t>Pour le ON UPDATE, Les même options sont possible:</a:t>
            </a:r>
          </a:p>
          <a:p>
            <a:pPr lvl="1"/>
            <a:r>
              <a:rPr lang="fr-CA" dirty="0"/>
              <a:t>NO ACTION</a:t>
            </a:r>
          </a:p>
          <a:p>
            <a:pPr lvl="1"/>
            <a:r>
              <a:rPr lang="fr-CA" dirty="0"/>
              <a:t>CASCADE</a:t>
            </a:r>
          </a:p>
          <a:p>
            <a:pPr lvl="1"/>
            <a:r>
              <a:rPr lang="fr-CA" dirty="0"/>
              <a:t>SET NULL</a:t>
            </a:r>
          </a:p>
          <a:p>
            <a:pPr lvl="1"/>
            <a:r>
              <a:rPr lang="fr-CA" dirty="0"/>
              <a:t>SET DEFAULT</a:t>
            </a:r>
          </a:p>
          <a:p>
            <a:endParaRPr lang="fr-CA" dirty="0"/>
          </a:p>
          <a:p>
            <a:pPr lvl="1"/>
            <a:endParaRPr lang="fr-CA" dirty="0"/>
          </a:p>
        </p:txBody>
      </p:sp>
    </p:spTree>
    <p:extLst>
      <p:ext uri="{BB962C8B-B14F-4D97-AF65-F5344CB8AC3E}">
        <p14:creationId xmlns:p14="http://schemas.microsoft.com/office/powerpoint/2010/main" val="612373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3E7D5-E439-4F52-8209-F44C417FADD9}"/>
              </a:ext>
            </a:extLst>
          </p:cNvPr>
          <p:cNvSpPr>
            <a:spLocks noGrp="1"/>
          </p:cNvSpPr>
          <p:nvPr>
            <p:ph type="title"/>
            <p:custDataLst>
              <p:tags r:id="rId1"/>
            </p:custDataLst>
          </p:nvPr>
        </p:nvSpPr>
        <p:spPr/>
        <p:txBody>
          <a:bodyPr/>
          <a:lstStyle/>
          <a:p>
            <a:r>
              <a:rPr lang="fr-CA" dirty="0"/>
              <a:t>Attention!</a:t>
            </a:r>
          </a:p>
        </p:txBody>
      </p:sp>
      <p:sp>
        <p:nvSpPr>
          <p:cNvPr id="3" name="Content Placeholder 2">
            <a:extLst>
              <a:ext uri="{FF2B5EF4-FFF2-40B4-BE49-F238E27FC236}">
                <a16:creationId xmlns:a16="http://schemas.microsoft.com/office/drawing/2014/main" id="{DBFBE87F-2891-410C-83F6-8633B4D0DE37}"/>
              </a:ext>
            </a:extLst>
          </p:cNvPr>
          <p:cNvSpPr>
            <a:spLocks noGrp="1"/>
          </p:cNvSpPr>
          <p:nvPr>
            <p:ph idx="1"/>
            <p:custDataLst>
              <p:tags r:id="rId2"/>
            </p:custDataLst>
          </p:nvPr>
        </p:nvSpPr>
        <p:spPr/>
        <p:txBody>
          <a:bodyPr/>
          <a:lstStyle/>
          <a:p>
            <a:r>
              <a:rPr lang="fr-CA" dirty="0"/>
              <a:t>Les contraintes d'UPDATE se déclenchent si la clé parlant change. Cette situation n'arrivera généralement pas avec une clé primaire, mais peut se produire avec un champ qui possède la contrainte Unique.</a:t>
            </a:r>
          </a:p>
          <a:p>
            <a:endParaRPr lang="fr-CA" dirty="0"/>
          </a:p>
          <a:p>
            <a:r>
              <a:rPr lang="fr-CA" dirty="0"/>
              <a:t>Par exemple, une table de compte utilisateur peut avoir des identifiants unique qui ne sont pas des clés primaires.</a:t>
            </a:r>
          </a:p>
          <a:p>
            <a:r>
              <a:rPr lang="fr-CA" dirty="0"/>
              <a:t>Cet identifiant peut avoir été ajouté dans plusieurs autres tables de la base de données pour y faire référence.</a:t>
            </a:r>
          </a:p>
        </p:txBody>
      </p:sp>
    </p:spTree>
    <p:extLst>
      <p:ext uri="{BB962C8B-B14F-4D97-AF65-F5344CB8AC3E}">
        <p14:creationId xmlns:p14="http://schemas.microsoft.com/office/powerpoint/2010/main" val="12416280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A27E1-DD5C-4D7B-B08B-696E70754F70}"/>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5A597679-2745-4FF3-8106-B8CC6D2F1266}"/>
              </a:ext>
            </a:extLst>
          </p:cNvPr>
          <p:cNvSpPr>
            <a:spLocks noGrp="1"/>
          </p:cNvSpPr>
          <p:nvPr>
            <p:ph idx="1"/>
            <p:custDataLst>
              <p:tags r:id="rId2"/>
            </p:custDataLst>
          </p:nvPr>
        </p:nvSpPr>
        <p:spPr/>
        <p:txBody>
          <a:bodyPr/>
          <a:lstStyle/>
          <a:p>
            <a:r>
              <a:rPr lang="fr-CA" dirty="0"/>
              <a:t>NO ACTION</a:t>
            </a:r>
          </a:p>
          <a:p>
            <a:r>
              <a:rPr lang="fr-CA" dirty="0"/>
              <a:t>Tout comme pour le ON DELETE, le NO ACTION annulera la transaction si une table possède une clé étrangère qui réfère à ce champ.</a:t>
            </a:r>
          </a:p>
          <a:p>
            <a:endParaRPr lang="fr-CA" dirty="0"/>
          </a:p>
        </p:txBody>
      </p:sp>
    </p:spTree>
    <p:extLst>
      <p:ext uri="{BB962C8B-B14F-4D97-AF65-F5344CB8AC3E}">
        <p14:creationId xmlns:p14="http://schemas.microsoft.com/office/powerpoint/2010/main" val="383305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03A95-FAC8-4DA0-8FEA-C417569A3108}"/>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51F2C1BE-E5FF-4D97-B5E6-92F44622C89E}"/>
              </a:ext>
            </a:extLst>
          </p:cNvPr>
          <p:cNvSpPr>
            <a:spLocks noGrp="1"/>
          </p:cNvSpPr>
          <p:nvPr>
            <p:ph idx="1"/>
            <p:custDataLst>
              <p:tags r:id="rId2"/>
            </p:custDataLst>
          </p:nvPr>
        </p:nvSpPr>
        <p:spPr/>
        <p:txBody>
          <a:bodyPr>
            <a:normAutofit fontScale="92500" lnSpcReduction="10000"/>
          </a:bodyPr>
          <a:lstStyle/>
          <a:p>
            <a:r>
              <a:rPr lang="fr-CA" dirty="0"/>
              <a:t>NO ACTION</a:t>
            </a:r>
          </a:p>
          <a:p>
            <a:pPr marL="0" indent="0">
              <a:buNone/>
            </a:pPr>
            <a:r>
              <a:rPr lang="fr-CA" dirty="0"/>
              <a:t>CREATE TABLE compte (</a:t>
            </a:r>
          </a:p>
          <a:p>
            <a:pPr marL="0" indent="0">
              <a:buNone/>
            </a:pPr>
            <a:r>
              <a:rPr lang="fr-CA" dirty="0"/>
              <a:t>	</a:t>
            </a:r>
            <a:r>
              <a:rPr lang="fr-CA" dirty="0" err="1"/>
              <a:t>id_compte</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NOT NULL UNIQUE</a:t>
            </a:r>
          </a:p>
          <a:p>
            <a:pPr marL="0" indent="0">
              <a:buNone/>
            </a:pPr>
            <a:r>
              <a:rPr lang="fr-CA" dirty="0"/>
              <a:t>)</a:t>
            </a:r>
          </a:p>
          <a:p>
            <a:pPr marL="0" indent="0">
              <a:buNone/>
            </a:pPr>
            <a:endParaRPr lang="fr-CA" dirty="0"/>
          </a:p>
          <a:p>
            <a:pPr marL="0" indent="0">
              <a:buNone/>
            </a:pPr>
            <a:r>
              <a:rPr lang="fr-CA" dirty="0"/>
              <a:t>CREATE TABLE administrateur (</a:t>
            </a:r>
          </a:p>
          <a:p>
            <a:pPr marL="0" indent="0">
              <a:buNone/>
            </a:pPr>
            <a:r>
              <a:rPr lang="fr-CA" dirty="0"/>
              <a:t>	</a:t>
            </a:r>
            <a:r>
              <a:rPr lang="fr-CA" dirty="0" err="1"/>
              <a:t>id_administrateur</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a:t>
            </a:r>
            <a:r>
              <a:rPr lang="fr-CA" dirty="0">
                <a:solidFill>
                  <a:srgbClr val="FFC000"/>
                </a:solidFill>
              </a:rPr>
              <a:t>FOREIGN KEY  REFERENCES 	compte(</a:t>
            </a:r>
            <a:r>
              <a:rPr lang="fr-CA" dirty="0" err="1">
                <a:solidFill>
                  <a:srgbClr val="FFC000"/>
                </a:solidFill>
              </a:rPr>
              <a:t>code_utilisateur</a:t>
            </a:r>
            <a:r>
              <a:rPr lang="fr-CA" dirty="0">
                <a:solidFill>
                  <a:srgbClr val="FFC000"/>
                </a:solidFill>
              </a:rPr>
              <a:t>) ON UPDATE NO ACTION</a:t>
            </a:r>
          </a:p>
          <a:p>
            <a:pPr marL="0" indent="0">
              <a:buNone/>
            </a:pPr>
            <a:r>
              <a:rPr lang="fr-CA" dirty="0"/>
              <a:t>)</a:t>
            </a:r>
          </a:p>
        </p:txBody>
      </p:sp>
    </p:spTree>
    <p:extLst>
      <p:ext uri="{BB962C8B-B14F-4D97-AF65-F5344CB8AC3E}">
        <p14:creationId xmlns:p14="http://schemas.microsoft.com/office/powerpoint/2010/main" val="70800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BA713-0551-4185-A9AD-DAC4F0202EA3}"/>
              </a:ext>
            </a:extLst>
          </p:cNvPr>
          <p:cNvSpPr>
            <a:spLocks noGrp="1"/>
          </p:cNvSpPr>
          <p:nvPr>
            <p:ph type="title"/>
            <p:custDataLst>
              <p:tags r:id="rId1"/>
            </p:custDataLst>
          </p:nvPr>
        </p:nvSpPr>
        <p:spPr/>
        <p:txBody>
          <a:bodyPr/>
          <a:lstStyle/>
          <a:p>
            <a:r>
              <a:rPr lang="fr-CA" dirty="0"/>
              <a:t>Formation continue</a:t>
            </a:r>
          </a:p>
        </p:txBody>
      </p:sp>
      <p:sp>
        <p:nvSpPr>
          <p:cNvPr id="3" name="Content Placeholder 2">
            <a:extLst>
              <a:ext uri="{FF2B5EF4-FFF2-40B4-BE49-F238E27FC236}">
                <a16:creationId xmlns:a16="http://schemas.microsoft.com/office/drawing/2014/main" id="{9BF2A29D-55F5-45FF-A097-712CFB570854}"/>
              </a:ext>
            </a:extLst>
          </p:cNvPr>
          <p:cNvSpPr>
            <a:spLocks noGrp="1"/>
          </p:cNvSpPr>
          <p:nvPr>
            <p:ph idx="1"/>
            <p:custDataLst>
              <p:tags r:id="rId2"/>
            </p:custDataLst>
          </p:nvPr>
        </p:nvSpPr>
        <p:spPr/>
        <p:txBody>
          <a:bodyPr/>
          <a:lstStyle/>
          <a:p>
            <a:r>
              <a:rPr lang="fr-CA" dirty="0"/>
              <a:t>Plateforme de formation continue</a:t>
            </a:r>
          </a:p>
          <a:p>
            <a:pPr lvl="1"/>
            <a:r>
              <a:rPr lang="fr-CA" dirty="0" err="1"/>
              <a:t>Youtube</a:t>
            </a:r>
            <a:endParaRPr lang="fr-CA" dirty="0"/>
          </a:p>
          <a:p>
            <a:pPr lvl="1"/>
            <a:r>
              <a:rPr lang="fr-CA" dirty="0" err="1"/>
              <a:t>TutorialsPoint</a:t>
            </a:r>
            <a:endParaRPr lang="fr-CA" dirty="0"/>
          </a:p>
          <a:p>
            <a:pPr lvl="1"/>
            <a:r>
              <a:rPr lang="fr-CA" dirty="0" err="1"/>
              <a:t>Udemy</a:t>
            </a:r>
            <a:endParaRPr lang="fr-CA" dirty="0"/>
          </a:p>
          <a:p>
            <a:pPr lvl="1"/>
            <a:r>
              <a:rPr lang="fr-CA" dirty="0" err="1"/>
              <a:t>PluralSight</a:t>
            </a:r>
            <a:endParaRPr lang="fr-CA" dirty="0"/>
          </a:p>
        </p:txBody>
      </p:sp>
    </p:spTree>
    <p:extLst>
      <p:ext uri="{BB962C8B-B14F-4D97-AF65-F5344CB8AC3E}">
        <p14:creationId xmlns:p14="http://schemas.microsoft.com/office/powerpoint/2010/main" val="31733760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9238E-A81B-4EB3-A197-0A55FDEF2091}"/>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66250B64-ACB0-48F9-9BC6-C4D328D9D321}"/>
              </a:ext>
            </a:extLst>
          </p:cNvPr>
          <p:cNvSpPr>
            <a:spLocks noGrp="1"/>
          </p:cNvSpPr>
          <p:nvPr>
            <p:ph idx="1"/>
            <p:custDataLst>
              <p:tags r:id="rId2"/>
            </p:custDataLst>
          </p:nvPr>
        </p:nvSpPr>
        <p:spPr/>
        <p:txBody>
          <a:bodyPr/>
          <a:lstStyle/>
          <a:p>
            <a:r>
              <a:rPr lang="fr-CA" dirty="0"/>
              <a:t>CASCADE</a:t>
            </a:r>
          </a:p>
          <a:p>
            <a:r>
              <a:rPr lang="fr-CA" dirty="0"/>
              <a:t>Signifie que si on modifie le champ parent, tous les champs qui lui réfèrent (Champs parents) seront modifiés pour la même valeur.</a:t>
            </a:r>
          </a:p>
          <a:p>
            <a:endParaRPr lang="fr-CA" dirty="0"/>
          </a:p>
        </p:txBody>
      </p:sp>
    </p:spTree>
    <p:extLst>
      <p:ext uri="{BB962C8B-B14F-4D97-AF65-F5344CB8AC3E}">
        <p14:creationId xmlns:p14="http://schemas.microsoft.com/office/powerpoint/2010/main" val="5922053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9894-D353-4826-A764-E731C900B6CE}"/>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28676485-3E99-492C-B076-E4909B3FEC2F}"/>
              </a:ext>
            </a:extLst>
          </p:cNvPr>
          <p:cNvSpPr>
            <a:spLocks noGrp="1"/>
          </p:cNvSpPr>
          <p:nvPr>
            <p:ph idx="1"/>
            <p:custDataLst>
              <p:tags r:id="rId2"/>
            </p:custDataLst>
          </p:nvPr>
        </p:nvSpPr>
        <p:spPr/>
        <p:txBody>
          <a:bodyPr>
            <a:normAutofit fontScale="92500" lnSpcReduction="10000"/>
          </a:bodyPr>
          <a:lstStyle/>
          <a:p>
            <a:r>
              <a:rPr lang="fr-CA" dirty="0"/>
              <a:t>Exemple</a:t>
            </a:r>
          </a:p>
          <a:p>
            <a:pPr marL="0" indent="0">
              <a:buNone/>
            </a:pPr>
            <a:r>
              <a:rPr lang="fr-CA" dirty="0"/>
              <a:t>CREATE TABLE compte (</a:t>
            </a:r>
          </a:p>
          <a:p>
            <a:pPr marL="0" indent="0">
              <a:buNone/>
            </a:pPr>
            <a:r>
              <a:rPr lang="fr-CA" dirty="0"/>
              <a:t>	</a:t>
            </a:r>
            <a:r>
              <a:rPr lang="fr-CA" dirty="0" err="1"/>
              <a:t>id_compte</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NOT NULL UNIQUE</a:t>
            </a:r>
          </a:p>
          <a:p>
            <a:pPr marL="0" indent="0">
              <a:buNone/>
            </a:pPr>
            <a:r>
              <a:rPr lang="fr-CA" dirty="0"/>
              <a:t>)</a:t>
            </a:r>
          </a:p>
          <a:p>
            <a:pPr marL="0" indent="0">
              <a:buNone/>
            </a:pPr>
            <a:endParaRPr lang="fr-CA" dirty="0"/>
          </a:p>
          <a:p>
            <a:pPr marL="0" indent="0">
              <a:buNone/>
            </a:pPr>
            <a:r>
              <a:rPr lang="fr-CA" dirty="0"/>
              <a:t>CREATE TABLE administrateur (</a:t>
            </a:r>
          </a:p>
          <a:p>
            <a:pPr marL="0" indent="0">
              <a:buNone/>
            </a:pPr>
            <a:r>
              <a:rPr lang="fr-CA" dirty="0"/>
              <a:t>	</a:t>
            </a:r>
            <a:r>
              <a:rPr lang="fr-CA" dirty="0" err="1"/>
              <a:t>id_administrateur</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a:t>
            </a:r>
            <a:r>
              <a:rPr lang="fr-CA" dirty="0">
                <a:solidFill>
                  <a:srgbClr val="FFC000"/>
                </a:solidFill>
              </a:rPr>
              <a:t>FOREIGN KEY  	REFERENCES 	compte(</a:t>
            </a:r>
            <a:r>
              <a:rPr lang="fr-CA" dirty="0" err="1">
                <a:solidFill>
                  <a:srgbClr val="FFC000"/>
                </a:solidFill>
              </a:rPr>
              <a:t>code_utilisateur</a:t>
            </a:r>
            <a:r>
              <a:rPr lang="fr-CA" dirty="0">
                <a:solidFill>
                  <a:srgbClr val="FFC000"/>
                </a:solidFill>
              </a:rPr>
              <a:t>) ON UPDATE CASCADE</a:t>
            </a:r>
          </a:p>
          <a:p>
            <a:pPr marL="0" indent="0">
              <a:buNone/>
            </a:pPr>
            <a:r>
              <a:rPr lang="fr-CA" dirty="0"/>
              <a:t>)</a:t>
            </a:r>
          </a:p>
          <a:p>
            <a:endParaRPr lang="fr-CA" dirty="0"/>
          </a:p>
        </p:txBody>
      </p:sp>
    </p:spTree>
    <p:extLst>
      <p:ext uri="{BB962C8B-B14F-4D97-AF65-F5344CB8AC3E}">
        <p14:creationId xmlns:p14="http://schemas.microsoft.com/office/powerpoint/2010/main" val="34829467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9238E-A81B-4EB3-A197-0A55FDEF2091}"/>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66250B64-ACB0-48F9-9BC6-C4D328D9D321}"/>
              </a:ext>
            </a:extLst>
          </p:cNvPr>
          <p:cNvSpPr>
            <a:spLocks noGrp="1"/>
          </p:cNvSpPr>
          <p:nvPr>
            <p:ph idx="1"/>
            <p:custDataLst>
              <p:tags r:id="rId2"/>
            </p:custDataLst>
          </p:nvPr>
        </p:nvSpPr>
        <p:spPr/>
        <p:txBody>
          <a:bodyPr/>
          <a:lstStyle/>
          <a:p>
            <a:r>
              <a:rPr lang="fr-CA" dirty="0"/>
              <a:t>SET NULL</a:t>
            </a:r>
          </a:p>
          <a:p>
            <a:r>
              <a:rPr lang="fr-CA" dirty="0"/>
              <a:t>Signifie que si un champ parent est modifié, tous les champs qui lui font références deviendront NULL.</a:t>
            </a:r>
          </a:p>
          <a:p>
            <a:endParaRPr lang="fr-CA" dirty="0"/>
          </a:p>
          <a:p>
            <a:r>
              <a:rPr lang="fr-CA" dirty="0"/>
              <a:t>Il est important que ces champs ne possèdent pas la contrainte NOT NULL.</a:t>
            </a:r>
          </a:p>
          <a:p>
            <a:endParaRPr lang="fr-CA" dirty="0"/>
          </a:p>
        </p:txBody>
      </p:sp>
    </p:spTree>
    <p:extLst>
      <p:ext uri="{BB962C8B-B14F-4D97-AF65-F5344CB8AC3E}">
        <p14:creationId xmlns:p14="http://schemas.microsoft.com/office/powerpoint/2010/main" val="15355618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9894-D353-4826-A764-E731C900B6CE}"/>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28676485-3E99-492C-B076-E4909B3FEC2F}"/>
              </a:ext>
            </a:extLst>
          </p:cNvPr>
          <p:cNvSpPr>
            <a:spLocks noGrp="1"/>
          </p:cNvSpPr>
          <p:nvPr>
            <p:ph idx="1"/>
            <p:custDataLst>
              <p:tags r:id="rId2"/>
            </p:custDataLst>
          </p:nvPr>
        </p:nvSpPr>
        <p:spPr/>
        <p:txBody>
          <a:bodyPr>
            <a:normAutofit fontScale="92500" lnSpcReduction="10000"/>
          </a:bodyPr>
          <a:lstStyle/>
          <a:p>
            <a:r>
              <a:rPr lang="fr-CA" dirty="0"/>
              <a:t>Exemple</a:t>
            </a:r>
          </a:p>
          <a:p>
            <a:pPr marL="0" indent="0">
              <a:buNone/>
            </a:pPr>
            <a:r>
              <a:rPr lang="fr-CA" dirty="0"/>
              <a:t>CREATE TABLE compte (</a:t>
            </a:r>
          </a:p>
          <a:p>
            <a:pPr marL="0" indent="0">
              <a:buNone/>
            </a:pPr>
            <a:r>
              <a:rPr lang="fr-CA" dirty="0"/>
              <a:t>	</a:t>
            </a:r>
            <a:r>
              <a:rPr lang="fr-CA" dirty="0" err="1"/>
              <a:t>id_compte</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NOT NULL UNIQUE</a:t>
            </a:r>
          </a:p>
          <a:p>
            <a:pPr marL="0" indent="0">
              <a:buNone/>
            </a:pPr>
            <a:r>
              <a:rPr lang="fr-CA" dirty="0"/>
              <a:t>)</a:t>
            </a:r>
          </a:p>
          <a:p>
            <a:pPr marL="0" indent="0">
              <a:buNone/>
            </a:pPr>
            <a:endParaRPr lang="fr-CA" dirty="0"/>
          </a:p>
          <a:p>
            <a:pPr marL="0" indent="0">
              <a:buNone/>
            </a:pPr>
            <a:r>
              <a:rPr lang="fr-CA" dirty="0"/>
              <a:t>CREATE TABLE administrateur (</a:t>
            </a:r>
          </a:p>
          <a:p>
            <a:pPr marL="0" indent="0">
              <a:buNone/>
            </a:pPr>
            <a:r>
              <a:rPr lang="fr-CA" dirty="0"/>
              <a:t>	</a:t>
            </a:r>
            <a:r>
              <a:rPr lang="fr-CA" dirty="0" err="1"/>
              <a:t>id_administrateur</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a:t>
            </a:r>
            <a:r>
              <a:rPr lang="fr-CA" dirty="0">
                <a:solidFill>
                  <a:srgbClr val="FFC000"/>
                </a:solidFill>
              </a:rPr>
              <a:t>FOREIGN KEY  	REFERENCES 	compte(</a:t>
            </a:r>
            <a:r>
              <a:rPr lang="fr-CA" dirty="0" err="1">
                <a:solidFill>
                  <a:srgbClr val="FFC000"/>
                </a:solidFill>
              </a:rPr>
              <a:t>code_utilisateur</a:t>
            </a:r>
            <a:r>
              <a:rPr lang="fr-CA" dirty="0">
                <a:solidFill>
                  <a:srgbClr val="FFC000"/>
                </a:solidFill>
              </a:rPr>
              <a:t>) ON UPDATE SET NULL</a:t>
            </a:r>
          </a:p>
          <a:p>
            <a:pPr marL="0" indent="0">
              <a:buNone/>
            </a:pPr>
            <a:r>
              <a:rPr lang="fr-CA" dirty="0"/>
              <a:t>)</a:t>
            </a:r>
          </a:p>
          <a:p>
            <a:endParaRPr lang="fr-CA" dirty="0"/>
          </a:p>
        </p:txBody>
      </p:sp>
    </p:spTree>
    <p:extLst>
      <p:ext uri="{BB962C8B-B14F-4D97-AF65-F5344CB8AC3E}">
        <p14:creationId xmlns:p14="http://schemas.microsoft.com/office/powerpoint/2010/main" val="7182286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9238E-A81B-4EB3-A197-0A55FDEF2091}"/>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66250B64-ACB0-48F9-9BC6-C4D328D9D321}"/>
              </a:ext>
            </a:extLst>
          </p:cNvPr>
          <p:cNvSpPr>
            <a:spLocks noGrp="1"/>
          </p:cNvSpPr>
          <p:nvPr>
            <p:ph idx="1"/>
            <p:custDataLst>
              <p:tags r:id="rId2"/>
            </p:custDataLst>
          </p:nvPr>
        </p:nvSpPr>
        <p:spPr/>
        <p:txBody>
          <a:bodyPr/>
          <a:lstStyle/>
          <a:p>
            <a:r>
              <a:rPr lang="fr-CA" dirty="0"/>
              <a:t>SET DEFAULT</a:t>
            </a:r>
          </a:p>
          <a:p>
            <a:r>
              <a:rPr lang="fr-CA" dirty="0"/>
              <a:t>Signifie que si on modifie le champ parent, les champs qui lui font références seront modifiés pour la valeur par défaut de ces champs.</a:t>
            </a:r>
          </a:p>
          <a:p>
            <a:endParaRPr lang="fr-CA" dirty="0"/>
          </a:p>
        </p:txBody>
      </p:sp>
    </p:spTree>
    <p:extLst>
      <p:ext uri="{BB962C8B-B14F-4D97-AF65-F5344CB8AC3E}">
        <p14:creationId xmlns:p14="http://schemas.microsoft.com/office/powerpoint/2010/main" val="11971387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0811F-8421-40D3-8731-9EF217992FAE}"/>
              </a:ext>
            </a:extLst>
          </p:cNvPr>
          <p:cNvSpPr>
            <a:spLocks noGrp="1"/>
          </p:cNvSpPr>
          <p:nvPr>
            <p:ph type="title"/>
            <p:custDataLst>
              <p:tags r:id="rId1"/>
            </p:custDataLst>
          </p:nvPr>
        </p:nvSpPr>
        <p:spPr/>
        <p:txBody>
          <a:bodyPr/>
          <a:lstStyle/>
          <a:p>
            <a:r>
              <a:rPr lang="fr-CA" dirty="0"/>
              <a:t>FOREIGN KEY</a:t>
            </a:r>
          </a:p>
        </p:txBody>
      </p:sp>
      <p:sp>
        <p:nvSpPr>
          <p:cNvPr id="3" name="Content Placeholder 2">
            <a:extLst>
              <a:ext uri="{FF2B5EF4-FFF2-40B4-BE49-F238E27FC236}">
                <a16:creationId xmlns:a16="http://schemas.microsoft.com/office/drawing/2014/main" id="{CAD11E32-4CC9-44D6-8EB4-9C79B7092616}"/>
              </a:ext>
            </a:extLst>
          </p:cNvPr>
          <p:cNvSpPr>
            <a:spLocks noGrp="1"/>
          </p:cNvSpPr>
          <p:nvPr>
            <p:ph idx="1"/>
            <p:custDataLst>
              <p:tags r:id="rId2"/>
            </p:custDataLst>
          </p:nvPr>
        </p:nvSpPr>
        <p:spPr/>
        <p:txBody>
          <a:bodyPr>
            <a:normAutofit fontScale="92500" lnSpcReduction="10000"/>
          </a:bodyPr>
          <a:lstStyle/>
          <a:p>
            <a:r>
              <a:rPr lang="fr-CA" dirty="0"/>
              <a:t>SET DEFAULT</a:t>
            </a:r>
          </a:p>
          <a:p>
            <a:pPr marL="0" indent="0">
              <a:buNone/>
            </a:pPr>
            <a:r>
              <a:rPr lang="fr-CA" dirty="0"/>
              <a:t>CREATE TABLE compte (</a:t>
            </a:r>
          </a:p>
          <a:p>
            <a:pPr marL="0" indent="0">
              <a:buNone/>
            </a:pPr>
            <a:r>
              <a:rPr lang="fr-CA" dirty="0"/>
              <a:t>	</a:t>
            </a:r>
            <a:r>
              <a:rPr lang="fr-CA" dirty="0" err="1"/>
              <a:t>id_compte</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NOT NULL UNIQUE</a:t>
            </a:r>
          </a:p>
          <a:p>
            <a:pPr marL="0" indent="0">
              <a:buNone/>
            </a:pPr>
            <a:r>
              <a:rPr lang="fr-CA" dirty="0"/>
              <a:t>)</a:t>
            </a:r>
          </a:p>
          <a:p>
            <a:pPr marL="0" indent="0">
              <a:buNone/>
            </a:pPr>
            <a:endParaRPr lang="fr-CA" dirty="0"/>
          </a:p>
          <a:p>
            <a:pPr marL="0" indent="0">
              <a:buNone/>
            </a:pPr>
            <a:r>
              <a:rPr lang="fr-CA" dirty="0"/>
              <a:t>CREATE TABLE administrateur (</a:t>
            </a:r>
          </a:p>
          <a:p>
            <a:pPr marL="0" indent="0">
              <a:buNone/>
            </a:pPr>
            <a:r>
              <a:rPr lang="fr-CA" dirty="0"/>
              <a:t>	</a:t>
            </a:r>
            <a:r>
              <a:rPr lang="fr-CA" dirty="0" err="1"/>
              <a:t>id_administrateur</a:t>
            </a:r>
            <a:r>
              <a:rPr lang="fr-CA" dirty="0"/>
              <a:t> </a:t>
            </a:r>
            <a:r>
              <a:rPr lang="fr-CA" dirty="0" err="1"/>
              <a:t>int</a:t>
            </a:r>
            <a:r>
              <a:rPr lang="fr-CA" dirty="0"/>
              <a:t> NOT NULL PRIMARY KEY IDENTITY,</a:t>
            </a:r>
          </a:p>
          <a:p>
            <a:pPr marL="0" indent="0">
              <a:buNone/>
            </a:pPr>
            <a:r>
              <a:rPr lang="fr-CA" dirty="0"/>
              <a:t>	</a:t>
            </a:r>
            <a:r>
              <a:rPr lang="fr-CA" dirty="0" err="1"/>
              <a:t>code_utilisateur</a:t>
            </a:r>
            <a:r>
              <a:rPr lang="fr-CA" dirty="0"/>
              <a:t> varchar(50) </a:t>
            </a:r>
            <a:r>
              <a:rPr lang="fr-CA" dirty="0">
                <a:solidFill>
                  <a:srgbClr val="FFC000"/>
                </a:solidFill>
              </a:rPr>
              <a:t>DEFAULT 'Anonyme' FOREIGN KEY  	REFERENCES 	compte(</a:t>
            </a:r>
            <a:r>
              <a:rPr lang="fr-CA" dirty="0" err="1">
                <a:solidFill>
                  <a:srgbClr val="FFC000"/>
                </a:solidFill>
              </a:rPr>
              <a:t>code_utilisateur</a:t>
            </a:r>
            <a:r>
              <a:rPr lang="fr-CA" dirty="0">
                <a:solidFill>
                  <a:srgbClr val="FFC000"/>
                </a:solidFill>
              </a:rPr>
              <a:t>) ON UPDATE SET DEFAULT</a:t>
            </a:r>
          </a:p>
          <a:p>
            <a:pPr marL="0" indent="0">
              <a:buNone/>
            </a:pPr>
            <a:r>
              <a:rPr lang="fr-CA" dirty="0"/>
              <a:t>)</a:t>
            </a:r>
          </a:p>
          <a:p>
            <a:endParaRPr lang="fr-CA" dirty="0"/>
          </a:p>
        </p:txBody>
      </p:sp>
    </p:spTree>
    <p:extLst>
      <p:ext uri="{BB962C8B-B14F-4D97-AF65-F5344CB8AC3E}">
        <p14:creationId xmlns:p14="http://schemas.microsoft.com/office/powerpoint/2010/main" val="28329595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E7A64-4BF7-4932-A074-99179962165A}"/>
              </a:ext>
            </a:extLst>
          </p:cNvPr>
          <p:cNvSpPr>
            <a:spLocks noGrp="1"/>
          </p:cNvSpPr>
          <p:nvPr>
            <p:ph type="title"/>
            <p:custDataLst>
              <p:tags r:id="rId1"/>
            </p:custDataLst>
          </p:nvPr>
        </p:nvSpPr>
        <p:spPr/>
        <p:txBody>
          <a:bodyPr/>
          <a:lstStyle/>
          <a:p>
            <a:r>
              <a:rPr lang="fr-CA" dirty="0"/>
              <a:t>CHECK</a:t>
            </a:r>
          </a:p>
        </p:txBody>
      </p:sp>
      <p:sp>
        <p:nvSpPr>
          <p:cNvPr id="3" name="Content Placeholder 2">
            <a:extLst>
              <a:ext uri="{FF2B5EF4-FFF2-40B4-BE49-F238E27FC236}">
                <a16:creationId xmlns:a16="http://schemas.microsoft.com/office/drawing/2014/main" id="{268F817F-AC8D-4503-A8B1-05AA884079ED}"/>
              </a:ext>
            </a:extLst>
          </p:cNvPr>
          <p:cNvSpPr>
            <a:spLocks noGrp="1"/>
          </p:cNvSpPr>
          <p:nvPr>
            <p:ph idx="1"/>
            <p:custDataLst>
              <p:tags r:id="rId2"/>
            </p:custDataLst>
          </p:nvPr>
        </p:nvSpPr>
        <p:spPr/>
        <p:txBody>
          <a:bodyPr>
            <a:normAutofit lnSpcReduction="10000"/>
          </a:bodyPr>
          <a:lstStyle/>
          <a:p>
            <a:r>
              <a:rPr lang="fr-CA" dirty="0"/>
              <a:t>Une contrainte CHECK s'assure que toute information insérée ou modifiée dans la base de données respecte certaines valeurs acceptables.</a:t>
            </a:r>
          </a:p>
          <a:p>
            <a:endParaRPr lang="fr-CA" dirty="0"/>
          </a:p>
          <a:p>
            <a:r>
              <a:rPr lang="fr-CA" dirty="0"/>
              <a:t>Par exemple:</a:t>
            </a:r>
          </a:p>
          <a:p>
            <a:pPr lvl="1"/>
            <a:r>
              <a:rPr lang="fr-CA" dirty="0"/>
              <a:t>Un code postal doit suivre une certaine nomenclature</a:t>
            </a:r>
          </a:p>
          <a:p>
            <a:pPr lvl="1"/>
            <a:r>
              <a:rPr lang="fr-CA" dirty="0"/>
              <a:t>L'âge d'un client ne doit pas être inférieur à 18 ans.</a:t>
            </a:r>
          </a:p>
          <a:p>
            <a:pPr lvl="1"/>
            <a:r>
              <a:rPr lang="fr-CA" dirty="0"/>
              <a:t>Le salaire d'un employé ne peut pas être négatif</a:t>
            </a:r>
          </a:p>
          <a:p>
            <a:pPr lvl="1"/>
            <a:endParaRPr lang="fr-CA" dirty="0"/>
          </a:p>
          <a:p>
            <a:r>
              <a:rPr lang="fr-CA" dirty="0"/>
              <a:t>Les validations peuvent être les mêmes que celle effectuée dans une condition WHERE.</a:t>
            </a:r>
          </a:p>
          <a:p>
            <a:pPr lvl="1"/>
            <a:endParaRPr lang="fr-CA" dirty="0"/>
          </a:p>
        </p:txBody>
      </p:sp>
    </p:spTree>
    <p:extLst>
      <p:ext uri="{BB962C8B-B14F-4D97-AF65-F5344CB8AC3E}">
        <p14:creationId xmlns:p14="http://schemas.microsoft.com/office/powerpoint/2010/main" val="14456850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F067B-0FDD-4FE3-9F07-FB003D1E9030}"/>
              </a:ext>
            </a:extLst>
          </p:cNvPr>
          <p:cNvSpPr>
            <a:spLocks noGrp="1"/>
          </p:cNvSpPr>
          <p:nvPr>
            <p:ph type="title"/>
            <p:custDataLst>
              <p:tags r:id="rId1"/>
            </p:custDataLst>
          </p:nvPr>
        </p:nvSpPr>
        <p:spPr/>
        <p:txBody>
          <a:bodyPr/>
          <a:lstStyle/>
          <a:p>
            <a:r>
              <a:rPr lang="fr-CA" dirty="0"/>
              <a:t>CHECK</a:t>
            </a:r>
          </a:p>
        </p:txBody>
      </p:sp>
      <p:sp>
        <p:nvSpPr>
          <p:cNvPr id="3" name="Content Placeholder 2">
            <a:extLst>
              <a:ext uri="{FF2B5EF4-FFF2-40B4-BE49-F238E27FC236}">
                <a16:creationId xmlns:a16="http://schemas.microsoft.com/office/drawing/2014/main" id="{B71849D2-C384-413E-9675-7242332BD33C}"/>
              </a:ext>
            </a:extLst>
          </p:cNvPr>
          <p:cNvSpPr>
            <a:spLocks noGrp="1"/>
          </p:cNvSpPr>
          <p:nvPr>
            <p:ph idx="1"/>
            <p:custDataLst>
              <p:tags r:id="rId2"/>
            </p:custDataLst>
          </p:nvPr>
        </p:nvSpPr>
        <p:spPr/>
        <p:txBody>
          <a:bodyPr/>
          <a:lstStyle/>
          <a:p>
            <a:r>
              <a:rPr lang="fr-CA" dirty="0"/>
              <a:t>Par exemple:</a:t>
            </a:r>
          </a:p>
          <a:p>
            <a:pPr marL="0" indent="0">
              <a:buNone/>
            </a:pPr>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	</a:t>
            </a:r>
            <a:r>
              <a:rPr lang="fr-CA" dirty="0" err="1"/>
              <a:t>nombre_joueur</a:t>
            </a:r>
            <a:r>
              <a:rPr lang="fr-CA" dirty="0"/>
              <a:t> </a:t>
            </a:r>
            <a:r>
              <a:rPr lang="fr-CA" dirty="0" err="1"/>
              <a:t>int</a:t>
            </a:r>
            <a:r>
              <a:rPr lang="fr-CA" dirty="0"/>
              <a:t> </a:t>
            </a:r>
            <a:r>
              <a:rPr lang="fr-CA" dirty="0">
                <a:solidFill>
                  <a:srgbClr val="FFC000"/>
                </a:solidFill>
              </a:rPr>
              <a:t>CHECK (</a:t>
            </a:r>
            <a:r>
              <a:rPr lang="fr-CA" dirty="0" err="1">
                <a:solidFill>
                  <a:srgbClr val="FFC000"/>
                </a:solidFill>
              </a:rPr>
              <a:t>nombre_joueur</a:t>
            </a:r>
            <a:r>
              <a:rPr lang="fr-CA" dirty="0">
                <a:solidFill>
                  <a:srgbClr val="FFC000"/>
                </a:solidFill>
              </a:rPr>
              <a:t>&gt;0)</a:t>
            </a:r>
          </a:p>
          <a:p>
            <a:pPr marL="0" indent="0">
              <a:buNone/>
            </a:pPr>
            <a:r>
              <a:rPr lang="fr-CA" dirty="0"/>
              <a:t>)</a:t>
            </a:r>
          </a:p>
          <a:p>
            <a:pPr marL="0" indent="0">
              <a:buNone/>
            </a:pPr>
            <a:endParaRPr lang="fr-CA" dirty="0"/>
          </a:p>
        </p:txBody>
      </p:sp>
    </p:spTree>
    <p:extLst>
      <p:ext uri="{BB962C8B-B14F-4D97-AF65-F5344CB8AC3E}">
        <p14:creationId xmlns:p14="http://schemas.microsoft.com/office/powerpoint/2010/main" val="35137152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F39B6-3A5D-453F-A873-A20C271DABF7}"/>
              </a:ext>
            </a:extLst>
          </p:cNvPr>
          <p:cNvSpPr>
            <a:spLocks noGrp="1"/>
          </p:cNvSpPr>
          <p:nvPr>
            <p:ph type="title"/>
            <p:custDataLst>
              <p:tags r:id="rId1"/>
            </p:custDataLst>
          </p:nvPr>
        </p:nvSpPr>
        <p:spPr/>
        <p:txBody>
          <a:bodyPr/>
          <a:lstStyle/>
          <a:p>
            <a:r>
              <a:rPr lang="fr-CA" dirty="0"/>
              <a:t>CHECK</a:t>
            </a:r>
          </a:p>
        </p:txBody>
      </p:sp>
      <p:sp>
        <p:nvSpPr>
          <p:cNvPr id="3" name="Content Placeholder 2">
            <a:extLst>
              <a:ext uri="{FF2B5EF4-FFF2-40B4-BE49-F238E27FC236}">
                <a16:creationId xmlns:a16="http://schemas.microsoft.com/office/drawing/2014/main" id="{23D939F2-BA6A-45DC-9A22-EE779295C42C}"/>
              </a:ext>
            </a:extLst>
          </p:cNvPr>
          <p:cNvSpPr>
            <a:spLocks noGrp="1"/>
          </p:cNvSpPr>
          <p:nvPr>
            <p:ph idx="1"/>
            <p:custDataLst>
              <p:tags r:id="rId2"/>
            </p:custDataLst>
          </p:nvPr>
        </p:nvSpPr>
        <p:spPr/>
        <p:txBody>
          <a:bodyPr/>
          <a:lstStyle/>
          <a:p>
            <a:r>
              <a:rPr lang="fr-CA" dirty="0"/>
              <a:t>Opérateur LIKE</a:t>
            </a:r>
          </a:p>
          <a:p>
            <a:r>
              <a:rPr lang="fr-CA" dirty="0"/>
              <a:t>Nous avons vu jusqu'ici à utiliser les WILD CARD "%" et "_".</a:t>
            </a:r>
          </a:p>
          <a:p>
            <a:r>
              <a:rPr lang="fr-CA" dirty="0"/>
              <a:t>On peut également utiliser des listes de caractère avec [].</a:t>
            </a:r>
          </a:p>
          <a:p>
            <a:r>
              <a:rPr lang="fr-CA" dirty="0"/>
              <a:t>On peut définir des suites de lettre possible ou des plages de caractère (ex. [</a:t>
            </a:r>
            <a:r>
              <a:rPr lang="fr-CA" dirty="0" err="1"/>
              <a:t>aeiouy</a:t>
            </a:r>
            <a:r>
              <a:rPr lang="fr-CA" dirty="0"/>
              <a:t>]).</a:t>
            </a:r>
          </a:p>
          <a:p>
            <a:r>
              <a:rPr lang="fr-CA" dirty="0"/>
              <a:t>On peut également créer des intervalles (ex. [a-m])</a:t>
            </a:r>
          </a:p>
          <a:p>
            <a:endParaRPr lang="fr-CA" dirty="0"/>
          </a:p>
          <a:p>
            <a:r>
              <a:rPr lang="fr-CA" dirty="0"/>
              <a:t>Par exemple:</a:t>
            </a:r>
          </a:p>
          <a:p>
            <a:pPr lvl="1"/>
            <a:r>
              <a:rPr lang="fr-CA" dirty="0"/>
              <a:t>nom </a:t>
            </a:r>
            <a:r>
              <a:rPr lang="fr-CA" dirty="0" err="1"/>
              <a:t>like</a:t>
            </a:r>
            <a:r>
              <a:rPr lang="fr-CA" dirty="0"/>
              <a:t> '</a:t>
            </a:r>
            <a:r>
              <a:rPr lang="fr-CA" dirty="0" err="1"/>
              <a:t>Alexandr</a:t>
            </a:r>
            <a:r>
              <a:rPr lang="fr-CA"/>
              <a:t>[a-i</a:t>
            </a:r>
            <a:r>
              <a:rPr lang="fr-CA" dirty="0"/>
              <a:t>]_'</a:t>
            </a:r>
          </a:p>
          <a:p>
            <a:pPr lvl="1"/>
            <a:r>
              <a:rPr lang="fr-CA" dirty="0"/>
              <a:t>Peut donner: Alexandra, Alexandre, Alexandrie, etc.</a:t>
            </a:r>
          </a:p>
          <a:p>
            <a:pPr lvl="1"/>
            <a:endParaRPr lang="fr-CA" dirty="0"/>
          </a:p>
          <a:p>
            <a:pPr lvl="1"/>
            <a:endParaRPr lang="fr-CA" dirty="0"/>
          </a:p>
        </p:txBody>
      </p:sp>
    </p:spTree>
    <p:extLst>
      <p:ext uri="{BB962C8B-B14F-4D97-AF65-F5344CB8AC3E}">
        <p14:creationId xmlns:p14="http://schemas.microsoft.com/office/powerpoint/2010/main" val="21074498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12284-1498-445E-920E-B0A168DC6C27}"/>
              </a:ext>
            </a:extLst>
          </p:cNvPr>
          <p:cNvSpPr>
            <a:spLocks noGrp="1"/>
          </p:cNvSpPr>
          <p:nvPr>
            <p:ph type="title"/>
            <p:custDataLst>
              <p:tags r:id="rId1"/>
            </p:custDataLst>
          </p:nvPr>
        </p:nvSpPr>
        <p:spPr/>
        <p:txBody>
          <a:bodyPr/>
          <a:lstStyle/>
          <a:p>
            <a:r>
              <a:rPr lang="fr-CA" dirty="0"/>
              <a:t>CHECK</a:t>
            </a:r>
          </a:p>
        </p:txBody>
      </p:sp>
      <p:sp>
        <p:nvSpPr>
          <p:cNvPr id="3" name="Content Placeholder 2">
            <a:extLst>
              <a:ext uri="{FF2B5EF4-FFF2-40B4-BE49-F238E27FC236}">
                <a16:creationId xmlns:a16="http://schemas.microsoft.com/office/drawing/2014/main" id="{3110D153-AC30-4B37-A072-F8CBF0185530}"/>
              </a:ext>
            </a:extLst>
          </p:cNvPr>
          <p:cNvSpPr>
            <a:spLocks noGrp="1"/>
          </p:cNvSpPr>
          <p:nvPr>
            <p:ph idx="1"/>
            <p:custDataLst>
              <p:tags r:id="rId2"/>
            </p:custDataLst>
          </p:nvPr>
        </p:nvSpPr>
        <p:spPr>
          <a:xfrm>
            <a:off x="1103312" y="2052918"/>
            <a:ext cx="10750332" cy="4195481"/>
          </a:xfrm>
        </p:spPr>
        <p:txBody>
          <a:bodyPr>
            <a:normAutofit/>
          </a:bodyPr>
          <a:lstStyle/>
          <a:p>
            <a:r>
              <a:rPr lang="fr-CA" dirty="0"/>
              <a:t>Autre exemple:</a:t>
            </a:r>
          </a:p>
          <a:p>
            <a:r>
              <a:rPr lang="fr-CA" dirty="0"/>
              <a:t>Pour suivre le modèle d'un code postal:</a:t>
            </a:r>
          </a:p>
          <a:p>
            <a:endParaRPr lang="fr-CA" dirty="0"/>
          </a:p>
          <a:p>
            <a:pPr marL="0" indent="0">
              <a:buNone/>
            </a:pPr>
            <a:r>
              <a:rPr lang="fr-CA" dirty="0"/>
              <a:t>CREATE TABLE adresse (</a:t>
            </a:r>
          </a:p>
          <a:p>
            <a:pPr marL="0" indent="0">
              <a:buNone/>
            </a:pPr>
            <a:r>
              <a:rPr lang="en-US" dirty="0"/>
              <a:t>	</a:t>
            </a:r>
            <a:r>
              <a:rPr lang="en-US" dirty="0" err="1"/>
              <a:t>id_adresse</a:t>
            </a:r>
            <a:r>
              <a:rPr lang="en-US" dirty="0"/>
              <a:t> int NOT NULL PRIMARY KEY IDENTITY,</a:t>
            </a:r>
          </a:p>
          <a:p>
            <a:pPr marL="0" indent="0">
              <a:buNone/>
            </a:pPr>
            <a:r>
              <a:rPr lang="fr-CA" dirty="0"/>
              <a:t>	</a:t>
            </a:r>
            <a:r>
              <a:rPr lang="fr-CA" dirty="0" err="1"/>
              <a:t>num_civic</a:t>
            </a:r>
            <a:r>
              <a:rPr lang="fr-CA" dirty="0"/>
              <a:t> </a:t>
            </a:r>
            <a:r>
              <a:rPr lang="fr-CA" dirty="0" err="1"/>
              <a:t>int</a:t>
            </a:r>
            <a:r>
              <a:rPr lang="fr-CA" dirty="0"/>
              <a:t>,</a:t>
            </a:r>
          </a:p>
          <a:p>
            <a:pPr marL="0" indent="0">
              <a:buNone/>
            </a:pPr>
            <a:r>
              <a:rPr lang="fr-CA" dirty="0"/>
              <a:t>	rue varchar(50),</a:t>
            </a:r>
          </a:p>
          <a:p>
            <a:pPr marL="0" indent="0">
              <a:buNone/>
            </a:pPr>
            <a:r>
              <a:rPr lang="fr-CA" dirty="0"/>
              <a:t>	</a:t>
            </a:r>
            <a:r>
              <a:rPr lang="fr-CA" dirty="0" err="1"/>
              <a:t>code_postal</a:t>
            </a:r>
            <a:r>
              <a:rPr lang="fr-CA" dirty="0"/>
              <a:t> varchar(7) </a:t>
            </a:r>
            <a:r>
              <a:rPr lang="fr-CA" dirty="0">
                <a:solidFill>
                  <a:srgbClr val="FFC000"/>
                </a:solidFill>
              </a:rPr>
              <a:t>CHECK (</a:t>
            </a:r>
            <a:r>
              <a:rPr lang="fr-CA" dirty="0" err="1">
                <a:solidFill>
                  <a:srgbClr val="FFC000"/>
                </a:solidFill>
              </a:rPr>
              <a:t>code_postal</a:t>
            </a:r>
            <a:r>
              <a:rPr lang="fr-CA" dirty="0">
                <a:solidFill>
                  <a:srgbClr val="FFC000"/>
                </a:solidFill>
              </a:rPr>
              <a:t> like '[A-Z][0-9][A-Z] [0-9][A-Z][0-9]')</a:t>
            </a:r>
          </a:p>
          <a:p>
            <a:pPr marL="0" indent="0">
              <a:buNone/>
            </a:pPr>
            <a:r>
              <a:rPr lang="fr-CA" dirty="0"/>
              <a:t>)</a:t>
            </a:r>
          </a:p>
        </p:txBody>
      </p:sp>
    </p:spTree>
    <p:extLst>
      <p:ext uri="{BB962C8B-B14F-4D97-AF65-F5344CB8AC3E}">
        <p14:creationId xmlns:p14="http://schemas.microsoft.com/office/powerpoint/2010/main" val="939363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2AE7B-623D-4EF4-A894-2F1BEED19A36}"/>
              </a:ext>
            </a:extLst>
          </p:cNvPr>
          <p:cNvSpPr>
            <a:spLocks noGrp="1"/>
          </p:cNvSpPr>
          <p:nvPr>
            <p:ph type="title"/>
            <p:custDataLst>
              <p:tags r:id="rId1"/>
            </p:custDataLst>
          </p:nvPr>
        </p:nvSpPr>
        <p:spPr/>
        <p:txBody>
          <a:bodyPr/>
          <a:lstStyle/>
          <a:p>
            <a:r>
              <a:rPr lang="fr-CA" dirty="0" err="1"/>
              <a:t>Youtube</a:t>
            </a:r>
            <a:endParaRPr lang="fr-CA" dirty="0"/>
          </a:p>
        </p:txBody>
      </p:sp>
      <p:sp>
        <p:nvSpPr>
          <p:cNvPr id="3" name="Content Placeholder 2">
            <a:extLst>
              <a:ext uri="{FF2B5EF4-FFF2-40B4-BE49-F238E27FC236}">
                <a16:creationId xmlns:a16="http://schemas.microsoft.com/office/drawing/2014/main" id="{D0700E49-0087-4CA0-88F7-D65D415DEBE1}"/>
              </a:ext>
            </a:extLst>
          </p:cNvPr>
          <p:cNvSpPr>
            <a:spLocks noGrp="1"/>
          </p:cNvSpPr>
          <p:nvPr>
            <p:ph idx="1"/>
            <p:custDataLst>
              <p:tags r:id="rId2"/>
            </p:custDataLst>
          </p:nvPr>
        </p:nvSpPr>
        <p:spPr/>
        <p:txBody>
          <a:bodyPr/>
          <a:lstStyle/>
          <a:p>
            <a:r>
              <a:rPr lang="fr-CA" dirty="0"/>
              <a:t>YouTube est une plateforme que tous utilisent, mais trop peu pense à l'exploiter comme plateforme de formation continue.</a:t>
            </a:r>
          </a:p>
          <a:p>
            <a:endParaRPr lang="fr-CA" dirty="0"/>
          </a:p>
          <a:p>
            <a:r>
              <a:rPr lang="fr-CA" dirty="0"/>
              <a:t>Avant d'investir dans les prochaines plateformes que je vais présenter, prenez toujours le temps de voir le contenu offert.</a:t>
            </a:r>
          </a:p>
          <a:p>
            <a:endParaRPr lang="fr-CA" dirty="0"/>
          </a:p>
          <a:p>
            <a:r>
              <a:rPr lang="fr-CA" dirty="0"/>
              <a:t>Il y a des vidéos plus techniques bien sûr, mais aussi des capsules ou des professionnels du domaine parlent de leur expérience et de ce à quoi vous pouvez vous attendre dans votre emploi. C'est une bonne piste pour faire réduire la tension avant d'entreprendre un nouveau poste.</a:t>
            </a:r>
          </a:p>
        </p:txBody>
      </p:sp>
    </p:spTree>
    <p:extLst>
      <p:ext uri="{BB962C8B-B14F-4D97-AF65-F5344CB8AC3E}">
        <p14:creationId xmlns:p14="http://schemas.microsoft.com/office/powerpoint/2010/main" val="16979858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E9F76-DB1D-4F42-8F8C-796CED7741E9}"/>
              </a:ext>
            </a:extLst>
          </p:cNvPr>
          <p:cNvSpPr>
            <a:spLocks noGrp="1"/>
          </p:cNvSpPr>
          <p:nvPr>
            <p:ph type="title"/>
            <p:custDataLst>
              <p:tags r:id="rId1"/>
            </p:custDataLst>
          </p:nvPr>
        </p:nvSpPr>
        <p:spPr/>
        <p:txBody>
          <a:bodyPr/>
          <a:lstStyle/>
          <a:p>
            <a:r>
              <a:rPr lang="fr-CA" dirty="0"/>
              <a:t>DEFAULT</a:t>
            </a:r>
          </a:p>
        </p:txBody>
      </p:sp>
      <p:sp>
        <p:nvSpPr>
          <p:cNvPr id="3" name="Content Placeholder 2">
            <a:extLst>
              <a:ext uri="{FF2B5EF4-FFF2-40B4-BE49-F238E27FC236}">
                <a16:creationId xmlns:a16="http://schemas.microsoft.com/office/drawing/2014/main" id="{EAA13AB6-A9B9-4684-93FA-E1C0D43B06D8}"/>
              </a:ext>
            </a:extLst>
          </p:cNvPr>
          <p:cNvSpPr>
            <a:spLocks noGrp="1"/>
          </p:cNvSpPr>
          <p:nvPr>
            <p:ph idx="1"/>
            <p:custDataLst>
              <p:tags r:id="rId2"/>
            </p:custDataLst>
          </p:nvPr>
        </p:nvSpPr>
        <p:spPr/>
        <p:txBody>
          <a:bodyPr/>
          <a:lstStyle/>
          <a:p>
            <a:r>
              <a:rPr lang="fr-CA" dirty="0"/>
              <a:t>Une contrainte de type DEFAULT permet de définir une valeur par défaut lors d'une insertion dans l'éventualité où aucune ne serait fournie.</a:t>
            </a:r>
          </a:p>
          <a:p>
            <a:endParaRPr lang="fr-CA" dirty="0"/>
          </a:p>
          <a:p>
            <a:r>
              <a:rPr lang="fr-CA" dirty="0"/>
              <a:t>Par exemple:</a:t>
            </a:r>
          </a:p>
          <a:p>
            <a:pPr lvl="1"/>
            <a:r>
              <a:rPr lang="fr-CA" dirty="0"/>
              <a:t>Si aucune date d'embauche n'est fournie, nous considérerons que c'est aujourd'hui.</a:t>
            </a:r>
          </a:p>
          <a:p>
            <a:pPr lvl="1"/>
            <a:r>
              <a:rPr lang="fr-CA" dirty="0"/>
              <a:t>Si aucun numéro d'assurance sociale n'est fourni, nous considérerons que c'est 999-999-999.</a:t>
            </a:r>
          </a:p>
          <a:p>
            <a:pPr lvl="1"/>
            <a:r>
              <a:rPr lang="fr-CA" dirty="0"/>
              <a:t>etc.</a:t>
            </a:r>
          </a:p>
        </p:txBody>
      </p:sp>
    </p:spTree>
    <p:extLst>
      <p:ext uri="{BB962C8B-B14F-4D97-AF65-F5344CB8AC3E}">
        <p14:creationId xmlns:p14="http://schemas.microsoft.com/office/powerpoint/2010/main" val="33644565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98FB8-34A5-4DDB-9FBD-1B4C7B10DAEE}"/>
              </a:ext>
            </a:extLst>
          </p:cNvPr>
          <p:cNvSpPr>
            <a:spLocks noGrp="1"/>
          </p:cNvSpPr>
          <p:nvPr>
            <p:ph type="title"/>
            <p:custDataLst>
              <p:tags r:id="rId1"/>
            </p:custDataLst>
          </p:nvPr>
        </p:nvSpPr>
        <p:spPr/>
        <p:txBody>
          <a:bodyPr/>
          <a:lstStyle/>
          <a:p>
            <a:r>
              <a:rPr lang="fr-CA" dirty="0"/>
              <a:t>DEFAULT</a:t>
            </a:r>
          </a:p>
        </p:txBody>
      </p:sp>
      <p:sp>
        <p:nvSpPr>
          <p:cNvPr id="3" name="Content Placeholder 2">
            <a:extLst>
              <a:ext uri="{FF2B5EF4-FFF2-40B4-BE49-F238E27FC236}">
                <a16:creationId xmlns:a16="http://schemas.microsoft.com/office/drawing/2014/main" id="{9D70C7AB-F2D5-48D4-A6BB-23BD670E1B7B}"/>
              </a:ext>
            </a:extLst>
          </p:cNvPr>
          <p:cNvSpPr>
            <a:spLocks noGrp="1"/>
          </p:cNvSpPr>
          <p:nvPr>
            <p:ph idx="1"/>
            <p:custDataLst>
              <p:tags r:id="rId2"/>
            </p:custDataLst>
          </p:nvPr>
        </p:nvSpPr>
        <p:spPr/>
        <p:txBody>
          <a:bodyPr/>
          <a:lstStyle/>
          <a:p>
            <a:r>
              <a:rPr lang="fr-CA" dirty="0"/>
              <a:t>Syntaxe</a:t>
            </a:r>
          </a:p>
          <a:p>
            <a:pPr marL="0" indent="0">
              <a:buNone/>
            </a:pPr>
            <a:endParaRPr lang="fr-CA" dirty="0"/>
          </a:p>
          <a:p>
            <a:pPr marL="0" indent="0">
              <a:buNone/>
            </a:pPr>
            <a:r>
              <a:rPr lang="fr-CA" dirty="0"/>
              <a:t>CREATE TABLE </a:t>
            </a:r>
            <a:r>
              <a:rPr lang="fr-CA" dirty="0" err="1"/>
              <a:t>equipe</a:t>
            </a:r>
            <a:r>
              <a:rPr lang="fr-CA" dirty="0"/>
              <a:t> (</a:t>
            </a:r>
          </a:p>
          <a:p>
            <a:pPr marL="0" indent="0">
              <a:buNone/>
            </a:pPr>
            <a:r>
              <a:rPr lang="fr-CA" dirty="0"/>
              <a:t>	</a:t>
            </a:r>
            <a:r>
              <a:rPr lang="fr-CA" dirty="0" err="1"/>
              <a:t>id_equipe</a:t>
            </a:r>
            <a:r>
              <a:rPr lang="fr-CA" dirty="0"/>
              <a:t> </a:t>
            </a:r>
            <a:r>
              <a:rPr lang="fr-CA" dirty="0" err="1"/>
              <a:t>int</a:t>
            </a:r>
            <a:r>
              <a:rPr lang="fr-CA" dirty="0"/>
              <a:t> NOT NULL PRIMARY KEY IDENTITY</a:t>
            </a:r>
          </a:p>
          <a:p>
            <a:pPr marL="0" indent="0">
              <a:buNone/>
            </a:pPr>
            <a:r>
              <a:rPr lang="fr-CA" dirty="0"/>
              <a:t>	nom varchar(50) NOT NULL UNIQUE</a:t>
            </a:r>
          </a:p>
          <a:p>
            <a:pPr marL="0" indent="0">
              <a:buNone/>
            </a:pPr>
            <a:r>
              <a:rPr lang="fr-CA" dirty="0"/>
              <a:t>	</a:t>
            </a:r>
            <a:r>
              <a:rPr lang="fr-CA" dirty="0" err="1"/>
              <a:t>nombre_joueur</a:t>
            </a:r>
            <a:r>
              <a:rPr lang="fr-CA" dirty="0"/>
              <a:t> </a:t>
            </a:r>
            <a:r>
              <a:rPr lang="fr-CA" dirty="0" err="1"/>
              <a:t>int</a:t>
            </a:r>
            <a:r>
              <a:rPr lang="fr-CA" dirty="0"/>
              <a:t> CHECK (</a:t>
            </a:r>
            <a:r>
              <a:rPr lang="fr-CA" dirty="0" err="1"/>
              <a:t>nombre_joueur</a:t>
            </a:r>
            <a:r>
              <a:rPr lang="fr-CA" dirty="0"/>
              <a:t>&gt;0)</a:t>
            </a:r>
          </a:p>
          <a:p>
            <a:pPr marL="0" indent="0">
              <a:buNone/>
            </a:pPr>
            <a:r>
              <a:rPr lang="fr-CA" dirty="0"/>
              <a:t>	</a:t>
            </a:r>
            <a:r>
              <a:rPr lang="fr-CA" dirty="0" err="1"/>
              <a:t>nombre_victoire</a:t>
            </a:r>
            <a:r>
              <a:rPr lang="fr-CA" dirty="0"/>
              <a:t> </a:t>
            </a:r>
            <a:r>
              <a:rPr lang="fr-CA" dirty="0" err="1"/>
              <a:t>int</a:t>
            </a:r>
            <a:r>
              <a:rPr lang="fr-CA" dirty="0"/>
              <a:t> </a:t>
            </a:r>
            <a:r>
              <a:rPr lang="fr-CA" dirty="0">
                <a:solidFill>
                  <a:srgbClr val="FFC000"/>
                </a:solidFill>
              </a:rPr>
              <a:t>DEFAULT 0</a:t>
            </a:r>
          </a:p>
          <a:p>
            <a:pPr marL="0" indent="0">
              <a:buNone/>
            </a:pPr>
            <a:r>
              <a:rPr lang="fr-CA" dirty="0"/>
              <a:t>)</a:t>
            </a:r>
          </a:p>
          <a:p>
            <a:endParaRPr lang="fr-CA" dirty="0"/>
          </a:p>
        </p:txBody>
      </p:sp>
    </p:spTree>
    <p:extLst>
      <p:ext uri="{BB962C8B-B14F-4D97-AF65-F5344CB8AC3E}">
        <p14:creationId xmlns:p14="http://schemas.microsoft.com/office/powerpoint/2010/main" val="18104352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C8FF0-4CCB-8263-DEAF-143EBDEDC091}"/>
              </a:ext>
            </a:extLst>
          </p:cNvPr>
          <p:cNvSpPr>
            <a:spLocks noGrp="1"/>
          </p:cNvSpPr>
          <p:nvPr>
            <p:ph type="title"/>
            <p:custDataLst>
              <p:tags r:id="rId1"/>
            </p:custDataLst>
          </p:nvPr>
        </p:nvSpPr>
        <p:spPr/>
        <p:txBody>
          <a:bodyPr/>
          <a:lstStyle/>
          <a:p>
            <a:r>
              <a:rPr lang="fr-CA" dirty="0"/>
              <a:t>Les contraintes</a:t>
            </a:r>
            <a:endParaRPr lang="en-CA" dirty="0"/>
          </a:p>
        </p:txBody>
      </p:sp>
      <p:sp>
        <p:nvSpPr>
          <p:cNvPr id="3" name="Content Placeholder 2">
            <a:extLst>
              <a:ext uri="{FF2B5EF4-FFF2-40B4-BE49-F238E27FC236}">
                <a16:creationId xmlns:a16="http://schemas.microsoft.com/office/drawing/2014/main" id="{FC96DA27-1892-E843-A744-75B7E159EE9D}"/>
              </a:ext>
            </a:extLst>
          </p:cNvPr>
          <p:cNvSpPr>
            <a:spLocks noGrp="1"/>
          </p:cNvSpPr>
          <p:nvPr>
            <p:ph idx="1"/>
            <p:custDataLst>
              <p:tags r:id="rId2"/>
            </p:custDataLst>
          </p:nvPr>
        </p:nvSpPr>
        <p:spPr/>
        <p:txBody>
          <a:bodyPr/>
          <a:lstStyle/>
          <a:p>
            <a:r>
              <a:rPr lang="fr-CA" dirty="0"/>
              <a:t>Voici donc qui termine notre section sur les contraintes</a:t>
            </a:r>
          </a:p>
        </p:txBody>
      </p:sp>
    </p:spTree>
    <p:extLst>
      <p:ext uri="{BB962C8B-B14F-4D97-AF65-F5344CB8AC3E}">
        <p14:creationId xmlns:p14="http://schemas.microsoft.com/office/powerpoint/2010/main" val="42104102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normAutofit/>
          </a:bodyPr>
          <a:lstStyle/>
          <a:p>
            <a:r>
              <a:rPr lang="fr-CA" dirty="0"/>
              <a:t>En résumé</a:t>
            </a:r>
          </a:p>
          <a:p>
            <a:pPr lvl="1"/>
            <a:r>
              <a:rPr lang="en-CA" dirty="0"/>
              <a:t>Les </a:t>
            </a:r>
            <a:r>
              <a:rPr lang="en-CA" dirty="0" err="1"/>
              <a:t>contraintes</a:t>
            </a:r>
            <a:r>
              <a:rPr lang="en-CA" dirty="0"/>
              <a:t> </a:t>
            </a:r>
            <a:r>
              <a:rPr lang="en-CA" dirty="0" err="1"/>
              <a:t>permettent</a:t>
            </a:r>
            <a:r>
              <a:rPr lang="en-CA" dirty="0"/>
              <a:t> de </a:t>
            </a:r>
            <a:r>
              <a:rPr lang="en-CA" dirty="0" err="1"/>
              <a:t>définir</a:t>
            </a:r>
            <a:r>
              <a:rPr lang="en-CA" dirty="0"/>
              <a:t> un ensemble de </a:t>
            </a:r>
            <a:r>
              <a:rPr lang="en-CA" dirty="0" err="1"/>
              <a:t>règles</a:t>
            </a:r>
            <a:r>
              <a:rPr lang="en-CA" dirty="0"/>
              <a:t> que le </a:t>
            </a:r>
            <a:r>
              <a:rPr lang="en-CA" dirty="0" err="1"/>
              <a:t>système</a:t>
            </a:r>
            <a:r>
              <a:rPr lang="en-CA" dirty="0"/>
              <a:t> de base de données doit observer </a:t>
            </a:r>
            <a:r>
              <a:rPr lang="en-CA" dirty="0" err="1"/>
              <a:t>lorsqu'il</a:t>
            </a:r>
            <a:r>
              <a:rPr lang="en-CA" dirty="0"/>
              <a:t> </a:t>
            </a:r>
            <a:r>
              <a:rPr lang="en-CA" dirty="0" err="1"/>
              <a:t>effectue</a:t>
            </a:r>
            <a:r>
              <a:rPr lang="en-CA" dirty="0"/>
              <a:t> </a:t>
            </a:r>
            <a:r>
              <a:rPr lang="en-CA" dirty="0" err="1"/>
              <a:t>une</a:t>
            </a:r>
            <a:r>
              <a:rPr lang="en-CA" dirty="0"/>
              <a:t> transaction sur les données.</a:t>
            </a:r>
          </a:p>
          <a:p>
            <a:pPr lvl="1"/>
            <a:r>
              <a:rPr lang="en-CA" dirty="0" err="1"/>
              <a:t>Ces</a:t>
            </a:r>
            <a:r>
              <a:rPr lang="en-CA" dirty="0"/>
              <a:t> </a:t>
            </a:r>
            <a:r>
              <a:rPr lang="en-CA" dirty="0" err="1"/>
              <a:t>dernières</a:t>
            </a:r>
            <a:r>
              <a:rPr lang="en-CA" dirty="0"/>
              <a:t> </a:t>
            </a:r>
            <a:r>
              <a:rPr lang="en-CA" dirty="0" err="1"/>
              <a:t>permettent</a:t>
            </a:r>
            <a:r>
              <a:rPr lang="en-CA" dirty="0"/>
              <a:t> de respecter la </a:t>
            </a:r>
            <a:r>
              <a:rPr lang="en-CA" dirty="0" err="1"/>
              <a:t>caractéristique</a:t>
            </a:r>
            <a:r>
              <a:rPr lang="en-CA" dirty="0"/>
              <a:t> de </a:t>
            </a:r>
            <a:r>
              <a:rPr lang="en-CA" dirty="0" err="1"/>
              <a:t>cohérences</a:t>
            </a:r>
            <a:r>
              <a:rPr lang="en-CA" dirty="0"/>
              <a:t> des </a:t>
            </a:r>
            <a:r>
              <a:rPr lang="en-CA" dirty="0" err="1"/>
              <a:t>propriétés</a:t>
            </a:r>
            <a:r>
              <a:rPr lang="en-CA" dirty="0"/>
              <a:t> ACID des bases de données </a:t>
            </a:r>
            <a:r>
              <a:rPr lang="en-CA" dirty="0" err="1"/>
              <a:t>relationnelles</a:t>
            </a:r>
            <a:r>
              <a:rPr lang="en-CA" dirty="0"/>
              <a:t>.</a:t>
            </a:r>
          </a:p>
        </p:txBody>
      </p:sp>
    </p:spTree>
    <p:extLst>
      <p:ext uri="{BB962C8B-B14F-4D97-AF65-F5344CB8AC3E}">
        <p14:creationId xmlns:p14="http://schemas.microsoft.com/office/powerpoint/2010/main" val="9269875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21617-3165-2E43-1A3F-B3C026928B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ED212F-0CA9-3C9C-CB60-8E172038230C}"/>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1958703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Dans le cadre du prochain cours, nous verrons </a:t>
            </a:r>
            <a:r>
              <a:rPr lang="fr-CA" dirty="0" err="1"/>
              <a:t>Transact</a:t>
            </a:r>
            <a:r>
              <a:rPr lang="fr-CA" dirty="0"/>
              <a:t>-SQL.</a:t>
            </a:r>
          </a:p>
          <a:p>
            <a:endParaRPr lang="fr-CA" dirty="0"/>
          </a:p>
        </p:txBody>
      </p:sp>
    </p:spTree>
    <p:extLst>
      <p:ext uri="{BB962C8B-B14F-4D97-AF65-F5344CB8AC3E}">
        <p14:creationId xmlns:p14="http://schemas.microsoft.com/office/powerpoint/2010/main" val="34861414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custDataLst>
              <p:tags r:id="rId1"/>
            </p:custDataLst>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custDataLst>
              <p:tags r:id="rId2"/>
            </p:custDataLst>
          </p:nvPr>
        </p:nvSpPr>
        <p:spPr/>
        <p:txBody>
          <a:bodyPr/>
          <a:lstStyle/>
          <a:p>
            <a:r>
              <a:rPr lang="fr-CA" dirty="0">
                <a:hlinkClick r:id="rId4"/>
              </a:rPr>
              <a:t>https://www.sqlteam.com/articles/using-set-null-and-set-default-with-foreign-key-constraints</a:t>
            </a:r>
            <a:endParaRPr lang="fr-CA" dirty="0"/>
          </a:p>
          <a:p>
            <a:r>
              <a:rPr lang="fr-CA" dirty="0">
                <a:hlinkClick r:id="rId5"/>
              </a:rPr>
              <a:t>https://www.techonthenet.com/sql_server/foreign_keys/foreign_delete.php</a:t>
            </a:r>
            <a:endParaRPr lang="fr-CA" dirty="0"/>
          </a:p>
          <a:p>
            <a:r>
              <a:rPr lang="fr-CA" dirty="0">
                <a:hlinkClick r:id="rId6"/>
              </a:rPr>
              <a:t>https://www.sqlshack.com/commonly-used-sql-server-constraints-foreign-key-check-default/</a:t>
            </a:r>
            <a:endParaRPr lang="fr-CA" dirty="0"/>
          </a:p>
          <a:p>
            <a:endParaRPr lang="fr-CA" dirty="0"/>
          </a:p>
        </p:txBody>
      </p:sp>
    </p:spTree>
    <p:extLst>
      <p:ext uri="{BB962C8B-B14F-4D97-AF65-F5344CB8AC3E}">
        <p14:creationId xmlns:p14="http://schemas.microsoft.com/office/powerpoint/2010/main" val="3305676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4409F-DFD4-41BC-86BC-0410132AEEC8}"/>
              </a:ext>
            </a:extLst>
          </p:cNvPr>
          <p:cNvSpPr>
            <a:spLocks noGrp="1"/>
          </p:cNvSpPr>
          <p:nvPr>
            <p:ph type="title"/>
            <p:custDataLst>
              <p:tags r:id="rId1"/>
            </p:custDataLst>
          </p:nvPr>
        </p:nvSpPr>
        <p:spPr/>
        <p:txBody>
          <a:bodyPr/>
          <a:lstStyle/>
          <a:p>
            <a:r>
              <a:rPr lang="fr-CA" dirty="0" err="1"/>
              <a:t>TutorialsPoint</a:t>
            </a:r>
            <a:endParaRPr lang="fr-CA" dirty="0"/>
          </a:p>
        </p:txBody>
      </p:sp>
      <p:sp>
        <p:nvSpPr>
          <p:cNvPr id="3" name="Content Placeholder 2">
            <a:extLst>
              <a:ext uri="{FF2B5EF4-FFF2-40B4-BE49-F238E27FC236}">
                <a16:creationId xmlns:a16="http://schemas.microsoft.com/office/drawing/2014/main" id="{C39B5CC0-26F5-4837-A61A-C34626683C86}"/>
              </a:ext>
            </a:extLst>
          </p:cNvPr>
          <p:cNvSpPr>
            <a:spLocks noGrp="1"/>
          </p:cNvSpPr>
          <p:nvPr>
            <p:ph idx="1"/>
            <p:custDataLst>
              <p:tags r:id="rId2"/>
            </p:custDataLst>
          </p:nvPr>
        </p:nvSpPr>
        <p:spPr/>
        <p:txBody>
          <a:bodyPr/>
          <a:lstStyle/>
          <a:p>
            <a:r>
              <a:rPr lang="fr-CA" dirty="0" err="1"/>
              <a:t>TutorialsPoint</a:t>
            </a:r>
            <a:r>
              <a:rPr lang="fr-CA" dirty="0"/>
              <a:t> (</a:t>
            </a:r>
            <a:r>
              <a:rPr lang="fr-CA" dirty="0">
                <a:hlinkClick r:id="rId4"/>
              </a:rPr>
              <a:t>http://www.tutorialspoint.com/</a:t>
            </a:r>
            <a:r>
              <a:rPr lang="fr-CA" dirty="0"/>
              <a:t>) est une ressource incroyable de formation en ligne complètement gratuite.</a:t>
            </a:r>
          </a:p>
          <a:p>
            <a:endParaRPr lang="fr-CA" dirty="0"/>
          </a:p>
          <a:p>
            <a:r>
              <a:rPr lang="fr-CA" dirty="0"/>
              <a:t>Certains tutoriels ne sont pas mis à jour aussi souvent qu'il le devrait, mais c'est définitivement une ressource à explorer pour vous exposer à une nouvelle technologie qui vous aimeriez apprendre.</a:t>
            </a:r>
          </a:p>
          <a:p>
            <a:endParaRPr lang="fr-CA" dirty="0"/>
          </a:p>
          <a:p>
            <a:r>
              <a:rPr lang="fr-CA" dirty="0" err="1"/>
              <a:t>Tutorialspoint</a:t>
            </a:r>
            <a:r>
              <a:rPr lang="fr-CA" dirty="0"/>
              <a:t> offre également des IDE en ligne qui vous permettent de coder dans la majorité des langages populaires</a:t>
            </a:r>
          </a:p>
        </p:txBody>
      </p:sp>
    </p:spTree>
    <p:extLst>
      <p:ext uri="{BB962C8B-B14F-4D97-AF65-F5344CB8AC3E}">
        <p14:creationId xmlns:p14="http://schemas.microsoft.com/office/powerpoint/2010/main" val="3707843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1C56-7A6A-4467-8D6D-30047B2386C4}"/>
              </a:ext>
            </a:extLst>
          </p:cNvPr>
          <p:cNvSpPr>
            <a:spLocks noGrp="1"/>
          </p:cNvSpPr>
          <p:nvPr>
            <p:ph type="title"/>
            <p:custDataLst>
              <p:tags r:id="rId1"/>
            </p:custDataLst>
          </p:nvPr>
        </p:nvSpPr>
        <p:spPr/>
        <p:txBody>
          <a:bodyPr/>
          <a:lstStyle/>
          <a:p>
            <a:r>
              <a:rPr lang="fr-CA" dirty="0" err="1"/>
              <a:t>Udemy</a:t>
            </a:r>
            <a:endParaRPr lang="fr-CA" dirty="0"/>
          </a:p>
        </p:txBody>
      </p:sp>
      <p:sp>
        <p:nvSpPr>
          <p:cNvPr id="3" name="Content Placeholder 2">
            <a:extLst>
              <a:ext uri="{FF2B5EF4-FFF2-40B4-BE49-F238E27FC236}">
                <a16:creationId xmlns:a16="http://schemas.microsoft.com/office/drawing/2014/main" id="{928B3B59-578F-44F8-AD65-91DC714EFCC3}"/>
              </a:ext>
            </a:extLst>
          </p:cNvPr>
          <p:cNvSpPr>
            <a:spLocks noGrp="1"/>
          </p:cNvSpPr>
          <p:nvPr>
            <p:ph idx="1"/>
            <p:custDataLst>
              <p:tags r:id="rId2"/>
            </p:custDataLst>
          </p:nvPr>
        </p:nvSpPr>
        <p:spPr/>
        <p:txBody>
          <a:bodyPr/>
          <a:lstStyle/>
          <a:p>
            <a:r>
              <a:rPr lang="fr-CA" dirty="0" err="1"/>
              <a:t>Udemy</a:t>
            </a:r>
            <a:r>
              <a:rPr lang="fr-CA" dirty="0"/>
              <a:t> (</a:t>
            </a:r>
            <a:r>
              <a:rPr lang="fr-CA" dirty="0">
                <a:hlinkClick r:id="rId4"/>
              </a:rPr>
              <a:t>https://www.udemy.com/</a:t>
            </a:r>
            <a:r>
              <a:rPr lang="fr-CA" dirty="0"/>
              <a:t>) est une plateforme très populaire de cours en ligne</a:t>
            </a:r>
          </a:p>
          <a:p>
            <a:r>
              <a:rPr lang="fr-CA" dirty="0"/>
              <a:t>Vous pouvez soit payer les cours individuellement (environ 15$ s’ils sont en rabais) ou prendre un forfait mensuel (12.67$ par mois)</a:t>
            </a:r>
          </a:p>
          <a:p>
            <a:r>
              <a:rPr lang="fr-CA" dirty="0"/>
              <a:t>Les cours sont généralement de bonne qualité et permettent de trouver de l’information très bien structurée et complète.</a:t>
            </a:r>
          </a:p>
        </p:txBody>
      </p:sp>
    </p:spTree>
    <p:extLst>
      <p:ext uri="{BB962C8B-B14F-4D97-AF65-F5344CB8AC3E}">
        <p14:creationId xmlns:p14="http://schemas.microsoft.com/office/powerpoint/2010/main" val="4020068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EF306-8C44-4E64-8AB6-33D3C499F463}"/>
              </a:ext>
            </a:extLst>
          </p:cNvPr>
          <p:cNvSpPr>
            <a:spLocks noGrp="1"/>
          </p:cNvSpPr>
          <p:nvPr>
            <p:ph type="title"/>
            <p:custDataLst>
              <p:tags r:id="rId1"/>
            </p:custDataLst>
          </p:nvPr>
        </p:nvSpPr>
        <p:spPr/>
        <p:txBody>
          <a:bodyPr/>
          <a:lstStyle/>
          <a:p>
            <a:r>
              <a:rPr lang="fr-CA" dirty="0" err="1"/>
              <a:t>PluralSight</a:t>
            </a:r>
            <a:endParaRPr lang="fr-CA" dirty="0"/>
          </a:p>
        </p:txBody>
      </p:sp>
      <p:sp>
        <p:nvSpPr>
          <p:cNvPr id="3" name="Content Placeholder 2">
            <a:extLst>
              <a:ext uri="{FF2B5EF4-FFF2-40B4-BE49-F238E27FC236}">
                <a16:creationId xmlns:a16="http://schemas.microsoft.com/office/drawing/2014/main" id="{BD67015A-AD7A-4A82-959E-9DD2452CF2AA}"/>
              </a:ext>
            </a:extLst>
          </p:cNvPr>
          <p:cNvSpPr>
            <a:spLocks noGrp="1"/>
          </p:cNvSpPr>
          <p:nvPr>
            <p:ph idx="1"/>
            <p:custDataLst>
              <p:tags r:id="rId2"/>
            </p:custDataLst>
          </p:nvPr>
        </p:nvSpPr>
        <p:spPr/>
        <p:txBody>
          <a:bodyPr/>
          <a:lstStyle/>
          <a:p>
            <a:r>
              <a:rPr lang="fr-CA" dirty="0" err="1"/>
              <a:t>Pluralsight</a:t>
            </a:r>
            <a:r>
              <a:rPr lang="fr-CA" dirty="0"/>
              <a:t> (</a:t>
            </a:r>
            <a:r>
              <a:rPr lang="fr-CA" dirty="0">
                <a:hlinkClick r:id="rId4"/>
              </a:rPr>
              <a:t>http://www.pluralsight.com</a:t>
            </a:r>
            <a:r>
              <a:rPr lang="fr-CA" dirty="0"/>
              <a:t>) est une plateforme de formation vidéo comme </a:t>
            </a:r>
            <a:r>
              <a:rPr lang="fr-CA" dirty="0" err="1"/>
              <a:t>Udemy</a:t>
            </a:r>
            <a:r>
              <a:rPr lang="fr-CA" dirty="0"/>
              <a:t>.</a:t>
            </a:r>
          </a:p>
          <a:p>
            <a:r>
              <a:rPr lang="fr-CA" dirty="0"/>
              <a:t>La différence principale est la méthode de facturation: il y a un prix fixe variant de 21$ à 39$ (USD) par mois, mais qui vous permet d'accéder à tous les cours disponibles sur la plateforme.</a:t>
            </a:r>
          </a:p>
          <a:p>
            <a:r>
              <a:rPr lang="fr-CA" dirty="0"/>
              <a:t>Les cours sont d'excellente qualité, il est facile d'explorer un peu cours et en essayer un autre si vous ne l'aimer pas, ou de suivre un cours uniquement pour certain module.</a:t>
            </a:r>
          </a:p>
          <a:p>
            <a:r>
              <a:rPr lang="fr-CA" dirty="0"/>
              <a:t>Cette plateforme est idéale comme outil de références pour un environnement de travail très varié.</a:t>
            </a:r>
          </a:p>
          <a:p>
            <a:endParaRPr lang="fr-CA" dirty="0"/>
          </a:p>
        </p:txBody>
      </p:sp>
    </p:spTree>
    <p:extLst>
      <p:ext uri="{BB962C8B-B14F-4D97-AF65-F5344CB8AC3E}">
        <p14:creationId xmlns:p14="http://schemas.microsoft.com/office/powerpoint/2010/main" val="3628605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12180</TotalTime>
  <Words>2998</Words>
  <Application>Microsoft Office PowerPoint</Application>
  <PresentationFormat>Widescreen</PresentationFormat>
  <Paragraphs>418</Paragraphs>
  <Slides>68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68</vt:i4>
      </vt:variant>
    </vt:vector>
  </HeadingPairs>
  <TitlesOfParts>
    <vt:vector size="71" baseType="lpstr">
      <vt:lpstr>Century Gothic</vt:lpstr>
      <vt:lpstr>Wingdings 3</vt:lpstr>
      <vt:lpstr>Ion</vt:lpstr>
      <vt:lpstr>Mécanisme d'intégrité des données et T-SQL</vt:lpstr>
      <vt:lpstr>Contenu</vt:lpstr>
      <vt:lpstr>Capsule informative</vt:lpstr>
      <vt:lpstr>Formation continue</vt:lpstr>
      <vt:lpstr>Formation continue</vt:lpstr>
      <vt:lpstr>Youtube</vt:lpstr>
      <vt:lpstr>TutorialsPoint</vt:lpstr>
      <vt:lpstr>Udemy</vt:lpstr>
      <vt:lpstr>PluralSight</vt:lpstr>
      <vt:lpstr>Choix des compétences a développer</vt:lpstr>
      <vt:lpstr>Soft-skills</vt:lpstr>
      <vt:lpstr>Soft-skills</vt:lpstr>
      <vt:lpstr>Hard-skills</vt:lpstr>
      <vt:lpstr>Hard-skills</vt:lpstr>
      <vt:lpstr>Hard-skills</vt:lpstr>
      <vt:lpstr>Hard-skills</vt:lpstr>
      <vt:lpstr>Choisir son employeur</vt:lpstr>
      <vt:lpstr>Rappel du dernier cours</vt:lpstr>
      <vt:lpstr>Rappel du dernier cours</vt:lpstr>
      <vt:lpstr>Introduction à l'intégrité des données</vt:lpstr>
      <vt:lpstr>Introduction</vt:lpstr>
      <vt:lpstr>Les contraintes</vt:lpstr>
      <vt:lpstr>Les contraintes</vt:lpstr>
      <vt:lpstr>Exemple</vt:lpstr>
      <vt:lpstr>Syntaxe</vt:lpstr>
      <vt:lpstr>Listes des contraintes</vt:lpstr>
      <vt:lpstr>NOT NULL</vt:lpstr>
      <vt:lpstr>NOT NULL</vt:lpstr>
      <vt:lpstr>UNIQUE</vt:lpstr>
      <vt:lpstr>UNIQUE</vt:lpstr>
      <vt:lpstr>PRIMARY KEY</vt:lpstr>
      <vt:lpstr>PRIMARY KEY</vt:lpstr>
      <vt:lpstr>FOREIGN KEY</vt:lpstr>
      <vt:lpstr>FOREIGN KEY</vt:lpstr>
      <vt:lpstr>FOREIGN KEY</vt:lpstr>
      <vt:lpstr>FOREIGN KEY</vt:lpstr>
      <vt:lpstr>FOREIGN KEY</vt:lpstr>
      <vt:lpstr>FOREIGN KEY</vt:lpstr>
      <vt:lpstr>FOREIGN KEY</vt:lpstr>
      <vt:lpstr>FOREIGN KEY</vt:lpstr>
      <vt:lpstr>FOREIGN KEY</vt:lpstr>
      <vt:lpstr>FOREIGN KEY</vt:lpstr>
      <vt:lpstr>FOREIGN KEY</vt:lpstr>
      <vt:lpstr>FOREIGN KEY</vt:lpstr>
      <vt:lpstr>FOREIGN KEY</vt:lpstr>
      <vt:lpstr>FOREIGN KEY</vt:lpstr>
      <vt:lpstr>Attention!</vt:lpstr>
      <vt:lpstr>FOREIGN KEY</vt:lpstr>
      <vt:lpstr>FOREIGN KEY</vt:lpstr>
      <vt:lpstr>FOREIGN KEY</vt:lpstr>
      <vt:lpstr>FOREIGN KEY</vt:lpstr>
      <vt:lpstr>FOREIGN KEY</vt:lpstr>
      <vt:lpstr>FOREIGN KEY</vt:lpstr>
      <vt:lpstr>FOREIGN KEY</vt:lpstr>
      <vt:lpstr>FOREIGN KEY</vt:lpstr>
      <vt:lpstr>CHECK</vt:lpstr>
      <vt:lpstr>CHECK</vt:lpstr>
      <vt:lpstr>CHECK</vt:lpstr>
      <vt:lpstr>CHECK</vt:lpstr>
      <vt:lpstr>DEFAULT</vt:lpstr>
      <vt:lpstr>DEFAULT</vt:lpstr>
      <vt:lpstr>Les contraintes</vt:lpstr>
      <vt:lpstr>Conclusion</vt:lpstr>
      <vt:lpstr>Conclusion</vt:lpstr>
      <vt:lpstr>Prochain cours</vt:lpstr>
      <vt:lpstr>Prochain cours</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Alexandre Mageau-Pétrin</dc:creator>
  <cp:lastModifiedBy>Alexandre Mageau-Pétrin</cp:lastModifiedBy>
  <cp:revision>139</cp:revision>
  <dcterms:created xsi:type="dcterms:W3CDTF">2019-01-03T23:05:02Z</dcterms:created>
  <dcterms:modified xsi:type="dcterms:W3CDTF">2026-03-02T13:58:46Z</dcterms:modified>
</cp:coreProperties>
</file>