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64" r:id="rId3"/>
    <p:sldId id="366" r:id="rId4"/>
    <p:sldId id="387" r:id="rId5"/>
    <p:sldId id="295" r:id="rId6"/>
    <p:sldId id="303" r:id="rId7"/>
    <p:sldId id="390" r:id="rId8"/>
    <p:sldId id="328" r:id="rId9"/>
    <p:sldId id="329" r:id="rId10"/>
    <p:sldId id="392" r:id="rId11"/>
    <p:sldId id="365" r:id="rId12"/>
    <p:sldId id="396" r:id="rId13"/>
    <p:sldId id="395" r:id="rId14"/>
    <p:sldId id="393" r:id="rId15"/>
    <p:sldId id="394" r:id="rId16"/>
    <p:sldId id="411" r:id="rId17"/>
    <p:sldId id="331" r:id="rId18"/>
    <p:sldId id="332" r:id="rId19"/>
    <p:sldId id="334" r:id="rId20"/>
    <p:sldId id="336" r:id="rId21"/>
    <p:sldId id="337" r:id="rId22"/>
    <p:sldId id="340" r:id="rId23"/>
    <p:sldId id="341" r:id="rId24"/>
    <p:sldId id="397" r:id="rId25"/>
    <p:sldId id="409" r:id="rId26"/>
    <p:sldId id="412" r:id="rId27"/>
    <p:sldId id="410" r:id="rId28"/>
    <p:sldId id="413" r:id="rId29"/>
    <p:sldId id="327" r:id="rId30"/>
    <p:sldId id="325" r:id="rId31"/>
    <p:sldId id="354" r:id="rId32"/>
    <p:sldId id="381" r:id="rId33"/>
    <p:sldId id="355" r:id="rId34"/>
    <p:sldId id="356" r:id="rId35"/>
    <p:sldId id="357" r:id="rId36"/>
    <p:sldId id="398" r:id="rId37"/>
    <p:sldId id="400" r:id="rId38"/>
    <p:sldId id="360" r:id="rId39"/>
    <p:sldId id="382" r:id="rId40"/>
    <p:sldId id="383" r:id="rId41"/>
    <p:sldId id="415" r:id="rId42"/>
    <p:sldId id="401" r:id="rId43"/>
    <p:sldId id="379" r:id="rId44"/>
    <p:sldId id="380" r:id="rId45"/>
    <p:sldId id="402" r:id="rId46"/>
    <p:sldId id="414" r:id="rId47"/>
    <p:sldId id="359" r:id="rId48"/>
    <p:sldId id="391" r:id="rId49"/>
    <p:sldId id="408" r:id="rId50"/>
    <p:sldId id="404" r:id="rId51"/>
    <p:sldId id="407" r:id="rId52"/>
    <p:sldId id="405" r:id="rId53"/>
    <p:sldId id="362" r:id="rId54"/>
    <p:sldId id="363" r:id="rId55"/>
    <p:sldId id="321" r:id="rId56"/>
    <p:sldId id="322" r:id="rId57"/>
    <p:sldId id="294" r:id="rId58"/>
    <p:sldId id="298" r:id="rId59"/>
    <p:sldId id="323" r:id="rId60"/>
    <p:sldId id="324"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39602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2026-02-01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64931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9978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8172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10507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2026-02-01</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805877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2026-02-01</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37984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145991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9225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2400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366077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FB3C1-3D71-481E-9898-EF100A2FF7C8}" type="datetimeFigureOut">
              <a:rPr lang="fr-CA" smtClean="0"/>
              <a:t>2026-02-01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971536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2FB3C1-3D71-481E-9898-EF100A2FF7C8}" type="datetimeFigureOut">
              <a:rPr lang="fr-CA" smtClean="0"/>
              <a:t>2026-02-01</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57864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15558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4904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E2FB3C1-3D71-481E-9898-EF100A2FF7C8}" type="datetimeFigureOut">
              <a:rPr lang="fr-CA" smtClean="0"/>
              <a:t>2026-02-01</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36946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2026-02-01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9971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FB3C1-3D71-481E-9898-EF100A2FF7C8}" type="datetimeFigureOut">
              <a:rPr lang="fr-CA" smtClean="0"/>
              <a:t>2026-02-01</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069B04C-3768-46FD-A802-5AD0E60F61EB}" type="slidenum">
              <a:rPr lang="fr-CA" smtClean="0"/>
              <a:t>‹#›</a:t>
            </a:fld>
            <a:endParaRPr lang="fr-CA"/>
          </a:p>
        </p:txBody>
      </p:sp>
    </p:spTree>
    <p:extLst>
      <p:ext uri="{BB962C8B-B14F-4D97-AF65-F5344CB8AC3E}">
        <p14:creationId xmlns:p14="http://schemas.microsoft.com/office/powerpoint/2010/main" val="198999288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18.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hyperlink" Target="https://johnnunemaker.com/database-performance-simplified/" TargetMode="Externa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image" Target="../media/image6.jpeg"/><Relationship Id="rId4" Type="http://schemas.openxmlformats.org/officeDocument/2006/relationships/hyperlink" Target="https://en.algorithmica.org/hpc/data-structures/s-tree/" TargetMode="Externa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tags" Target="../tags/tag95.xml"/></Relationships>
</file>

<file path=ppt/slides/_rels/slide48.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4.xml"/><Relationship Id="rId1" Type="http://schemas.openxmlformats.org/officeDocument/2006/relationships/tags" Target="../tags/tag103.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8.xml"/><Relationship Id="rId1" Type="http://schemas.openxmlformats.org/officeDocument/2006/relationships/tags" Target="../tags/tag107.xml"/></Relationships>
</file>

<file path=ppt/slides/_rels/slide53.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5.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8.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0.xml"/><Relationship Id="rId1" Type="http://schemas.openxmlformats.org/officeDocument/2006/relationships/tags" Target="../tags/tag119.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2.xml"/><Relationship Id="rId1" Type="http://schemas.openxmlformats.org/officeDocument/2006/relationships/tags" Target="../tags/tag121.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docs.microsoft.com/en-us/sql/t-sql/statements/create-index-transact-sql?view=sql-server-2017" TargetMode="Externa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hyperlink" Target="https://www.sqlshack.com/what-is-the-difference-between-clustered-and-non-clustered-indexes-in-sql-server/" TargetMode="External"/><Relationship Id="rId5" Type="http://schemas.openxmlformats.org/officeDocument/2006/relationships/hyperlink" Target="https://stackoverflow.com/questions/1251636/what-do-clustered-and-non-clustered-index-actually-mean" TargetMode="External"/><Relationship Id="rId4" Type="http://schemas.openxmlformats.org/officeDocument/2006/relationships/hyperlink" Target="http://www.sqlservertutorial.net/sql-server-aggregate-functions/"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BFBBB-75A4-48A8-BF4D-1A422686C130}"/>
              </a:ext>
            </a:extLst>
          </p:cNvPr>
          <p:cNvSpPr>
            <a:spLocks noGrp="1"/>
          </p:cNvSpPr>
          <p:nvPr>
            <p:ph type="ctrTitle"/>
            <p:custDataLst>
              <p:tags r:id="rId1"/>
            </p:custDataLst>
          </p:nvPr>
        </p:nvSpPr>
        <p:spPr/>
        <p:txBody>
          <a:bodyPr/>
          <a:lstStyle/>
          <a:p>
            <a:r>
              <a:rPr lang="fr-CA" dirty="0"/>
              <a:t>Index &amp; Fonctions d'agrégations</a:t>
            </a:r>
          </a:p>
        </p:txBody>
      </p:sp>
      <p:sp>
        <p:nvSpPr>
          <p:cNvPr id="3" name="Subtitle 2">
            <a:extLst>
              <a:ext uri="{FF2B5EF4-FFF2-40B4-BE49-F238E27FC236}">
                <a16:creationId xmlns:a16="http://schemas.microsoft.com/office/drawing/2014/main" id="{E874DFCA-810D-41A7-A7A0-9BDC978D0492}"/>
              </a:ext>
            </a:extLst>
          </p:cNvPr>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7530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B290C-925F-4603-ABB5-84F87A4FEAB2}"/>
              </a:ext>
            </a:extLst>
          </p:cNvPr>
          <p:cNvSpPr>
            <a:spLocks noGrp="1"/>
          </p:cNvSpPr>
          <p:nvPr>
            <p:ph type="title"/>
            <p:custDataLst>
              <p:tags r:id="rId1"/>
            </p:custDataLst>
          </p:nvPr>
        </p:nvSpPr>
        <p:spPr/>
        <p:txBody>
          <a:bodyPr/>
          <a:lstStyle/>
          <a:p>
            <a:r>
              <a:rPr lang="fr-CA" dirty="0"/>
              <a:t>Les fonctions d'agrégation</a:t>
            </a:r>
          </a:p>
        </p:txBody>
      </p:sp>
      <p:sp>
        <p:nvSpPr>
          <p:cNvPr id="3" name="Content Placeholder 2">
            <a:extLst>
              <a:ext uri="{FF2B5EF4-FFF2-40B4-BE49-F238E27FC236}">
                <a16:creationId xmlns:a16="http://schemas.microsoft.com/office/drawing/2014/main" id="{40802768-6474-4D77-974E-F00C9CC304C6}"/>
              </a:ext>
            </a:extLst>
          </p:cNvPr>
          <p:cNvSpPr>
            <a:spLocks noGrp="1"/>
          </p:cNvSpPr>
          <p:nvPr>
            <p:ph idx="1"/>
            <p:custDataLst>
              <p:tags r:id="rId2"/>
            </p:custDataLst>
          </p:nvPr>
        </p:nvSpPr>
        <p:spPr/>
        <p:txBody>
          <a:bodyPr/>
          <a:lstStyle/>
          <a:p>
            <a:r>
              <a:rPr lang="fr-CA" dirty="0"/>
              <a:t>Exemple de fonction d'agrégation</a:t>
            </a:r>
          </a:p>
          <a:p>
            <a:pPr lvl="1"/>
            <a:r>
              <a:rPr lang="fr-CA" dirty="0"/>
              <a:t>Moyenne des valeurs</a:t>
            </a:r>
          </a:p>
          <a:p>
            <a:pPr lvl="1"/>
            <a:r>
              <a:rPr lang="fr-CA" dirty="0"/>
              <a:t>Nombre d'éléments dans l'échantillon (Comptage)</a:t>
            </a:r>
          </a:p>
          <a:p>
            <a:pPr lvl="1"/>
            <a:r>
              <a:rPr lang="fr-CA" dirty="0"/>
              <a:t>Somme des valeurs</a:t>
            </a:r>
          </a:p>
          <a:p>
            <a:pPr lvl="1"/>
            <a:r>
              <a:rPr lang="fr-CA" dirty="0"/>
              <a:t>Valeur minimale de l'échantillon</a:t>
            </a:r>
          </a:p>
          <a:p>
            <a:pPr lvl="1"/>
            <a:r>
              <a:rPr lang="fr-CA" dirty="0"/>
              <a:t>Valeur maximale de l'échantillon</a:t>
            </a:r>
          </a:p>
          <a:p>
            <a:pPr lvl="1"/>
            <a:r>
              <a:rPr lang="fr-CA" dirty="0"/>
              <a:t>etc.</a:t>
            </a:r>
          </a:p>
        </p:txBody>
      </p:sp>
    </p:spTree>
    <p:extLst>
      <p:ext uri="{BB962C8B-B14F-4D97-AF65-F5344CB8AC3E}">
        <p14:creationId xmlns:p14="http://schemas.microsoft.com/office/powerpoint/2010/main" val="321543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218D1-A9BB-410A-BEDC-6BC56274FDEB}"/>
              </a:ext>
            </a:extLst>
          </p:cNvPr>
          <p:cNvSpPr>
            <a:spLocks noGrp="1"/>
          </p:cNvSpPr>
          <p:nvPr>
            <p:ph type="title"/>
            <p:custDataLst>
              <p:tags r:id="rId1"/>
            </p:custDataLst>
          </p:nvPr>
        </p:nvSpPr>
        <p:spPr/>
        <p:txBody>
          <a:bodyPr/>
          <a:lstStyle/>
          <a:p>
            <a:r>
              <a:rPr lang="fr-CA" dirty="0"/>
              <a:t>Les fonctions d'agrégation</a:t>
            </a:r>
          </a:p>
        </p:txBody>
      </p:sp>
      <p:sp>
        <p:nvSpPr>
          <p:cNvPr id="3" name="Content Placeholder 2">
            <a:extLst>
              <a:ext uri="{FF2B5EF4-FFF2-40B4-BE49-F238E27FC236}">
                <a16:creationId xmlns:a16="http://schemas.microsoft.com/office/drawing/2014/main" id="{7D3B74DE-654E-414E-8902-B8949E1694B7}"/>
              </a:ext>
            </a:extLst>
          </p:cNvPr>
          <p:cNvSpPr>
            <a:spLocks noGrp="1"/>
          </p:cNvSpPr>
          <p:nvPr>
            <p:ph idx="1"/>
            <p:custDataLst>
              <p:tags r:id="rId2"/>
            </p:custDataLst>
          </p:nvPr>
        </p:nvSpPr>
        <p:spPr/>
        <p:txBody>
          <a:bodyPr/>
          <a:lstStyle/>
          <a:p>
            <a:r>
              <a:rPr lang="fr-CA" dirty="0"/>
              <a:t>Il faut bien comprendre qu'une fonction d'agrégation se divise en deux étapes:</a:t>
            </a:r>
          </a:p>
          <a:p>
            <a:pPr lvl="1"/>
            <a:r>
              <a:rPr lang="fr-CA" dirty="0"/>
              <a:t>1. On divise les données basées sur une certaine caractéristique commune (Ex. La ville, le cours, etc.)</a:t>
            </a:r>
          </a:p>
          <a:p>
            <a:pPr lvl="1"/>
            <a:r>
              <a:rPr lang="fr-CA" dirty="0"/>
              <a:t>2. Pour chaque groupe, on applique un calcul sur d'autres caractéristiques qu'il partage (Moyenne, maximum, minimum, etc.).</a:t>
            </a:r>
          </a:p>
          <a:p>
            <a:pPr lvl="1"/>
            <a:endParaRPr lang="fr-CA" dirty="0"/>
          </a:p>
          <a:p>
            <a:pPr lvl="1"/>
            <a:endParaRPr lang="fr-CA" dirty="0"/>
          </a:p>
          <a:p>
            <a:pPr lvl="1"/>
            <a:r>
              <a:rPr lang="fr-CA" dirty="0"/>
              <a:t>Par exemple, on pourrait souhaiter obtenir la </a:t>
            </a:r>
            <a:r>
              <a:rPr lang="fr-CA" u="sng" dirty="0"/>
              <a:t>moyenne de la population</a:t>
            </a:r>
            <a:r>
              <a:rPr lang="fr-CA" dirty="0"/>
              <a:t> des villes dans une même </a:t>
            </a:r>
            <a:r>
              <a:rPr lang="fr-CA" u="sng" dirty="0"/>
              <a:t>province</a:t>
            </a:r>
            <a:r>
              <a:rPr lang="fr-CA" dirty="0"/>
              <a:t>.</a:t>
            </a:r>
          </a:p>
          <a:p>
            <a:pPr lvl="1"/>
            <a:endParaRPr lang="fr-CA" dirty="0"/>
          </a:p>
        </p:txBody>
      </p:sp>
    </p:spTree>
    <p:extLst>
      <p:ext uri="{BB962C8B-B14F-4D97-AF65-F5344CB8AC3E}">
        <p14:creationId xmlns:p14="http://schemas.microsoft.com/office/powerpoint/2010/main" val="1894485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B9581-C092-463A-BE54-E38DF10F7BA9}"/>
              </a:ext>
            </a:extLst>
          </p:cNvPr>
          <p:cNvSpPr>
            <a:spLocks noGrp="1"/>
          </p:cNvSpPr>
          <p:nvPr>
            <p:ph type="title"/>
            <p:custDataLst>
              <p:tags r:id="rId1"/>
            </p:custDataLst>
          </p:nvPr>
        </p:nvSpPr>
        <p:spPr/>
        <p:txBody>
          <a:bodyPr/>
          <a:lstStyle/>
          <a:p>
            <a:r>
              <a:rPr lang="fr-CA" dirty="0"/>
              <a:t>Données d'exemple</a:t>
            </a:r>
          </a:p>
        </p:txBody>
      </p:sp>
      <p:sp>
        <p:nvSpPr>
          <p:cNvPr id="3" name="Content Placeholder 2">
            <a:extLst>
              <a:ext uri="{FF2B5EF4-FFF2-40B4-BE49-F238E27FC236}">
                <a16:creationId xmlns:a16="http://schemas.microsoft.com/office/drawing/2014/main" id="{BD1063D9-034E-4092-A9EC-26201AE89AF5}"/>
              </a:ext>
            </a:extLst>
          </p:cNvPr>
          <p:cNvSpPr>
            <a:spLocks noGrp="1"/>
          </p:cNvSpPr>
          <p:nvPr>
            <p:ph idx="1"/>
            <p:custDataLst>
              <p:tags r:id="rId2"/>
            </p:custDataLst>
          </p:nvPr>
        </p:nvSpPr>
        <p:spPr/>
        <p:txBody>
          <a:bodyPr/>
          <a:lstStyle/>
          <a:p>
            <a:r>
              <a:rPr lang="fr-CA" dirty="0"/>
              <a:t>Pour les exemples qui suivront, prenons la table suivante:</a:t>
            </a:r>
          </a:p>
          <a:p>
            <a:pPr marL="0" indent="0">
              <a:buNone/>
            </a:pPr>
            <a:endParaRPr lang="fr-CA" dirty="0"/>
          </a:p>
          <a:p>
            <a:pPr marL="0" indent="0">
              <a:buNone/>
            </a:pPr>
            <a:r>
              <a:rPr lang="fr-CA" dirty="0" err="1"/>
              <a:t>create</a:t>
            </a:r>
            <a:r>
              <a:rPr lang="fr-CA" dirty="0"/>
              <a:t> table </a:t>
            </a:r>
            <a:r>
              <a:rPr lang="fr-CA" dirty="0" err="1"/>
              <a:t>etudiant</a:t>
            </a:r>
            <a:r>
              <a:rPr lang="fr-CA" dirty="0"/>
              <a:t> (</a:t>
            </a:r>
          </a:p>
          <a:p>
            <a:pPr marL="0" indent="0">
              <a:buNone/>
            </a:pPr>
            <a:r>
              <a:rPr lang="en-US" dirty="0"/>
              <a:t>	</a:t>
            </a:r>
            <a:r>
              <a:rPr lang="en-US" dirty="0" err="1"/>
              <a:t>id_etudiant</a:t>
            </a:r>
            <a:r>
              <a:rPr lang="en-US" dirty="0"/>
              <a:t> int  identity not null primary key,</a:t>
            </a:r>
          </a:p>
          <a:p>
            <a:pPr marL="0" indent="0">
              <a:buNone/>
            </a:pPr>
            <a:r>
              <a:rPr lang="fr-CA" dirty="0"/>
              <a:t>	nom	varchar(50),</a:t>
            </a:r>
          </a:p>
          <a:p>
            <a:pPr marL="0" indent="0">
              <a:buNone/>
            </a:pPr>
            <a:r>
              <a:rPr lang="fr-CA" dirty="0"/>
              <a:t>	cours	varchar(50),</a:t>
            </a:r>
          </a:p>
          <a:p>
            <a:pPr marL="0" indent="0">
              <a:buNone/>
            </a:pPr>
            <a:r>
              <a:rPr lang="fr-CA" dirty="0"/>
              <a:t>	note	</a:t>
            </a:r>
            <a:r>
              <a:rPr lang="fr-CA" dirty="0" err="1"/>
              <a:t>int</a:t>
            </a:r>
            <a:endParaRPr lang="fr-CA" dirty="0"/>
          </a:p>
          <a:p>
            <a:pPr marL="0" indent="0">
              <a:buNone/>
            </a:pPr>
            <a:r>
              <a:rPr lang="fr-CA" dirty="0"/>
              <a:t>)</a:t>
            </a:r>
          </a:p>
        </p:txBody>
      </p:sp>
    </p:spTree>
    <p:extLst>
      <p:ext uri="{BB962C8B-B14F-4D97-AF65-F5344CB8AC3E}">
        <p14:creationId xmlns:p14="http://schemas.microsoft.com/office/powerpoint/2010/main" val="1804826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28285-C95A-42E3-9038-881AA58D98AD}"/>
              </a:ext>
            </a:extLst>
          </p:cNvPr>
          <p:cNvSpPr>
            <a:spLocks noGrp="1"/>
          </p:cNvSpPr>
          <p:nvPr>
            <p:ph type="title"/>
            <p:custDataLst>
              <p:tags r:id="rId1"/>
            </p:custDataLst>
          </p:nvPr>
        </p:nvSpPr>
        <p:spPr/>
        <p:txBody>
          <a:bodyPr/>
          <a:lstStyle/>
          <a:p>
            <a:r>
              <a:rPr lang="fr-CA" dirty="0"/>
              <a:t>Données d'exemple</a:t>
            </a:r>
          </a:p>
        </p:txBody>
      </p:sp>
      <p:sp>
        <p:nvSpPr>
          <p:cNvPr id="3" name="Content Placeholder 2">
            <a:extLst>
              <a:ext uri="{FF2B5EF4-FFF2-40B4-BE49-F238E27FC236}">
                <a16:creationId xmlns:a16="http://schemas.microsoft.com/office/drawing/2014/main" id="{AED9D3CE-02D0-4ED6-98A4-8CBDE6DC6986}"/>
              </a:ext>
            </a:extLst>
          </p:cNvPr>
          <p:cNvSpPr>
            <a:spLocks noGrp="1"/>
          </p:cNvSpPr>
          <p:nvPr>
            <p:ph idx="1"/>
            <p:custDataLst>
              <p:tags r:id="rId2"/>
            </p:custDataLst>
          </p:nvPr>
        </p:nvSpPr>
        <p:spPr/>
        <p:txBody>
          <a:bodyPr>
            <a:normAutofit fontScale="85000" lnSpcReduction="20000"/>
          </a:bodyPr>
          <a:lstStyle/>
          <a:p>
            <a:r>
              <a:rPr lang="fr-CA" dirty="0"/>
              <a:t>Nous utiliserons les données suivante dans la table</a:t>
            </a:r>
          </a:p>
          <a:p>
            <a:pPr marL="0" indent="0">
              <a:buNone/>
            </a:pPr>
            <a:r>
              <a:rPr lang="fr-CA" dirty="0"/>
              <a:t>INSERT </a:t>
            </a:r>
            <a:r>
              <a:rPr lang="fr-CA" dirty="0" err="1"/>
              <a:t>into</a:t>
            </a:r>
            <a:r>
              <a:rPr lang="fr-CA" dirty="0"/>
              <a:t> </a:t>
            </a:r>
            <a:r>
              <a:rPr lang="fr-CA" dirty="0" err="1"/>
              <a:t>etudiant</a:t>
            </a:r>
            <a:r>
              <a:rPr lang="fr-CA" dirty="0"/>
              <a:t> (nom, cours, note) VALUES ('Alex', 'PHP', 80);</a:t>
            </a:r>
          </a:p>
          <a:p>
            <a:pPr marL="0" indent="0">
              <a:buNone/>
            </a:pPr>
            <a:r>
              <a:rPr lang="fr-CA" dirty="0"/>
              <a:t>INSERT </a:t>
            </a:r>
            <a:r>
              <a:rPr lang="fr-CA" dirty="0" err="1"/>
              <a:t>into</a:t>
            </a:r>
            <a:r>
              <a:rPr lang="fr-CA" dirty="0"/>
              <a:t> </a:t>
            </a:r>
            <a:r>
              <a:rPr lang="fr-CA" dirty="0" err="1"/>
              <a:t>etudiant</a:t>
            </a:r>
            <a:r>
              <a:rPr lang="fr-CA" dirty="0"/>
              <a:t> (nom, cours, note) VALUES ('Marie', 'PHP', 75);</a:t>
            </a:r>
          </a:p>
          <a:p>
            <a:pPr marL="0" indent="0">
              <a:buNone/>
            </a:pPr>
            <a:r>
              <a:rPr lang="fr-CA" dirty="0"/>
              <a:t>INSERT </a:t>
            </a:r>
            <a:r>
              <a:rPr lang="fr-CA" dirty="0" err="1"/>
              <a:t>into</a:t>
            </a:r>
            <a:r>
              <a:rPr lang="fr-CA" dirty="0"/>
              <a:t> </a:t>
            </a:r>
            <a:r>
              <a:rPr lang="fr-CA" dirty="0" err="1"/>
              <a:t>etudiant</a:t>
            </a:r>
            <a:r>
              <a:rPr lang="fr-CA" dirty="0"/>
              <a:t> (nom, cours, note) VALUES ('Robert', 'PHP', 60);</a:t>
            </a:r>
          </a:p>
          <a:p>
            <a:pPr marL="0" indent="0">
              <a:buNone/>
            </a:pPr>
            <a:r>
              <a:rPr lang="fr-CA" dirty="0"/>
              <a:t>INSERT </a:t>
            </a:r>
            <a:r>
              <a:rPr lang="fr-CA" dirty="0" err="1"/>
              <a:t>into</a:t>
            </a:r>
            <a:r>
              <a:rPr lang="fr-CA" dirty="0"/>
              <a:t> </a:t>
            </a:r>
            <a:r>
              <a:rPr lang="fr-CA" dirty="0" err="1"/>
              <a:t>etudiant</a:t>
            </a:r>
            <a:r>
              <a:rPr lang="fr-CA" dirty="0"/>
              <a:t> (nom, cours, note) VALUES ('George', 'PHP', 82);</a:t>
            </a:r>
          </a:p>
          <a:p>
            <a:pPr marL="0" indent="0">
              <a:buNone/>
            </a:pPr>
            <a:r>
              <a:rPr lang="fr-CA" dirty="0"/>
              <a:t>INSERT </a:t>
            </a:r>
            <a:r>
              <a:rPr lang="fr-CA" dirty="0" err="1"/>
              <a:t>into</a:t>
            </a:r>
            <a:r>
              <a:rPr lang="fr-CA" dirty="0"/>
              <a:t> </a:t>
            </a:r>
            <a:r>
              <a:rPr lang="fr-CA" dirty="0" err="1"/>
              <a:t>etudiant</a:t>
            </a:r>
            <a:r>
              <a:rPr lang="fr-CA" dirty="0"/>
              <a:t> (nom, cours, note) VALUES ('Mathieu', 'PHP', 83);</a:t>
            </a:r>
          </a:p>
          <a:p>
            <a:pPr marL="0" indent="0">
              <a:buNone/>
            </a:pPr>
            <a:r>
              <a:rPr lang="fr-CA" dirty="0"/>
              <a:t>INSERT </a:t>
            </a:r>
            <a:r>
              <a:rPr lang="fr-CA" dirty="0" err="1"/>
              <a:t>into</a:t>
            </a:r>
            <a:r>
              <a:rPr lang="fr-CA" dirty="0"/>
              <a:t> </a:t>
            </a:r>
            <a:r>
              <a:rPr lang="fr-CA" dirty="0" err="1"/>
              <a:t>etudiant</a:t>
            </a:r>
            <a:r>
              <a:rPr lang="fr-CA" dirty="0"/>
              <a:t> (nom, cours, note) VALUES ('Bob', 'JAVA', 80);</a:t>
            </a:r>
          </a:p>
          <a:p>
            <a:pPr marL="0" indent="0">
              <a:buNone/>
            </a:pPr>
            <a:r>
              <a:rPr lang="fr-CA" dirty="0"/>
              <a:t>INSERT </a:t>
            </a:r>
            <a:r>
              <a:rPr lang="fr-CA" dirty="0" err="1"/>
              <a:t>into</a:t>
            </a:r>
            <a:r>
              <a:rPr lang="fr-CA" dirty="0"/>
              <a:t> </a:t>
            </a:r>
            <a:r>
              <a:rPr lang="fr-CA" dirty="0" err="1"/>
              <a:t>etudiant</a:t>
            </a:r>
            <a:r>
              <a:rPr lang="fr-CA" dirty="0"/>
              <a:t> (nom, cours, note) VALUES ('Alex', 'JAVA', 87);</a:t>
            </a:r>
          </a:p>
          <a:p>
            <a:pPr marL="0" indent="0">
              <a:buNone/>
            </a:pPr>
            <a:r>
              <a:rPr lang="fr-CA" dirty="0"/>
              <a:t>INSERT </a:t>
            </a:r>
            <a:r>
              <a:rPr lang="fr-CA" dirty="0" err="1"/>
              <a:t>into</a:t>
            </a:r>
            <a:r>
              <a:rPr lang="fr-CA" dirty="0"/>
              <a:t> </a:t>
            </a:r>
            <a:r>
              <a:rPr lang="fr-CA" dirty="0" err="1"/>
              <a:t>etudiant</a:t>
            </a:r>
            <a:r>
              <a:rPr lang="fr-CA" dirty="0"/>
              <a:t> (nom, cours, note) VALUES ('Marie', 'JAVA', 78);</a:t>
            </a:r>
          </a:p>
          <a:p>
            <a:pPr marL="0" indent="0">
              <a:buNone/>
            </a:pPr>
            <a:r>
              <a:rPr lang="fr-CA" dirty="0"/>
              <a:t>INSERT </a:t>
            </a:r>
            <a:r>
              <a:rPr lang="fr-CA" dirty="0" err="1"/>
              <a:t>into</a:t>
            </a:r>
            <a:r>
              <a:rPr lang="fr-CA" dirty="0"/>
              <a:t> </a:t>
            </a:r>
            <a:r>
              <a:rPr lang="fr-CA" dirty="0" err="1"/>
              <a:t>etudiant</a:t>
            </a:r>
            <a:r>
              <a:rPr lang="fr-CA" dirty="0"/>
              <a:t> (nom, cours, note) VALUES ('Sammy', 'C#', 95);</a:t>
            </a:r>
          </a:p>
          <a:p>
            <a:pPr marL="0" indent="0">
              <a:buNone/>
            </a:pPr>
            <a:r>
              <a:rPr lang="fr-CA" dirty="0"/>
              <a:t>INSERT </a:t>
            </a:r>
            <a:r>
              <a:rPr lang="fr-CA" dirty="0" err="1"/>
              <a:t>into</a:t>
            </a:r>
            <a:r>
              <a:rPr lang="fr-CA" dirty="0"/>
              <a:t> </a:t>
            </a:r>
            <a:r>
              <a:rPr lang="fr-CA" dirty="0" err="1"/>
              <a:t>etudiant</a:t>
            </a:r>
            <a:r>
              <a:rPr lang="fr-CA" dirty="0"/>
              <a:t> (nom, cours, note) VALUES ('Vincent', 'C#', 90);</a:t>
            </a:r>
          </a:p>
          <a:p>
            <a:pPr marL="0" indent="0">
              <a:buNone/>
            </a:pPr>
            <a:r>
              <a:rPr lang="fr-CA" dirty="0"/>
              <a:t>INSERT </a:t>
            </a:r>
            <a:r>
              <a:rPr lang="fr-CA" dirty="0" err="1"/>
              <a:t>into</a:t>
            </a:r>
            <a:r>
              <a:rPr lang="fr-CA" dirty="0"/>
              <a:t> </a:t>
            </a:r>
            <a:r>
              <a:rPr lang="fr-CA" dirty="0" err="1"/>
              <a:t>etudiant</a:t>
            </a:r>
            <a:r>
              <a:rPr lang="fr-CA" dirty="0"/>
              <a:t> (nom, cours, note) VALUES ('</a:t>
            </a:r>
            <a:r>
              <a:rPr lang="fr-CA" dirty="0" err="1"/>
              <a:t>Jeremie</a:t>
            </a:r>
            <a:r>
              <a:rPr lang="fr-CA" dirty="0"/>
              <a:t>', 'C#', 100);</a:t>
            </a:r>
          </a:p>
        </p:txBody>
      </p:sp>
    </p:spTree>
    <p:extLst>
      <p:ext uri="{BB962C8B-B14F-4D97-AF65-F5344CB8AC3E}">
        <p14:creationId xmlns:p14="http://schemas.microsoft.com/office/powerpoint/2010/main" val="3344940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E9D5E-8185-4A07-AE04-A5891681E648}"/>
              </a:ext>
            </a:extLst>
          </p:cNvPr>
          <p:cNvSpPr>
            <a:spLocks noGrp="1"/>
          </p:cNvSpPr>
          <p:nvPr>
            <p:ph type="title"/>
            <p:custDataLst>
              <p:tags r:id="rId1"/>
            </p:custDataLst>
          </p:nvPr>
        </p:nvSpPr>
        <p:spPr/>
        <p:txBody>
          <a:bodyPr/>
          <a:lstStyle/>
          <a:p>
            <a:r>
              <a:rPr lang="fr-CA" dirty="0"/>
              <a:t>Syntaxe</a:t>
            </a:r>
          </a:p>
        </p:txBody>
      </p:sp>
      <p:sp>
        <p:nvSpPr>
          <p:cNvPr id="3" name="Content Placeholder 2">
            <a:extLst>
              <a:ext uri="{FF2B5EF4-FFF2-40B4-BE49-F238E27FC236}">
                <a16:creationId xmlns:a16="http://schemas.microsoft.com/office/drawing/2014/main" id="{AF6DA2E2-F3A0-489D-96C3-D15A213C73F4}"/>
              </a:ext>
            </a:extLst>
          </p:cNvPr>
          <p:cNvSpPr>
            <a:spLocks noGrp="1"/>
          </p:cNvSpPr>
          <p:nvPr>
            <p:ph idx="1"/>
            <p:custDataLst>
              <p:tags r:id="rId2"/>
            </p:custDataLst>
          </p:nvPr>
        </p:nvSpPr>
        <p:spPr/>
        <p:txBody>
          <a:bodyPr/>
          <a:lstStyle/>
          <a:p>
            <a:r>
              <a:rPr lang="fr-CA" dirty="0"/>
              <a:t>SELECT &lt;champs en commun&gt;, &lt;fonction&gt;(champs agrégé)</a:t>
            </a:r>
          </a:p>
          <a:p>
            <a:r>
              <a:rPr lang="fr-CA" dirty="0"/>
              <a:t>FROM &lt;table&gt;</a:t>
            </a:r>
          </a:p>
          <a:p>
            <a:r>
              <a:rPr lang="fr-CA" dirty="0"/>
              <a:t>GROUPY BY &lt;champs avec valeur en commun&gt;</a:t>
            </a:r>
          </a:p>
        </p:txBody>
      </p:sp>
    </p:spTree>
    <p:extLst>
      <p:ext uri="{BB962C8B-B14F-4D97-AF65-F5344CB8AC3E}">
        <p14:creationId xmlns:p14="http://schemas.microsoft.com/office/powerpoint/2010/main" val="2271379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7B88D-2C99-485E-BE1C-36AB1179CE6D}"/>
              </a:ext>
            </a:extLst>
          </p:cNvPr>
          <p:cNvSpPr>
            <a:spLocks noGrp="1"/>
          </p:cNvSpPr>
          <p:nvPr>
            <p:ph type="title"/>
            <p:custDataLst>
              <p:tags r:id="rId1"/>
            </p:custDataLst>
          </p:nvPr>
        </p:nvSpPr>
        <p:spPr/>
        <p:txBody>
          <a:bodyPr/>
          <a:lstStyle/>
          <a:p>
            <a:r>
              <a:rPr lang="fr-CA" dirty="0"/>
              <a:t>Syntaxe (Exemple)</a:t>
            </a:r>
          </a:p>
        </p:txBody>
      </p:sp>
      <p:sp>
        <p:nvSpPr>
          <p:cNvPr id="3" name="Content Placeholder 2">
            <a:extLst>
              <a:ext uri="{FF2B5EF4-FFF2-40B4-BE49-F238E27FC236}">
                <a16:creationId xmlns:a16="http://schemas.microsoft.com/office/drawing/2014/main" id="{024AFFFA-056A-4D23-B360-842845A3A2B4}"/>
              </a:ext>
            </a:extLst>
          </p:cNvPr>
          <p:cNvSpPr>
            <a:spLocks noGrp="1"/>
          </p:cNvSpPr>
          <p:nvPr>
            <p:ph idx="1"/>
            <p:custDataLst>
              <p:tags r:id="rId2"/>
            </p:custDataLst>
          </p:nvPr>
        </p:nvSpPr>
        <p:spPr/>
        <p:txBody>
          <a:bodyPr>
            <a:normAutofit lnSpcReduction="10000"/>
          </a:bodyPr>
          <a:lstStyle/>
          <a:p>
            <a:r>
              <a:rPr lang="en-US" dirty="0"/>
              <a:t>Par </a:t>
            </a:r>
            <a:r>
              <a:rPr lang="en-US" dirty="0" err="1"/>
              <a:t>exemple</a:t>
            </a:r>
            <a:r>
              <a:rPr lang="en-US" dirty="0"/>
              <a:t>, </a:t>
            </a:r>
            <a:r>
              <a:rPr lang="en-US" dirty="0" err="1"/>
              <a:t>prenons</a:t>
            </a:r>
            <a:r>
              <a:rPr lang="en-US" dirty="0"/>
              <a:t> </a:t>
            </a:r>
            <a:r>
              <a:rPr lang="en-US" dirty="0" err="1"/>
              <a:t>une</a:t>
            </a:r>
            <a:r>
              <a:rPr lang="en-US" dirty="0"/>
              <a:t> </a:t>
            </a:r>
            <a:r>
              <a:rPr lang="en-US" dirty="0" err="1"/>
              <a:t>fonction</a:t>
            </a:r>
            <a:r>
              <a:rPr lang="en-US" dirty="0"/>
              <a:t> de </a:t>
            </a:r>
            <a:r>
              <a:rPr lang="en-US" dirty="0" err="1"/>
              <a:t>calcul</a:t>
            </a:r>
            <a:r>
              <a:rPr lang="en-US" dirty="0"/>
              <a:t> de </a:t>
            </a:r>
            <a:r>
              <a:rPr lang="en-US" dirty="0" err="1"/>
              <a:t>moyenne</a:t>
            </a:r>
            <a:r>
              <a:rPr lang="en-US" dirty="0"/>
              <a:t> (avg) pour </a:t>
            </a:r>
            <a:r>
              <a:rPr lang="en-US" dirty="0" err="1"/>
              <a:t>connaitre</a:t>
            </a:r>
            <a:r>
              <a:rPr lang="en-US" dirty="0"/>
              <a:t> les notes </a:t>
            </a:r>
            <a:r>
              <a:rPr lang="en-US" dirty="0" err="1"/>
              <a:t>moyennes</a:t>
            </a:r>
            <a:r>
              <a:rPr lang="en-US" dirty="0"/>
              <a:t> des </a:t>
            </a:r>
            <a:r>
              <a:rPr lang="en-US" dirty="0" err="1"/>
              <a:t>étudiants</a:t>
            </a:r>
            <a:r>
              <a:rPr lang="en-US" dirty="0"/>
              <a:t> dans </a:t>
            </a:r>
            <a:r>
              <a:rPr lang="en-US" dirty="0" err="1"/>
              <a:t>chaque</a:t>
            </a:r>
            <a:r>
              <a:rPr lang="en-US" dirty="0"/>
              <a:t> </a:t>
            </a:r>
            <a:r>
              <a:rPr lang="en-US" dirty="0" err="1"/>
              <a:t>cours</a:t>
            </a:r>
            <a:r>
              <a:rPr lang="en-US" dirty="0"/>
              <a:t>.</a:t>
            </a:r>
          </a:p>
          <a:p>
            <a:endParaRPr lang="en-US" dirty="0"/>
          </a:p>
          <a:p>
            <a:r>
              <a:rPr lang="en-US" dirty="0" err="1"/>
              <a:t>Syntaxe</a:t>
            </a:r>
            <a:r>
              <a:rPr lang="en-US" dirty="0"/>
              <a:t>:</a:t>
            </a:r>
          </a:p>
          <a:p>
            <a:pPr marL="0" indent="0">
              <a:buNone/>
            </a:pPr>
            <a:r>
              <a:rPr lang="en-US" dirty="0"/>
              <a:t>SELECT </a:t>
            </a:r>
            <a:r>
              <a:rPr lang="en-US" dirty="0" err="1">
                <a:solidFill>
                  <a:srgbClr val="FFC000"/>
                </a:solidFill>
              </a:rPr>
              <a:t>cours</a:t>
            </a:r>
            <a:r>
              <a:rPr lang="en-US" dirty="0"/>
              <a:t>, avg(note) </a:t>
            </a:r>
          </a:p>
          <a:p>
            <a:pPr marL="0" indent="0">
              <a:buNone/>
            </a:pPr>
            <a:r>
              <a:rPr lang="en-US" dirty="0"/>
              <a:t>FROM </a:t>
            </a:r>
            <a:r>
              <a:rPr lang="en-US" dirty="0" err="1"/>
              <a:t>etudiant</a:t>
            </a:r>
            <a:r>
              <a:rPr lang="en-US" dirty="0"/>
              <a:t> </a:t>
            </a:r>
          </a:p>
          <a:p>
            <a:pPr marL="0" indent="0">
              <a:buNone/>
            </a:pPr>
            <a:r>
              <a:rPr lang="en-US" dirty="0"/>
              <a:t>GROUP BY </a:t>
            </a:r>
            <a:r>
              <a:rPr lang="en-US" dirty="0" err="1">
                <a:solidFill>
                  <a:srgbClr val="FFC000"/>
                </a:solidFill>
              </a:rPr>
              <a:t>cours</a:t>
            </a:r>
            <a:r>
              <a:rPr lang="en-US" dirty="0"/>
              <a:t>;</a:t>
            </a:r>
          </a:p>
          <a:p>
            <a:pPr marL="0" indent="0">
              <a:buNone/>
            </a:pPr>
            <a:endParaRPr lang="en-US" dirty="0"/>
          </a:p>
          <a:p>
            <a:pPr marL="0" indent="0">
              <a:buNone/>
            </a:pPr>
            <a:r>
              <a:rPr lang="en-US"/>
              <a:t>Remarquer </a:t>
            </a:r>
            <a:r>
              <a:rPr lang="en-US" dirty="0"/>
              <a:t>sur </a:t>
            </a:r>
            <a:r>
              <a:rPr lang="en-US" dirty="0" err="1"/>
              <a:t>seuls</a:t>
            </a:r>
            <a:r>
              <a:rPr lang="en-US" dirty="0"/>
              <a:t> champs qui </a:t>
            </a:r>
            <a:r>
              <a:rPr lang="en-US" dirty="0" err="1"/>
              <a:t>n'est</a:t>
            </a:r>
            <a:r>
              <a:rPr lang="en-US" dirty="0"/>
              <a:t> pas dans </a:t>
            </a:r>
            <a:r>
              <a:rPr lang="en-US" dirty="0" err="1"/>
              <a:t>une</a:t>
            </a:r>
            <a:r>
              <a:rPr lang="en-US" dirty="0"/>
              <a:t> </a:t>
            </a:r>
            <a:r>
              <a:rPr lang="en-US" dirty="0" err="1"/>
              <a:t>fonction</a:t>
            </a:r>
            <a:r>
              <a:rPr lang="en-US" dirty="0"/>
              <a:t> </a:t>
            </a:r>
            <a:r>
              <a:rPr lang="en-US" dirty="0" err="1"/>
              <a:t>d'agrégation</a:t>
            </a:r>
            <a:r>
              <a:rPr lang="en-US" dirty="0"/>
              <a:t> </a:t>
            </a:r>
            <a:r>
              <a:rPr lang="en-US" dirty="0" err="1"/>
              <a:t>doit</a:t>
            </a:r>
            <a:r>
              <a:rPr lang="en-US" dirty="0"/>
              <a:t> </a:t>
            </a:r>
            <a:r>
              <a:rPr lang="en-US" dirty="0" err="1"/>
              <a:t>être</a:t>
            </a:r>
            <a:r>
              <a:rPr lang="en-US" dirty="0"/>
              <a:t> dans le GROUP BY, et </a:t>
            </a:r>
            <a:r>
              <a:rPr lang="en-US" dirty="0" err="1"/>
              <a:t>une</a:t>
            </a:r>
            <a:r>
              <a:rPr lang="en-US" dirty="0"/>
              <a:t> </a:t>
            </a:r>
            <a:r>
              <a:rPr lang="en-US" dirty="0" err="1"/>
              <a:t>fois</a:t>
            </a:r>
            <a:r>
              <a:rPr lang="en-US" dirty="0"/>
              <a:t> après le SELECT.</a:t>
            </a:r>
            <a:endParaRPr lang="fr-CA" dirty="0"/>
          </a:p>
        </p:txBody>
      </p:sp>
    </p:spTree>
    <p:extLst>
      <p:ext uri="{BB962C8B-B14F-4D97-AF65-F5344CB8AC3E}">
        <p14:creationId xmlns:p14="http://schemas.microsoft.com/office/powerpoint/2010/main" val="842601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7B88D-2C99-485E-BE1C-36AB1179CE6D}"/>
              </a:ext>
            </a:extLst>
          </p:cNvPr>
          <p:cNvSpPr>
            <a:spLocks noGrp="1"/>
          </p:cNvSpPr>
          <p:nvPr>
            <p:ph type="title"/>
            <p:custDataLst>
              <p:tags r:id="rId1"/>
            </p:custDataLst>
          </p:nvPr>
        </p:nvSpPr>
        <p:spPr/>
        <p:txBody>
          <a:bodyPr/>
          <a:lstStyle/>
          <a:p>
            <a:r>
              <a:rPr lang="fr-CA" dirty="0"/>
              <a:t>Syntaxe (Exemple)</a:t>
            </a:r>
          </a:p>
        </p:txBody>
      </p:sp>
      <p:sp>
        <p:nvSpPr>
          <p:cNvPr id="3" name="Content Placeholder 2">
            <a:extLst>
              <a:ext uri="{FF2B5EF4-FFF2-40B4-BE49-F238E27FC236}">
                <a16:creationId xmlns:a16="http://schemas.microsoft.com/office/drawing/2014/main" id="{024AFFFA-056A-4D23-B360-842845A3A2B4}"/>
              </a:ext>
            </a:extLst>
          </p:cNvPr>
          <p:cNvSpPr>
            <a:spLocks noGrp="1"/>
          </p:cNvSpPr>
          <p:nvPr>
            <p:ph idx="1"/>
            <p:custDataLst>
              <p:tags r:id="rId2"/>
            </p:custDataLst>
          </p:nvPr>
        </p:nvSpPr>
        <p:spPr/>
        <p:txBody>
          <a:bodyPr>
            <a:normAutofit/>
          </a:bodyPr>
          <a:lstStyle/>
          <a:p>
            <a:r>
              <a:rPr lang="en-US"/>
              <a:t>Il est possible de ne pas spécifier de “Group by” si on souhaite appliquer la fonction d’agrégation à la totalité de la table, sans séparer les données.</a:t>
            </a:r>
            <a:endParaRPr lang="fr-CA" dirty="0"/>
          </a:p>
        </p:txBody>
      </p:sp>
    </p:spTree>
    <p:extLst>
      <p:ext uri="{BB962C8B-B14F-4D97-AF65-F5344CB8AC3E}">
        <p14:creationId xmlns:p14="http://schemas.microsoft.com/office/powerpoint/2010/main" val="3215027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D3071-B42E-4F34-84A8-012974FAC268}"/>
              </a:ext>
            </a:extLst>
          </p:cNvPr>
          <p:cNvSpPr>
            <a:spLocks noGrp="1"/>
          </p:cNvSpPr>
          <p:nvPr>
            <p:ph type="title"/>
            <p:custDataLst>
              <p:tags r:id="rId1"/>
            </p:custDataLst>
          </p:nvPr>
        </p:nvSpPr>
        <p:spPr/>
        <p:txBody>
          <a:bodyPr/>
          <a:lstStyle/>
          <a:p>
            <a:r>
              <a:rPr lang="fr-CA" dirty="0"/>
              <a:t>Listes des fonctions d'agrégations</a:t>
            </a:r>
          </a:p>
        </p:txBody>
      </p:sp>
      <p:sp>
        <p:nvSpPr>
          <p:cNvPr id="3" name="Content Placeholder 2">
            <a:extLst>
              <a:ext uri="{FF2B5EF4-FFF2-40B4-BE49-F238E27FC236}">
                <a16:creationId xmlns:a16="http://schemas.microsoft.com/office/drawing/2014/main" id="{40FA3DFF-8529-4AE1-A1C8-0C16F216274C}"/>
              </a:ext>
            </a:extLst>
          </p:cNvPr>
          <p:cNvSpPr>
            <a:spLocks noGrp="1"/>
          </p:cNvSpPr>
          <p:nvPr>
            <p:ph idx="1"/>
            <p:custDataLst>
              <p:tags r:id="rId2"/>
            </p:custDataLst>
          </p:nvPr>
        </p:nvSpPr>
        <p:spPr/>
        <p:txBody>
          <a:bodyPr>
            <a:normAutofit/>
          </a:bodyPr>
          <a:lstStyle/>
          <a:p>
            <a:r>
              <a:rPr lang="fr-CA" dirty="0"/>
              <a:t>AVG</a:t>
            </a:r>
          </a:p>
          <a:p>
            <a:r>
              <a:rPr lang="fr-CA" dirty="0"/>
              <a:t>COUNT</a:t>
            </a:r>
          </a:p>
          <a:p>
            <a:r>
              <a:rPr lang="fr-CA" dirty="0"/>
              <a:t>MAX</a:t>
            </a:r>
          </a:p>
          <a:p>
            <a:r>
              <a:rPr lang="fr-CA" dirty="0"/>
              <a:t>MIN</a:t>
            </a:r>
          </a:p>
          <a:p>
            <a:r>
              <a:rPr lang="fr-CA" dirty="0"/>
              <a:t>SUM</a:t>
            </a:r>
          </a:p>
          <a:p>
            <a:r>
              <a:rPr lang="fr-CA" dirty="0"/>
              <a:t>VAR</a:t>
            </a:r>
          </a:p>
        </p:txBody>
      </p:sp>
    </p:spTree>
    <p:extLst>
      <p:ext uri="{BB962C8B-B14F-4D97-AF65-F5344CB8AC3E}">
        <p14:creationId xmlns:p14="http://schemas.microsoft.com/office/powerpoint/2010/main" val="2018018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B4B97-7075-488B-9B5A-A719F4953728}"/>
              </a:ext>
            </a:extLst>
          </p:cNvPr>
          <p:cNvSpPr>
            <a:spLocks noGrp="1"/>
          </p:cNvSpPr>
          <p:nvPr>
            <p:ph type="title"/>
            <p:custDataLst>
              <p:tags r:id="rId1"/>
            </p:custDataLst>
          </p:nvPr>
        </p:nvSpPr>
        <p:spPr/>
        <p:txBody>
          <a:bodyPr/>
          <a:lstStyle/>
          <a:p>
            <a:r>
              <a:rPr lang="fr-CA" dirty="0"/>
              <a:t>AVG</a:t>
            </a:r>
          </a:p>
        </p:txBody>
      </p:sp>
      <p:sp>
        <p:nvSpPr>
          <p:cNvPr id="3" name="Content Placeholder 2">
            <a:extLst>
              <a:ext uri="{FF2B5EF4-FFF2-40B4-BE49-F238E27FC236}">
                <a16:creationId xmlns:a16="http://schemas.microsoft.com/office/drawing/2014/main" id="{20D2EC46-7DC7-4E85-BC22-704985836DA8}"/>
              </a:ext>
            </a:extLst>
          </p:cNvPr>
          <p:cNvSpPr>
            <a:spLocks noGrp="1"/>
          </p:cNvSpPr>
          <p:nvPr>
            <p:ph idx="1"/>
            <p:custDataLst>
              <p:tags r:id="rId2"/>
            </p:custDataLst>
          </p:nvPr>
        </p:nvSpPr>
        <p:spPr/>
        <p:txBody>
          <a:bodyPr/>
          <a:lstStyle/>
          <a:p>
            <a:r>
              <a:rPr lang="fr-CA" dirty="0"/>
              <a:t>Dans la fonction AVG permet d'obtenir la moyenne des valeurs.</a:t>
            </a:r>
          </a:p>
          <a:p>
            <a:r>
              <a:rPr lang="fr-CA" dirty="0"/>
              <a:t>Syntaxe</a:t>
            </a:r>
          </a:p>
          <a:p>
            <a:pPr marL="0" indent="0">
              <a:buNone/>
            </a:pPr>
            <a:r>
              <a:rPr lang="en-US" dirty="0"/>
              <a:t>	SELECT </a:t>
            </a:r>
            <a:r>
              <a:rPr lang="en-US" dirty="0" err="1"/>
              <a:t>cours</a:t>
            </a:r>
            <a:r>
              <a:rPr lang="en-US" dirty="0"/>
              <a:t>, avg(note) FROM </a:t>
            </a:r>
            <a:r>
              <a:rPr lang="en-US" dirty="0" err="1"/>
              <a:t>etudiant</a:t>
            </a:r>
            <a:r>
              <a:rPr lang="en-US" dirty="0"/>
              <a:t> GROUP BY </a:t>
            </a:r>
            <a:r>
              <a:rPr lang="en-US" dirty="0" err="1"/>
              <a:t>cours</a:t>
            </a:r>
            <a:r>
              <a:rPr lang="en-US" dirty="0"/>
              <a:t>;</a:t>
            </a:r>
          </a:p>
          <a:p>
            <a:endParaRPr lang="fr-CA" dirty="0"/>
          </a:p>
          <a:p>
            <a:endParaRPr lang="fr-CA" dirty="0"/>
          </a:p>
        </p:txBody>
      </p:sp>
      <p:graphicFrame>
        <p:nvGraphicFramePr>
          <p:cNvPr id="4" name="Table 3">
            <a:extLst>
              <a:ext uri="{FF2B5EF4-FFF2-40B4-BE49-F238E27FC236}">
                <a16:creationId xmlns:a16="http://schemas.microsoft.com/office/drawing/2014/main" id="{708D5DE5-C898-4DC4-AF70-8BD05D2C5BE1}"/>
              </a:ext>
            </a:extLst>
          </p:cNvPr>
          <p:cNvGraphicFramePr>
            <a:graphicFrameLocks noGrp="1"/>
          </p:cNvGraphicFramePr>
          <p:nvPr>
            <p:custDataLst>
              <p:tags r:id="rId3"/>
            </p:custDataLst>
          </p:nvPr>
        </p:nvGraphicFramePr>
        <p:xfrm>
          <a:off x="1512582" y="4235223"/>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553727895"/>
                    </a:ext>
                  </a:extLst>
                </a:gridCol>
                <a:gridCol w="4064000">
                  <a:extLst>
                    <a:ext uri="{9D8B030D-6E8A-4147-A177-3AD203B41FA5}">
                      <a16:colId xmlns:a16="http://schemas.microsoft.com/office/drawing/2014/main" val="225200271"/>
                    </a:ext>
                  </a:extLst>
                </a:gridCol>
              </a:tblGrid>
              <a:tr h="370840">
                <a:tc>
                  <a:txBody>
                    <a:bodyPr/>
                    <a:lstStyle/>
                    <a:p>
                      <a:r>
                        <a:rPr lang="fr-CA" dirty="0"/>
                        <a:t>cours</a:t>
                      </a:r>
                    </a:p>
                  </a:txBody>
                  <a:tcPr/>
                </a:tc>
                <a:tc>
                  <a:txBody>
                    <a:bodyPr/>
                    <a:lstStyle/>
                    <a:p>
                      <a:r>
                        <a:rPr lang="fr-CA" dirty="0"/>
                        <a:t>&lt;No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2557896510"/>
                  </a:ext>
                </a:extLst>
              </a:tr>
              <a:tr h="370840">
                <a:tc>
                  <a:txBody>
                    <a:bodyPr/>
                    <a:lstStyle/>
                    <a:p>
                      <a:r>
                        <a:rPr lang="fr-CA" dirty="0"/>
                        <a:t>C#</a:t>
                      </a:r>
                    </a:p>
                  </a:txBody>
                  <a:tcPr/>
                </a:tc>
                <a:tc>
                  <a:txBody>
                    <a:bodyPr/>
                    <a:lstStyle/>
                    <a:p>
                      <a:r>
                        <a:rPr lang="fr-CA" dirty="0"/>
                        <a:t>95</a:t>
                      </a:r>
                    </a:p>
                  </a:txBody>
                  <a:tcPr/>
                </a:tc>
                <a:extLst>
                  <a:ext uri="{0D108BD9-81ED-4DB2-BD59-A6C34878D82A}">
                    <a16:rowId xmlns:a16="http://schemas.microsoft.com/office/drawing/2014/main" val="322311932"/>
                  </a:ext>
                </a:extLst>
              </a:tr>
              <a:tr h="370840">
                <a:tc>
                  <a:txBody>
                    <a:bodyPr/>
                    <a:lstStyle/>
                    <a:p>
                      <a:r>
                        <a:rPr lang="fr-CA" dirty="0"/>
                        <a:t>JAVA</a:t>
                      </a:r>
                    </a:p>
                  </a:txBody>
                  <a:tcPr/>
                </a:tc>
                <a:tc>
                  <a:txBody>
                    <a:bodyPr/>
                    <a:lstStyle/>
                    <a:p>
                      <a:r>
                        <a:rPr lang="fr-CA" dirty="0"/>
                        <a:t>81</a:t>
                      </a:r>
                    </a:p>
                  </a:txBody>
                  <a:tcPr/>
                </a:tc>
                <a:extLst>
                  <a:ext uri="{0D108BD9-81ED-4DB2-BD59-A6C34878D82A}">
                    <a16:rowId xmlns:a16="http://schemas.microsoft.com/office/drawing/2014/main" val="4161578253"/>
                  </a:ext>
                </a:extLst>
              </a:tr>
              <a:tr h="370840">
                <a:tc>
                  <a:txBody>
                    <a:bodyPr/>
                    <a:lstStyle/>
                    <a:p>
                      <a:r>
                        <a:rPr lang="fr-CA" dirty="0"/>
                        <a:t>PHP</a:t>
                      </a:r>
                    </a:p>
                  </a:txBody>
                  <a:tcPr/>
                </a:tc>
                <a:tc>
                  <a:txBody>
                    <a:bodyPr/>
                    <a:lstStyle/>
                    <a:p>
                      <a:r>
                        <a:rPr lang="fr-CA" dirty="0"/>
                        <a:t>76</a:t>
                      </a:r>
                    </a:p>
                  </a:txBody>
                  <a:tcPr/>
                </a:tc>
                <a:extLst>
                  <a:ext uri="{0D108BD9-81ED-4DB2-BD59-A6C34878D82A}">
                    <a16:rowId xmlns:a16="http://schemas.microsoft.com/office/drawing/2014/main" val="1855075275"/>
                  </a:ext>
                </a:extLst>
              </a:tr>
            </a:tbl>
          </a:graphicData>
        </a:graphic>
      </p:graphicFrame>
    </p:spTree>
    <p:extLst>
      <p:ext uri="{BB962C8B-B14F-4D97-AF65-F5344CB8AC3E}">
        <p14:creationId xmlns:p14="http://schemas.microsoft.com/office/powerpoint/2010/main" val="2406651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D5D20-5D54-4BC0-B8B5-DEDECCFFD342}"/>
              </a:ext>
            </a:extLst>
          </p:cNvPr>
          <p:cNvSpPr>
            <a:spLocks noGrp="1"/>
          </p:cNvSpPr>
          <p:nvPr>
            <p:ph type="title"/>
            <p:custDataLst>
              <p:tags r:id="rId1"/>
            </p:custDataLst>
          </p:nvPr>
        </p:nvSpPr>
        <p:spPr/>
        <p:txBody>
          <a:bodyPr/>
          <a:lstStyle/>
          <a:p>
            <a:r>
              <a:rPr lang="fr-CA" dirty="0"/>
              <a:t>COUNT</a:t>
            </a:r>
          </a:p>
        </p:txBody>
      </p:sp>
      <p:sp>
        <p:nvSpPr>
          <p:cNvPr id="3" name="Content Placeholder 2">
            <a:extLst>
              <a:ext uri="{FF2B5EF4-FFF2-40B4-BE49-F238E27FC236}">
                <a16:creationId xmlns:a16="http://schemas.microsoft.com/office/drawing/2014/main" id="{5A6F1D0A-6047-4D4D-B5E3-79ABC15A7FD5}"/>
              </a:ext>
            </a:extLst>
          </p:cNvPr>
          <p:cNvSpPr>
            <a:spLocks noGrp="1"/>
          </p:cNvSpPr>
          <p:nvPr>
            <p:ph idx="1"/>
            <p:custDataLst>
              <p:tags r:id="rId2"/>
            </p:custDataLst>
          </p:nvPr>
        </p:nvSpPr>
        <p:spPr/>
        <p:txBody>
          <a:bodyPr/>
          <a:lstStyle/>
          <a:p>
            <a:r>
              <a:rPr lang="fr-CA" dirty="0"/>
              <a:t>La fonction COUNT (compter) indique combien d'éléments font partie du sous-groupe (qui partage la même valeur commune)</a:t>
            </a:r>
          </a:p>
          <a:p>
            <a:r>
              <a:rPr lang="fr-CA" dirty="0"/>
              <a:t>Syntaxe	</a:t>
            </a:r>
          </a:p>
          <a:p>
            <a:pPr marL="457200" lvl="1" indent="0">
              <a:buNone/>
            </a:pPr>
            <a:r>
              <a:rPr lang="en-US" dirty="0"/>
              <a:t>SELECT </a:t>
            </a:r>
            <a:r>
              <a:rPr lang="en-US" dirty="0" err="1"/>
              <a:t>cours</a:t>
            </a:r>
            <a:r>
              <a:rPr lang="en-US" dirty="0"/>
              <a:t>, count(note) FROM </a:t>
            </a:r>
            <a:r>
              <a:rPr lang="en-US" dirty="0" err="1"/>
              <a:t>etudiant</a:t>
            </a:r>
            <a:r>
              <a:rPr lang="en-US" dirty="0"/>
              <a:t> GROUP BY </a:t>
            </a:r>
            <a:r>
              <a:rPr lang="en-US" dirty="0" err="1"/>
              <a:t>cours</a:t>
            </a:r>
            <a:r>
              <a:rPr lang="en-US" dirty="0"/>
              <a:t>;</a:t>
            </a:r>
            <a:endParaRPr lang="fr-CA" dirty="0"/>
          </a:p>
        </p:txBody>
      </p:sp>
      <p:graphicFrame>
        <p:nvGraphicFramePr>
          <p:cNvPr id="4" name="Table 3">
            <a:extLst>
              <a:ext uri="{FF2B5EF4-FFF2-40B4-BE49-F238E27FC236}">
                <a16:creationId xmlns:a16="http://schemas.microsoft.com/office/drawing/2014/main" id="{BED0733E-175C-437F-8027-58D581FF9259}"/>
              </a:ext>
            </a:extLst>
          </p:cNvPr>
          <p:cNvGraphicFramePr>
            <a:graphicFrameLocks noGrp="1"/>
          </p:cNvGraphicFramePr>
          <p:nvPr>
            <p:custDataLst>
              <p:tags r:id="rId3"/>
            </p:custDataLst>
          </p:nvPr>
        </p:nvGraphicFramePr>
        <p:xfrm>
          <a:off x="1383930" y="4297367"/>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3797477"/>
                    </a:ext>
                  </a:extLst>
                </a:gridCol>
                <a:gridCol w="4064000">
                  <a:extLst>
                    <a:ext uri="{9D8B030D-6E8A-4147-A177-3AD203B41FA5}">
                      <a16:colId xmlns:a16="http://schemas.microsoft.com/office/drawing/2014/main" val="1597437363"/>
                    </a:ext>
                  </a:extLst>
                </a:gridCol>
              </a:tblGrid>
              <a:tr h="370840">
                <a:tc>
                  <a:txBody>
                    <a:bodyPr/>
                    <a:lstStyle/>
                    <a:p>
                      <a:r>
                        <a:rPr lang="fr-CA" dirty="0"/>
                        <a:t>cours</a:t>
                      </a:r>
                    </a:p>
                  </a:txBody>
                  <a:tcPr/>
                </a:tc>
                <a:tc>
                  <a:txBody>
                    <a:bodyPr/>
                    <a:lstStyle/>
                    <a:p>
                      <a:r>
                        <a:rPr lang="fr-CA" dirty="0"/>
                        <a: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3016044461"/>
                  </a:ext>
                </a:extLst>
              </a:tr>
              <a:tr h="370840">
                <a:tc>
                  <a:txBody>
                    <a:bodyPr/>
                    <a:lstStyle/>
                    <a:p>
                      <a:r>
                        <a:rPr lang="fr-CA" dirty="0"/>
                        <a:t>C#</a:t>
                      </a:r>
                    </a:p>
                  </a:txBody>
                  <a:tcPr/>
                </a:tc>
                <a:tc>
                  <a:txBody>
                    <a:bodyPr/>
                    <a:lstStyle/>
                    <a:p>
                      <a:r>
                        <a:rPr lang="fr-CA" dirty="0"/>
                        <a:t>3</a:t>
                      </a:r>
                    </a:p>
                  </a:txBody>
                  <a:tcPr/>
                </a:tc>
                <a:extLst>
                  <a:ext uri="{0D108BD9-81ED-4DB2-BD59-A6C34878D82A}">
                    <a16:rowId xmlns:a16="http://schemas.microsoft.com/office/drawing/2014/main" val="3914209152"/>
                  </a:ext>
                </a:extLst>
              </a:tr>
              <a:tr h="370840">
                <a:tc>
                  <a:txBody>
                    <a:bodyPr/>
                    <a:lstStyle/>
                    <a:p>
                      <a:r>
                        <a:rPr lang="fr-CA" dirty="0"/>
                        <a:t>JAVA</a:t>
                      </a:r>
                    </a:p>
                  </a:txBody>
                  <a:tcPr/>
                </a:tc>
                <a:tc>
                  <a:txBody>
                    <a:bodyPr/>
                    <a:lstStyle/>
                    <a:p>
                      <a:r>
                        <a:rPr lang="fr-CA" dirty="0"/>
                        <a:t>3</a:t>
                      </a:r>
                    </a:p>
                  </a:txBody>
                  <a:tcPr/>
                </a:tc>
                <a:extLst>
                  <a:ext uri="{0D108BD9-81ED-4DB2-BD59-A6C34878D82A}">
                    <a16:rowId xmlns:a16="http://schemas.microsoft.com/office/drawing/2014/main" val="2519929322"/>
                  </a:ext>
                </a:extLst>
              </a:tr>
              <a:tr h="370840">
                <a:tc>
                  <a:txBody>
                    <a:bodyPr/>
                    <a:lstStyle/>
                    <a:p>
                      <a:r>
                        <a:rPr lang="fr-CA" dirty="0"/>
                        <a:t>PHP</a:t>
                      </a:r>
                    </a:p>
                  </a:txBody>
                  <a:tcPr/>
                </a:tc>
                <a:tc>
                  <a:txBody>
                    <a:bodyPr/>
                    <a:lstStyle/>
                    <a:p>
                      <a:r>
                        <a:rPr lang="fr-CA" dirty="0"/>
                        <a:t>5</a:t>
                      </a:r>
                    </a:p>
                  </a:txBody>
                  <a:tcPr/>
                </a:tc>
                <a:extLst>
                  <a:ext uri="{0D108BD9-81ED-4DB2-BD59-A6C34878D82A}">
                    <a16:rowId xmlns:a16="http://schemas.microsoft.com/office/drawing/2014/main" val="2978178216"/>
                  </a:ext>
                </a:extLst>
              </a:tr>
            </a:tbl>
          </a:graphicData>
        </a:graphic>
      </p:graphicFrame>
    </p:spTree>
    <p:extLst>
      <p:ext uri="{BB962C8B-B14F-4D97-AF65-F5344CB8AC3E}">
        <p14:creationId xmlns:p14="http://schemas.microsoft.com/office/powerpoint/2010/main" val="2524531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58735-7A47-4FD3-817E-B8DD3BECA3E2}"/>
              </a:ext>
            </a:extLst>
          </p:cNvPr>
          <p:cNvSpPr>
            <a:spLocks noGrp="1"/>
          </p:cNvSpPr>
          <p:nvPr>
            <p:ph type="title"/>
            <p:custDataLst>
              <p:tags r:id="rId1"/>
            </p:custDataLst>
          </p:nvPr>
        </p:nvSpPr>
        <p:spPr/>
        <p:txBody>
          <a:bodyPr/>
          <a:lstStyle/>
          <a:p>
            <a:r>
              <a:rPr lang="fr-CA" dirty="0"/>
              <a:t>Contenu</a:t>
            </a:r>
          </a:p>
        </p:txBody>
      </p:sp>
      <p:sp>
        <p:nvSpPr>
          <p:cNvPr id="3" name="Content Placeholder 2">
            <a:extLst>
              <a:ext uri="{FF2B5EF4-FFF2-40B4-BE49-F238E27FC236}">
                <a16:creationId xmlns:a16="http://schemas.microsoft.com/office/drawing/2014/main" id="{563F701E-DEFA-4842-B42B-89E2261EC2F0}"/>
              </a:ext>
            </a:extLst>
          </p:cNvPr>
          <p:cNvSpPr>
            <a:spLocks noGrp="1"/>
          </p:cNvSpPr>
          <p:nvPr>
            <p:ph idx="1"/>
            <p:custDataLst>
              <p:tags r:id="rId2"/>
            </p:custDataLst>
          </p:nvPr>
        </p:nvSpPr>
        <p:spPr/>
        <p:txBody>
          <a:bodyPr>
            <a:normAutofit/>
          </a:bodyPr>
          <a:lstStyle/>
          <a:p>
            <a:r>
              <a:rPr lang="fr-CA" dirty="0"/>
              <a:t>Rappel du dernier cours</a:t>
            </a:r>
          </a:p>
          <a:p>
            <a:r>
              <a:rPr lang="fr-CA" dirty="0"/>
              <a:t>Introduction</a:t>
            </a:r>
          </a:p>
          <a:p>
            <a:r>
              <a:rPr lang="fr-CA" dirty="0"/>
              <a:t>Les index</a:t>
            </a:r>
          </a:p>
          <a:p>
            <a:r>
              <a:rPr lang="fr-CA" dirty="0"/>
              <a:t>Les fonctions d'agrégation</a:t>
            </a:r>
          </a:p>
          <a:p>
            <a:r>
              <a:rPr lang="fr-CA"/>
              <a:t>Conclusion</a:t>
            </a:r>
            <a:endParaRPr lang="fr-CA" dirty="0"/>
          </a:p>
        </p:txBody>
      </p:sp>
    </p:spTree>
    <p:extLst>
      <p:ext uri="{BB962C8B-B14F-4D97-AF65-F5344CB8AC3E}">
        <p14:creationId xmlns:p14="http://schemas.microsoft.com/office/powerpoint/2010/main" val="1627411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4F0CD-4A0D-456F-AA8A-8DDDA66AC590}"/>
              </a:ext>
            </a:extLst>
          </p:cNvPr>
          <p:cNvSpPr>
            <a:spLocks noGrp="1"/>
          </p:cNvSpPr>
          <p:nvPr>
            <p:ph type="title"/>
            <p:custDataLst>
              <p:tags r:id="rId1"/>
            </p:custDataLst>
          </p:nvPr>
        </p:nvSpPr>
        <p:spPr/>
        <p:txBody>
          <a:bodyPr/>
          <a:lstStyle/>
          <a:p>
            <a:r>
              <a:rPr lang="fr-CA" dirty="0"/>
              <a:t>MAX</a:t>
            </a:r>
          </a:p>
        </p:txBody>
      </p:sp>
      <p:sp>
        <p:nvSpPr>
          <p:cNvPr id="3" name="Content Placeholder 2">
            <a:extLst>
              <a:ext uri="{FF2B5EF4-FFF2-40B4-BE49-F238E27FC236}">
                <a16:creationId xmlns:a16="http://schemas.microsoft.com/office/drawing/2014/main" id="{B30995DC-3338-4667-9A1C-32471935ED75}"/>
              </a:ext>
            </a:extLst>
          </p:cNvPr>
          <p:cNvSpPr>
            <a:spLocks noGrp="1"/>
          </p:cNvSpPr>
          <p:nvPr>
            <p:ph idx="1"/>
            <p:custDataLst>
              <p:tags r:id="rId2"/>
            </p:custDataLst>
          </p:nvPr>
        </p:nvSpPr>
        <p:spPr/>
        <p:txBody>
          <a:bodyPr/>
          <a:lstStyle/>
          <a:p>
            <a:r>
              <a:rPr lang="fr-CA" dirty="0"/>
              <a:t>La fonction MAX permet d'indiquer quelle est la valeur la plus élevée dans le sous-groupe</a:t>
            </a:r>
          </a:p>
          <a:p>
            <a:r>
              <a:rPr lang="fr-CA" dirty="0"/>
              <a:t>Syntaxe</a:t>
            </a:r>
          </a:p>
          <a:p>
            <a:pPr marL="0" indent="0">
              <a:buNone/>
            </a:pPr>
            <a:r>
              <a:rPr lang="fr-CA" dirty="0"/>
              <a:t>		</a:t>
            </a:r>
            <a:r>
              <a:rPr lang="en-US" dirty="0"/>
              <a:t>SELECT </a:t>
            </a:r>
            <a:r>
              <a:rPr lang="en-US" dirty="0" err="1"/>
              <a:t>cours</a:t>
            </a:r>
            <a:r>
              <a:rPr lang="en-US" dirty="0"/>
              <a:t>, max(note) FROM </a:t>
            </a:r>
            <a:r>
              <a:rPr lang="en-US" dirty="0" err="1"/>
              <a:t>etudiant</a:t>
            </a:r>
            <a:r>
              <a:rPr lang="en-US" dirty="0"/>
              <a:t> GROUP BY </a:t>
            </a:r>
            <a:r>
              <a:rPr lang="en-US" dirty="0" err="1"/>
              <a:t>cours</a:t>
            </a:r>
            <a:r>
              <a:rPr lang="en-US" dirty="0"/>
              <a:t>;</a:t>
            </a:r>
            <a:endParaRPr lang="fr-CA" dirty="0"/>
          </a:p>
        </p:txBody>
      </p:sp>
      <p:graphicFrame>
        <p:nvGraphicFramePr>
          <p:cNvPr id="4" name="Table 3">
            <a:extLst>
              <a:ext uri="{FF2B5EF4-FFF2-40B4-BE49-F238E27FC236}">
                <a16:creationId xmlns:a16="http://schemas.microsoft.com/office/drawing/2014/main" id="{041B0272-8585-44EC-B497-7BEF1EC4A747}"/>
              </a:ext>
            </a:extLst>
          </p:cNvPr>
          <p:cNvGraphicFramePr>
            <a:graphicFrameLocks noGrp="1"/>
          </p:cNvGraphicFramePr>
          <p:nvPr>
            <p:custDataLst>
              <p:tags r:id="rId3"/>
            </p:custDataLst>
          </p:nvPr>
        </p:nvGraphicFramePr>
        <p:xfrm>
          <a:off x="1284472" y="4392177"/>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3797477"/>
                    </a:ext>
                  </a:extLst>
                </a:gridCol>
                <a:gridCol w="4064000">
                  <a:extLst>
                    <a:ext uri="{9D8B030D-6E8A-4147-A177-3AD203B41FA5}">
                      <a16:colId xmlns:a16="http://schemas.microsoft.com/office/drawing/2014/main" val="1597437363"/>
                    </a:ext>
                  </a:extLst>
                </a:gridCol>
              </a:tblGrid>
              <a:tr h="370840">
                <a:tc>
                  <a:txBody>
                    <a:bodyPr/>
                    <a:lstStyle/>
                    <a:p>
                      <a:r>
                        <a:rPr lang="fr-CA" dirty="0"/>
                        <a:t>cours</a:t>
                      </a:r>
                    </a:p>
                  </a:txBody>
                  <a:tcPr/>
                </a:tc>
                <a:tc>
                  <a:txBody>
                    <a:bodyPr/>
                    <a:lstStyle/>
                    <a:p>
                      <a:r>
                        <a:rPr lang="fr-CA" dirty="0"/>
                        <a: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3016044461"/>
                  </a:ext>
                </a:extLst>
              </a:tr>
              <a:tr h="370840">
                <a:tc>
                  <a:txBody>
                    <a:bodyPr/>
                    <a:lstStyle/>
                    <a:p>
                      <a:r>
                        <a:rPr lang="fr-CA" dirty="0"/>
                        <a:t>C#</a:t>
                      </a:r>
                    </a:p>
                  </a:txBody>
                  <a:tcPr/>
                </a:tc>
                <a:tc>
                  <a:txBody>
                    <a:bodyPr/>
                    <a:lstStyle/>
                    <a:p>
                      <a:r>
                        <a:rPr lang="fr-CA" dirty="0"/>
                        <a:t>100</a:t>
                      </a:r>
                    </a:p>
                  </a:txBody>
                  <a:tcPr/>
                </a:tc>
                <a:extLst>
                  <a:ext uri="{0D108BD9-81ED-4DB2-BD59-A6C34878D82A}">
                    <a16:rowId xmlns:a16="http://schemas.microsoft.com/office/drawing/2014/main" val="3914209152"/>
                  </a:ext>
                </a:extLst>
              </a:tr>
              <a:tr h="370840">
                <a:tc>
                  <a:txBody>
                    <a:bodyPr/>
                    <a:lstStyle/>
                    <a:p>
                      <a:r>
                        <a:rPr lang="fr-CA" dirty="0"/>
                        <a:t>JAVA</a:t>
                      </a:r>
                    </a:p>
                  </a:txBody>
                  <a:tcPr/>
                </a:tc>
                <a:tc>
                  <a:txBody>
                    <a:bodyPr/>
                    <a:lstStyle/>
                    <a:p>
                      <a:r>
                        <a:rPr lang="fr-CA" dirty="0"/>
                        <a:t>87</a:t>
                      </a:r>
                    </a:p>
                  </a:txBody>
                  <a:tcPr/>
                </a:tc>
                <a:extLst>
                  <a:ext uri="{0D108BD9-81ED-4DB2-BD59-A6C34878D82A}">
                    <a16:rowId xmlns:a16="http://schemas.microsoft.com/office/drawing/2014/main" val="2519929322"/>
                  </a:ext>
                </a:extLst>
              </a:tr>
              <a:tr h="370840">
                <a:tc>
                  <a:txBody>
                    <a:bodyPr/>
                    <a:lstStyle/>
                    <a:p>
                      <a:r>
                        <a:rPr lang="fr-CA" dirty="0"/>
                        <a:t>PHP</a:t>
                      </a:r>
                    </a:p>
                  </a:txBody>
                  <a:tcPr/>
                </a:tc>
                <a:tc>
                  <a:txBody>
                    <a:bodyPr/>
                    <a:lstStyle/>
                    <a:p>
                      <a:r>
                        <a:rPr lang="fr-CA" dirty="0"/>
                        <a:t>83</a:t>
                      </a:r>
                    </a:p>
                  </a:txBody>
                  <a:tcPr/>
                </a:tc>
                <a:extLst>
                  <a:ext uri="{0D108BD9-81ED-4DB2-BD59-A6C34878D82A}">
                    <a16:rowId xmlns:a16="http://schemas.microsoft.com/office/drawing/2014/main" val="2978178216"/>
                  </a:ext>
                </a:extLst>
              </a:tr>
            </a:tbl>
          </a:graphicData>
        </a:graphic>
      </p:graphicFrame>
    </p:spTree>
    <p:extLst>
      <p:ext uri="{BB962C8B-B14F-4D97-AF65-F5344CB8AC3E}">
        <p14:creationId xmlns:p14="http://schemas.microsoft.com/office/powerpoint/2010/main" val="866618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1399E-49E8-4AD7-B6F7-6CEB7E30ABEE}"/>
              </a:ext>
            </a:extLst>
          </p:cNvPr>
          <p:cNvSpPr>
            <a:spLocks noGrp="1"/>
          </p:cNvSpPr>
          <p:nvPr>
            <p:ph type="title"/>
            <p:custDataLst>
              <p:tags r:id="rId1"/>
            </p:custDataLst>
          </p:nvPr>
        </p:nvSpPr>
        <p:spPr/>
        <p:txBody>
          <a:bodyPr/>
          <a:lstStyle/>
          <a:p>
            <a:r>
              <a:rPr lang="fr-CA" dirty="0"/>
              <a:t>MIN</a:t>
            </a:r>
          </a:p>
        </p:txBody>
      </p:sp>
      <p:sp>
        <p:nvSpPr>
          <p:cNvPr id="3" name="Content Placeholder 2">
            <a:extLst>
              <a:ext uri="{FF2B5EF4-FFF2-40B4-BE49-F238E27FC236}">
                <a16:creationId xmlns:a16="http://schemas.microsoft.com/office/drawing/2014/main" id="{462BF6E3-247C-4705-85B4-1C86E1B30939}"/>
              </a:ext>
            </a:extLst>
          </p:cNvPr>
          <p:cNvSpPr>
            <a:spLocks noGrp="1"/>
          </p:cNvSpPr>
          <p:nvPr>
            <p:ph idx="1"/>
            <p:custDataLst>
              <p:tags r:id="rId2"/>
            </p:custDataLst>
          </p:nvPr>
        </p:nvSpPr>
        <p:spPr/>
        <p:txBody>
          <a:bodyPr/>
          <a:lstStyle/>
          <a:p>
            <a:r>
              <a:rPr lang="fr-CA" dirty="0"/>
              <a:t>La fonction MIN est l'inverse de la fonction MAX, elle indique la valeur la plus petite de chaque sous-groupe.</a:t>
            </a:r>
          </a:p>
          <a:p>
            <a:r>
              <a:rPr lang="fr-CA" dirty="0"/>
              <a:t>Syntaxe</a:t>
            </a:r>
          </a:p>
          <a:p>
            <a:pPr marL="0" indent="0">
              <a:buNone/>
            </a:pPr>
            <a:r>
              <a:rPr lang="fr-CA" dirty="0"/>
              <a:t>		</a:t>
            </a:r>
            <a:r>
              <a:rPr lang="en-US" dirty="0"/>
              <a:t>SELECT </a:t>
            </a:r>
            <a:r>
              <a:rPr lang="en-US" dirty="0" err="1"/>
              <a:t>cours</a:t>
            </a:r>
            <a:r>
              <a:rPr lang="en-US" dirty="0"/>
              <a:t>, min(note) FROM </a:t>
            </a:r>
            <a:r>
              <a:rPr lang="en-US" dirty="0" err="1"/>
              <a:t>etudiant</a:t>
            </a:r>
            <a:r>
              <a:rPr lang="en-US" dirty="0"/>
              <a:t> GROUP BY </a:t>
            </a:r>
            <a:r>
              <a:rPr lang="en-US" dirty="0" err="1"/>
              <a:t>cours</a:t>
            </a:r>
            <a:r>
              <a:rPr lang="en-US" dirty="0"/>
              <a:t>;</a:t>
            </a:r>
            <a:endParaRPr lang="fr-CA" dirty="0"/>
          </a:p>
          <a:p>
            <a:endParaRPr lang="fr-CA" dirty="0"/>
          </a:p>
        </p:txBody>
      </p:sp>
      <p:graphicFrame>
        <p:nvGraphicFramePr>
          <p:cNvPr id="4" name="Table 3">
            <a:extLst>
              <a:ext uri="{FF2B5EF4-FFF2-40B4-BE49-F238E27FC236}">
                <a16:creationId xmlns:a16="http://schemas.microsoft.com/office/drawing/2014/main" id="{E58670CB-6E40-49D3-8921-AACA9352465C}"/>
              </a:ext>
            </a:extLst>
          </p:cNvPr>
          <p:cNvGraphicFramePr>
            <a:graphicFrameLocks noGrp="1"/>
          </p:cNvGraphicFramePr>
          <p:nvPr>
            <p:custDataLst>
              <p:tags r:id="rId3"/>
            </p:custDataLst>
          </p:nvPr>
        </p:nvGraphicFramePr>
        <p:xfrm>
          <a:off x="1373249" y="4150658"/>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3797477"/>
                    </a:ext>
                  </a:extLst>
                </a:gridCol>
                <a:gridCol w="4064000">
                  <a:extLst>
                    <a:ext uri="{9D8B030D-6E8A-4147-A177-3AD203B41FA5}">
                      <a16:colId xmlns:a16="http://schemas.microsoft.com/office/drawing/2014/main" val="1597437363"/>
                    </a:ext>
                  </a:extLst>
                </a:gridCol>
              </a:tblGrid>
              <a:tr h="370840">
                <a:tc>
                  <a:txBody>
                    <a:bodyPr/>
                    <a:lstStyle/>
                    <a:p>
                      <a:r>
                        <a:rPr lang="fr-CA" dirty="0"/>
                        <a:t>cours</a:t>
                      </a:r>
                    </a:p>
                  </a:txBody>
                  <a:tcPr/>
                </a:tc>
                <a:tc>
                  <a:txBody>
                    <a:bodyPr/>
                    <a:lstStyle/>
                    <a:p>
                      <a:r>
                        <a:rPr lang="fr-CA" dirty="0"/>
                        <a: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3016044461"/>
                  </a:ext>
                </a:extLst>
              </a:tr>
              <a:tr h="370840">
                <a:tc>
                  <a:txBody>
                    <a:bodyPr/>
                    <a:lstStyle/>
                    <a:p>
                      <a:r>
                        <a:rPr lang="fr-CA" dirty="0"/>
                        <a:t>C#</a:t>
                      </a:r>
                    </a:p>
                  </a:txBody>
                  <a:tcPr/>
                </a:tc>
                <a:tc>
                  <a:txBody>
                    <a:bodyPr/>
                    <a:lstStyle/>
                    <a:p>
                      <a:r>
                        <a:rPr lang="fr-CA" dirty="0"/>
                        <a:t>90</a:t>
                      </a:r>
                    </a:p>
                  </a:txBody>
                  <a:tcPr/>
                </a:tc>
                <a:extLst>
                  <a:ext uri="{0D108BD9-81ED-4DB2-BD59-A6C34878D82A}">
                    <a16:rowId xmlns:a16="http://schemas.microsoft.com/office/drawing/2014/main" val="3914209152"/>
                  </a:ext>
                </a:extLst>
              </a:tr>
              <a:tr h="370840">
                <a:tc>
                  <a:txBody>
                    <a:bodyPr/>
                    <a:lstStyle/>
                    <a:p>
                      <a:r>
                        <a:rPr lang="fr-CA" dirty="0"/>
                        <a:t>JAVA</a:t>
                      </a:r>
                    </a:p>
                  </a:txBody>
                  <a:tcPr/>
                </a:tc>
                <a:tc>
                  <a:txBody>
                    <a:bodyPr/>
                    <a:lstStyle/>
                    <a:p>
                      <a:r>
                        <a:rPr lang="fr-CA" dirty="0"/>
                        <a:t>78</a:t>
                      </a:r>
                    </a:p>
                  </a:txBody>
                  <a:tcPr/>
                </a:tc>
                <a:extLst>
                  <a:ext uri="{0D108BD9-81ED-4DB2-BD59-A6C34878D82A}">
                    <a16:rowId xmlns:a16="http://schemas.microsoft.com/office/drawing/2014/main" val="2519929322"/>
                  </a:ext>
                </a:extLst>
              </a:tr>
              <a:tr h="370840">
                <a:tc>
                  <a:txBody>
                    <a:bodyPr/>
                    <a:lstStyle/>
                    <a:p>
                      <a:r>
                        <a:rPr lang="fr-CA" dirty="0"/>
                        <a:t>PHP</a:t>
                      </a:r>
                    </a:p>
                  </a:txBody>
                  <a:tcPr/>
                </a:tc>
                <a:tc>
                  <a:txBody>
                    <a:bodyPr/>
                    <a:lstStyle/>
                    <a:p>
                      <a:r>
                        <a:rPr lang="fr-CA" dirty="0"/>
                        <a:t>60</a:t>
                      </a:r>
                    </a:p>
                  </a:txBody>
                  <a:tcPr/>
                </a:tc>
                <a:extLst>
                  <a:ext uri="{0D108BD9-81ED-4DB2-BD59-A6C34878D82A}">
                    <a16:rowId xmlns:a16="http://schemas.microsoft.com/office/drawing/2014/main" val="2978178216"/>
                  </a:ext>
                </a:extLst>
              </a:tr>
            </a:tbl>
          </a:graphicData>
        </a:graphic>
      </p:graphicFrame>
    </p:spTree>
    <p:extLst>
      <p:ext uri="{BB962C8B-B14F-4D97-AF65-F5344CB8AC3E}">
        <p14:creationId xmlns:p14="http://schemas.microsoft.com/office/powerpoint/2010/main" val="1534480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CE11-D2B0-473C-AD3C-DFAF9A18D2FD}"/>
              </a:ext>
            </a:extLst>
          </p:cNvPr>
          <p:cNvSpPr>
            <a:spLocks noGrp="1"/>
          </p:cNvSpPr>
          <p:nvPr>
            <p:ph type="title"/>
            <p:custDataLst>
              <p:tags r:id="rId1"/>
            </p:custDataLst>
          </p:nvPr>
        </p:nvSpPr>
        <p:spPr/>
        <p:txBody>
          <a:bodyPr/>
          <a:lstStyle/>
          <a:p>
            <a:r>
              <a:rPr lang="fr-CA" dirty="0"/>
              <a:t>SUM</a:t>
            </a:r>
          </a:p>
        </p:txBody>
      </p:sp>
      <p:sp>
        <p:nvSpPr>
          <p:cNvPr id="3" name="Content Placeholder 2">
            <a:extLst>
              <a:ext uri="{FF2B5EF4-FFF2-40B4-BE49-F238E27FC236}">
                <a16:creationId xmlns:a16="http://schemas.microsoft.com/office/drawing/2014/main" id="{3F8D1A11-10DD-4B11-99D1-E71FF6818493}"/>
              </a:ext>
            </a:extLst>
          </p:cNvPr>
          <p:cNvSpPr>
            <a:spLocks noGrp="1"/>
          </p:cNvSpPr>
          <p:nvPr>
            <p:ph idx="1"/>
            <p:custDataLst>
              <p:tags r:id="rId2"/>
            </p:custDataLst>
          </p:nvPr>
        </p:nvSpPr>
        <p:spPr/>
        <p:txBody>
          <a:bodyPr/>
          <a:lstStyle/>
          <a:p>
            <a:r>
              <a:rPr lang="fr-CA" dirty="0"/>
              <a:t>La fonction SUM (Somme) permet d'obtenir la somme de toutes les valeurs d'un sous-groupe.</a:t>
            </a:r>
          </a:p>
          <a:p>
            <a:r>
              <a:rPr lang="fr-CA" dirty="0"/>
              <a:t>Syntaxe</a:t>
            </a:r>
          </a:p>
          <a:p>
            <a:pPr marL="0" indent="0">
              <a:buNone/>
            </a:pPr>
            <a:r>
              <a:rPr lang="fr-CA" dirty="0"/>
              <a:t>		</a:t>
            </a:r>
            <a:r>
              <a:rPr lang="en-US" dirty="0"/>
              <a:t>SELECT </a:t>
            </a:r>
            <a:r>
              <a:rPr lang="en-US" dirty="0" err="1"/>
              <a:t>cours</a:t>
            </a:r>
            <a:r>
              <a:rPr lang="en-US" dirty="0"/>
              <a:t>, SUM(note) FROM </a:t>
            </a:r>
            <a:r>
              <a:rPr lang="en-US" dirty="0" err="1"/>
              <a:t>etudiant</a:t>
            </a:r>
            <a:r>
              <a:rPr lang="en-US" dirty="0"/>
              <a:t> GROUP BY </a:t>
            </a:r>
            <a:r>
              <a:rPr lang="en-US" dirty="0" err="1"/>
              <a:t>cours</a:t>
            </a:r>
            <a:r>
              <a:rPr lang="en-US" dirty="0"/>
              <a:t>;</a:t>
            </a:r>
          </a:p>
          <a:p>
            <a:pPr marL="0" indent="0">
              <a:buNone/>
            </a:pPr>
            <a:endParaRPr lang="fr-CA" dirty="0"/>
          </a:p>
        </p:txBody>
      </p:sp>
      <p:graphicFrame>
        <p:nvGraphicFramePr>
          <p:cNvPr id="4" name="Table 3">
            <a:extLst>
              <a:ext uri="{FF2B5EF4-FFF2-40B4-BE49-F238E27FC236}">
                <a16:creationId xmlns:a16="http://schemas.microsoft.com/office/drawing/2014/main" id="{91E28BBE-454A-4C68-828C-0615215331DC}"/>
              </a:ext>
            </a:extLst>
          </p:cNvPr>
          <p:cNvGraphicFramePr>
            <a:graphicFrameLocks noGrp="1"/>
          </p:cNvGraphicFramePr>
          <p:nvPr>
            <p:custDataLst>
              <p:tags r:id="rId3"/>
            </p:custDataLst>
          </p:nvPr>
        </p:nvGraphicFramePr>
        <p:xfrm>
          <a:off x="1373249" y="4150658"/>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3797477"/>
                    </a:ext>
                  </a:extLst>
                </a:gridCol>
                <a:gridCol w="4064000">
                  <a:extLst>
                    <a:ext uri="{9D8B030D-6E8A-4147-A177-3AD203B41FA5}">
                      <a16:colId xmlns:a16="http://schemas.microsoft.com/office/drawing/2014/main" val="1597437363"/>
                    </a:ext>
                  </a:extLst>
                </a:gridCol>
              </a:tblGrid>
              <a:tr h="370840">
                <a:tc>
                  <a:txBody>
                    <a:bodyPr/>
                    <a:lstStyle/>
                    <a:p>
                      <a:r>
                        <a:rPr lang="fr-CA" dirty="0"/>
                        <a:t>cours</a:t>
                      </a:r>
                    </a:p>
                  </a:txBody>
                  <a:tcPr/>
                </a:tc>
                <a:tc>
                  <a:txBody>
                    <a:bodyPr/>
                    <a:lstStyle/>
                    <a:p>
                      <a:r>
                        <a:rPr lang="fr-CA" dirty="0"/>
                        <a: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3016044461"/>
                  </a:ext>
                </a:extLst>
              </a:tr>
              <a:tr h="370840">
                <a:tc>
                  <a:txBody>
                    <a:bodyPr/>
                    <a:lstStyle/>
                    <a:p>
                      <a:r>
                        <a:rPr lang="fr-CA" dirty="0"/>
                        <a:t>C#</a:t>
                      </a:r>
                    </a:p>
                  </a:txBody>
                  <a:tcPr/>
                </a:tc>
                <a:tc>
                  <a:txBody>
                    <a:bodyPr/>
                    <a:lstStyle/>
                    <a:p>
                      <a:r>
                        <a:rPr lang="fr-CA" dirty="0"/>
                        <a:t>285</a:t>
                      </a:r>
                    </a:p>
                  </a:txBody>
                  <a:tcPr/>
                </a:tc>
                <a:extLst>
                  <a:ext uri="{0D108BD9-81ED-4DB2-BD59-A6C34878D82A}">
                    <a16:rowId xmlns:a16="http://schemas.microsoft.com/office/drawing/2014/main" val="3914209152"/>
                  </a:ext>
                </a:extLst>
              </a:tr>
              <a:tr h="370840">
                <a:tc>
                  <a:txBody>
                    <a:bodyPr/>
                    <a:lstStyle/>
                    <a:p>
                      <a:r>
                        <a:rPr lang="fr-CA" dirty="0"/>
                        <a:t>JAVA</a:t>
                      </a:r>
                    </a:p>
                  </a:txBody>
                  <a:tcPr/>
                </a:tc>
                <a:tc>
                  <a:txBody>
                    <a:bodyPr/>
                    <a:lstStyle/>
                    <a:p>
                      <a:r>
                        <a:rPr lang="fr-CA" dirty="0"/>
                        <a:t>245</a:t>
                      </a:r>
                    </a:p>
                  </a:txBody>
                  <a:tcPr/>
                </a:tc>
                <a:extLst>
                  <a:ext uri="{0D108BD9-81ED-4DB2-BD59-A6C34878D82A}">
                    <a16:rowId xmlns:a16="http://schemas.microsoft.com/office/drawing/2014/main" val="2519929322"/>
                  </a:ext>
                </a:extLst>
              </a:tr>
              <a:tr h="370840">
                <a:tc>
                  <a:txBody>
                    <a:bodyPr/>
                    <a:lstStyle/>
                    <a:p>
                      <a:r>
                        <a:rPr lang="fr-CA" dirty="0"/>
                        <a:t>PHP</a:t>
                      </a:r>
                    </a:p>
                  </a:txBody>
                  <a:tcPr/>
                </a:tc>
                <a:tc>
                  <a:txBody>
                    <a:bodyPr/>
                    <a:lstStyle/>
                    <a:p>
                      <a:r>
                        <a:rPr lang="fr-CA" dirty="0"/>
                        <a:t>380</a:t>
                      </a:r>
                    </a:p>
                  </a:txBody>
                  <a:tcPr/>
                </a:tc>
                <a:extLst>
                  <a:ext uri="{0D108BD9-81ED-4DB2-BD59-A6C34878D82A}">
                    <a16:rowId xmlns:a16="http://schemas.microsoft.com/office/drawing/2014/main" val="2978178216"/>
                  </a:ext>
                </a:extLst>
              </a:tr>
            </a:tbl>
          </a:graphicData>
        </a:graphic>
      </p:graphicFrame>
    </p:spTree>
    <p:extLst>
      <p:ext uri="{BB962C8B-B14F-4D97-AF65-F5344CB8AC3E}">
        <p14:creationId xmlns:p14="http://schemas.microsoft.com/office/powerpoint/2010/main" val="4178674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7B1E5-02DA-4549-8B5F-5930E8E5376B}"/>
              </a:ext>
            </a:extLst>
          </p:cNvPr>
          <p:cNvSpPr>
            <a:spLocks noGrp="1"/>
          </p:cNvSpPr>
          <p:nvPr>
            <p:ph type="title"/>
            <p:custDataLst>
              <p:tags r:id="rId1"/>
            </p:custDataLst>
          </p:nvPr>
        </p:nvSpPr>
        <p:spPr/>
        <p:txBody>
          <a:bodyPr/>
          <a:lstStyle/>
          <a:p>
            <a:r>
              <a:rPr lang="fr-CA" dirty="0"/>
              <a:t>VAR</a:t>
            </a:r>
          </a:p>
        </p:txBody>
      </p:sp>
      <p:sp>
        <p:nvSpPr>
          <p:cNvPr id="3" name="Content Placeholder 2">
            <a:extLst>
              <a:ext uri="{FF2B5EF4-FFF2-40B4-BE49-F238E27FC236}">
                <a16:creationId xmlns:a16="http://schemas.microsoft.com/office/drawing/2014/main" id="{DDE11D8B-241C-43DB-8508-CCE4514D1777}"/>
              </a:ext>
            </a:extLst>
          </p:cNvPr>
          <p:cNvSpPr>
            <a:spLocks noGrp="1"/>
          </p:cNvSpPr>
          <p:nvPr>
            <p:ph idx="1"/>
            <p:custDataLst>
              <p:tags r:id="rId2"/>
            </p:custDataLst>
          </p:nvPr>
        </p:nvSpPr>
        <p:spPr/>
        <p:txBody>
          <a:bodyPr/>
          <a:lstStyle/>
          <a:p>
            <a:r>
              <a:rPr lang="fr-CA" dirty="0"/>
              <a:t>La fonction VAR (Variance) permet d'obtenir la variance des valeurs du sous-groupe. C'est-à-dire l'écart moyen entre les valeurs et la moyenne.</a:t>
            </a:r>
          </a:p>
          <a:p>
            <a:r>
              <a:rPr lang="fr-CA" dirty="0"/>
              <a:t>Celle-ci ne sera pas utilisée dans le cours.</a:t>
            </a:r>
          </a:p>
          <a:p>
            <a:r>
              <a:rPr lang="fr-CA" dirty="0"/>
              <a:t>Syntaxe</a:t>
            </a:r>
          </a:p>
          <a:p>
            <a:pPr marL="457200" lvl="1" indent="0">
              <a:buNone/>
            </a:pPr>
            <a:r>
              <a:rPr lang="en-US" dirty="0"/>
              <a:t>	SELECT </a:t>
            </a:r>
            <a:r>
              <a:rPr lang="en-US" dirty="0" err="1"/>
              <a:t>cours</a:t>
            </a:r>
            <a:r>
              <a:rPr lang="en-US" dirty="0"/>
              <a:t>, var(note) FROM </a:t>
            </a:r>
            <a:r>
              <a:rPr lang="en-US" dirty="0" err="1"/>
              <a:t>etudiant</a:t>
            </a:r>
            <a:r>
              <a:rPr lang="en-US" dirty="0"/>
              <a:t> GROUP BY </a:t>
            </a:r>
            <a:r>
              <a:rPr lang="en-US" dirty="0" err="1"/>
              <a:t>cours</a:t>
            </a:r>
            <a:r>
              <a:rPr lang="en-US" dirty="0"/>
              <a:t>;</a:t>
            </a:r>
            <a:endParaRPr lang="fr-CA" dirty="0"/>
          </a:p>
        </p:txBody>
      </p:sp>
      <p:graphicFrame>
        <p:nvGraphicFramePr>
          <p:cNvPr id="4" name="Table 3">
            <a:extLst>
              <a:ext uri="{FF2B5EF4-FFF2-40B4-BE49-F238E27FC236}">
                <a16:creationId xmlns:a16="http://schemas.microsoft.com/office/drawing/2014/main" id="{D39CFD45-4440-4535-AC8A-BD1F572D0A93}"/>
              </a:ext>
            </a:extLst>
          </p:cNvPr>
          <p:cNvGraphicFramePr>
            <a:graphicFrameLocks noGrp="1"/>
          </p:cNvGraphicFramePr>
          <p:nvPr>
            <p:custDataLst>
              <p:tags r:id="rId3"/>
            </p:custDataLst>
          </p:nvPr>
        </p:nvGraphicFramePr>
        <p:xfrm>
          <a:off x="1355494" y="4647808"/>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3797477"/>
                    </a:ext>
                  </a:extLst>
                </a:gridCol>
                <a:gridCol w="4064000">
                  <a:extLst>
                    <a:ext uri="{9D8B030D-6E8A-4147-A177-3AD203B41FA5}">
                      <a16:colId xmlns:a16="http://schemas.microsoft.com/office/drawing/2014/main" val="1597437363"/>
                    </a:ext>
                  </a:extLst>
                </a:gridCol>
              </a:tblGrid>
              <a:tr h="370840">
                <a:tc>
                  <a:txBody>
                    <a:bodyPr/>
                    <a:lstStyle/>
                    <a:p>
                      <a:r>
                        <a:rPr lang="fr-CA" dirty="0"/>
                        <a:t>cours</a:t>
                      </a:r>
                    </a:p>
                  </a:txBody>
                  <a:tcPr/>
                </a:tc>
                <a:tc>
                  <a:txBody>
                    <a:bodyPr/>
                    <a:lstStyle/>
                    <a:p>
                      <a:r>
                        <a:rPr lang="fr-CA" dirty="0"/>
                        <a: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3016044461"/>
                  </a:ext>
                </a:extLst>
              </a:tr>
              <a:tr h="370840">
                <a:tc>
                  <a:txBody>
                    <a:bodyPr/>
                    <a:lstStyle/>
                    <a:p>
                      <a:r>
                        <a:rPr lang="fr-CA" dirty="0"/>
                        <a:t>C#</a:t>
                      </a:r>
                    </a:p>
                  </a:txBody>
                  <a:tcPr/>
                </a:tc>
                <a:tc>
                  <a:txBody>
                    <a:bodyPr/>
                    <a:lstStyle/>
                    <a:p>
                      <a:r>
                        <a:rPr lang="fr-CA" dirty="0"/>
                        <a:t>25</a:t>
                      </a:r>
                    </a:p>
                  </a:txBody>
                  <a:tcPr/>
                </a:tc>
                <a:extLst>
                  <a:ext uri="{0D108BD9-81ED-4DB2-BD59-A6C34878D82A}">
                    <a16:rowId xmlns:a16="http://schemas.microsoft.com/office/drawing/2014/main" val="3914209152"/>
                  </a:ext>
                </a:extLst>
              </a:tr>
              <a:tr h="370840">
                <a:tc>
                  <a:txBody>
                    <a:bodyPr/>
                    <a:lstStyle/>
                    <a:p>
                      <a:r>
                        <a:rPr lang="fr-CA" dirty="0"/>
                        <a:t>JAVA</a:t>
                      </a:r>
                    </a:p>
                  </a:txBody>
                  <a:tcPr/>
                </a:tc>
                <a:tc>
                  <a:txBody>
                    <a:bodyPr/>
                    <a:lstStyle/>
                    <a:p>
                      <a:r>
                        <a:rPr lang="fr-CA" dirty="0"/>
                        <a:t>22.333333333333333339</a:t>
                      </a:r>
                    </a:p>
                  </a:txBody>
                  <a:tcPr/>
                </a:tc>
                <a:extLst>
                  <a:ext uri="{0D108BD9-81ED-4DB2-BD59-A6C34878D82A}">
                    <a16:rowId xmlns:a16="http://schemas.microsoft.com/office/drawing/2014/main" val="2519929322"/>
                  </a:ext>
                </a:extLst>
              </a:tr>
              <a:tr h="370840">
                <a:tc>
                  <a:txBody>
                    <a:bodyPr/>
                    <a:lstStyle/>
                    <a:p>
                      <a:r>
                        <a:rPr lang="fr-CA" dirty="0"/>
                        <a:t>PHP</a:t>
                      </a:r>
                    </a:p>
                  </a:txBody>
                  <a:tcPr/>
                </a:tc>
                <a:tc>
                  <a:txBody>
                    <a:bodyPr/>
                    <a:lstStyle/>
                    <a:p>
                      <a:r>
                        <a:rPr lang="fr-CA" dirty="0"/>
                        <a:t>89.5</a:t>
                      </a:r>
                    </a:p>
                  </a:txBody>
                  <a:tcPr/>
                </a:tc>
                <a:extLst>
                  <a:ext uri="{0D108BD9-81ED-4DB2-BD59-A6C34878D82A}">
                    <a16:rowId xmlns:a16="http://schemas.microsoft.com/office/drawing/2014/main" val="2978178216"/>
                  </a:ext>
                </a:extLst>
              </a:tr>
            </a:tbl>
          </a:graphicData>
        </a:graphic>
      </p:graphicFrame>
    </p:spTree>
    <p:extLst>
      <p:ext uri="{BB962C8B-B14F-4D97-AF65-F5344CB8AC3E}">
        <p14:creationId xmlns:p14="http://schemas.microsoft.com/office/powerpoint/2010/main" val="2738151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6764C-2128-4B8C-966A-8A11E2757453}"/>
              </a:ext>
            </a:extLst>
          </p:cNvPr>
          <p:cNvSpPr>
            <a:spLocks noGrp="1"/>
          </p:cNvSpPr>
          <p:nvPr>
            <p:ph type="title"/>
            <p:custDataLst>
              <p:tags r:id="rId1"/>
            </p:custDataLst>
          </p:nvPr>
        </p:nvSpPr>
        <p:spPr/>
        <p:txBody>
          <a:bodyPr/>
          <a:lstStyle/>
          <a:p>
            <a:r>
              <a:rPr lang="fr-CA" dirty="0"/>
              <a:t>Les conditions: WHERE</a:t>
            </a:r>
          </a:p>
        </p:txBody>
      </p:sp>
      <p:sp>
        <p:nvSpPr>
          <p:cNvPr id="3" name="Content Placeholder 2">
            <a:extLst>
              <a:ext uri="{FF2B5EF4-FFF2-40B4-BE49-F238E27FC236}">
                <a16:creationId xmlns:a16="http://schemas.microsoft.com/office/drawing/2014/main" id="{9DB6725B-AD68-4D0A-8889-E33E033ABD00}"/>
              </a:ext>
            </a:extLst>
          </p:cNvPr>
          <p:cNvSpPr>
            <a:spLocks noGrp="1"/>
          </p:cNvSpPr>
          <p:nvPr>
            <p:ph idx="1"/>
            <p:custDataLst>
              <p:tags r:id="rId2"/>
            </p:custDataLst>
          </p:nvPr>
        </p:nvSpPr>
        <p:spPr>
          <a:xfrm>
            <a:off x="1103312" y="2052918"/>
            <a:ext cx="10499803" cy="4195481"/>
          </a:xfrm>
        </p:spPr>
        <p:txBody>
          <a:bodyPr/>
          <a:lstStyle/>
          <a:p>
            <a:r>
              <a:rPr lang="fr-CA" dirty="0"/>
              <a:t>Il est possible d'ajouter des conditions pour exclure des tuples d'un groupe. Disons que nous ne voulons que la moyenne de ceux qui ont eu plus de 80%.</a:t>
            </a:r>
          </a:p>
          <a:p>
            <a:endParaRPr lang="fr-CA" dirty="0"/>
          </a:p>
          <a:p>
            <a:r>
              <a:rPr lang="fr-CA" dirty="0"/>
              <a:t>Syntaxe</a:t>
            </a:r>
          </a:p>
          <a:p>
            <a:pPr marL="0" indent="0">
              <a:buNone/>
            </a:pPr>
            <a:r>
              <a:rPr lang="en-US" dirty="0"/>
              <a:t>SELECT </a:t>
            </a:r>
            <a:r>
              <a:rPr lang="en-US" dirty="0" err="1"/>
              <a:t>cours</a:t>
            </a:r>
            <a:r>
              <a:rPr lang="en-US" dirty="0"/>
              <a:t>, avg(note) FROM </a:t>
            </a:r>
            <a:r>
              <a:rPr lang="en-US" dirty="0" err="1"/>
              <a:t>etudiant</a:t>
            </a:r>
            <a:r>
              <a:rPr lang="en-US" dirty="0"/>
              <a:t> WHERE note &gt; 80 GROUP BY </a:t>
            </a:r>
            <a:r>
              <a:rPr lang="en-US" dirty="0" err="1"/>
              <a:t>cours</a:t>
            </a:r>
            <a:r>
              <a:rPr lang="en-US" dirty="0"/>
              <a:t>;</a:t>
            </a:r>
            <a:endParaRPr lang="fr-CA" dirty="0"/>
          </a:p>
        </p:txBody>
      </p:sp>
      <p:graphicFrame>
        <p:nvGraphicFramePr>
          <p:cNvPr id="4" name="Table 3">
            <a:extLst>
              <a:ext uri="{FF2B5EF4-FFF2-40B4-BE49-F238E27FC236}">
                <a16:creationId xmlns:a16="http://schemas.microsoft.com/office/drawing/2014/main" id="{537E04AF-7580-4956-A440-062A970D0B36}"/>
              </a:ext>
            </a:extLst>
          </p:cNvPr>
          <p:cNvGraphicFramePr>
            <a:graphicFrameLocks noGrp="1"/>
          </p:cNvGraphicFramePr>
          <p:nvPr>
            <p:custDataLst>
              <p:tags r:id="rId3"/>
            </p:custDataLst>
          </p:nvPr>
        </p:nvGraphicFramePr>
        <p:xfrm>
          <a:off x="1284472" y="4457165"/>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553727895"/>
                    </a:ext>
                  </a:extLst>
                </a:gridCol>
                <a:gridCol w="4064000">
                  <a:extLst>
                    <a:ext uri="{9D8B030D-6E8A-4147-A177-3AD203B41FA5}">
                      <a16:colId xmlns:a16="http://schemas.microsoft.com/office/drawing/2014/main" val="225200271"/>
                    </a:ext>
                  </a:extLst>
                </a:gridCol>
              </a:tblGrid>
              <a:tr h="370840">
                <a:tc>
                  <a:txBody>
                    <a:bodyPr/>
                    <a:lstStyle/>
                    <a:p>
                      <a:r>
                        <a:rPr lang="fr-CA" dirty="0"/>
                        <a:t>cours</a:t>
                      </a:r>
                    </a:p>
                  </a:txBody>
                  <a:tcPr/>
                </a:tc>
                <a:tc>
                  <a:txBody>
                    <a:bodyPr/>
                    <a:lstStyle/>
                    <a:p>
                      <a:r>
                        <a:rPr lang="fr-CA" dirty="0"/>
                        <a:t>&lt;No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2557896510"/>
                  </a:ext>
                </a:extLst>
              </a:tr>
              <a:tr h="370840">
                <a:tc>
                  <a:txBody>
                    <a:bodyPr/>
                    <a:lstStyle/>
                    <a:p>
                      <a:r>
                        <a:rPr lang="fr-CA" dirty="0"/>
                        <a:t>C#</a:t>
                      </a:r>
                    </a:p>
                  </a:txBody>
                  <a:tcPr/>
                </a:tc>
                <a:tc>
                  <a:txBody>
                    <a:bodyPr/>
                    <a:lstStyle/>
                    <a:p>
                      <a:r>
                        <a:rPr lang="fr-CA" dirty="0"/>
                        <a:t>95 (était 95 avant)</a:t>
                      </a:r>
                    </a:p>
                  </a:txBody>
                  <a:tcPr/>
                </a:tc>
                <a:extLst>
                  <a:ext uri="{0D108BD9-81ED-4DB2-BD59-A6C34878D82A}">
                    <a16:rowId xmlns:a16="http://schemas.microsoft.com/office/drawing/2014/main" val="322311932"/>
                  </a:ext>
                </a:extLst>
              </a:tr>
              <a:tr h="370840">
                <a:tc>
                  <a:txBody>
                    <a:bodyPr/>
                    <a:lstStyle/>
                    <a:p>
                      <a:r>
                        <a:rPr lang="fr-CA" dirty="0"/>
                        <a:t>JAVA</a:t>
                      </a:r>
                    </a:p>
                  </a:txBody>
                  <a:tcPr/>
                </a:tc>
                <a:tc>
                  <a:txBody>
                    <a:bodyPr/>
                    <a:lstStyle/>
                    <a:p>
                      <a:r>
                        <a:rPr lang="fr-CA" dirty="0"/>
                        <a:t>87 (était 81 avant)</a:t>
                      </a:r>
                    </a:p>
                  </a:txBody>
                  <a:tcPr/>
                </a:tc>
                <a:extLst>
                  <a:ext uri="{0D108BD9-81ED-4DB2-BD59-A6C34878D82A}">
                    <a16:rowId xmlns:a16="http://schemas.microsoft.com/office/drawing/2014/main" val="4161578253"/>
                  </a:ext>
                </a:extLst>
              </a:tr>
              <a:tr h="370840">
                <a:tc>
                  <a:txBody>
                    <a:bodyPr/>
                    <a:lstStyle/>
                    <a:p>
                      <a:r>
                        <a:rPr lang="fr-CA" dirty="0"/>
                        <a:t>PHP</a:t>
                      </a:r>
                    </a:p>
                  </a:txBody>
                  <a:tcPr/>
                </a:tc>
                <a:tc>
                  <a:txBody>
                    <a:bodyPr/>
                    <a:lstStyle/>
                    <a:p>
                      <a:r>
                        <a:rPr lang="fr-CA" dirty="0"/>
                        <a:t>82 (était 76 avant)</a:t>
                      </a:r>
                    </a:p>
                  </a:txBody>
                  <a:tcPr/>
                </a:tc>
                <a:extLst>
                  <a:ext uri="{0D108BD9-81ED-4DB2-BD59-A6C34878D82A}">
                    <a16:rowId xmlns:a16="http://schemas.microsoft.com/office/drawing/2014/main" val="1855075275"/>
                  </a:ext>
                </a:extLst>
              </a:tr>
            </a:tbl>
          </a:graphicData>
        </a:graphic>
      </p:graphicFrame>
    </p:spTree>
    <p:extLst>
      <p:ext uri="{BB962C8B-B14F-4D97-AF65-F5344CB8AC3E}">
        <p14:creationId xmlns:p14="http://schemas.microsoft.com/office/powerpoint/2010/main" val="2411786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3BB24-51DA-4E26-99B8-D9822B8A6600}"/>
              </a:ext>
            </a:extLst>
          </p:cNvPr>
          <p:cNvSpPr>
            <a:spLocks noGrp="1"/>
          </p:cNvSpPr>
          <p:nvPr>
            <p:ph type="title"/>
            <p:custDataLst>
              <p:tags r:id="rId1"/>
            </p:custDataLst>
          </p:nvPr>
        </p:nvSpPr>
        <p:spPr/>
        <p:txBody>
          <a:bodyPr/>
          <a:lstStyle/>
          <a:p>
            <a:r>
              <a:rPr lang="fr-CA" dirty="0"/>
              <a:t>Les conditions: HAVING</a:t>
            </a:r>
          </a:p>
        </p:txBody>
      </p:sp>
      <p:sp>
        <p:nvSpPr>
          <p:cNvPr id="3" name="Content Placeholder 2">
            <a:extLst>
              <a:ext uri="{FF2B5EF4-FFF2-40B4-BE49-F238E27FC236}">
                <a16:creationId xmlns:a16="http://schemas.microsoft.com/office/drawing/2014/main" id="{732171E7-6BE2-4645-838E-347CF017BE22}"/>
              </a:ext>
            </a:extLst>
          </p:cNvPr>
          <p:cNvSpPr>
            <a:spLocks noGrp="1"/>
          </p:cNvSpPr>
          <p:nvPr>
            <p:ph idx="1"/>
            <p:custDataLst>
              <p:tags r:id="rId2"/>
            </p:custDataLst>
          </p:nvPr>
        </p:nvSpPr>
        <p:spPr>
          <a:xfrm>
            <a:off x="1103312" y="2052918"/>
            <a:ext cx="10535313" cy="4195481"/>
          </a:xfrm>
        </p:spPr>
        <p:txBody>
          <a:bodyPr/>
          <a:lstStyle/>
          <a:p>
            <a:r>
              <a:rPr lang="fr-CA" dirty="0"/>
              <a:t>Il est également possible d'ajouter des conditions qui filtrent sur le résultat d'une fonction d'agrégation en utilisant HAVING.</a:t>
            </a:r>
          </a:p>
          <a:p>
            <a:endParaRPr lang="fr-CA" dirty="0"/>
          </a:p>
          <a:p>
            <a:r>
              <a:rPr lang="fr-CA" dirty="0"/>
              <a:t>Syntaxe</a:t>
            </a:r>
          </a:p>
          <a:p>
            <a:pPr marL="0" indent="0">
              <a:buNone/>
            </a:pPr>
            <a:r>
              <a:rPr lang="en-US" dirty="0"/>
              <a:t>SELECT </a:t>
            </a:r>
            <a:r>
              <a:rPr lang="en-US" dirty="0" err="1"/>
              <a:t>cours</a:t>
            </a:r>
            <a:r>
              <a:rPr lang="en-US" dirty="0"/>
              <a:t>, avg(note) FROM </a:t>
            </a:r>
            <a:r>
              <a:rPr lang="en-US" dirty="0" err="1"/>
              <a:t>etudiant</a:t>
            </a:r>
            <a:r>
              <a:rPr lang="en-US" dirty="0"/>
              <a:t> GROUP BY </a:t>
            </a:r>
            <a:r>
              <a:rPr lang="en-US" dirty="0" err="1"/>
              <a:t>cours</a:t>
            </a:r>
            <a:r>
              <a:rPr lang="en-US" dirty="0"/>
              <a:t>  HAVING avg(note) &gt; 80;</a:t>
            </a:r>
            <a:endParaRPr lang="fr-CA" dirty="0"/>
          </a:p>
          <a:p>
            <a:pPr marL="0" indent="0">
              <a:buNone/>
            </a:pPr>
            <a:endParaRPr lang="fr-CA" dirty="0"/>
          </a:p>
        </p:txBody>
      </p:sp>
      <p:graphicFrame>
        <p:nvGraphicFramePr>
          <p:cNvPr id="4" name="Table 3">
            <a:extLst>
              <a:ext uri="{FF2B5EF4-FFF2-40B4-BE49-F238E27FC236}">
                <a16:creationId xmlns:a16="http://schemas.microsoft.com/office/drawing/2014/main" id="{46DF3A55-EE67-4240-8641-1AAA28287496}"/>
              </a:ext>
            </a:extLst>
          </p:cNvPr>
          <p:cNvGraphicFramePr>
            <a:graphicFrameLocks noGrp="1"/>
          </p:cNvGraphicFramePr>
          <p:nvPr>
            <p:custDataLst>
              <p:tags r:id="rId3"/>
            </p:custDataLst>
          </p:nvPr>
        </p:nvGraphicFramePr>
        <p:xfrm>
          <a:off x="1284472" y="4457165"/>
          <a:ext cx="8128000" cy="11125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553727895"/>
                    </a:ext>
                  </a:extLst>
                </a:gridCol>
                <a:gridCol w="4064000">
                  <a:extLst>
                    <a:ext uri="{9D8B030D-6E8A-4147-A177-3AD203B41FA5}">
                      <a16:colId xmlns:a16="http://schemas.microsoft.com/office/drawing/2014/main" val="225200271"/>
                    </a:ext>
                  </a:extLst>
                </a:gridCol>
              </a:tblGrid>
              <a:tr h="370840">
                <a:tc>
                  <a:txBody>
                    <a:bodyPr/>
                    <a:lstStyle/>
                    <a:p>
                      <a:r>
                        <a:rPr lang="fr-CA" dirty="0"/>
                        <a:t>cours</a:t>
                      </a:r>
                    </a:p>
                  </a:txBody>
                  <a:tcPr/>
                </a:tc>
                <a:tc>
                  <a:txBody>
                    <a:bodyPr/>
                    <a:lstStyle/>
                    <a:p>
                      <a:r>
                        <a:rPr lang="fr-CA" dirty="0"/>
                        <a:t>&lt;No </a:t>
                      </a:r>
                      <a:r>
                        <a:rPr lang="fr-CA" dirty="0" err="1"/>
                        <a:t>column</a:t>
                      </a:r>
                      <a:r>
                        <a:rPr lang="fr-CA" dirty="0"/>
                        <a:t> </a:t>
                      </a:r>
                      <a:r>
                        <a:rPr lang="fr-CA" dirty="0" err="1"/>
                        <a:t>name</a:t>
                      </a:r>
                      <a:r>
                        <a:rPr lang="fr-CA" dirty="0"/>
                        <a:t>)</a:t>
                      </a:r>
                    </a:p>
                  </a:txBody>
                  <a:tcPr/>
                </a:tc>
                <a:extLst>
                  <a:ext uri="{0D108BD9-81ED-4DB2-BD59-A6C34878D82A}">
                    <a16:rowId xmlns:a16="http://schemas.microsoft.com/office/drawing/2014/main" val="2557896510"/>
                  </a:ext>
                </a:extLst>
              </a:tr>
              <a:tr h="370840">
                <a:tc>
                  <a:txBody>
                    <a:bodyPr/>
                    <a:lstStyle/>
                    <a:p>
                      <a:r>
                        <a:rPr lang="fr-CA" dirty="0"/>
                        <a:t>C#</a:t>
                      </a:r>
                    </a:p>
                  </a:txBody>
                  <a:tcPr/>
                </a:tc>
                <a:tc>
                  <a:txBody>
                    <a:bodyPr/>
                    <a:lstStyle/>
                    <a:p>
                      <a:r>
                        <a:rPr lang="fr-CA" dirty="0"/>
                        <a:t>95</a:t>
                      </a:r>
                    </a:p>
                  </a:txBody>
                  <a:tcPr/>
                </a:tc>
                <a:extLst>
                  <a:ext uri="{0D108BD9-81ED-4DB2-BD59-A6C34878D82A}">
                    <a16:rowId xmlns:a16="http://schemas.microsoft.com/office/drawing/2014/main" val="322311932"/>
                  </a:ext>
                </a:extLst>
              </a:tr>
              <a:tr h="370840">
                <a:tc>
                  <a:txBody>
                    <a:bodyPr/>
                    <a:lstStyle/>
                    <a:p>
                      <a:r>
                        <a:rPr lang="fr-CA" dirty="0"/>
                        <a:t>JAVA</a:t>
                      </a:r>
                    </a:p>
                  </a:txBody>
                  <a:tcPr/>
                </a:tc>
                <a:tc>
                  <a:txBody>
                    <a:bodyPr/>
                    <a:lstStyle/>
                    <a:p>
                      <a:r>
                        <a:rPr lang="fr-CA" dirty="0"/>
                        <a:t>81</a:t>
                      </a:r>
                    </a:p>
                  </a:txBody>
                  <a:tcPr/>
                </a:tc>
                <a:extLst>
                  <a:ext uri="{0D108BD9-81ED-4DB2-BD59-A6C34878D82A}">
                    <a16:rowId xmlns:a16="http://schemas.microsoft.com/office/drawing/2014/main" val="4161578253"/>
                  </a:ext>
                </a:extLst>
              </a:tr>
            </a:tbl>
          </a:graphicData>
        </a:graphic>
      </p:graphicFrame>
    </p:spTree>
    <p:extLst>
      <p:ext uri="{BB962C8B-B14F-4D97-AF65-F5344CB8AC3E}">
        <p14:creationId xmlns:p14="http://schemas.microsoft.com/office/powerpoint/2010/main" val="822173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3BB24-51DA-4E26-99B8-D9822B8A6600}"/>
              </a:ext>
            </a:extLst>
          </p:cNvPr>
          <p:cNvSpPr>
            <a:spLocks noGrp="1"/>
          </p:cNvSpPr>
          <p:nvPr>
            <p:ph type="title"/>
            <p:custDataLst>
              <p:tags r:id="rId1"/>
            </p:custDataLst>
          </p:nvPr>
        </p:nvSpPr>
        <p:spPr/>
        <p:txBody>
          <a:bodyPr/>
          <a:lstStyle/>
          <a:p>
            <a:r>
              <a:rPr lang="fr-CA" dirty="0"/>
              <a:t>Les conditions: HAVING</a:t>
            </a:r>
          </a:p>
        </p:txBody>
      </p:sp>
      <p:sp>
        <p:nvSpPr>
          <p:cNvPr id="3" name="Content Placeholder 2">
            <a:extLst>
              <a:ext uri="{FF2B5EF4-FFF2-40B4-BE49-F238E27FC236}">
                <a16:creationId xmlns:a16="http://schemas.microsoft.com/office/drawing/2014/main" id="{732171E7-6BE2-4645-838E-347CF017BE22}"/>
              </a:ext>
            </a:extLst>
          </p:cNvPr>
          <p:cNvSpPr>
            <a:spLocks noGrp="1"/>
          </p:cNvSpPr>
          <p:nvPr>
            <p:ph idx="1"/>
            <p:custDataLst>
              <p:tags r:id="rId2"/>
            </p:custDataLst>
          </p:nvPr>
        </p:nvSpPr>
        <p:spPr>
          <a:xfrm>
            <a:off x="1103312" y="2052918"/>
            <a:ext cx="10535313" cy="4195481"/>
          </a:xfrm>
        </p:spPr>
        <p:txBody>
          <a:bodyPr/>
          <a:lstStyle/>
          <a:p>
            <a:r>
              <a:rPr lang="fr-CA"/>
              <a:t>Important!</a:t>
            </a:r>
          </a:p>
          <a:p>
            <a:r>
              <a:rPr lang="fr-CA"/>
              <a:t>Comprenez bien que WHERE sert à filtrer les données avant de les regrouper (les conditions sont sur les champs. Ex. age&gt;=18)</a:t>
            </a:r>
          </a:p>
          <a:p>
            <a:r>
              <a:rPr lang="fr-CA"/>
              <a:t>HAVING permet de filtrer sur les données déjà agrégées (AVG, MAX, MIN, etc.). Donc la condition de filtrage doit utiliser le résultat d’une de ces fonctions (Ex. AVG(note)&gt;=80)</a:t>
            </a:r>
            <a:endParaRPr lang="fr-CA" dirty="0"/>
          </a:p>
        </p:txBody>
      </p:sp>
    </p:spTree>
    <p:extLst>
      <p:ext uri="{BB962C8B-B14F-4D97-AF65-F5344CB8AC3E}">
        <p14:creationId xmlns:p14="http://schemas.microsoft.com/office/powerpoint/2010/main" val="2349756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E596C-5C14-4449-BEE4-A91CBF4F4017}"/>
              </a:ext>
            </a:extLst>
          </p:cNvPr>
          <p:cNvSpPr>
            <a:spLocks noGrp="1"/>
          </p:cNvSpPr>
          <p:nvPr>
            <p:ph type="title"/>
            <p:custDataLst>
              <p:tags r:id="rId1"/>
            </p:custDataLst>
          </p:nvPr>
        </p:nvSpPr>
        <p:spPr/>
        <p:txBody>
          <a:bodyPr/>
          <a:lstStyle/>
          <a:p>
            <a:r>
              <a:rPr lang="fr-CA" dirty="0"/>
              <a:t>Les conditions: WHERE + HAVING</a:t>
            </a:r>
          </a:p>
        </p:txBody>
      </p:sp>
      <p:sp>
        <p:nvSpPr>
          <p:cNvPr id="3" name="Content Placeholder 2">
            <a:extLst>
              <a:ext uri="{FF2B5EF4-FFF2-40B4-BE49-F238E27FC236}">
                <a16:creationId xmlns:a16="http://schemas.microsoft.com/office/drawing/2014/main" id="{509745DD-71AC-4451-A5AE-5C59996F39B2}"/>
              </a:ext>
            </a:extLst>
          </p:cNvPr>
          <p:cNvSpPr>
            <a:spLocks noGrp="1"/>
          </p:cNvSpPr>
          <p:nvPr>
            <p:ph idx="1"/>
            <p:custDataLst>
              <p:tags r:id="rId2"/>
            </p:custDataLst>
          </p:nvPr>
        </p:nvSpPr>
        <p:spPr/>
        <p:txBody>
          <a:bodyPr/>
          <a:lstStyle/>
          <a:p>
            <a:r>
              <a:rPr lang="fr-CA" dirty="0"/>
              <a:t>Il est possible d'utiliser WHERE et HAVING dans la même requête.</a:t>
            </a:r>
          </a:p>
          <a:p>
            <a:r>
              <a:rPr lang="fr-CA" dirty="0"/>
              <a:t>Par exemple:</a:t>
            </a:r>
          </a:p>
          <a:p>
            <a:pPr marL="0" indent="0">
              <a:buNone/>
            </a:pPr>
            <a:r>
              <a:rPr lang="en-US" dirty="0"/>
              <a:t>SELECT </a:t>
            </a:r>
            <a:r>
              <a:rPr lang="en-US" dirty="0" err="1"/>
              <a:t>cours</a:t>
            </a:r>
            <a:r>
              <a:rPr lang="en-US" dirty="0"/>
              <a:t> as </a:t>
            </a:r>
            <a:r>
              <a:rPr lang="en-US" dirty="0" err="1"/>
              <a:t>Cours</a:t>
            </a:r>
            <a:r>
              <a:rPr lang="en-US" dirty="0"/>
              <a:t>, avg(note) as </a:t>
            </a:r>
            <a:r>
              <a:rPr lang="en-US" dirty="0" err="1"/>
              <a:t>moyenne</a:t>
            </a:r>
            <a:r>
              <a:rPr lang="en-US" dirty="0"/>
              <a:t> </a:t>
            </a:r>
          </a:p>
          <a:p>
            <a:pPr marL="0" indent="0">
              <a:buNone/>
            </a:pPr>
            <a:r>
              <a:rPr lang="en-US" dirty="0"/>
              <a:t>FROM </a:t>
            </a:r>
            <a:r>
              <a:rPr lang="en-US" dirty="0" err="1"/>
              <a:t>etudiant</a:t>
            </a:r>
            <a:r>
              <a:rPr lang="en-US" dirty="0"/>
              <a:t> </a:t>
            </a:r>
          </a:p>
          <a:p>
            <a:pPr marL="0" indent="0">
              <a:buNone/>
            </a:pPr>
            <a:r>
              <a:rPr lang="en-US" dirty="0"/>
              <a:t>WHERE note &gt; 80 </a:t>
            </a:r>
          </a:p>
          <a:p>
            <a:pPr marL="0" indent="0">
              <a:buNone/>
            </a:pPr>
            <a:r>
              <a:rPr lang="en-US" dirty="0"/>
              <a:t>GROUP BY </a:t>
            </a:r>
            <a:r>
              <a:rPr lang="en-US" dirty="0" err="1"/>
              <a:t>cours</a:t>
            </a:r>
            <a:r>
              <a:rPr lang="en-US" dirty="0"/>
              <a:t> </a:t>
            </a:r>
          </a:p>
          <a:p>
            <a:pPr marL="0" indent="0">
              <a:buNone/>
            </a:pPr>
            <a:r>
              <a:rPr lang="en-US" dirty="0"/>
              <a:t>HAVING avg(note)&gt;90;</a:t>
            </a:r>
          </a:p>
          <a:p>
            <a:pPr marL="0" indent="0">
              <a:buNone/>
            </a:pPr>
            <a:endParaRPr lang="en-US" dirty="0"/>
          </a:p>
          <a:p>
            <a:r>
              <a:rPr lang="en-US" dirty="0"/>
              <a:t>Il </a:t>
            </a:r>
            <a:r>
              <a:rPr lang="en-US" dirty="0" err="1"/>
              <a:t>est</a:t>
            </a:r>
            <a:r>
              <a:rPr lang="en-US" dirty="0"/>
              <a:t> important de </a:t>
            </a:r>
            <a:r>
              <a:rPr lang="en-US" dirty="0" err="1"/>
              <a:t>noter</a:t>
            </a:r>
            <a:r>
              <a:rPr lang="en-US" dirty="0"/>
              <a:t> que WHERE </a:t>
            </a:r>
            <a:r>
              <a:rPr lang="en-US" err="1"/>
              <a:t>est</a:t>
            </a:r>
            <a:r>
              <a:rPr lang="en-US"/>
              <a:t> exécuté </a:t>
            </a:r>
            <a:r>
              <a:rPr lang="en-US" u="sng" dirty="0" err="1"/>
              <a:t>avant</a:t>
            </a:r>
            <a:r>
              <a:rPr lang="en-US" dirty="0"/>
              <a:t> HAVING.</a:t>
            </a:r>
          </a:p>
          <a:p>
            <a:pPr marL="0" indent="0">
              <a:buNone/>
            </a:pPr>
            <a:endParaRPr lang="fr-CA" dirty="0"/>
          </a:p>
        </p:txBody>
      </p:sp>
    </p:spTree>
    <p:extLst>
      <p:ext uri="{BB962C8B-B14F-4D97-AF65-F5344CB8AC3E}">
        <p14:creationId xmlns:p14="http://schemas.microsoft.com/office/powerpoint/2010/main" val="3066397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45215-7018-0E3D-4717-978E37C32569}"/>
              </a:ext>
            </a:extLst>
          </p:cNvPr>
          <p:cNvSpPr>
            <a:spLocks noGrp="1"/>
          </p:cNvSpPr>
          <p:nvPr>
            <p:ph type="title"/>
          </p:nvPr>
        </p:nvSpPr>
        <p:spPr/>
        <p:txBody>
          <a:bodyPr/>
          <a:lstStyle/>
          <a:p>
            <a:r>
              <a:rPr lang="fr-CA" dirty="0"/>
              <a:t>Les fonctions d’agrégation</a:t>
            </a:r>
            <a:endParaRPr lang="en-CA" dirty="0"/>
          </a:p>
        </p:txBody>
      </p:sp>
      <p:sp>
        <p:nvSpPr>
          <p:cNvPr id="3" name="Content Placeholder 2">
            <a:extLst>
              <a:ext uri="{FF2B5EF4-FFF2-40B4-BE49-F238E27FC236}">
                <a16:creationId xmlns:a16="http://schemas.microsoft.com/office/drawing/2014/main" id="{03F479A2-5755-AD63-9BAA-7FEC4B5EA354}"/>
              </a:ext>
            </a:extLst>
          </p:cNvPr>
          <p:cNvSpPr>
            <a:spLocks noGrp="1"/>
          </p:cNvSpPr>
          <p:nvPr>
            <p:ph idx="1"/>
          </p:nvPr>
        </p:nvSpPr>
        <p:spPr/>
        <p:txBody>
          <a:bodyPr/>
          <a:lstStyle/>
          <a:p>
            <a:r>
              <a:rPr lang="fr-CA" dirty="0"/>
              <a:t>Dans la prochaine section, nous couvrirons les stratégies d’indexation</a:t>
            </a:r>
            <a:endParaRPr lang="en-CA" dirty="0"/>
          </a:p>
        </p:txBody>
      </p:sp>
    </p:spTree>
    <p:extLst>
      <p:ext uri="{BB962C8B-B14F-4D97-AF65-F5344CB8AC3E}">
        <p14:creationId xmlns:p14="http://schemas.microsoft.com/office/powerpoint/2010/main" val="1445016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Les index</a:t>
            </a:r>
          </a:p>
        </p:txBody>
      </p:sp>
    </p:spTree>
    <p:extLst>
      <p:ext uri="{BB962C8B-B14F-4D97-AF65-F5344CB8AC3E}">
        <p14:creationId xmlns:p14="http://schemas.microsoft.com/office/powerpoint/2010/main" val="2118007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Rappel du dernier </a:t>
            </a:r>
            <a:r>
              <a:rPr lang="en-US" dirty="0" err="1"/>
              <a:t>cours</a:t>
            </a:r>
            <a:endParaRPr lang="en-US" dirty="0"/>
          </a:p>
        </p:txBody>
      </p:sp>
    </p:spTree>
    <p:extLst>
      <p:ext uri="{BB962C8B-B14F-4D97-AF65-F5344CB8AC3E}">
        <p14:creationId xmlns:p14="http://schemas.microsoft.com/office/powerpoint/2010/main" val="2264203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3BE2D-1710-4B7E-A93D-986516893FE3}"/>
              </a:ext>
            </a:extLst>
          </p:cNvPr>
          <p:cNvSpPr>
            <a:spLocks noGrp="1"/>
          </p:cNvSpPr>
          <p:nvPr>
            <p:ph type="title"/>
            <p:custDataLst>
              <p:tags r:id="rId1"/>
            </p:custDataLst>
          </p:nvPr>
        </p:nvSpPr>
        <p:spPr/>
        <p:txBody>
          <a:bodyPr/>
          <a:lstStyle/>
          <a:p>
            <a:r>
              <a:rPr lang="fr-CA" dirty="0"/>
              <a:t>Les index</a:t>
            </a:r>
          </a:p>
        </p:txBody>
      </p:sp>
      <p:sp>
        <p:nvSpPr>
          <p:cNvPr id="3" name="Content Placeholder 2">
            <a:extLst>
              <a:ext uri="{FF2B5EF4-FFF2-40B4-BE49-F238E27FC236}">
                <a16:creationId xmlns:a16="http://schemas.microsoft.com/office/drawing/2014/main" id="{F890A566-2DE2-413E-AAAC-BBA98DC225FE}"/>
              </a:ext>
            </a:extLst>
          </p:cNvPr>
          <p:cNvSpPr>
            <a:spLocks noGrp="1"/>
          </p:cNvSpPr>
          <p:nvPr>
            <p:ph idx="1"/>
            <p:custDataLst>
              <p:tags r:id="rId2"/>
            </p:custDataLst>
          </p:nvPr>
        </p:nvSpPr>
        <p:spPr/>
        <p:txBody>
          <a:bodyPr/>
          <a:lstStyle/>
          <a:p>
            <a:r>
              <a:rPr lang="fr-CA" dirty="0"/>
              <a:t>Les index sont des structures de données qui permettent d'améliorer significativement la performance de lecture de votre base de données.</a:t>
            </a:r>
          </a:p>
          <a:p>
            <a:endParaRPr lang="fr-CA" dirty="0"/>
          </a:p>
          <a:p>
            <a:r>
              <a:rPr lang="fr-CA" dirty="0"/>
              <a:t>Il n'y a pratiquement aucune chance que nous n'ayez pas à utiliser un index dans votre base de données à un certain moment.</a:t>
            </a:r>
          </a:p>
        </p:txBody>
      </p:sp>
    </p:spTree>
    <p:extLst>
      <p:ext uri="{BB962C8B-B14F-4D97-AF65-F5344CB8AC3E}">
        <p14:creationId xmlns:p14="http://schemas.microsoft.com/office/powerpoint/2010/main" val="8952955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ABE1F-F523-479F-9DBC-B37B1C10509B}"/>
              </a:ext>
            </a:extLst>
          </p:cNvPr>
          <p:cNvSpPr>
            <a:spLocks noGrp="1"/>
          </p:cNvSpPr>
          <p:nvPr>
            <p:ph type="title"/>
            <p:custDataLst>
              <p:tags r:id="rId1"/>
            </p:custDataLst>
          </p:nvPr>
        </p:nvSpPr>
        <p:spPr/>
        <p:txBody>
          <a:bodyPr/>
          <a:lstStyle/>
          <a:p>
            <a:r>
              <a:rPr lang="fr-CA" dirty="0"/>
              <a:t>Principes de performance des opérations sur une BD</a:t>
            </a:r>
          </a:p>
        </p:txBody>
      </p:sp>
      <p:sp>
        <p:nvSpPr>
          <p:cNvPr id="3" name="Content Placeholder 2">
            <a:extLst>
              <a:ext uri="{FF2B5EF4-FFF2-40B4-BE49-F238E27FC236}">
                <a16:creationId xmlns:a16="http://schemas.microsoft.com/office/drawing/2014/main" id="{0BFE6A42-DEA2-46BC-B2EF-7287F0303389}"/>
              </a:ext>
            </a:extLst>
          </p:cNvPr>
          <p:cNvSpPr>
            <a:spLocks noGrp="1"/>
          </p:cNvSpPr>
          <p:nvPr>
            <p:ph idx="1"/>
            <p:custDataLst>
              <p:tags r:id="rId2"/>
            </p:custDataLst>
          </p:nvPr>
        </p:nvSpPr>
        <p:spPr/>
        <p:txBody>
          <a:bodyPr/>
          <a:lstStyle/>
          <a:p>
            <a:r>
              <a:rPr lang="fr-CA" dirty="0"/>
              <a:t>Pour amorcer le sujet, commençons par énoncer quelques faits sur la vitesse d'exécution des opérations sur une base de données:</a:t>
            </a:r>
          </a:p>
          <a:p>
            <a:pPr lvl="1"/>
            <a:r>
              <a:rPr lang="fr-CA" dirty="0"/>
              <a:t>Par défaut, une opération d'écriture est très rapide (Normal, puisqu'un élément peut toujours être ajouté à la fin de la base de données)</a:t>
            </a:r>
          </a:p>
          <a:p>
            <a:pPr lvl="1"/>
            <a:r>
              <a:rPr lang="fr-CA" dirty="0"/>
              <a:t>Une opération de lecture toutefois est très lente. Si on cherche parmi une liste d'un million d'éléments, nous devrons lire jusqu'à un maximum d’un million d'éléments pour retrouver celui que l'on cherche, ou 500 000 en moyenne.</a:t>
            </a:r>
          </a:p>
        </p:txBody>
      </p:sp>
    </p:spTree>
    <p:extLst>
      <p:ext uri="{BB962C8B-B14F-4D97-AF65-F5344CB8AC3E}">
        <p14:creationId xmlns:p14="http://schemas.microsoft.com/office/powerpoint/2010/main" val="1863308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4EB86-7716-4004-98DA-C43EE2D86895}"/>
              </a:ext>
            </a:extLst>
          </p:cNvPr>
          <p:cNvSpPr>
            <a:spLocks noGrp="1"/>
          </p:cNvSpPr>
          <p:nvPr>
            <p:ph type="title"/>
            <p:custDataLst>
              <p:tags r:id="rId1"/>
            </p:custDataLst>
          </p:nvPr>
        </p:nvSpPr>
        <p:spPr/>
        <p:txBody>
          <a:bodyPr/>
          <a:lstStyle/>
          <a:p>
            <a:r>
              <a:rPr lang="fr-CA" dirty="0"/>
              <a:t>Principes de performance des opérations sur une BD</a:t>
            </a:r>
          </a:p>
        </p:txBody>
      </p:sp>
      <p:sp>
        <p:nvSpPr>
          <p:cNvPr id="3" name="Content Placeholder 2">
            <a:extLst>
              <a:ext uri="{FF2B5EF4-FFF2-40B4-BE49-F238E27FC236}">
                <a16:creationId xmlns:a16="http://schemas.microsoft.com/office/drawing/2014/main" id="{F537EB98-C065-4AC3-9BCA-584C9F648E39}"/>
              </a:ext>
            </a:extLst>
          </p:cNvPr>
          <p:cNvSpPr>
            <a:spLocks noGrp="1"/>
          </p:cNvSpPr>
          <p:nvPr>
            <p:ph idx="1"/>
            <p:custDataLst>
              <p:tags r:id="rId2"/>
            </p:custDataLst>
          </p:nvPr>
        </p:nvSpPr>
        <p:spPr/>
        <p:txBody>
          <a:bodyPr/>
          <a:lstStyle/>
          <a:p>
            <a:r>
              <a:rPr lang="fr-CA" dirty="0"/>
              <a:t>La recherche dans un champ qui n'est pas indexé s'appelle du "table scanning" (Balayage de table) qui signifie que chacun des éléments sera lu un à un.</a:t>
            </a:r>
          </a:p>
          <a:p>
            <a:endParaRPr lang="fr-CA" dirty="0"/>
          </a:p>
          <a:p>
            <a:r>
              <a:rPr lang="fr-CA" dirty="0"/>
              <a:t>Imaginez que vous cherchez un mot dans le dictionnaire en lisant chaque page, une à la fois!</a:t>
            </a:r>
          </a:p>
          <a:p>
            <a:endParaRPr lang="fr-CA" dirty="0"/>
          </a:p>
          <a:p>
            <a:endParaRPr lang="fr-CA" dirty="0"/>
          </a:p>
        </p:txBody>
      </p:sp>
    </p:spTree>
    <p:extLst>
      <p:ext uri="{BB962C8B-B14F-4D97-AF65-F5344CB8AC3E}">
        <p14:creationId xmlns:p14="http://schemas.microsoft.com/office/powerpoint/2010/main" val="257398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8A3D3-D59D-47FA-A550-77F2CE1A3220}"/>
              </a:ext>
            </a:extLst>
          </p:cNvPr>
          <p:cNvSpPr>
            <a:spLocks noGrp="1"/>
          </p:cNvSpPr>
          <p:nvPr>
            <p:ph type="title"/>
            <p:custDataLst>
              <p:tags r:id="rId1"/>
            </p:custDataLst>
          </p:nvPr>
        </p:nvSpPr>
        <p:spPr/>
        <p:txBody>
          <a:bodyPr/>
          <a:lstStyle/>
          <a:p>
            <a:r>
              <a:rPr lang="fr-CA" dirty="0"/>
              <a:t>Utilisation des bases de données</a:t>
            </a:r>
          </a:p>
        </p:txBody>
      </p:sp>
      <p:sp>
        <p:nvSpPr>
          <p:cNvPr id="3" name="Content Placeholder 2">
            <a:extLst>
              <a:ext uri="{FF2B5EF4-FFF2-40B4-BE49-F238E27FC236}">
                <a16:creationId xmlns:a16="http://schemas.microsoft.com/office/drawing/2014/main" id="{8C1A8042-CE60-4F7F-9A66-A5B12EC784D4}"/>
              </a:ext>
            </a:extLst>
          </p:cNvPr>
          <p:cNvSpPr>
            <a:spLocks noGrp="1"/>
          </p:cNvSpPr>
          <p:nvPr>
            <p:ph idx="1"/>
            <p:custDataLst>
              <p:tags r:id="rId2"/>
            </p:custDataLst>
          </p:nvPr>
        </p:nvSpPr>
        <p:spPr/>
        <p:txBody>
          <a:bodyPr/>
          <a:lstStyle/>
          <a:p>
            <a:r>
              <a:rPr lang="fr-CA" dirty="0"/>
              <a:t>Concernant l'utilisation, voici d'autres faits</a:t>
            </a:r>
          </a:p>
          <a:p>
            <a:pPr lvl="1"/>
            <a:r>
              <a:rPr lang="fr-CA" dirty="0"/>
              <a:t>Environ 95% des opérations effectuées sur une base de données sont des opérations de lecture (SELECT).</a:t>
            </a:r>
          </a:p>
          <a:p>
            <a:pPr lvl="1"/>
            <a:r>
              <a:rPr lang="fr-CA" dirty="0"/>
              <a:t>Les 5% restants sont les opérations d'écriture (INSERT, UPDATE, DELETE)</a:t>
            </a:r>
          </a:p>
          <a:p>
            <a:endParaRPr lang="fr-CA" dirty="0"/>
          </a:p>
          <a:p>
            <a:endParaRPr lang="fr-CA" dirty="0"/>
          </a:p>
          <a:p>
            <a:endParaRPr lang="fr-CA" dirty="0"/>
          </a:p>
          <a:p>
            <a:r>
              <a:rPr lang="fr-CA" dirty="0">
                <a:hlinkClick r:id="rId4"/>
              </a:rPr>
              <a:t>https://johnnunemaker.com/database-performance-simplified/</a:t>
            </a:r>
            <a:endParaRPr lang="fr-CA" dirty="0"/>
          </a:p>
          <a:p>
            <a:endParaRPr lang="fr-CA" dirty="0"/>
          </a:p>
          <a:p>
            <a:endParaRPr lang="fr-CA" dirty="0"/>
          </a:p>
        </p:txBody>
      </p:sp>
    </p:spTree>
    <p:extLst>
      <p:ext uri="{BB962C8B-B14F-4D97-AF65-F5344CB8AC3E}">
        <p14:creationId xmlns:p14="http://schemas.microsoft.com/office/powerpoint/2010/main" val="537568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0AF97-613A-4124-8B35-05C50226942F}"/>
              </a:ext>
            </a:extLst>
          </p:cNvPr>
          <p:cNvSpPr>
            <a:spLocks noGrp="1"/>
          </p:cNvSpPr>
          <p:nvPr>
            <p:ph type="title"/>
            <p:custDataLst>
              <p:tags r:id="rId1"/>
            </p:custDataLst>
          </p:nvPr>
        </p:nvSpPr>
        <p:spPr/>
        <p:txBody>
          <a:bodyPr/>
          <a:lstStyle/>
          <a:p>
            <a:r>
              <a:rPr lang="fr-CA" dirty="0"/>
              <a:t>Problème?</a:t>
            </a:r>
          </a:p>
        </p:txBody>
      </p:sp>
      <p:sp>
        <p:nvSpPr>
          <p:cNvPr id="3" name="Content Placeholder 2">
            <a:extLst>
              <a:ext uri="{FF2B5EF4-FFF2-40B4-BE49-F238E27FC236}">
                <a16:creationId xmlns:a16="http://schemas.microsoft.com/office/drawing/2014/main" id="{D0EA4BCE-85B6-411A-8FEC-254998B365FC}"/>
              </a:ext>
            </a:extLst>
          </p:cNvPr>
          <p:cNvSpPr>
            <a:spLocks noGrp="1"/>
          </p:cNvSpPr>
          <p:nvPr>
            <p:ph idx="1"/>
            <p:custDataLst>
              <p:tags r:id="rId2"/>
            </p:custDataLst>
          </p:nvPr>
        </p:nvSpPr>
        <p:spPr/>
        <p:txBody>
          <a:bodyPr/>
          <a:lstStyle/>
          <a:p>
            <a:r>
              <a:rPr lang="fr-CA" dirty="0"/>
              <a:t>L'opération la plus fréquence (SELECT) est la plus lente</a:t>
            </a:r>
          </a:p>
          <a:p>
            <a:r>
              <a:rPr lang="fr-CA" dirty="0"/>
              <a:t>L'opérations la moins fréquence (INSERT) est la plus rapide</a:t>
            </a:r>
          </a:p>
          <a:p>
            <a:endParaRPr lang="fr-CA" dirty="0"/>
          </a:p>
          <a:p>
            <a:endParaRPr lang="fr-CA" dirty="0"/>
          </a:p>
          <a:p>
            <a:r>
              <a:rPr lang="fr-CA" dirty="0"/>
              <a:t>Que faire pour inverser la situation?</a:t>
            </a:r>
          </a:p>
          <a:p>
            <a:pPr marL="0" indent="0">
              <a:buNone/>
            </a:pPr>
            <a:r>
              <a:rPr lang="fr-CA" dirty="0"/>
              <a:t>			Un index!</a:t>
            </a:r>
          </a:p>
        </p:txBody>
      </p:sp>
    </p:spTree>
    <p:extLst>
      <p:ext uri="{BB962C8B-B14F-4D97-AF65-F5344CB8AC3E}">
        <p14:creationId xmlns:p14="http://schemas.microsoft.com/office/powerpoint/2010/main" val="192264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209E7-1D4C-4789-B208-7FB2A5971BBD}"/>
              </a:ext>
            </a:extLst>
          </p:cNvPr>
          <p:cNvSpPr>
            <a:spLocks noGrp="1"/>
          </p:cNvSpPr>
          <p:nvPr>
            <p:ph type="title"/>
            <p:custDataLst>
              <p:tags r:id="rId1"/>
            </p:custDataLst>
          </p:nvPr>
        </p:nvSpPr>
        <p:spPr/>
        <p:txBody>
          <a:bodyPr/>
          <a:lstStyle/>
          <a:p>
            <a:r>
              <a:rPr lang="fr-CA" dirty="0"/>
              <a:t>Solution: Un index!</a:t>
            </a:r>
          </a:p>
        </p:txBody>
      </p:sp>
      <p:sp>
        <p:nvSpPr>
          <p:cNvPr id="3" name="Content Placeholder 2">
            <a:extLst>
              <a:ext uri="{FF2B5EF4-FFF2-40B4-BE49-F238E27FC236}">
                <a16:creationId xmlns:a16="http://schemas.microsoft.com/office/drawing/2014/main" id="{74A96969-310E-4563-A27F-84F8005E82B8}"/>
              </a:ext>
            </a:extLst>
          </p:cNvPr>
          <p:cNvSpPr>
            <a:spLocks noGrp="1"/>
          </p:cNvSpPr>
          <p:nvPr>
            <p:ph idx="1"/>
            <p:custDataLst>
              <p:tags r:id="rId2"/>
            </p:custDataLst>
          </p:nvPr>
        </p:nvSpPr>
        <p:spPr/>
        <p:txBody>
          <a:bodyPr/>
          <a:lstStyle/>
          <a:p>
            <a:r>
              <a:rPr lang="fr-CA" dirty="0"/>
              <a:t>Un index est une structure de données qui optimise la façon de lire une certaine colonne (un champ)</a:t>
            </a:r>
          </a:p>
          <a:p>
            <a:endParaRPr lang="fr-CA" dirty="0"/>
          </a:p>
          <a:p>
            <a:r>
              <a:rPr lang="fr-CA" dirty="0"/>
              <a:t>Pour cette raison, chaque champ doit être indexé individuellement ou par groupe.</a:t>
            </a:r>
          </a:p>
        </p:txBody>
      </p:sp>
    </p:spTree>
    <p:extLst>
      <p:ext uri="{BB962C8B-B14F-4D97-AF65-F5344CB8AC3E}">
        <p14:creationId xmlns:p14="http://schemas.microsoft.com/office/powerpoint/2010/main" val="24556687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EE6FE-0F11-4F9F-85B7-617CA6148B10}"/>
              </a:ext>
            </a:extLst>
          </p:cNvPr>
          <p:cNvSpPr>
            <a:spLocks noGrp="1"/>
          </p:cNvSpPr>
          <p:nvPr>
            <p:ph type="title"/>
            <p:custDataLst>
              <p:tags r:id="rId1"/>
            </p:custDataLst>
          </p:nvPr>
        </p:nvSpPr>
        <p:spPr/>
        <p:txBody>
          <a:bodyPr/>
          <a:lstStyle/>
          <a:p>
            <a:r>
              <a:rPr lang="fr-CA" dirty="0"/>
              <a:t>Les index</a:t>
            </a:r>
          </a:p>
        </p:txBody>
      </p:sp>
      <p:sp>
        <p:nvSpPr>
          <p:cNvPr id="3" name="Content Placeholder 2">
            <a:extLst>
              <a:ext uri="{FF2B5EF4-FFF2-40B4-BE49-F238E27FC236}">
                <a16:creationId xmlns:a16="http://schemas.microsoft.com/office/drawing/2014/main" id="{831E5EA2-B97E-4188-A921-CF57F3471CD2}"/>
              </a:ext>
            </a:extLst>
          </p:cNvPr>
          <p:cNvSpPr>
            <a:spLocks noGrp="1"/>
          </p:cNvSpPr>
          <p:nvPr>
            <p:ph idx="1"/>
            <p:custDataLst>
              <p:tags r:id="rId2"/>
            </p:custDataLst>
          </p:nvPr>
        </p:nvSpPr>
        <p:spPr/>
        <p:txBody>
          <a:bodyPr/>
          <a:lstStyle/>
          <a:p>
            <a:r>
              <a:rPr lang="fr-CA" dirty="0"/>
              <a:t>Dans cette section, nous couvrirons donc</a:t>
            </a:r>
          </a:p>
          <a:p>
            <a:pPr lvl="1"/>
            <a:r>
              <a:rPr lang="fr-CA" dirty="0"/>
              <a:t>Les avantages et inconvénients</a:t>
            </a:r>
          </a:p>
          <a:p>
            <a:pPr lvl="1"/>
            <a:r>
              <a:rPr lang="fr-CA"/>
              <a:t>Les </a:t>
            </a:r>
            <a:r>
              <a:rPr lang="fr-CA" dirty="0"/>
              <a:t>types d'index</a:t>
            </a:r>
          </a:p>
          <a:p>
            <a:pPr lvl="1"/>
            <a:r>
              <a:rPr lang="fr-CA" dirty="0"/>
              <a:t>Quels champs devraient être indexés</a:t>
            </a:r>
          </a:p>
          <a:p>
            <a:pPr lvl="1"/>
            <a:r>
              <a:rPr lang="fr-CA" dirty="0"/>
              <a:t>Comment effectuer la création d'un index</a:t>
            </a:r>
          </a:p>
          <a:p>
            <a:pPr lvl="1"/>
            <a:r>
              <a:rPr lang="fr-CA" dirty="0"/>
              <a:t>Comment voir les index d'une table</a:t>
            </a:r>
          </a:p>
        </p:txBody>
      </p:sp>
    </p:spTree>
    <p:extLst>
      <p:ext uri="{BB962C8B-B14F-4D97-AF65-F5344CB8AC3E}">
        <p14:creationId xmlns:p14="http://schemas.microsoft.com/office/powerpoint/2010/main" val="4466580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DB6F4-F656-4224-B935-A369DE312CA6}"/>
              </a:ext>
            </a:extLst>
          </p:cNvPr>
          <p:cNvSpPr>
            <a:spLocks noGrp="1"/>
          </p:cNvSpPr>
          <p:nvPr>
            <p:ph type="title"/>
            <p:custDataLst>
              <p:tags r:id="rId1"/>
            </p:custDataLst>
          </p:nvPr>
        </p:nvSpPr>
        <p:spPr/>
        <p:txBody>
          <a:bodyPr/>
          <a:lstStyle/>
          <a:p>
            <a:r>
              <a:rPr lang="fr-CA" dirty="0"/>
              <a:t>Avantage et inconvénients</a:t>
            </a:r>
          </a:p>
        </p:txBody>
      </p:sp>
      <p:sp>
        <p:nvSpPr>
          <p:cNvPr id="3" name="Content Placeholder 2">
            <a:extLst>
              <a:ext uri="{FF2B5EF4-FFF2-40B4-BE49-F238E27FC236}">
                <a16:creationId xmlns:a16="http://schemas.microsoft.com/office/drawing/2014/main" id="{0EC0D77A-C03B-4E8A-879C-153B48BA546F}"/>
              </a:ext>
            </a:extLst>
          </p:cNvPr>
          <p:cNvSpPr>
            <a:spLocks noGrp="1"/>
          </p:cNvSpPr>
          <p:nvPr>
            <p:ph idx="1"/>
            <p:custDataLst>
              <p:tags r:id="rId2"/>
            </p:custDataLst>
          </p:nvPr>
        </p:nvSpPr>
        <p:spPr/>
        <p:txBody>
          <a:bodyPr/>
          <a:lstStyle/>
          <a:p>
            <a:r>
              <a:rPr lang="fr-CA" dirty="0"/>
              <a:t>S'il n'y a qu'une chose que je veux que vous vous rappeliez sur les index, c'est ceci: Les avantages et inconvénients de les utiliser.</a:t>
            </a:r>
          </a:p>
          <a:p>
            <a:endParaRPr lang="fr-CA" dirty="0"/>
          </a:p>
          <a:p>
            <a:r>
              <a:rPr lang="fr-CA" dirty="0"/>
              <a:t>Avantage</a:t>
            </a:r>
          </a:p>
          <a:p>
            <a:pPr lvl="1"/>
            <a:r>
              <a:rPr lang="fr-CA" dirty="0"/>
              <a:t>Accélération significative des opérations de lecture</a:t>
            </a:r>
          </a:p>
          <a:p>
            <a:pPr lvl="1"/>
            <a:endParaRPr lang="fr-CA" dirty="0"/>
          </a:p>
          <a:p>
            <a:r>
              <a:rPr lang="fr-CA" dirty="0"/>
              <a:t>Désavantages</a:t>
            </a:r>
          </a:p>
          <a:p>
            <a:pPr lvl="1"/>
            <a:r>
              <a:rPr lang="fr-CA" dirty="0"/>
              <a:t>Ralentissement des opérations d'écriture</a:t>
            </a:r>
          </a:p>
          <a:p>
            <a:pPr lvl="1"/>
            <a:r>
              <a:rPr lang="fr-CA" dirty="0"/>
              <a:t>Consommation d'espace mémoire</a:t>
            </a:r>
          </a:p>
        </p:txBody>
      </p:sp>
    </p:spTree>
    <p:extLst>
      <p:ext uri="{BB962C8B-B14F-4D97-AF65-F5344CB8AC3E}">
        <p14:creationId xmlns:p14="http://schemas.microsoft.com/office/powerpoint/2010/main" val="4167432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54218-5274-4421-A9DB-3A9FD441A30C}"/>
              </a:ext>
            </a:extLst>
          </p:cNvPr>
          <p:cNvSpPr>
            <a:spLocks noGrp="1"/>
          </p:cNvSpPr>
          <p:nvPr>
            <p:ph type="title"/>
            <p:custDataLst>
              <p:tags r:id="rId1"/>
            </p:custDataLst>
          </p:nvPr>
        </p:nvSpPr>
        <p:spPr/>
        <p:txBody>
          <a:bodyPr/>
          <a:lstStyle/>
          <a:p>
            <a:r>
              <a:rPr lang="fr-CA" dirty="0"/>
              <a:t>Type d'index</a:t>
            </a:r>
          </a:p>
        </p:txBody>
      </p:sp>
      <p:sp>
        <p:nvSpPr>
          <p:cNvPr id="3" name="Content Placeholder 2">
            <a:extLst>
              <a:ext uri="{FF2B5EF4-FFF2-40B4-BE49-F238E27FC236}">
                <a16:creationId xmlns:a16="http://schemas.microsoft.com/office/drawing/2014/main" id="{4D7AF021-D480-4DC6-937D-1C951F1AE23D}"/>
              </a:ext>
            </a:extLst>
          </p:cNvPr>
          <p:cNvSpPr>
            <a:spLocks noGrp="1"/>
          </p:cNvSpPr>
          <p:nvPr>
            <p:ph idx="1"/>
            <p:custDataLst>
              <p:tags r:id="rId2"/>
            </p:custDataLst>
          </p:nvPr>
        </p:nvSpPr>
        <p:spPr/>
        <p:txBody>
          <a:bodyPr/>
          <a:lstStyle/>
          <a:p>
            <a:r>
              <a:rPr lang="fr-CA" dirty="0"/>
              <a:t>Il y a deux types d'index</a:t>
            </a:r>
          </a:p>
          <a:p>
            <a:pPr lvl="1"/>
            <a:r>
              <a:rPr lang="fr-CA" dirty="0" err="1"/>
              <a:t>Clustered</a:t>
            </a:r>
            <a:endParaRPr lang="fr-CA" dirty="0"/>
          </a:p>
          <a:p>
            <a:pPr lvl="1"/>
            <a:r>
              <a:rPr lang="fr-CA" dirty="0" err="1"/>
              <a:t>Nonclustered</a:t>
            </a:r>
            <a:endParaRPr lang="fr-CA" dirty="0"/>
          </a:p>
          <a:p>
            <a:endParaRPr lang="fr-CA" dirty="0"/>
          </a:p>
        </p:txBody>
      </p:sp>
    </p:spTree>
    <p:extLst>
      <p:ext uri="{BB962C8B-B14F-4D97-AF65-F5344CB8AC3E}">
        <p14:creationId xmlns:p14="http://schemas.microsoft.com/office/powerpoint/2010/main" val="8049656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6E8A7-FC9F-47A8-9C6E-C4969B20239C}"/>
              </a:ext>
            </a:extLst>
          </p:cNvPr>
          <p:cNvSpPr>
            <a:spLocks noGrp="1"/>
          </p:cNvSpPr>
          <p:nvPr>
            <p:ph type="title"/>
            <p:custDataLst>
              <p:tags r:id="rId1"/>
            </p:custDataLst>
          </p:nvPr>
        </p:nvSpPr>
        <p:spPr/>
        <p:txBody>
          <a:bodyPr/>
          <a:lstStyle/>
          <a:p>
            <a:r>
              <a:rPr lang="fr-CA" dirty="0"/>
              <a:t>Index "</a:t>
            </a:r>
            <a:r>
              <a:rPr lang="fr-CA" dirty="0" err="1"/>
              <a:t>Clustered</a:t>
            </a:r>
            <a:r>
              <a:rPr lang="fr-CA" dirty="0"/>
              <a:t>"</a:t>
            </a:r>
          </a:p>
        </p:txBody>
      </p:sp>
      <p:sp>
        <p:nvSpPr>
          <p:cNvPr id="3" name="Content Placeholder 2">
            <a:extLst>
              <a:ext uri="{FF2B5EF4-FFF2-40B4-BE49-F238E27FC236}">
                <a16:creationId xmlns:a16="http://schemas.microsoft.com/office/drawing/2014/main" id="{DA4E209B-0B7B-42A3-A02C-17324F2CCB8F}"/>
              </a:ext>
            </a:extLst>
          </p:cNvPr>
          <p:cNvSpPr>
            <a:spLocks noGrp="1"/>
          </p:cNvSpPr>
          <p:nvPr>
            <p:ph idx="1"/>
            <p:custDataLst>
              <p:tags r:id="rId2"/>
            </p:custDataLst>
          </p:nvPr>
        </p:nvSpPr>
        <p:spPr/>
        <p:txBody>
          <a:bodyPr/>
          <a:lstStyle/>
          <a:p>
            <a:r>
              <a:rPr lang="fr-CA" dirty="0"/>
              <a:t>Un index de type "</a:t>
            </a:r>
            <a:r>
              <a:rPr lang="fr-CA" dirty="0" err="1"/>
              <a:t>Clustered</a:t>
            </a:r>
            <a:r>
              <a:rPr lang="fr-CA" dirty="0"/>
              <a:t>" signifie que c'est la table de la base de données elle-même qui est logiquement réorganisée afin d'optimiser les opérations de lecture.</a:t>
            </a:r>
          </a:p>
          <a:p>
            <a:r>
              <a:rPr lang="fr-CA" dirty="0"/>
              <a:t>Pour cette raison, une table ne peut posséder qu'</a:t>
            </a:r>
            <a:r>
              <a:rPr lang="fr-CA" u="sng" dirty="0"/>
              <a:t>un seul index de type "</a:t>
            </a:r>
            <a:r>
              <a:rPr lang="fr-CA" u="sng" dirty="0" err="1"/>
              <a:t>Clustered</a:t>
            </a:r>
            <a:r>
              <a:rPr lang="fr-CA" u="sng" dirty="0"/>
              <a:t>"</a:t>
            </a:r>
            <a:r>
              <a:rPr lang="fr-CA" dirty="0"/>
              <a:t>.</a:t>
            </a:r>
          </a:p>
          <a:p>
            <a:r>
              <a:rPr lang="fr-CA" dirty="0"/>
              <a:t>Typiquement, une table possédant une </a:t>
            </a:r>
            <a:r>
              <a:rPr lang="fr-CA" u="sng" dirty="0"/>
              <a:t>clé primaire</a:t>
            </a:r>
            <a:r>
              <a:rPr lang="fr-CA" dirty="0"/>
              <a:t> sera sous cette forme. La raison est que les clés primaires ne changent pas avec le temps et permettent de réduire la quantité de changements sur la structure logique de la table indexée de cette façon.</a:t>
            </a:r>
          </a:p>
        </p:txBody>
      </p:sp>
    </p:spTree>
    <p:extLst>
      <p:ext uri="{BB962C8B-B14F-4D97-AF65-F5344CB8AC3E}">
        <p14:creationId xmlns:p14="http://schemas.microsoft.com/office/powerpoint/2010/main" val="55582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FEAB2-FEFB-49FE-AB7B-582F5DA80CC9}"/>
              </a:ext>
            </a:extLst>
          </p:cNvPr>
          <p:cNvSpPr>
            <a:spLocks noGrp="1"/>
          </p:cNvSpPr>
          <p:nvPr>
            <p:ph type="title"/>
            <p:custDataLst>
              <p:tags r:id="rId1"/>
            </p:custDataLst>
          </p:nvPr>
        </p:nvSpPr>
        <p:spPr/>
        <p:txBody>
          <a:bodyPr/>
          <a:lstStyle/>
          <a:p>
            <a:r>
              <a:rPr lang="en-US" dirty="0"/>
              <a:t>Rappel du dernier </a:t>
            </a:r>
            <a:r>
              <a:rPr lang="en-US" dirty="0" err="1"/>
              <a:t>cours</a:t>
            </a:r>
            <a:endParaRPr lang="fr-CA" dirty="0"/>
          </a:p>
        </p:txBody>
      </p:sp>
      <p:sp>
        <p:nvSpPr>
          <p:cNvPr id="3" name="Content Placeholder 2">
            <a:extLst>
              <a:ext uri="{FF2B5EF4-FFF2-40B4-BE49-F238E27FC236}">
                <a16:creationId xmlns:a16="http://schemas.microsoft.com/office/drawing/2014/main" id="{14B4E62D-F150-4DB8-AE78-2716B9D6838E}"/>
              </a:ext>
            </a:extLst>
          </p:cNvPr>
          <p:cNvSpPr>
            <a:spLocks noGrp="1"/>
          </p:cNvSpPr>
          <p:nvPr>
            <p:ph idx="1"/>
            <p:custDataLst>
              <p:tags r:id="rId2"/>
            </p:custDataLst>
          </p:nvPr>
        </p:nvSpPr>
        <p:spPr/>
        <p:txBody>
          <a:bodyPr/>
          <a:lstStyle/>
          <a:p>
            <a:r>
              <a:rPr lang="fr-CA" dirty="0"/>
              <a:t>Au dernier cours, nous avons vu comment établir des relations entre des tables (1 à 1, 1 à plusieurs, plusieurs à plusieurs).</a:t>
            </a:r>
          </a:p>
          <a:p>
            <a:pPr marL="0" indent="0">
              <a:buNone/>
            </a:pPr>
            <a:endParaRPr lang="fr-CA" dirty="0"/>
          </a:p>
          <a:p>
            <a:r>
              <a:rPr lang="fr-CA" dirty="0"/>
              <a:t>Nous avons vu comment explorer les concepts de clé étrangère et de table intermédiaire pour exploiter cette structure.</a:t>
            </a:r>
          </a:p>
          <a:p>
            <a:pPr marL="0" indent="0">
              <a:buNone/>
            </a:pPr>
            <a:endParaRPr lang="fr-CA" dirty="0"/>
          </a:p>
          <a:p>
            <a:r>
              <a:rPr lang="fr-CA" dirty="0"/>
              <a:t>Nous avons ensuite vu comment recombiner l’information en utilisant des jointures de tables et des requêtes imbriquées.</a:t>
            </a:r>
          </a:p>
          <a:p>
            <a:endParaRPr lang="fr-CA" dirty="0"/>
          </a:p>
        </p:txBody>
      </p:sp>
    </p:spTree>
    <p:extLst>
      <p:ext uri="{BB962C8B-B14F-4D97-AF65-F5344CB8AC3E}">
        <p14:creationId xmlns:p14="http://schemas.microsoft.com/office/powerpoint/2010/main" val="38159774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8AF4F-3044-4E9E-9CDD-CBB6BA21C307}"/>
              </a:ext>
            </a:extLst>
          </p:cNvPr>
          <p:cNvSpPr>
            <a:spLocks noGrp="1"/>
          </p:cNvSpPr>
          <p:nvPr>
            <p:ph type="title"/>
            <p:custDataLst>
              <p:tags r:id="rId1"/>
            </p:custDataLst>
          </p:nvPr>
        </p:nvSpPr>
        <p:spPr/>
        <p:txBody>
          <a:bodyPr/>
          <a:lstStyle/>
          <a:p>
            <a:r>
              <a:rPr lang="fr-CA" dirty="0"/>
              <a:t>Index "</a:t>
            </a:r>
            <a:r>
              <a:rPr lang="fr-CA" dirty="0" err="1"/>
              <a:t>Nonclustered</a:t>
            </a:r>
            <a:r>
              <a:rPr lang="fr-CA" dirty="0"/>
              <a:t>"</a:t>
            </a:r>
          </a:p>
        </p:txBody>
      </p:sp>
      <p:sp>
        <p:nvSpPr>
          <p:cNvPr id="3" name="Content Placeholder 2">
            <a:extLst>
              <a:ext uri="{FF2B5EF4-FFF2-40B4-BE49-F238E27FC236}">
                <a16:creationId xmlns:a16="http://schemas.microsoft.com/office/drawing/2014/main" id="{167AB416-4F75-4B1D-A14D-EF7FA2D85D35}"/>
              </a:ext>
            </a:extLst>
          </p:cNvPr>
          <p:cNvSpPr>
            <a:spLocks noGrp="1"/>
          </p:cNvSpPr>
          <p:nvPr>
            <p:ph idx="1"/>
            <p:custDataLst>
              <p:tags r:id="rId2"/>
            </p:custDataLst>
          </p:nvPr>
        </p:nvSpPr>
        <p:spPr/>
        <p:txBody>
          <a:bodyPr/>
          <a:lstStyle/>
          <a:p>
            <a:r>
              <a:rPr lang="fr-CA" dirty="0"/>
              <a:t>Un index de type "</a:t>
            </a:r>
            <a:r>
              <a:rPr lang="fr-CA" dirty="0" err="1"/>
              <a:t>Nonclustered</a:t>
            </a:r>
            <a:r>
              <a:rPr lang="fr-CA" dirty="0"/>
              <a:t>" a pour différence que la structure B-TREE est créée dans une nouvelle table indépendante.</a:t>
            </a:r>
          </a:p>
          <a:p>
            <a:r>
              <a:rPr lang="fr-CA" dirty="0"/>
              <a:t>Cette table sera organisée de sorte à accélérer la recherche du champ indexé en utilisant la structure de B-TREE également.</a:t>
            </a:r>
          </a:p>
          <a:p>
            <a:r>
              <a:rPr lang="fr-CA" dirty="0"/>
              <a:t>Une fois l'élément trouvé, celui-ci indiquera la position du tuple dans la table réelle.</a:t>
            </a:r>
          </a:p>
          <a:p>
            <a:r>
              <a:rPr lang="fr-CA" dirty="0"/>
              <a:t>Les index </a:t>
            </a:r>
            <a:r>
              <a:rPr lang="fr-CA" dirty="0" err="1"/>
              <a:t>nonclustered</a:t>
            </a:r>
            <a:r>
              <a:rPr lang="fr-CA" dirty="0"/>
              <a:t> ont pour avantage de pouvoir être </a:t>
            </a:r>
            <a:r>
              <a:rPr lang="fr-CA" u="sng" dirty="0"/>
              <a:t>appliqués sur plusieurs champs</a:t>
            </a:r>
            <a:r>
              <a:rPr lang="fr-CA" dirty="0"/>
              <a:t>.</a:t>
            </a:r>
          </a:p>
          <a:p>
            <a:r>
              <a:rPr lang="fr-CA" dirty="0"/>
              <a:t>Toutefois, ils ont pour inconvénients de </a:t>
            </a:r>
            <a:r>
              <a:rPr lang="fr-CA" u="sng" dirty="0"/>
              <a:t>consommer de l'espace disque, et d'être généralement plus lents qu'un index </a:t>
            </a:r>
            <a:r>
              <a:rPr lang="fr-CA" u="sng" dirty="0" err="1"/>
              <a:t>clustered</a:t>
            </a:r>
            <a:r>
              <a:rPr lang="fr-CA" dirty="0"/>
              <a:t>.</a:t>
            </a:r>
          </a:p>
        </p:txBody>
      </p:sp>
    </p:spTree>
    <p:extLst>
      <p:ext uri="{BB962C8B-B14F-4D97-AF65-F5344CB8AC3E}">
        <p14:creationId xmlns:p14="http://schemas.microsoft.com/office/powerpoint/2010/main" val="2912721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8C08A-4426-E0B7-3577-AD2253859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7C8849-07CC-8ABE-F4D6-3B83768555DC}"/>
              </a:ext>
            </a:extLst>
          </p:cNvPr>
          <p:cNvSpPr>
            <a:spLocks noGrp="1"/>
          </p:cNvSpPr>
          <p:nvPr>
            <p:ph type="title"/>
            <p:custDataLst>
              <p:tags r:id="rId1"/>
            </p:custDataLst>
          </p:nvPr>
        </p:nvSpPr>
        <p:spPr/>
        <p:txBody>
          <a:bodyPr/>
          <a:lstStyle/>
          <a:p>
            <a:r>
              <a:rPr lang="fr-CA" dirty="0"/>
              <a:t>B-</a:t>
            </a:r>
            <a:r>
              <a:rPr lang="fr-CA" dirty="0" err="1"/>
              <a:t>Tree</a:t>
            </a:r>
            <a:endParaRPr lang="fr-CA" dirty="0"/>
          </a:p>
        </p:txBody>
      </p:sp>
      <p:sp>
        <p:nvSpPr>
          <p:cNvPr id="3" name="Content Placeholder 2">
            <a:extLst>
              <a:ext uri="{FF2B5EF4-FFF2-40B4-BE49-F238E27FC236}">
                <a16:creationId xmlns:a16="http://schemas.microsoft.com/office/drawing/2014/main" id="{96C94AF6-D2D1-4611-A7FE-F15DB38FB621}"/>
              </a:ext>
            </a:extLst>
          </p:cNvPr>
          <p:cNvSpPr>
            <a:spLocks noGrp="1"/>
          </p:cNvSpPr>
          <p:nvPr>
            <p:ph idx="1"/>
            <p:custDataLst>
              <p:tags r:id="rId2"/>
            </p:custDataLst>
          </p:nvPr>
        </p:nvSpPr>
        <p:spPr>
          <a:xfrm>
            <a:off x="1103312" y="5889812"/>
            <a:ext cx="8946541" cy="358587"/>
          </a:xfrm>
        </p:spPr>
        <p:txBody>
          <a:bodyPr>
            <a:normAutofit fontScale="92500" lnSpcReduction="10000"/>
          </a:bodyPr>
          <a:lstStyle/>
          <a:p>
            <a:r>
              <a:rPr lang="fr-CA" dirty="0">
                <a:hlinkClick r:id="rId4"/>
              </a:rPr>
              <a:t>https://en.algorithmica.org/hpc/data-structures/s-tree/</a:t>
            </a:r>
            <a:r>
              <a:rPr lang="fr-CA" dirty="0"/>
              <a:t> </a:t>
            </a:r>
          </a:p>
        </p:txBody>
      </p:sp>
      <p:pic>
        <p:nvPicPr>
          <p:cNvPr id="1026" name="Picture 2">
            <a:extLst>
              <a:ext uri="{FF2B5EF4-FFF2-40B4-BE49-F238E27FC236}">
                <a16:creationId xmlns:a16="http://schemas.microsoft.com/office/drawing/2014/main" id="{7DA7A6FA-944B-7AA2-5F2F-74FCA72735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0711" y="1853248"/>
            <a:ext cx="9311392" cy="3068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765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34CD5-0140-498C-999E-F1A72A7CA6CD}"/>
              </a:ext>
            </a:extLst>
          </p:cNvPr>
          <p:cNvSpPr>
            <a:spLocks noGrp="1"/>
          </p:cNvSpPr>
          <p:nvPr>
            <p:ph type="title"/>
            <p:custDataLst>
              <p:tags r:id="rId1"/>
            </p:custDataLst>
          </p:nvPr>
        </p:nvSpPr>
        <p:spPr/>
        <p:txBody>
          <a:bodyPr/>
          <a:lstStyle/>
          <a:p>
            <a:r>
              <a:rPr lang="fr-CA" dirty="0"/>
              <a:t>Quels champs indexer?</a:t>
            </a:r>
          </a:p>
        </p:txBody>
      </p:sp>
      <p:sp>
        <p:nvSpPr>
          <p:cNvPr id="3" name="Content Placeholder 2">
            <a:extLst>
              <a:ext uri="{FF2B5EF4-FFF2-40B4-BE49-F238E27FC236}">
                <a16:creationId xmlns:a16="http://schemas.microsoft.com/office/drawing/2014/main" id="{BC99CE2A-3D60-41F0-8D0F-13C234EC2087}"/>
              </a:ext>
            </a:extLst>
          </p:cNvPr>
          <p:cNvSpPr>
            <a:spLocks noGrp="1"/>
          </p:cNvSpPr>
          <p:nvPr>
            <p:ph idx="1"/>
            <p:custDataLst>
              <p:tags r:id="rId2"/>
            </p:custDataLst>
          </p:nvPr>
        </p:nvSpPr>
        <p:spPr/>
        <p:txBody>
          <a:bodyPr/>
          <a:lstStyle/>
          <a:p>
            <a:r>
              <a:rPr lang="fr-CA" dirty="0"/>
              <a:t>Nous avons vu comment fonctionne un index, mais est-ce que tous les champs devraient être indexés?</a:t>
            </a:r>
          </a:p>
        </p:txBody>
      </p:sp>
    </p:spTree>
    <p:extLst>
      <p:ext uri="{BB962C8B-B14F-4D97-AF65-F5344CB8AC3E}">
        <p14:creationId xmlns:p14="http://schemas.microsoft.com/office/powerpoint/2010/main" val="41801302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1DE01-AAB0-44B5-80D6-13AF25C88D2F}"/>
              </a:ext>
            </a:extLst>
          </p:cNvPr>
          <p:cNvSpPr>
            <a:spLocks noGrp="1"/>
          </p:cNvSpPr>
          <p:nvPr>
            <p:ph type="title"/>
            <p:custDataLst>
              <p:tags r:id="rId1"/>
            </p:custDataLst>
          </p:nvPr>
        </p:nvSpPr>
        <p:spPr/>
        <p:txBody>
          <a:bodyPr/>
          <a:lstStyle/>
          <a:p>
            <a:r>
              <a:rPr lang="fr-CA" dirty="0"/>
              <a:t>Quels champs indexer?</a:t>
            </a:r>
          </a:p>
        </p:txBody>
      </p:sp>
      <p:sp>
        <p:nvSpPr>
          <p:cNvPr id="3" name="Content Placeholder 2">
            <a:extLst>
              <a:ext uri="{FF2B5EF4-FFF2-40B4-BE49-F238E27FC236}">
                <a16:creationId xmlns:a16="http://schemas.microsoft.com/office/drawing/2014/main" id="{4A2357AD-C027-45BB-AB06-7C4391B0249C}"/>
              </a:ext>
            </a:extLst>
          </p:cNvPr>
          <p:cNvSpPr>
            <a:spLocks noGrp="1"/>
          </p:cNvSpPr>
          <p:nvPr>
            <p:ph idx="1"/>
            <p:custDataLst>
              <p:tags r:id="rId2"/>
            </p:custDataLst>
          </p:nvPr>
        </p:nvSpPr>
        <p:spPr/>
        <p:txBody>
          <a:bodyPr/>
          <a:lstStyle/>
          <a:p>
            <a:r>
              <a:rPr lang="fr-CA" dirty="0"/>
              <a:t>Par exemple</a:t>
            </a:r>
          </a:p>
          <a:p>
            <a:pPr lvl="1"/>
            <a:r>
              <a:rPr lang="fr-CA" dirty="0"/>
              <a:t>SELECT province FROM client WHERE nom='Alexandre'</a:t>
            </a:r>
          </a:p>
          <a:p>
            <a:endParaRPr lang="fr-CA" dirty="0"/>
          </a:p>
          <a:p>
            <a:endParaRPr lang="fr-CA" dirty="0"/>
          </a:p>
          <a:p>
            <a:r>
              <a:rPr lang="fr-CA" dirty="0"/>
              <a:t>Dans cette situation, doit-on indexé </a:t>
            </a:r>
            <a:r>
              <a:rPr lang="fr-CA" u="sng" dirty="0"/>
              <a:t>province</a:t>
            </a:r>
            <a:r>
              <a:rPr lang="fr-CA" dirty="0"/>
              <a:t>? </a:t>
            </a:r>
            <a:r>
              <a:rPr lang="fr-CA" u="sng" dirty="0"/>
              <a:t>nom</a:t>
            </a:r>
            <a:r>
              <a:rPr lang="fr-CA" dirty="0"/>
              <a:t>? les deux?</a:t>
            </a:r>
          </a:p>
        </p:txBody>
      </p:sp>
    </p:spTree>
    <p:extLst>
      <p:ext uri="{BB962C8B-B14F-4D97-AF65-F5344CB8AC3E}">
        <p14:creationId xmlns:p14="http://schemas.microsoft.com/office/powerpoint/2010/main" val="1417432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AA9E6-8388-4E6F-A7BE-48263A1D1D75}"/>
              </a:ext>
            </a:extLst>
          </p:cNvPr>
          <p:cNvSpPr>
            <a:spLocks noGrp="1"/>
          </p:cNvSpPr>
          <p:nvPr>
            <p:ph type="title"/>
            <p:custDataLst>
              <p:tags r:id="rId1"/>
            </p:custDataLst>
          </p:nvPr>
        </p:nvSpPr>
        <p:spPr/>
        <p:txBody>
          <a:bodyPr/>
          <a:lstStyle/>
          <a:p>
            <a:r>
              <a:rPr lang="fr-CA" dirty="0"/>
              <a:t>Quels champs indexer?</a:t>
            </a:r>
          </a:p>
        </p:txBody>
      </p:sp>
      <p:sp>
        <p:nvSpPr>
          <p:cNvPr id="3" name="Content Placeholder 2">
            <a:extLst>
              <a:ext uri="{FF2B5EF4-FFF2-40B4-BE49-F238E27FC236}">
                <a16:creationId xmlns:a16="http://schemas.microsoft.com/office/drawing/2014/main" id="{F6ACFC95-8653-4C01-B49C-4F73409A03EF}"/>
              </a:ext>
            </a:extLst>
          </p:cNvPr>
          <p:cNvSpPr>
            <a:spLocks noGrp="1"/>
          </p:cNvSpPr>
          <p:nvPr>
            <p:ph idx="1"/>
            <p:custDataLst>
              <p:tags r:id="rId2"/>
            </p:custDataLst>
          </p:nvPr>
        </p:nvSpPr>
        <p:spPr/>
        <p:txBody>
          <a:bodyPr/>
          <a:lstStyle/>
          <a:p>
            <a:r>
              <a:rPr lang="fr-CA" dirty="0"/>
              <a:t>Dans l'exemple précédent, l'index devrait effectivement être créé sur "nom".</a:t>
            </a:r>
          </a:p>
          <a:p>
            <a:endParaRPr lang="fr-CA" dirty="0"/>
          </a:p>
          <a:p>
            <a:r>
              <a:rPr lang="fr-CA" dirty="0"/>
              <a:t>La raison est que c'est le nom que nous allons rechercher dans la base de données.</a:t>
            </a:r>
          </a:p>
          <a:p>
            <a:r>
              <a:rPr lang="fr-CA" dirty="0"/>
              <a:t>Une fois que c'est fait, la "province" se trouve sur la même ligne et ne requiert donc pas de recherche supplémentaire.</a:t>
            </a:r>
          </a:p>
        </p:txBody>
      </p:sp>
    </p:spTree>
    <p:extLst>
      <p:ext uri="{BB962C8B-B14F-4D97-AF65-F5344CB8AC3E}">
        <p14:creationId xmlns:p14="http://schemas.microsoft.com/office/powerpoint/2010/main" val="34552227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AA9E6-8388-4E6F-A7BE-48263A1D1D75}"/>
              </a:ext>
            </a:extLst>
          </p:cNvPr>
          <p:cNvSpPr>
            <a:spLocks noGrp="1"/>
          </p:cNvSpPr>
          <p:nvPr>
            <p:ph type="title"/>
            <p:custDataLst>
              <p:tags r:id="rId1"/>
            </p:custDataLst>
          </p:nvPr>
        </p:nvSpPr>
        <p:spPr/>
        <p:txBody>
          <a:bodyPr/>
          <a:lstStyle/>
          <a:p>
            <a:r>
              <a:rPr lang="fr-CA" dirty="0"/>
              <a:t>Quels champs indexer?</a:t>
            </a:r>
          </a:p>
        </p:txBody>
      </p:sp>
      <p:sp>
        <p:nvSpPr>
          <p:cNvPr id="3" name="Content Placeholder 2">
            <a:extLst>
              <a:ext uri="{FF2B5EF4-FFF2-40B4-BE49-F238E27FC236}">
                <a16:creationId xmlns:a16="http://schemas.microsoft.com/office/drawing/2014/main" id="{F6ACFC95-8653-4C01-B49C-4F73409A03EF}"/>
              </a:ext>
            </a:extLst>
          </p:cNvPr>
          <p:cNvSpPr>
            <a:spLocks noGrp="1"/>
          </p:cNvSpPr>
          <p:nvPr>
            <p:ph idx="1"/>
            <p:custDataLst>
              <p:tags r:id="rId2"/>
            </p:custDataLst>
          </p:nvPr>
        </p:nvSpPr>
        <p:spPr/>
        <p:txBody>
          <a:bodyPr>
            <a:normAutofit/>
          </a:bodyPr>
          <a:lstStyle/>
          <a:p>
            <a:r>
              <a:rPr lang="fr-CA" dirty="0"/>
              <a:t>Comme règle générale, considérez que les champs suivants peuvent être indexés:</a:t>
            </a:r>
          </a:p>
          <a:p>
            <a:pPr lvl="1"/>
            <a:r>
              <a:rPr lang="fr-CA" dirty="0"/>
              <a:t>Les clés primaires (elles le sont toujours par défaut - Type "</a:t>
            </a:r>
            <a:r>
              <a:rPr lang="fr-CA" dirty="0" err="1"/>
              <a:t>Clustered</a:t>
            </a:r>
            <a:r>
              <a:rPr lang="fr-CA" dirty="0"/>
              <a:t>")</a:t>
            </a:r>
          </a:p>
          <a:p>
            <a:pPr lvl="1"/>
            <a:r>
              <a:rPr lang="fr-CA" dirty="0"/>
              <a:t>Les champs utilisés dans les jointures (typiquement des clés étrangères)</a:t>
            </a:r>
          </a:p>
          <a:p>
            <a:pPr lvl="1"/>
            <a:r>
              <a:rPr lang="fr-CA" dirty="0"/>
              <a:t>Les champs utilisés dans les clauses "WHERE" *</a:t>
            </a:r>
          </a:p>
          <a:p>
            <a:pPr lvl="1"/>
            <a:r>
              <a:rPr lang="fr-CA" dirty="0"/>
              <a:t>Les champs utilisés dans les ORDER GY</a:t>
            </a:r>
          </a:p>
          <a:p>
            <a:pPr lvl="1"/>
            <a:r>
              <a:rPr lang="fr-CA" dirty="0"/>
              <a:t>Les champs utilisés dans les GROUP BY</a:t>
            </a:r>
          </a:p>
          <a:p>
            <a:pPr lvl="1"/>
            <a:endParaRPr lang="fr-CA" dirty="0"/>
          </a:p>
        </p:txBody>
      </p:sp>
    </p:spTree>
    <p:extLst>
      <p:ext uri="{BB962C8B-B14F-4D97-AF65-F5344CB8AC3E}">
        <p14:creationId xmlns:p14="http://schemas.microsoft.com/office/powerpoint/2010/main" val="25959580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4CFB0-6399-298F-AB52-186B293516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42267-9391-1B42-9BD2-43E35FDB69C7}"/>
              </a:ext>
            </a:extLst>
          </p:cNvPr>
          <p:cNvSpPr>
            <a:spLocks noGrp="1"/>
          </p:cNvSpPr>
          <p:nvPr>
            <p:ph type="title"/>
            <p:custDataLst>
              <p:tags r:id="rId1"/>
            </p:custDataLst>
          </p:nvPr>
        </p:nvSpPr>
        <p:spPr/>
        <p:txBody>
          <a:bodyPr/>
          <a:lstStyle/>
          <a:p>
            <a:r>
              <a:rPr lang="fr-CA" dirty="0"/>
              <a:t>Quels champs indexer?</a:t>
            </a:r>
          </a:p>
        </p:txBody>
      </p:sp>
      <p:sp>
        <p:nvSpPr>
          <p:cNvPr id="3" name="Content Placeholder 2">
            <a:extLst>
              <a:ext uri="{FF2B5EF4-FFF2-40B4-BE49-F238E27FC236}">
                <a16:creationId xmlns:a16="http://schemas.microsoft.com/office/drawing/2014/main" id="{C5F7E31F-D485-67AD-B4DC-8D7B45C03590}"/>
              </a:ext>
            </a:extLst>
          </p:cNvPr>
          <p:cNvSpPr>
            <a:spLocks noGrp="1"/>
          </p:cNvSpPr>
          <p:nvPr>
            <p:ph idx="1"/>
            <p:custDataLst>
              <p:tags r:id="rId2"/>
            </p:custDataLst>
          </p:nvPr>
        </p:nvSpPr>
        <p:spPr/>
        <p:txBody>
          <a:bodyPr>
            <a:normAutofit lnSpcReduction="10000"/>
          </a:bodyPr>
          <a:lstStyle/>
          <a:p>
            <a:r>
              <a:rPr lang="fr-CA" dirty="0"/>
              <a:t>Attention</a:t>
            </a:r>
          </a:p>
          <a:p>
            <a:r>
              <a:rPr lang="fr-CA" dirty="0"/>
              <a:t>Maintenir un index peut parfois être plus couteux que le </a:t>
            </a:r>
            <a:r>
              <a:rPr lang="fr-CA" dirty="0" err="1"/>
              <a:t>bénifice</a:t>
            </a:r>
            <a:r>
              <a:rPr lang="fr-CA" dirty="0"/>
              <a:t> qu’ils apportent dans certaines situations:</a:t>
            </a:r>
          </a:p>
          <a:p>
            <a:pPr lvl="1"/>
            <a:r>
              <a:rPr lang="fr-CA" dirty="0"/>
              <a:t>Le volume de données est faible (Ex. 100 tuples)</a:t>
            </a:r>
          </a:p>
          <a:p>
            <a:pPr lvl="1"/>
            <a:r>
              <a:rPr lang="fr-CA" dirty="0"/>
              <a:t>Les données changent très souvent par rapport au nombre de lecture</a:t>
            </a:r>
          </a:p>
          <a:p>
            <a:pPr lvl="2"/>
            <a:r>
              <a:rPr lang="fr-CA" dirty="0"/>
              <a:t>Le coût de maintenir l’index est fréquent et dépasse globalement le gain de performance à la lecture qui est plus rare</a:t>
            </a:r>
          </a:p>
          <a:p>
            <a:pPr lvl="1"/>
            <a:r>
              <a:rPr lang="fr-CA" dirty="0"/>
              <a:t>Elles ont peu de valeur distincte (ex. </a:t>
            </a:r>
            <a:r>
              <a:rPr lang="fr-CA" dirty="0" err="1"/>
              <a:t>true</a:t>
            </a:r>
            <a:r>
              <a:rPr lang="fr-CA" dirty="0"/>
              <a:t>/false)</a:t>
            </a:r>
          </a:p>
          <a:p>
            <a:pPr lvl="2"/>
            <a:r>
              <a:rPr lang="fr-CA" dirty="0"/>
              <a:t>N’augmente pas significativement la vitesse de lecture et demande constamment de mettre à jour l’index</a:t>
            </a:r>
          </a:p>
          <a:p>
            <a:pPr lvl="1"/>
            <a:r>
              <a:rPr lang="fr-CA" dirty="0"/>
              <a:t>Les données sont très rarement utilisé par l’application</a:t>
            </a:r>
          </a:p>
          <a:p>
            <a:pPr lvl="2"/>
            <a:r>
              <a:rPr lang="fr-CA" dirty="0"/>
              <a:t>On maintient un index pour des données qui ne sont utilisé qu’à l’occasion</a:t>
            </a:r>
          </a:p>
          <a:p>
            <a:pPr lvl="1"/>
            <a:endParaRPr lang="fr-CA" dirty="0"/>
          </a:p>
          <a:p>
            <a:endParaRPr lang="fr-CA" dirty="0"/>
          </a:p>
        </p:txBody>
      </p:sp>
    </p:spTree>
    <p:extLst>
      <p:ext uri="{BB962C8B-B14F-4D97-AF65-F5344CB8AC3E}">
        <p14:creationId xmlns:p14="http://schemas.microsoft.com/office/powerpoint/2010/main" val="20082315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1B25A-55E2-4D9F-BB9F-A629FE8186A8}"/>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0495BF5C-0725-41D0-AF82-294892DA7040}"/>
              </a:ext>
            </a:extLst>
          </p:cNvPr>
          <p:cNvSpPr>
            <a:spLocks noGrp="1"/>
          </p:cNvSpPr>
          <p:nvPr>
            <p:ph idx="1"/>
            <p:custDataLst>
              <p:tags r:id="rId2"/>
            </p:custDataLst>
          </p:nvPr>
        </p:nvSpPr>
        <p:spPr/>
        <p:txBody>
          <a:bodyPr/>
          <a:lstStyle/>
          <a:p>
            <a:r>
              <a:rPr lang="fr-CA" dirty="0"/>
              <a:t>Il existe quelques façons de créer un index</a:t>
            </a:r>
          </a:p>
          <a:p>
            <a:pPr lvl="1"/>
            <a:r>
              <a:rPr lang="fr-CA" dirty="0"/>
              <a:t>En utilisant l'interface de SSMS</a:t>
            </a:r>
          </a:p>
          <a:p>
            <a:pPr lvl="1"/>
            <a:r>
              <a:rPr lang="fr-CA" dirty="0"/>
              <a:t>En utilisant des instructions SQL</a:t>
            </a:r>
          </a:p>
          <a:p>
            <a:pPr lvl="2"/>
            <a:r>
              <a:rPr lang="fr-CA" dirty="0"/>
              <a:t>Au moment de la création de la table</a:t>
            </a:r>
          </a:p>
          <a:p>
            <a:pPr lvl="2"/>
            <a:r>
              <a:rPr lang="fr-CA" dirty="0"/>
              <a:t>En modifiant une table déjà créée.</a:t>
            </a:r>
          </a:p>
          <a:p>
            <a:endParaRPr lang="fr-CA" dirty="0"/>
          </a:p>
        </p:txBody>
      </p:sp>
    </p:spTree>
    <p:extLst>
      <p:ext uri="{BB962C8B-B14F-4D97-AF65-F5344CB8AC3E}">
        <p14:creationId xmlns:p14="http://schemas.microsoft.com/office/powerpoint/2010/main" val="7394512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BF1C1-4009-4E3D-8539-831310340E52}"/>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A8C7D1F6-68E5-4EC8-AB5E-CB86241F64E8}"/>
              </a:ext>
            </a:extLst>
          </p:cNvPr>
          <p:cNvSpPr>
            <a:spLocks noGrp="1"/>
          </p:cNvSpPr>
          <p:nvPr>
            <p:ph idx="1"/>
            <p:custDataLst>
              <p:tags r:id="rId2"/>
            </p:custDataLst>
          </p:nvPr>
        </p:nvSpPr>
        <p:spPr/>
        <p:txBody>
          <a:bodyPr/>
          <a:lstStyle/>
          <a:p>
            <a:r>
              <a:rPr lang="fr-CA" dirty="0"/>
              <a:t>On peut créer un index en utilisant le menu de la base de données comme suit:</a:t>
            </a:r>
          </a:p>
        </p:txBody>
      </p:sp>
      <p:pic>
        <p:nvPicPr>
          <p:cNvPr id="4" name="Picture 3">
            <a:extLst>
              <a:ext uri="{FF2B5EF4-FFF2-40B4-BE49-F238E27FC236}">
                <a16:creationId xmlns:a16="http://schemas.microsoft.com/office/drawing/2014/main" id="{856385E4-1D25-43E8-B149-3B419B544288}"/>
              </a:ext>
            </a:extLst>
          </p:cNvPr>
          <p:cNvPicPr>
            <a:picLocks noChangeAspect="1"/>
          </p:cNvPicPr>
          <p:nvPr>
            <p:custDataLst>
              <p:tags r:id="rId3"/>
            </p:custDataLst>
          </p:nvPr>
        </p:nvPicPr>
        <p:blipFill>
          <a:blip r:embed="rId5"/>
          <a:stretch>
            <a:fillRect/>
          </a:stretch>
        </p:blipFill>
        <p:spPr>
          <a:xfrm>
            <a:off x="3377953" y="2471137"/>
            <a:ext cx="5791200" cy="4152900"/>
          </a:xfrm>
          <a:prstGeom prst="rect">
            <a:avLst/>
          </a:prstGeom>
        </p:spPr>
      </p:pic>
    </p:spTree>
    <p:extLst>
      <p:ext uri="{BB962C8B-B14F-4D97-AF65-F5344CB8AC3E}">
        <p14:creationId xmlns:p14="http://schemas.microsoft.com/office/powerpoint/2010/main" val="35924789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DF2F5-DC16-4C53-878F-6C2748CE0FD9}"/>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50DE145B-D6C1-4AC6-BFB7-AF59DA93C924}"/>
              </a:ext>
            </a:extLst>
          </p:cNvPr>
          <p:cNvSpPr>
            <a:spLocks noGrp="1"/>
          </p:cNvSpPr>
          <p:nvPr>
            <p:ph idx="1"/>
            <p:custDataLst>
              <p:tags r:id="rId2"/>
            </p:custDataLst>
          </p:nvPr>
        </p:nvSpPr>
        <p:spPr/>
        <p:txBody>
          <a:bodyPr/>
          <a:lstStyle/>
          <a:p>
            <a:r>
              <a:rPr lang="fr-CA" dirty="0"/>
              <a:t>On peut ensuite faire "ajouter", sélectionner la colonne, et confirmer.</a:t>
            </a:r>
          </a:p>
        </p:txBody>
      </p:sp>
      <p:pic>
        <p:nvPicPr>
          <p:cNvPr id="4" name="Picture 3">
            <a:extLst>
              <a:ext uri="{FF2B5EF4-FFF2-40B4-BE49-F238E27FC236}">
                <a16:creationId xmlns:a16="http://schemas.microsoft.com/office/drawing/2014/main" id="{55C0A9D4-0F24-4017-96A6-4EC1B1AAB80D}"/>
              </a:ext>
            </a:extLst>
          </p:cNvPr>
          <p:cNvPicPr>
            <a:picLocks noChangeAspect="1"/>
          </p:cNvPicPr>
          <p:nvPr>
            <p:custDataLst>
              <p:tags r:id="rId3"/>
            </p:custDataLst>
          </p:nvPr>
        </p:nvPicPr>
        <p:blipFill>
          <a:blip r:embed="rId5"/>
          <a:stretch>
            <a:fillRect/>
          </a:stretch>
        </p:blipFill>
        <p:spPr>
          <a:xfrm>
            <a:off x="1513174" y="2681057"/>
            <a:ext cx="6361649" cy="3943050"/>
          </a:xfrm>
          <a:prstGeom prst="rect">
            <a:avLst/>
          </a:prstGeom>
        </p:spPr>
      </p:pic>
    </p:spTree>
    <p:extLst>
      <p:ext uri="{BB962C8B-B14F-4D97-AF65-F5344CB8AC3E}">
        <p14:creationId xmlns:p14="http://schemas.microsoft.com/office/powerpoint/2010/main" val="255688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Index &amp; </a:t>
            </a:r>
            <a:r>
              <a:rPr lang="en-US" dirty="0" err="1"/>
              <a:t>fonctions</a:t>
            </a:r>
            <a:r>
              <a:rPr lang="en-US" dirty="0"/>
              <a:t> </a:t>
            </a:r>
            <a:r>
              <a:rPr lang="en-US" dirty="0" err="1"/>
              <a:t>d'agrégation</a:t>
            </a:r>
            <a:endParaRPr lang="en-US" dirty="0"/>
          </a:p>
        </p:txBody>
      </p:sp>
    </p:spTree>
    <p:extLst>
      <p:ext uri="{BB962C8B-B14F-4D97-AF65-F5344CB8AC3E}">
        <p14:creationId xmlns:p14="http://schemas.microsoft.com/office/powerpoint/2010/main" val="37223278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BF1C1-4009-4E3D-8539-831310340E52}"/>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A8C7D1F6-68E5-4EC8-AB5E-CB86241F64E8}"/>
              </a:ext>
            </a:extLst>
          </p:cNvPr>
          <p:cNvSpPr>
            <a:spLocks noGrp="1"/>
          </p:cNvSpPr>
          <p:nvPr>
            <p:ph idx="1"/>
            <p:custDataLst>
              <p:tags r:id="rId2"/>
            </p:custDataLst>
          </p:nvPr>
        </p:nvSpPr>
        <p:spPr/>
        <p:txBody>
          <a:bodyPr/>
          <a:lstStyle/>
          <a:p>
            <a:r>
              <a:rPr lang="fr-CA" dirty="0"/>
              <a:t>Il est possible de créer un index directement au moment de la création de la table en ajoutant ceci après le type du champ:</a:t>
            </a:r>
          </a:p>
          <a:p>
            <a:pPr lvl="1"/>
            <a:r>
              <a:rPr lang="fr-CA" dirty="0"/>
              <a:t>index &lt;</a:t>
            </a:r>
            <a:r>
              <a:rPr lang="fr-CA" dirty="0" err="1"/>
              <a:t>nom_de_l'index</a:t>
            </a:r>
            <a:r>
              <a:rPr lang="fr-CA" dirty="0"/>
              <a:t>&gt; (non)</a:t>
            </a:r>
            <a:r>
              <a:rPr lang="fr-CA" dirty="0" err="1"/>
              <a:t>clustered</a:t>
            </a:r>
            <a:endParaRPr lang="fr-CA" dirty="0"/>
          </a:p>
          <a:p>
            <a:pPr marL="457200" lvl="1" indent="0">
              <a:buNone/>
            </a:pPr>
            <a:endParaRPr lang="fr-CA" dirty="0"/>
          </a:p>
          <a:p>
            <a:pPr marL="457200" lvl="1" indent="0">
              <a:buNone/>
            </a:pPr>
            <a:endParaRPr lang="fr-CA" dirty="0"/>
          </a:p>
          <a:p>
            <a:r>
              <a:rPr lang="fr-CA"/>
              <a:t>Pour la clé primaire, un index de type « clustered » sera automatiquement créé à moins de spécifier autrement (non recommandé)</a:t>
            </a:r>
            <a:endParaRPr lang="fr-CA" dirty="0"/>
          </a:p>
        </p:txBody>
      </p:sp>
    </p:spTree>
    <p:extLst>
      <p:ext uri="{BB962C8B-B14F-4D97-AF65-F5344CB8AC3E}">
        <p14:creationId xmlns:p14="http://schemas.microsoft.com/office/powerpoint/2010/main" val="14816266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3E636-068F-4444-AFB7-DBF840824F4D}"/>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4237CA4F-5E26-4C0C-82EC-9E9789553BD0}"/>
              </a:ext>
            </a:extLst>
          </p:cNvPr>
          <p:cNvSpPr>
            <a:spLocks noGrp="1"/>
          </p:cNvSpPr>
          <p:nvPr>
            <p:ph idx="1"/>
            <p:custDataLst>
              <p:tags r:id="rId2"/>
            </p:custDataLst>
          </p:nvPr>
        </p:nvSpPr>
        <p:spPr>
          <a:xfrm>
            <a:off x="1103312" y="2052918"/>
            <a:ext cx="9576525" cy="4195481"/>
          </a:xfrm>
        </p:spPr>
        <p:txBody>
          <a:bodyPr/>
          <a:lstStyle/>
          <a:p>
            <a:r>
              <a:rPr lang="fr-CA" dirty="0"/>
              <a:t>Exemple</a:t>
            </a:r>
          </a:p>
          <a:p>
            <a:endParaRPr lang="fr-CA" dirty="0"/>
          </a:p>
          <a:p>
            <a:pPr marL="0" indent="0">
              <a:buNone/>
            </a:pPr>
            <a:r>
              <a:rPr lang="fr-CA" dirty="0" err="1"/>
              <a:t>create</a:t>
            </a:r>
            <a:r>
              <a:rPr lang="fr-CA" dirty="0"/>
              <a:t> table </a:t>
            </a:r>
            <a:r>
              <a:rPr lang="fr-CA" dirty="0" err="1"/>
              <a:t>etudiant</a:t>
            </a:r>
            <a:r>
              <a:rPr lang="fr-CA" dirty="0"/>
              <a:t> (</a:t>
            </a:r>
          </a:p>
          <a:p>
            <a:pPr marL="0" indent="0">
              <a:buNone/>
            </a:pPr>
            <a:r>
              <a:rPr lang="en-US" dirty="0"/>
              <a:t>	</a:t>
            </a:r>
            <a:r>
              <a:rPr lang="en-US" dirty="0" err="1"/>
              <a:t>id_etudiant</a:t>
            </a:r>
            <a:r>
              <a:rPr lang="en-US" dirty="0"/>
              <a:t> int </a:t>
            </a:r>
            <a:r>
              <a:rPr lang="en-US"/>
              <a:t>identity primary key </a:t>
            </a:r>
            <a:r>
              <a:rPr lang="en-US">
                <a:solidFill>
                  <a:srgbClr val="FFC000"/>
                </a:solidFill>
              </a:rPr>
              <a:t>nonclustered</a:t>
            </a:r>
            <a:r>
              <a:rPr lang="en-US"/>
              <a:t>, (</a:t>
            </a:r>
            <a:r>
              <a:rPr lang="en-US">
                <a:solidFill>
                  <a:srgbClr val="FF0000"/>
                </a:solidFill>
              </a:rPr>
              <a:t>non recommandé</a:t>
            </a:r>
            <a:r>
              <a:rPr lang="en-US"/>
              <a:t>)</a:t>
            </a:r>
            <a:endParaRPr lang="en-US" dirty="0"/>
          </a:p>
          <a:p>
            <a:pPr marL="0" indent="0">
              <a:buNone/>
            </a:pPr>
            <a:r>
              <a:rPr lang="fr-CA" dirty="0"/>
              <a:t>	nom	varchar(50),</a:t>
            </a:r>
          </a:p>
          <a:p>
            <a:pPr marL="0" indent="0">
              <a:buNone/>
            </a:pPr>
            <a:r>
              <a:rPr lang="fr-CA" dirty="0"/>
              <a:t>	cours	varchar(50) index </a:t>
            </a:r>
            <a:r>
              <a:rPr lang="fr-CA" dirty="0" err="1"/>
              <a:t>idx_cours</a:t>
            </a:r>
            <a:r>
              <a:rPr lang="fr-CA" dirty="0"/>
              <a:t> </a:t>
            </a:r>
            <a:r>
              <a:rPr lang="fr-CA" dirty="0" err="1">
                <a:solidFill>
                  <a:srgbClr val="FFC000"/>
                </a:solidFill>
              </a:rPr>
              <a:t>nonclustered</a:t>
            </a:r>
            <a:r>
              <a:rPr lang="fr-CA" dirty="0"/>
              <a:t>,</a:t>
            </a:r>
          </a:p>
          <a:p>
            <a:pPr marL="0" indent="0">
              <a:buNone/>
            </a:pPr>
            <a:r>
              <a:rPr lang="fr-CA" dirty="0"/>
              <a:t>	note	</a:t>
            </a:r>
            <a:r>
              <a:rPr lang="fr-CA" dirty="0" err="1"/>
              <a:t>int</a:t>
            </a:r>
            <a:r>
              <a:rPr lang="fr-CA" dirty="0"/>
              <a:t> index </a:t>
            </a:r>
            <a:r>
              <a:rPr lang="fr-CA" dirty="0" err="1"/>
              <a:t>idx_note</a:t>
            </a:r>
            <a:r>
              <a:rPr lang="fr-CA" dirty="0"/>
              <a:t> </a:t>
            </a:r>
            <a:r>
              <a:rPr lang="fr-CA" dirty="0" err="1">
                <a:solidFill>
                  <a:srgbClr val="FFC000"/>
                </a:solidFill>
              </a:rPr>
              <a:t>nonclustered</a:t>
            </a:r>
            <a:r>
              <a:rPr lang="fr-CA" dirty="0"/>
              <a:t>,</a:t>
            </a:r>
          </a:p>
          <a:p>
            <a:pPr marL="0" indent="0">
              <a:buNone/>
            </a:pPr>
            <a:r>
              <a:rPr lang="fr-CA" dirty="0"/>
              <a:t>)</a:t>
            </a:r>
          </a:p>
        </p:txBody>
      </p:sp>
    </p:spTree>
    <p:extLst>
      <p:ext uri="{BB962C8B-B14F-4D97-AF65-F5344CB8AC3E}">
        <p14:creationId xmlns:p14="http://schemas.microsoft.com/office/powerpoint/2010/main" val="38103964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BF1C1-4009-4E3D-8539-831310340E52}"/>
              </a:ext>
            </a:extLst>
          </p:cNvPr>
          <p:cNvSpPr>
            <a:spLocks noGrp="1"/>
          </p:cNvSpPr>
          <p:nvPr>
            <p:ph type="title"/>
            <p:custDataLst>
              <p:tags r:id="rId1"/>
            </p:custDataLst>
          </p:nvPr>
        </p:nvSpPr>
        <p:spPr/>
        <p:txBody>
          <a:bodyPr/>
          <a:lstStyle/>
          <a:p>
            <a:r>
              <a:rPr lang="fr-CA" dirty="0"/>
              <a:t>Comment créer un index</a:t>
            </a:r>
          </a:p>
        </p:txBody>
      </p:sp>
      <p:sp>
        <p:nvSpPr>
          <p:cNvPr id="3" name="Content Placeholder 2">
            <a:extLst>
              <a:ext uri="{FF2B5EF4-FFF2-40B4-BE49-F238E27FC236}">
                <a16:creationId xmlns:a16="http://schemas.microsoft.com/office/drawing/2014/main" id="{A8C7D1F6-68E5-4EC8-AB5E-CB86241F64E8}"/>
              </a:ext>
            </a:extLst>
          </p:cNvPr>
          <p:cNvSpPr>
            <a:spLocks noGrp="1"/>
          </p:cNvSpPr>
          <p:nvPr>
            <p:ph idx="1"/>
            <p:custDataLst>
              <p:tags r:id="rId2"/>
            </p:custDataLst>
          </p:nvPr>
        </p:nvSpPr>
        <p:spPr/>
        <p:txBody>
          <a:bodyPr/>
          <a:lstStyle/>
          <a:p>
            <a:r>
              <a:rPr lang="fr-CA" dirty="0"/>
              <a:t>Si vous souhaitez ajouter un index sur une table déjà existante, voici comment procéder:</a:t>
            </a:r>
          </a:p>
          <a:p>
            <a:endParaRPr lang="fr-CA" dirty="0"/>
          </a:p>
          <a:p>
            <a:r>
              <a:rPr lang="fr-CA" dirty="0"/>
              <a:t>Syntaxe</a:t>
            </a:r>
          </a:p>
          <a:p>
            <a:pPr marL="0" indent="0">
              <a:buNone/>
            </a:pPr>
            <a:r>
              <a:rPr lang="en-US" dirty="0"/>
              <a:t>CREATE (NON)CLUSTERED INDEX &lt;</a:t>
            </a:r>
            <a:r>
              <a:rPr lang="en-US" dirty="0" err="1"/>
              <a:t>nom_de_l'index</a:t>
            </a:r>
            <a:r>
              <a:rPr lang="en-US" dirty="0"/>
              <a:t>&gt; </a:t>
            </a:r>
          </a:p>
          <a:p>
            <a:pPr marL="0" indent="0">
              <a:buNone/>
            </a:pPr>
            <a:r>
              <a:rPr lang="en-US" dirty="0"/>
              <a:t>ON </a:t>
            </a:r>
            <a:r>
              <a:rPr lang="en-US" dirty="0" err="1"/>
              <a:t>dbo</a:t>
            </a:r>
            <a:r>
              <a:rPr lang="en-US" dirty="0"/>
              <a:t>.&lt;table&gt; (&lt;champs&gt;);</a:t>
            </a:r>
          </a:p>
          <a:p>
            <a:pPr marL="0" indent="0">
              <a:buNone/>
            </a:pPr>
            <a:endParaRPr lang="en-US" dirty="0"/>
          </a:p>
          <a:p>
            <a:r>
              <a:rPr lang="fr-CA" dirty="0"/>
              <a:t>Exemple</a:t>
            </a:r>
          </a:p>
          <a:p>
            <a:pPr marL="0" indent="0">
              <a:buNone/>
            </a:pPr>
            <a:r>
              <a:rPr lang="en-US" dirty="0"/>
              <a:t>CREATE NONCLUSTERED INDEX </a:t>
            </a:r>
            <a:r>
              <a:rPr lang="en-US" dirty="0" err="1"/>
              <a:t>idx_client_compte</a:t>
            </a:r>
            <a:r>
              <a:rPr lang="en-US" dirty="0"/>
              <a:t> </a:t>
            </a:r>
          </a:p>
          <a:p>
            <a:pPr marL="0" indent="0">
              <a:buNone/>
            </a:pPr>
            <a:r>
              <a:rPr lang="en-US" dirty="0"/>
              <a:t>ON </a:t>
            </a:r>
            <a:r>
              <a:rPr lang="en-US" dirty="0" err="1"/>
              <a:t>dbo.client</a:t>
            </a:r>
            <a:r>
              <a:rPr lang="en-US" dirty="0"/>
              <a:t> (</a:t>
            </a:r>
            <a:r>
              <a:rPr lang="en-US" dirty="0" err="1"/>
              <a:t>compte</a:t>
            </a:r>
            <a:r>
              <a:rPr lang="en-US" dirty="0"/>
              <a:t>);</a:t>
            </a:r>
          </a:p>
          <a:p>
            <a:pPr marL="0" indent="0">
              <a:buNone/>
            </a:pPr>
            <a:endParaRPr lang="fr-CA" dirty="0"/>
          </a:p>
        </p:txBody>
      </p:sp>
    </p:spTree>
    <p:extLst>
      <p:ext uri="{BB962C8B-B14F-4D97-AF65-F5344CB8AC3E}">
        <p14:creationId xmlns:p14="http://schemas.microsoft.com/office/powerpoint/2010/main" val="16034835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16316-7663-4E56-8650-46EEC6DA472E}"/>
              </a:ext>
            </a:extLst>
          </p:cNvPr>
          <p:cNvSpPr>
            <a:spLocks noGrp="1"/>
          </p:cNvSpPr>
          <p:nvPr>
            <p:ph type="title"/>
            <p:custDataLst>
              <p:tags r:id="rId1"/>
            </p:custDataLst>
          </p:nvPr>
        </p:nvSpPr>
        <p:spPr/>
        <p:txBody>
          <a:bodyPr/>
          <a:lstStyle/>
          <a:p>
            <a:r>
              <a:rPr lang="fr-CA" dirty="0"/>
              <a:t>Commande SQL pour voir les index</a:t>
            </a:r>
          </a:p>
        </p:txBody>
      </p:sp>
      <p:sp>
        <p:nvSpPr>
          <p:cNvPr id="3" name="Content Placeholder 2">
            <a:extLst>
              <a:ext uri="{FF2B5EF4-FFF2-40B4-BE49-F238E27FC236}">
                <a16:creationId xmlns:a16="http://schemas.microsoft.com/office/drawing/2014/main" id="{554334FD-B1F6-49A3-A9E1-E5205F7C9879}"/>
              </a:ext>
            </a:extLst>
          </p:cNvPr>
          <p:cNvSpPr>
            <a:spLocks noGrp="1"/>
          </p:cNvSpPr>
          <p:nvPr>
            <p:ph idx="1"/>
            <p:custDataLst>
              <p:tags r:id="rId2"/>
            </p:custDataLst>
          </p:nvPr>
        </p:nvSpPr>
        <p:spPr/>
        <p:txBody>
          <a:bodyPr/>
          <a:lstStyle/>
          <a:p>
            <a:endParaRPr lang="fr-CA" dirty="0"/>
          </a:p>
          <a:p>
            <a:r>
              <a:rPr lang="fr-CA" dirty="0"/>
              <a:t>EXECUTE </a:t>
            </a:r>
            <a:r>
              <a:rPr lang="fr-CA" dirty="0" err="1"/>
              <a:t>sp_helpindex</a:t>
            </a:r>
            <a:r>
              <a:rPr lang="fr-CA" dirty="0"/>
              <a:t> &lt;table&gt;;</a:t>
            </a:r>
          </a:p>
        </p:txBody>
      </p:sp>
      <p:pic>
        <p:nvPicPr>
          <p:cNvPr id="4" name="Picture 3">
            <a:extLst>
              <a:ext uri="{FF2B5EF4-FFF2-40B4-BE49-F238E27FC236}">
                <a16:creationId xmlns:a16="http://schemas.microsoft.com/office/drawing/2014/main" id="{ECBD8213-21B1-4C5C-A435-351DAFBFF0BC}"/>
              </a:ext>
            </a:extLst>
          </p:cNvPr>
          <p:cNvPicPr>
            <a:picLocks noChangeAspect="1"/>
          </p:cNvPicPr>
          <p:nvPr>
            <p:custDataLst>
              <p:tags r:id="rId3"/>
            </p:custDataLst>
          </p:nvPr>
        </p:nvPicPr>
        <p:blipFill>
          <a:blip r:embed="rId5"/>
          <a:stretch>
            <a:fillRect/>
          </a:stretch>
        </p:blipFill>
        <p:spPr>
          <a:xfrm>
            <a:off x="1103312" y="3721731"/>
            <a:ext cx="7124700" cy="1704975"/>
          </a:xfrm>
          <a:prstGeom prst="rect">
            <a:avLst/>
          </a:prstGeom>
        </p:spPr>
      </p:pic>
    </p:spTree>
    <p:extLst>
      <p:ext uri="{BB962C8B-B14F-4D97-AF65-F5344CB8AC3E}">
        <p14:creationId xmlns:p14="http://schemas.microsoft.com/office/powerpoint/2010/main" val="21781717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35AD-8295-4AEF-B7B0-DC0031A3FFED}"/>
              </a:ext>
            </a:extLst>
          </p:cNvPr>
          <p:cNvSpPr>
            <a:spLocks noGrp="1"/>
          </p:cNvSpPr>
          <p:nvPr>
            <p:ph type="title"/>
            <p:custDataLst>
              <p:tags r:id="rId1"/>
            </p:custDataLst>
          </p:nvPr>
        </p:nvSpPr>
        <p:spPr/>
        <p:txBody>
          <a:bodyPr/>
          <a:lstStyle/>
          <a:p>
            <a:r>
              <a:rPr lang="fr-CA" dirty="0"/>
              <a:t>Interface pour voir les index</a:t>
            </a:r>
          </a:p>
        </p:txBody>
      </p:sp>
      <p:sp>
        <p:nvSpPr>
          <p:cNvPr id="3" name="Content Placeholder 2">
            <a:extLst>
              <a:ext uri="{FF2B5EF4-FFF2-40B4-BE49-F238E27FC236}">
                <a16:creationId xmlns:a16="http://schemas.microsoft.com/office/drawing/2014/main" id="{B54BFF87-9681-454B-A455-B40BEFDB930C}"/>
              </a:ext>
            </a:extLst>
          </p:cNvPr>
          <p:cNvSpPr>
            <a:spLocks noGrp="1"/>
          </p:cNvSpPr>
          <p:nvPr>
            <p:ph idx="1"/>
            <p:custDataLst>
              <p:tags r:id="rId2"/>
            </p:custDataLst>
          </p:nvPr>
        </p:nvSpPr>
        <p:spPr>
          <a:xfrm>
            <a:off x="1103312" y="2052918"/>
            <a:ext cx="8946541" cy="992123"/>
          </a:xfrm>
        </p:spPr>
        <p:txBody>
          <a:bodyPr>
            <a:normAutofit/>
          </a:bodyPr>
          <a:lstStyle/>
          <a:p>
            <a:r>
              <a:rPr lang="fr-CA" dirty="0"/>
              <a:t>Object Explorer-&gt; </a:t>
            </a:r>
            <a:r>
              <a:rPr lang="fr-CA" dirty="0" err="1"/>
              <a:t>Databases</a:t>
            </a:r>
            <a:r>
              <a:rPr lang="fr-CA" dirty="0"/>
              <a:t>-&gt; </a:t>
            </a:r>
            <a:r>
              <a:rPr lang="fr-CA" dirty="0" err="1"/>
              <a:t>Database_Name</a:t>
            </a:r>
            <a:r>
              <a:rPr lang="fr-CA" dirty="0"/>
              <a:t>-&gt; Tables-&gt; </a:t>
            </a:r>
            <a:r>
              <a:rPr lang="fr-CA" dirty="0" err="1"/>
              <a:t>Table_Name</a:t>
            </a:r>
            <a:r>
              <a:rPr lang="fr-CA" dirty="0"/>
              <a:t> -&gt; Indexes</a:t>
            </a:r>
          </a:p>
          <a:p>
            <a:endParaRPr lang="fr-CA" dirty="0"/>
          </a:p>
        </p:txBody>
      </p:sp>
      <p:pic>
        <p:nvPicPr>
          <p:cNvPr id="1026" name="Picture 2" descr="https://www.sqlshack.com/wp-content/uploads/2017/08/word-image-189.png">
            <a:extLst>
              <a:ext uri="{FF2B5EF4-FFF2-40B4-BE49-F238E27FC236}">
                <a16:creationId xmlns:a16="http://schemas.microsoft.com/office/drawing/2014/main" id="{903B7C32-C008-433B-AC8E-17F577023A7B}"/>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a:fillRect/>
          </a:stretch>
        </p:blipFill>
        <p:spPr bwMode="auto">
          <a:xfrm>
            <a:off x="1377241" y="2957232"/>
            <a:ext cx="4057650" cy="344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9793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Au prochain cours, ce sera l'examen.</a:t>
            </a:r>
          </a:p>
          <a:p>
            <a:r>
              <a:rPr lang="fr-CA" dirty="0"/>
              <a:t>Ce dernier couvrira la matière des séances des cours 1 </a:t>
            </a:r>
            <a:r>
              <a:rPr lang="fr-CA"/>
              <a:t>à 3.</a:t>
            </a:r>
            <a:endParaRPr lang="fr-CA" dirty="0"/>
          </a:p>
          <a:p>
            <a:r>
              <a:rPr lang="fr-CA" dirty="0"/>
              <a:t>Vous avez droit à toutes vos notes, exercices et à l'Internet.</a:t>
            </a:r>
          </a:p>
          <a:p>
            <a:r>
              <a:rPr lang="fr-CA" dirty="0"/>
              <a:t>La forme sera la même que les exercices pratiques.</a:t>
            </a:r>
          </a:p>
          <a:p>
            <a:endParaRPr lang="fr-CA" dirty="0"/>
          </a:p>
          <a:p>
            <a:r>
              <a:rPr lang="fr-CA" dirty="0"/>
              <a:t>Au cours d'après, nous commencerons à voir les méthodes de conceptions de base de données et les méthodes de normalisation des tables.</a:t>
            </a:r>
          </a:p>
          <a:p>
            <a:endParaRPr lang="fr-CA" dirty="0"/>
          </a:p>
        </p:txBody>
      </p:sp>
    </p:spTree>
    <p:extLst>
      <p:ext uri="{BB962C8B-B14F-4D97-AF65-F5344CB8AC3E}">
        <p14:creationId xmlns:p14="http://schemas.microsoft.com/office/powerpoint/2010/main" val="34861414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résumé</a:t>
            </a:r>
          </a:p>
          <a:p>
            <a:pPr lvl="1"/>
            <a:r>
              <a:rPr lang="fr-CA" dirty="0"/>
              <a:t>Les stratégies d'indexation sont essentielles à la performance d'une base de données.</a:t>
            </a:r>
          </a:p>
          <a:p>
            <a:pPr lvl="1"/>
            <a:r>
              <a:rPr lang="fr-CA" dirty="0"/>
              <a:t>Elles permettent d'accélérer les opérations de lecture, en ayant comme inconvénients de ralentir les opérations d'écriture et de consommer de l'espace.</a:t>
            </a:r>
          </a:p>
          <a:p>
            <a:pPr lvl="1"/>
            <a:endParaRPr lang="fr-CA" dirty="0"/>
          </a:p>
          <a:p>
            <a:pPr lvl="1"/>
            <a:r>
              <a:rPr lang="fr-CA" dirty="0"/>
              <a:t>Les fonctions d'agrégation permettent d'obtenir des informations agrégées d'ensemble de données qui possèdent une caractéristique commune.</a:t>
            </a:r>
          </a:p>
          <a:p>
            <a:pPr lvl="1"/>
            <a:r>
              <a:rPr lang="fr-CA" dirty="0"/>
              <a:t>Ces fonctions sont entre autres: la moyenne, le décompte, le maximum, le minimum, la somme et la variance des valeurs.</a:t>
            </a:r>
          </a:p>
        </p:txBody>
      </p:sp>
    </p:spTree>
    <p:extLst>
      <p:ext uri="{BB962C8B-B14F-4D97-AF65-F5344CB8AC3E}">
        <p14:creationId xmlns:p14="http://schemas.microsoft.com/office/powerpoint/2010/main" val="9269875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57F4-95FD-4DB0-8AC4-A9BD04206CA8}"/>
              </a:ext>
            </a:extLst>
          </p:cNvPr>
          <p:cNvSpPr>
            <a:spLocks noGrp="1"/>
          </p:cNvSpPr>
          <p:nvPr>
            <p:ph type="title"/>
            <p:custDataLst>
              <p:tags r:id="rId1"/>
            </p:custDataLst>
          </p:nvPr>
        </p:nvSpPr>
        <p:spPr/>
        <p:txBody>
          <a:bodyPr/>
          <a:lstStyle/>
          <a:p>
            <a:r>
              <a:rPr lang="fr-CA" dirty="0"/>
              <a:t>Introduction</a:t>
            </a:r>
          </a:p>
        </p:txBody>
      </p:sp>
      <p:sp>
        <p:nvSpPr>
          <p:cNvPr id="3" name="Content Placeholder 2">
            <a:extLst>
              <a:ext uri="{FF2B5EF4-FFF2-40B4-BE49-F238E27FC236}">
                <a16:creationId xmlns:a16="http://schemas.microsoft.com/office/drawing/2014/main" id="{A6E50B6D-AF72-4F89-BCA4-4420AB1F59C8}"/>
              </a:ext>
            </a:extLst>
          </p:cNvPr>
          <p:cNvSpPr>
            <a:spLocks noGrp="1"/>
          </p:cNvSpPr>
          <p:nvPr>
            <p:ph idx="1"/>
            <p:custDataLst>
              <p:tags r:id="rId2"/>
            </p:custDataLst>
          </p:nvPr>
        </p:nvSpPr>
        <p:spPr/>
        <p:txBody>
          <a:bodyPr/>
          <a:lstStyle/>
          <a:p>
            <a:r>
              <a:rPr lang="fr-CA" dirty="0"/>
              <a:t>Jusqu'ici, nous avons vu comment effectuer des opérations sur une base de données et extraire de l'information selon </a:t>
            </a:r>
            <a:r>
              <a:rPr lang="fr-CA"/>
              <a:t>différentes conditions </a:t>
            </a:r>
            <a:r>
              <a:rPr lang="fr-CA" dirty="0"/>
              <a:t>(&lt;, &gt;, &lt;&gt;, like, in, etc.)</a:t>
            </a:r>
          </a:p>
          <a:p>
            <a:endParaRPr lang="fr-CA" dirty="0"/>
          </a:p>
          <a:p>
            <a:r>
              <a:rPr lang="fr-CA" dirty="0"/>
              <a:t>Nous avons également parlé brièvement des soucis de performance qui peuvent s'occasionner lorsque le volume de données prend de l'ampleur.</a:t>
            </a:r>
          </a:p>
        </p:txBody>
      </p:sp>
    </p:spTree>
    <p:extLst>
      <p:ext uri="{BB962C8B-B14F-4D97-AF65-F5344CB8AC3E}">
        <p14:creationId xmlns:p14="http://schemas.microsoft.com/office/powerpoint/2010/main" val="24559090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custDataLst>
              <p:tags r:id="rId1"/>
            </p:custDataLst>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custDataLst>
              <p:tags r:id="rId2"/>
            </p:custDataLst>
          </p:nvPr>
        </p:nvSpPr>
        <p:spPr/>
        <p:txBody>
          <a:bodyPr/>
          <a:lstStyle/>
          <a:p>
            <a:r>
              <a:rPr lang="fr-CA" dirty="0">
                <a:hlinkClick r:id="rId4"/>
              </a:rPr>
              <a:t>http://www.sqlservertutorial.net/sql-server-aggregate-functions/</a:t>
            </a:r>
            <a:endParaRPr lang="fr-CA" dirty="0"/>
          </a:p>
          <a:p>
            <a:r>
              <a:rPr lang="fr-CA" dirty="0">
                <a:hlinkClick r:id="rId5"/>
              </a:rPr>
              <a:t>https://stackoverflow.com/questions/1251636/what-do-clustered-and-non-clustered-index-actually-mean</a:t>
            </a:r>
            <a:endParaRPr lang="fr-CA" dirty="0"/>
          </a:p>
          <a:p>
            <a:r>
              <a:rPr lang="fr-CA" dirty="0">
                <a:hlinkClick r:id="rId6"/>
              </a:rPr>
              <a:t>https://www.sqlshack.com/what-is-the-difference-between-clustered-and-non-clustered-indexes-in-sql-server/</a:t>
            </a:r>
            <a:endParaRPr lang="fr-CA" dirty="0"/>
          </a:p>
          <a:p>
            <a:r>
              <a:rPr lang="fr-CA" dirty="0">
                <a:hlinkClick r:id="rId7"/>
              </a:rPr>
              <a:t>https://docs.microsoft.com/en-us/sql/t-sql/statements/create-index-transact-sql?view=sql-server-2017</a:t>
            </a:r>
            <a:endParaRPr lang="fr-CA" dirty="0"/>
          </a:p>
          <a:p>
            <a:r>
              <a:rPr lang="fr-CA" dirty="0">
                <a:hlinkClick r:id="rId6"/>
              </a:rPr>
              <a:t>https://www.sqlshack.com/what-is-the-difference-between-clustered-and-non-clustered-indexes-in-sql-server/</a:t>
            </a:r>
            <a:endParaRPr lang="fr-CA" dirty="0"/>
          </a:p>
          <a:p>
            <a:endParaRPr lang="fr-CA" dirty="0"/>
          </a:p>
        </p:txBody>
      </p:sp>
    </p:spTree>
    <p:extLst>
      <p:ext uri="{BB962C8B-B14F-4D97-AF65-F5344CB8AC3E}">
        <p14:creationId xmlns:p14="http://schemas.microsoft.com/office/powerpoint/2010/main" val="3305676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07BB6-1C6D-47CD-98C7-4E3CAF52677D}"/>
              </a:ext>
            </a:extLst>
          </p:cNvPr>
          <p:cNvSpPr>
            <a:spLocks noGrp="1"/>
          </p:cNvSpPr>
          <p:nvPr>
            <p:ph type="title"/>
            <p:custDataLst>
              <p:tags r:id="rId1"/>
            </p:custDataLst>
          </p:nvPr>
        </p:nvSpPr>
        <p:spPr/>
        <p:txBody>
          <a:bodyPr/>
          <a:lstStyle/>
          <a:p>
            <a:r>
              <a:rPr lang="fr-CA" dirty="0"/>
              <a:t>Introduction</a:t>
            </a:r>
          </a:p>
        </p:txBody>
      </p:sp>
      <p:sp>
        <p:nvSpPr>
          <p:cNvPr id="3" name="Content Placeholder 2">
            <a:extLst>
              <a:ext uri="{FF2B5EF4-FFF2-40B4-BE49-F238E27FC236}">
                <a16:creationId xmlns:a16="http://schemas.microsoft.com/office/drawing/2014/main" id="{BF972D0A-D65C-4D61-9C2E-E87B3224360C}"/>
              </a:ext>
            </a:extLst>
          </p:cNvPr>
          <p:cNvSpPr>
            <a:spLocks noGrp="1"/>
          </p:cNvSpPr>
          <p:nvPr>
            <p:ph idx="1"/>
            <p:custDataLst>
              <p:tags r:id="rId2"/>
            </p:custDataLst>
          </p:nvPr>
        </p:nvSpPr>
        <p:spPr/>
        <p:txBody>
          <a:bodyPr/>
          <a:lstStyle/>
          <a:p>
            <a:r>
              <a:rPr lang="fr-CA" dirty="0"/>
              <a:t>Dans le cours d'aujourd'hui, nous couvrirons deux thèmes qui pousseront ces concepts plus loin:</a:t>
            </a:r>
          </a:p>
          <a:p>
            <a:pPr marL="457200" lvl="1" indent="0">
              <a:buNone/>
            </a:pPr>
            <a:endParaRPr lang="fr-CA" dirty="0"/>
          </a:p>
          <a:p>
            <a:pPr lvl="1"/>
            <a:r>
              <a:rPr lang="fr-CA" dirty="0"/>
              <a:t>Les fonctions d'agrégation sur les données lues</a:t>
            </a:r>
          </a:p>
          <a:p>
            <a:pPr lvl="1"/>
            <a:endParaRPr lang="fr-CA" dirty="0"/>
          </a:p>
          <a:p>
            <a:pPr lvl="1"/>
            <a:r>
              <a:rPr lang="fr-CA" dirty="0"/>
              <a:t>Améliorer la performance de lecture avec l'</a:t>
            </a:r>
            <a:r>
              <a:rPr lang="fr-CA" u="sng" dirty="0"/>
              <a:t>indexation</a:t>
            </a:r>
            <a:r>
              <a:rPr lang="fr-CA" dirty="0"/>
              <a:t>.</a:t>
            </a:r>
          </a:p>
          <a:p>
            <a:pPr lvl="1"/>
            <a:endParaRPr lang="fr-CA" dirty="0"/>
          </a:p>
          <a:p>
            <a:endParaRPr lang="fr-CA" dirty="0"/>
          </a:p>
        </p:txBody>
      </p:sp>
    </p:spTree>
    <p:extLst>
      <p:ext uri="{BB962C8B-B14F-4D97-AF65-F5344CB8AC3E}">
        <p14:creationId xmlns:p14="http://schemas.microsoft.com/office/powerpoint/2010/main" val="3672742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Les fonctions d'agrégation</a:t>
            </a:r>
          </a:p>
        </p:txBody>
      </p:sp>
    </p:spTree>
    <p:extLst>
      <p:ext uri="{BB962C8B-B14F-4D97-AF65-F5344CB8AC3E}">
        <p14:creationId xmlns:p14="http://schemas.microsoft.com/office/powerpoint/2010/main" val="2798918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58BCB-2D04-46D7-ACA3-04BAAFF69837}"/>
              </a:ext>
            </a:extLst>
          </p:cNvPr>
          <p:cNvSpPr>
            <a:spLocks noGrp="1"/>
          </p:cNvSpPr>
          <p:nvPr>
            <p:ph type="title"/>
            <p:custDataLst>
              <p:tags r:id="rId1"/>
            </p:custDataLst>
          </p:nvPr>
        </p:nvSpPr>
        <p:spPr/>
        <p:txBody>
          <a:bodyPr/>
          <a:lstStyle/>
          <a:p>
            <a:r>
              <a:rPr lang="fr-CA" dirty="0"/>
              <a:t>Les fonctions d'agrégation</a:t>
            </a:r>
          </a:p>
        </p:txBody>
      </p:sp>
      <p:sp>
        <p:nvSpPr>
          <p:cNvPr id="3" name="Content Placeholder 2">
            <a:extLst>
              <a:ext uri="{FF2B5EF4-FFF2-40B4-BE49-F238E27FC236}">
                <a16:creationId xmlns:a16="http://schemas.microsoft.com/office/drawing/2014/main" id="{9BBECA9A-DB5D-42AE-953A-3FE33DD36D77}"/>
              </a:ext>
            </a:extLst>
          </p:cNvPr>
          <p:cNvSpPr>
            <a:spLocks noGrp="1"/>
          </p:cNvSpPr>
          <p:nvPr>
            <p:ph idx="1"/>
            <p:custDataLst>
              <p:tags r:id="rId2"/>
            </p:custDataLst>
          </p:nvPr>
        </p:nvSpPr>
        <p:spPr/>
        <p:txBody>
          <a:bodyPr/>
          <a:lstStyle/>
          <a:p>
            <a:r>
              <a:rPr lang="fr-CA" dirty="0"/>
              <a:t>Les fonctions d'agrégation permettent d'obtenir une information sur une certaine partie de nos données de façon agrégée.</a:t>
            </a:r>
          </a:p>
          <a:p>
            <a:r>
              <a:rPr lang="fr-CA" dirty="0"/>
              <a:t>C'est-à-dire par une </a:t>
            </a:r>
            <a:r>
              <a:rPr lang="fr-CA" u="sng" dirty="0"/>
              <a:t>valeur unique qui donne une caractéristique sur un ensemble</a:t>
            </a:r>
            <a:r>
              <a:rPr lang="fr-CA" dirty="0"/>
              <a:t>.</a:t>
            </a:r>
          </a:p>
          <a:p>
            <a:r>
              <a:rPr lang="fr-CA" dirty="0"/>
              <a:t>Elle permettrait, par exemple, de connaitre:</a:t>
            </a:r>
          </a:p>
          <a:p>
            <a:pPr lvl="1"/>
            <a:r>
              <a:rPr lang="fr-CA" dirty="0"/>
              <a:t>La note moyenne des étudiants par programme</a:t>
            </a:r>
          </a:p>
          <a:p>
            <a:pPr lvl="1"/>
            <a:r>
              <a:rPr lang="fr-CA" dirty="0"/>
              <a:t>La température la plus élevée enregistrée par années</a:t>
            </a:r>
          </a:p>
          <a:p>
            <a:pPr lvl="1"/>
            <a:r>
              <a:rPr lang="fr-CA" dirty="0"/>
              <a:t>etc.</a:t>
            </a:r>
          </a:p>
        </p:txBody>
      </p:sp>
    </p:spTree>
    <p:extLst>
      <p:ext uri="{BB962C8B-B14F-4D97-AF65-F5344CB8AC3E}">
        <p14:creationId xmlns:p14="http://schemas.microsoft.com/office/powerpoint/2010/main" val="38926994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1555</TotalTime>
  <Words>2753</Words>
  <Application>Microsoft Office PowerPoint</Application>
  <PresentationFormat>Widescreen</PresentationFormat>
  <Paragraphs>362</Paragraphs>
  <Slides>60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Arial</vt:lpstr>
      <vt:lpstr>Century Gothic</vt:lpstr>
      <vt:lpstr>Wingdings 3</vt:lpstr>
      <vt:lpstr>Ion</vt:lpstr>
      <vt:lpstr>Index &amp; Fonctions d'agrégations</vt:lpstr>
      <vt:lpstr>Contenu</vt:lpstr>
      <vt:lpstr>Rappel du dernier cours</vt:lpstr>
      <vt:lpstr>Rappel du dernier cours</vt:lpstr>
      <vt:lpstr>Index &amp; fonctions d'agrégation</vt:lpstr>
      <vt:lpstr>Introduction</vt:lpstr>
      <vt:lpstr>Introduction</vt:lpstr>
      <vt:lpstr>Les fonctions d'agrégation</vt:lpstr>
      <vt:lpstr>Les fonctions d'agrégation</vt:lpstr>
      <vt:lpstr>Les fonctions d'agrégation</vt:lpstr>
      <vt:lpstr>Les fonctions d'agrégation</vt:lpstr>
      <vt:lpstr>Données d'exemple</vt:lpstr>
      <vt:lpstr>Données d'exemple</vt:lpstr>
      <vt:lpstr>Syntaxe</vt:lpstr>
      <vt:lpstr>Syntaxe (Exemple)</vt:lpstr>
      <vt:lpstr>Syntaxe (Exemple)</vt:lpstr>
      <vt:lpstr>Listes des fonctions d'agrégations</vt:lpstr>
      <vt:lpstr>AVG</vt:lpstr>
      <vt:lpstr>COUNT</vt:lpstr>
      <vt:lpstr>MAX</vt:lpstr>
      <vt:lpstr>MIN</vt:lpstr>
      <vt:lpstr>SUM</vt:lpstr>
      <vt:lpstr>VAR</vt:lpstr>
      <vt:lpstr>Les conditions: WHERE</vt:lpstr>
      <vt:lpstr>Les conditions: HAVING</vt:lpstr>
      <vt:lpstr>Les conditions: HAVING</vt:lpstr>
      <vt:lpstr>Les conditions: WHERE + HAVING</vt:lpstr>
      <vt:lpstr>Les fonctions d’agrégation</vt:lpstr>
      <vt:lpstr>Les index</vt:lpstr>
      <vt:lpstr>Les index</vt:lpstr>
      <vt:lpstr>Principes de performance des opérations sur une BD</vt:lpstr>
      <vt:lpstr>Principes de performance des opérations sur une BD</vt:lpstr>
      <vt:lpstr>Utilisation des bases de données</vt:lpstr>
      <vt:lpstr>Problème?</vt:lpstr>
      <vt:lpstr>Solution: Un index!</vt:lpstr>
      <vt:lpstr>Les index</vt:lpstr>
      <vt:lpstr>Avantage et inconvénients</vt:lpstr>
      <vt:lpstr>Type d'index</vt:lpstr>
      <vt:lpstr>Index "Clustered"</vt:lpstr>
      <vt:lpstr>Index "Nonclustered"</vt:lpstr>
      <vt:lpstr>B-Tree</vt:lpstr>
      <vt:lpstr>Quels champs indexer?</vt:lpstr>
      <vt:lpstr>Quels champs indexer?</vt:lpstr>
      <vt:lpstr>Quels champs indexer?</vt:lpstr>
      <vt:lpstr>Quels champs indexer?</vt:lpstr>
      <vt:lpstr>Quels champs indexer?</vt:lpstr>
      <vt:lpstr>Comment créer un index</vt:lpstr>
      <vt:lpstr>Comment créer un index</vt:lpstr>
      <vt:lpstr>Comment créer un index</vt:lpstr>
      <vt:lpstr>Comment créer un index</vt:lpstr>
      <vt:lpstr>Comment créer un index</vt:lpstr>
      <vt:lpstr>Comment créer un index</vt:lpstr>
      <vt:lpstr>Commande SQL pour voir les index</vt:lpstr>
      <vt:lpstr>Interface pour voir les index</vt:lpstr>
      <vt:lpstr>Prochain cours</vt:lpstr>
      <vt:lpstr>Prochain cours</vt:lpstr>
      <vt:lpstr>Conclusion</vt:lpstr>
      <vt:lpstr>Conclusion</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Alexandre Mageau-Pétrin</dc:creator>
  <cp:lastModifiedBy>Alexandre Mageau-Pétrin</cp:lastModifiedBy>
  <cp:revision>224</cp:revision>
  <dcterms:created xsi:type="dcterms:W3CDTF">2019-01-03T23:05:02Z</dcterms:created>
  <dcterms:modified xsi:type="dcterms:W3CDTF">2026-02-01T21:12:53Z</dcterms:modified>
</cp:coreProperties>
</file>