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8" r:id="rId2"/>
    <p:sldId id="264" r:id="rId3"/>
    <p:sldId id="366" r:id="rId4"/>
    <p:sldId id="367" r:id="rId5"/>
    <p:sldId id="295" r:id="rId6"/>
    <p:sldId id="383" r:id="rId7"/>
    <p:sldId id="382" r:id="rId8"/>
    <p:sldId id="303" r:id="rId9"/>
    <p:sldId id="325" r:id="rId10"/>
    <p:sldId id="374" r:id="rId11"/>
    <p:sldId id="380" r:id="rId12"/>
    <p:sldId id="381" r:id="rId13"/>
    <p:sldId id="377" r:id="rId14"/>
    <p:sldId id="384" r:id="rId15"/>
    <p:sldId id="370" r:id="rId16"/>
    <p:sldId id="385" r:id="rId17"/>
    <p:sldId id="335" r:id="rId18"/>
    <p:sldId id="390" r:id="rId19"/>
    <p:sldId id="336" r:id="rId20"/>
    <p:sldId id="375" r:id="rId21"/>
    <p:sldId id="386" r:id="rId22"/>
    <p:sldId id="337" r:id="rId23"/>
    <p:sldId id="338" r:id="rId24"/>
    <p:sldId id="339" r:id="rId25"/>
    <p:sldId id="340" r:id="rId26"/>
    <p:sldId id="412" r:id="rId27"/>
    <p:sldId id="329" r:id="rId28"/>
    <p:sldId id="387" r:id="rId29"/>
    <p:sldId id="330" r:id="rId30"/>
    <p:sldId id="333" r:id="rId31"/>
    <p:sldId id="391" r:id="rId32"/>
    <p:sldId id="334" r:id="rId33"/>
    <p:sldId id="376" r:id="rId34"/>
    <p:sldId id="392" r:id="rId35"/>
    <p:sldId id="393" r:id="rId36"/>
    <p:sldId id="388" r:id="rId37"/>
    <p:sldId id="331" r:id="rId38"/>
    <p:sldId id="341" r:id="rId39"/>
    <p:sldId id="342" r:id="rId40"/>
    <p:sldId id="344" r:id="rId41"/>
    <p:sldId id="343" r:id="rId42"/>
    <p:sldId id="345" r:id="rId43"/>
    <p:sldId id="389" r:id="rId44"/>
    <p:sldId id="332" r:id="rId45"/>
    <p:sldId id="346" r:id="rId46"/>
    <p:sldId id="348" r:id="rId47"/>
    <p:sldId id="396" r:id="rId48"/>
    <p:sldId id="347" r:id="rId49"/>
    <p:sldId id="395" r:id="rId50"/>
    <p:sldId id="397" r:id="rId51"/>
    <p:sldId id="371" r:id="rId52"/>
    <p:sldId id="372" r:id="rId53"/>
    <p:sldId id="349" r:id="rId54"/>
    <p:sldId id="327" r:id="rId55"/>
    <p:sldId id="328" r:id="rId56"/>
    <p:sldId id="398" r:id="rId57"/>
    <p:sldId id="353" r:id="rId58"/>
    <p:sldId id="350" r:id="rId59"/>
    <p:sldId id="351" r:id="rId60"/>
    <p:sldId id="416" r:id="rId61"/>
    <p:sldId id="418" r:id="rId62"/>
    <p:sldId id="417" r:id="rId63"/>
    <p:sldId id="404" r:id="rId64"/>
    <p:sldId id="405" r:id="rId65"/>
    <p:sldId id="406" r:id="rId66"/>
    <p:sldId id="356" r:id="rId67"/>
    <p:sldId id="409" r:id="rId68"/>
    <p:sldId id="357" r:id="rId69"/>
    <p:sldId id="358" r:id="rId70"/>
    <p:sldId id="410" r:id="rId71"/>
    <p:sldId id="359" r:id="rId72"/>
    <p:sldId id="403" r:id="rId73"/>
    <p:sldId id="419" r:id="rId74"/>
    <p:sldId id="420" r:id="rId75"/>
    <p:sldId id="411" r:id="rId76"/>
    <p:sldId id="408" r:id="rId77"/>
    <p:sldId id="354" r:id="rId78"/>
    <p:sldId id="355" r:id="rId79"/>
    <p:sldId id="413" r:id="rId80"/>
    <p:sldId id="415" r:id="rId81"/>
    <p:sldId id="414" r:id="rId82"/>
    <p:sldId id="401" r:id="rId83"/>
    <p:sldId id="400" r:id="rId84"/>
    <p:sldId id="399" r:id="rId85"/>
    <p:sldId id="402" r:id="rId86"/>
    <p:sldId id="421" r:id="rId87"/>
    <p:sldId id="422" r:id="rId88"/>
    <p:sldId id="423" r:id="rId89"/>
    <p:sldId id="424" r:id="rId90"/>
    <p:sldId id="360" r:id="rId91"/>
    <p:sldId id="361" r:id="rId92"/>
    <p:sldId id="362" r:id="rId93"/>
    <p:sldId id="373" r:id="rId94"/>
    <p:sldId id="379" r:id="rId95"/>
    <p:sldId id="364" r:id="rId96"/>
    <p:sldId id="365" r:id="rId97"/>
    <p:sldId id="321" r:id="rId98"/>
    <p:sldId id="322" r:id="rId99"/>
    <p:sldId id="294" r:id="rId100"/>
    <p:sldId id="298" r:id="rId101"/>
    <p:sldId id="323" r:id="rId102"/>
    <p:sldId id="324" r:id="rId10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tableStyles" Target="tableStyle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2026-01-26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96025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2026-01-26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49315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2026-01-26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99787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2026-01-26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8172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2026-01-26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105079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2026-01-26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05877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2026-01-26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79842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2026-01-26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459915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2026-01-26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92256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2026-01-26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4004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2026-01-26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66077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2026-01-26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71536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2026-01-26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78643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2026-01-26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55589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2026-01-26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49043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2026-01-26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36946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2026-01-26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99719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2026-01-26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899928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7.xml"/><Relationship Id="rId1" Type="http://schemas.openxmlformats.org/officeDocument/2006/relationships/tags" Target="../tags/tag206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4" Type="http://schemas.openxmlformats.org/officeDocument/2006/relationships/image" Target="../media/image14.jpe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5" Type="http://schemas.openxmlformats.org/officeDocument/2006/relationships/hyperlink" Target="https://www.w3schools.com/sql/sql_join.asp" TargetMode="External"/><Relationship Id="rId4" Type="http://schemas.openxmlformats.org/officeDocument/2006/relationships/hyperlink" Target="https://docs.microsoft.com/en-us/sql/relational-databases/performance/joins?view=sql-server-2017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6.xml"/><Relationship Id="rId1" Type="http://schemas.openxmlformats.org/officeDocument/2006/relationships/tags" Target="../tags/tag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1.xml"/><Relationship Id="rId1" Type="http://schemas.openxmlformats.org/officeDocument/2006/relationships/tags" Target="../tags/tag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7.xml"/><Relationship Id="rId1" Type="http://schemas.openxmlformats.org/officeDocument/2006/relationships/tags" Target="../tags/tag3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4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2.xml"/><Relationship Id="rId1" Type="http://schemas.openxmlformats.org/officeDocument/2006/relationships/tags" Target="../tags/tag4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4.xml"/><Relationship Id="rId1" Type="http://schemas.openxmlformats.org/officeDocument/2006/relationships/tags" Target="../tags/tag4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7.xml"/><Relationship Id="rId1" Type="http://schemas.openxmlformats.org/officeDocument/2006/relationships/tags" Target="../tags/tag4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4.xml"/><Relationship Id="rId1" Type="http://schemas.openxmlformats.org/officeDocument/2006/relationships/tags" Target="../tags/tag5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8.xml"/><Relationship Id="rId1" Type="http://schemas.openxmlformats.org/officeDocument/2006/relationships/tags" Target="../tags/tag5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7.xml"/><Relationship Id="rId1" Type="http://schemas.openxmlformats.org/officeDocument/2006/relationships/tags" Target="../tags/tag6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4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2.xml"/><Relationship Id="rId1" Type="http://schemas.openxmlformats.org/officeDocument/2006/relationships/tags" Target="../tags/tag7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4.xml"/><Relationship Id="rId1" Type="http://schemas.openxmlformats.org/officeDocument/2006/relationships/tags" Target="../tags/tag7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6.xml"/><Relationship Id="rId1" Type="http://schemas.openxmlformats.org/officeDocument/2006/relationships/tags" Target="../tags/tag7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4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2.xml"/><Relationship Id="rId1" Type="http://schemas.openxmlformats.org/officeDocument/2006/relationships/tags" Target="../tags/tag8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4.xml"/><Relationship Id="rId1" Type="http://schemas.openxmlformats.org/officeDocument/2006/relationships/tags" Target="../tags/tag8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6.xml"/><Relationship Id="rId1" Type="http://schemas.openxmlformats.org/officeDocument/2006/relationships/tags" Target="../tags/tag8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8.xml"/><Relationship Id="rId1" Type="http://schemas.openxmlformats.org/officeDocument/2006/relationships/tags" Target="../tags/tag8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93.xml"/><Relationship Id="rId4" Type="http://schemas.openxmlformats.org/officeDocument/2006/relationships/tags" Target="../tags/tag9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5.xml"/><Relationship Id="rId1" Type="http://schemas.openxmlformats.org/officeDocument/2006/relationships/tags" Target="../tags/tag9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tags" Target="../tags/tag98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1.xml"/><Relationship Id="rId1" Type="http://schemas.openxmlformats.org/officeDocument/2006/relationships/tags" Target="../tags/tag10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4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6.xml"/><Relationship Id="rId1" Type="http://schemas.openxmlformats.org/officeDocument/2006/relationships/tags" Target="../tags/tag10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9.xml"/><Relationship Id="rId1" Type="http://schemas.openxmlformats.org/officeDocument/2006/relationships/tags" Target="../tags/tag10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4.xml"/><Relationship Id="rId4" Type="http://schemas.openxmlformats.org/officeDocument/2006/relationships/tags" Target="../tags/tag11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6.xml"/><Relationship Id="rId1" Type="http://schemas.openxmlformats.org/officeDocument/2006/relationships/tags" Target="../tags/tag11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9.xml"/><Relationship Id="rId1" Type="http://schemas.openxmlformats.org/officeDocument/2006/relationships/tags" Target="../tags/tag1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1.xml"/><Relationship Id="rId1" Type="http://schemas.openxmlformats.org/officeDocument/2006/relationships/tags" Target="../tags/tag120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3.xml"/><Relationship Id="rId1" Type="http://schemas.openxmlformats.org/officeDocument/2006/relationships/tags" Target="../tags/tag12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5.xml"/><Relationship Id="rId1" Type="http://schemas.openxmlformats.org/officeDocument/2006/relationships/tags" Target="../tags/tag12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7.xml"/><Relationship Id="rId1" Type="http://schemas.openxmlformats.org/officeDocument/2006/relationships/tags" Target="../tags/tag12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tags" Target="../tags/tag130.xml"/><Relationship Id="rId7" Type="http://schemas.openxmlformats.org/officeDocument/2006/relationships/image" Target="../media/image7.png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tags" Target="../tags/tag134.xml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6.xml"/><Relationship Id="rId1" Type="http://schemas.openxmlformats.org/officeDocument/2006/relationships/tags" Target="../tags/tag135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tags" Target="../tags/tag139.xml"/><Relationship Id="rId7" Type="http://schemas.openxmlformats.org/officeDocument/2006/relationships/image" Target="../media/image7.png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40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tags" Target="../tags/tag143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5.xml"/><Relationship Id="rId1" Type="http://schemas.openxmlformats.org/officeDocument/2006/relationships/tags" Target="../tags/tag14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tags" Target="../tags/tag154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6.xml"/><Relationship Id="rId1" Type="http://schemas.openxmlformats.org/officeDocument/2006/relationships/tags" Target="../tags/tag155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tags" Target="../tags/tag159.xml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4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1.xml"/><Relationship Id="rId1" Type="http://schemas.openxmlformats.org/officeDocument/2006/relationships/tags" Target="../tags/tag160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tags" Target="../tags/tag164.xml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5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7.xml"/><Relationship Id="rId1" Type="http://schemas.openxmlformats.org/officeDocument/2006/relationships/tags" Target="../tags/tag166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0.xml"/><Relationship Id="rId1" Type="http://schemas.openxmlformats.org/officeDocument/2006/relationships/tags" Target="../tags/tag169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3.xml"/><Relationship Id="rId1" Type="http://schemas.openxmlformats.org/officeDocument/2006/relationships/tags" Target="../tags/tag17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tags" Target="../tags/tag176.xml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7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9.xml"/><Relationship Id="rId1" Type="http://schemas.openxmlformats.org/officeDocument/2006/relationships/tags" Target="../tags/tag178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1.xml"/><Relationship Id="rId1" Type="http://schemas.openxmlformats.org/officeDocument/2006/relationships/tags" Target="../tags/tag180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tags" Target="../tags/tag185.xml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86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8.xml"/><Relationship Id="rId1" Type="http://schemas.openxmlformats.org/officeDocument/2006/relationships/tags" Target="../tags/tag18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9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1.xml"/><Relationship Id="rId1" Type="http://schemas.openxmlformats.org/officeDocument/2006/relationships/tags" Target="../tags/tag190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3.xml"/><Relationship Id="rId1" Type="http://schemas.openxmlformats.org/officeDocument/2006/relationships/tags" Target="../tags/tag19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5.xml"/><Relationship Id="rId1" Type="http://schemas.openxmlformats.org/officeDocument/2006/relationships/tags" Target="../tags/tag194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7.xml"/><Relationship Id="rId1" Type="http://schemas.openxmlformats.org/officeDocument/2006/relationships/tags" Target="../tags/tag196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9.xml"/><Relationship Id="rId1" Type="http://schemas.openxmlformats.org/officeDocument/2006/relationships/tags" Target="../tags/tag198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1.xml"/><Relationship Id="rId1" Type="http://schemas.openxmlformats.org/officeDocument/2006/relationships/tags" Target="../tags/tag200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4.xml"/><Relationship Id="rId1" Type="http://schemas.openxmlformats.org/officeDocument/2006/relationships/tags" Target="../tags/tag203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BFBBB-75A4-48A8-BF4D-1A422686C130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Relations entre les tables &amp; opérations de jointures et vue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4DFCA-810D-41A7-A7A0-9BDC978D0492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308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Relations entre les tables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Jusqu’ici nous avons parlé de base de données, de création de tables et de manipulation des données qui s’y trouvent.</a:t>
            </a:r>
          </a:p>
          <a:p>
            <a:endParaRPr lang="fr-CA" dirty="0"/>
          </a:p>
          <a:p>
            <a:r>
              <a:rPr lang="fr-CA" dirty="0"/>
              <a:t>Chaque fois que nous avons fait des requêtes, seule une table était impliquée dans la requête.</a:t>
            </a:r>
          </a:p>
          <a:p>
            <a:endParaRPr lang="fr-CA" dirty="0"/>
          </a:p>
          <a:p>
            <a:r>
              <a:rPr lang="fr-CA" dirty="0"/>
              <a:t>Nous n’avons pas abordé pourquoi nous appelons ces bases de données </a:t>
            </a:r>
            <a:r>
              <a:rPr lang="fr-CA" u="sng" dirty="0"/>
              <a:t>relationnelles</a:t>
            </a:r>
            <a:r>
              <a:rPr lang="fr-CA" dirty="0"/>
              <a:t>.</a:t>
            </a:r>
          </a:p>
          <a:p>
            <a:endParaRPr lang="fr-CA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567340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En résumé</a:t>
            </a:r>
          </a:p>
          <a:p>
            <a:pPr lvl="1"/>
            <a:r>
              <a:rPr lang="fr-CA" dirty="0"/>
              <a:t>Il est possible (voir nécessaire) de diviser l'information entre plusieurs tables.</a:t>
            </a:r>
          </a:p>
          <a:p>
            <a:pPr lvl="1"/>
            <a:r>
              <a:rPr lang="fr-CA" dirty="0"/>
              <a:t>Les relations peuvent être de cardinalité 1-1, 1-N ou N-N.</a:t>
            </a:r>
          </a:p>
          <a:p>
            <a:pPr lvl="1"/>
            <a:r>
              <a:rPr lang="fr-CA" dirty="0"/>
              <a:t>On peut combiner l'information pour effectuer des opérations de lecture en utilisant les jointures de tables ou les requêtes imbriquées.</a:t>
            </a:r>
          </a:p>
          <a:p>
            <a:pPr lvl="1"/>
            <a:r>
              <a:rPr lang="fr-CA" dirty="0"/>
              <a:t>Il est possible de sauvegarder ces jointures sous forme de "vue".</a:t>
            </a:r>
          </a:p>
        </p:txBody>
      </p:sp>
    </p:spTree>
    <p:extLst>
      <p:ext uri="{BB962C8B-B14F-4D97-AF65-F5344CB8AC3E}">
        <p14:creationId xmlns:p14="http://schemas.microsoft.com/office/powerpoint/2010/main" val="92698757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8903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FDCA-AECB-42DF-B5DB-5DC1896093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A2E3-B625-4645-BD2E-B126C13BE2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>
                <a:hlinkClick r:id="rId4"/>
              </a:rPr>
              <a:t>https://docs.microsoft.com/en-us/sql/relational-databases/performance/joins?view=sql-server-2017</a:t>
            </a:r>
            <a:endParaRPr lang="fr-CA" dirty="0"/>
          </a:p>
          <a:p>
            <a:r>
              <a:rPr lang="fr-CA">
                <a:hlinkClick r:id="rId5"/>
              </a:rPr>
              <a:t>https://www.w3schools.com/sql/sql_join.asp</a:t>
            </a:r>
            <a:endParaRPr lang="fr-CA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05676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5D2D0-FA65-445F-AB65-55B2A9CD4F5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Relations entre les tables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A1D86-4F36-4765-AF0B-F91626AF6F6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Quelle est l'idée derrière une base de données relationnelles?</a:t>
            </a:r>
          </a:p>
          <a:p>
            <a:pPr marL="0" indent="0">
              <a:buNone/>
            </a:pPr>
            <a:r>
              <a:rPr lang="fr-CA" dirty="0"/>
              <a:t>De mettre des éléments en relation bien sûr!</a:t>
            </a:r>
          </a:p>
          <a:p>
            <a:pPr marL="0" indent="0">
              <a:buNone/>
            </a:pPr>
            <a:endParaRPr lang="fr-CA" dirty="0"/>
          </a:p>
          <a:p>
            <a:r>
              <a:rPr lang="fr-CA" dirty="0"/>
              <a:t>Par exemple</a:t>
            </a:r>
          </a:p>
          <a:p>
            <a:pPr lvl="1"/>
            <a:r>
              <a:rPr lang="fr-CA" dirty="0"/>
              <a:t>Un étudiant peut être inscrit à des cours</a:t>
            </a:r>
          </a:p>
          <a:p>
            <a:pPr lvl="1"/>
            <a:r>
              <a:rPr lang="fr-CA" dirty="0"/>
              <a:t>Un employé peut travailler pour une entreprise</a:t>
            </a:r>
          </a:p>
          <a:p>
            <a:pPr lvl="1"/>
            <a:r>
              <a:rPr lang="fr-CA" dirty="0"/>
              <a:t>Un magasin peut faire partie d'une chaine</a:t>
            </a:r>
          </a:p>
          <a:p>
            <a:pPr lvl="1"/>
            <a:r>
              <a:rPr lang="fr-CA" dirty="0"/>
              <a:t>Un propriétaire peut posséder une voiture</a:t>
            </a:r>
          </a:p>
          <a:p>
            <a:pPr lvl="1"/>
            <a:r>
              <a:rPr lang="fr-CA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3605380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FE0F7-71F5-4ACA-AC85-BAFE6F948A6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Relations entre les tables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021BBB-EA3C-41D2-B527-6C61952CDC0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la plupart des systèmes informatiques, il est important de pouvoir établir des relations entre les éléments.</a:t>
            </a:r>
          </a:p>
          <a:p>
            <a:endParaRPr lang="fr-CA" dirty="0"/>
          </a:p>
          <a:p>
            <a:r>
              <a:rPr lang="fr-CA" dirty="0"/>
              <a:t>Dans le cas d'une base de données, un élément est un tuple dans une table.</a:t>
            </a:r>
          </a:p>
        </p:txBody>
      </p:sp>
    </p:spTree>
    <p:extLst>
      <p:ext uri="{BB962C8B-B14F-4D97-AF65-F5344CB8AC3E}">
        <p14:creationId xmlns:p14="http://schemas.microsoft.com/office/powerpoint/2010/main" val="339695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entre les tables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Nous </a:t>
            </a:r>
            <a:r>
              <a:rPr lang="en-US" dirty="0" err="1"/>
              <a:t>couvrirons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les aspects </a:t>
            </a:r>
            <a:r>
              <a:rPr lang="en-US" dirty="0" err="1"/>
              <a:t>suivants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Rappel sur les </a:t>
            </a:r>
            <a:r>
              <a:rPr lang="en-US" dirty="0" err="1"/>
              <a:t>clés</a:t>
            </a:r>
            <a:r>
              <a:rPr lang="en-US" dirty="0"/>
              <a:t> </a:t>
            </a:r>
            <a:r>
              <a:rPr lang="en-US" dirty="0" err="1"/>
              <a:t>primaires</a:t>
            </a:r>
            <a:endParaRPr lang="en-US" dirty="0"/>
          </a:p>
          <a:p>
            <a:pPr lvl="1"/>
            <a:r>
              <a:rPr lang="en-US" dirty="0"/>
              <a:t>Concept de </a:t>
            </a:r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étrangère</a:t>
            </a:r>
            <a:endParaRPr lang="en-US" dirty="0"/>
          </a:p>
          <a:p>
            <a:pPr lvl="1"/>
            <a:r>
              <a:rPr lang="en-US" dirty="0" err="1"/>
              <a:t>Cardinalité</a:t>
            </a:r>
            <a:r>
              <a:rPr lang="en-US" dirty="0"/>
              <a:t> des relations</a:t>
            </a:r>
          </a:p>
          <a:p>
            <a:pPr lvl="1"/>
            <a:r>
              <a:rPr lang="en-US" dirty="0"/>
              <a:t>Relation </a:t>
            </a:r>
            <a:r>
              <a:rPr lang="en-US" dirty="0" err="1"/>
              <a:t>réflexive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1170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Rappel sur les clés primaires</a:t>
            </a:r>
          </a:p>
        </p:txBody>
      </p:sp>
    </p:spTree>
    <p:extLst>
      <p:ext uri="{BB962C8B-B14F-4D97-AF65-F5344CB8AC3E}">
        <p14:creationId xmlns:p14="http://schemas.microsoft.com/office/powerpoint/2010/main" val="41548942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Rappel sur les </a:t>
            </a:r>
            <a:r>
              <a:rPr lang="en-US" dirty="0" err="1"/>
              <a:t>clés</a:t>
            </a:r>
            <a:r>
              <a:rPr lang="en-US" dirty="0"/>
              <a:t> </a:t>
            </a:r>
            <a:r>
              <a:rPr lang="en-US" dirty="0" err="1"/>
              <a:t>primaires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Une </a:t>
            </a:r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primaire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un champ particulier </a:t>
            </a:r>
            <a:r>
              <a:rPr lang="en-US" dirty="0" err="1"/>
              <a:t>d'une</a:t>
            </a:r>
            <a:r>
              <a:rPr lang="en-US" dirty="0"/>
              <a:t> table.</a:t>
            </a:r>
          </a:p>
          <a:p>
            <a:r>
              <a:rPr lang="en-US" dirty="0"/>
              <a:t>Il </a:t>
            </a:r>
            <a:r>
              <a:rPr lang="en-US" dirty="0" err="1"/>
              <a:t>permet</a:t>
            </a:r>
            <a:r>
              <a:rPr lang="en-US" dirty="0"/>
              <a:t> </a:t>
            </a:r>
            <a:r>
              <a:rPr lang="en-US" dirty="0" err="1"/>
              <a:t>d'identifier</a:t>
            </a:r>
            <a:r>
              <a:rPr lang="en-US" dirty="0"/>
              <a:t> de </a:t>
            </a:r>
            <a:r>
              <a:rPr lang="en-US" dirty="0" err="1"/>
              <a:t>façon</a:t>
            </a:r>
            <a:r>
              <a:rPr lang="en-US" dirty="0"/>
              <a:t> unique un tuple de la table.</a:t>
            </a:r>
          </a:p>
          <a:p>
            <a:r>
              <a:rPr lang="en-US" dirty="0"/>
              <a:t>Il </a:t>
            </a:r>
            <a:r>
              <a:rPr lang="en-US" dirty="0" err="1"/>
              <a:t>offre</a:t>
            </a:r>
            <a:r>
              <a:rPr lang="en-US" dirty="0"/>
              <a:t> deux </a:t>
            </a:r>
            <a:r>
              <a:rPr lang="en-US" dirty="0" err="1"/>
              <a:t>avantages</a:t>
            </a:r>
            <a:r>
              <a:rPr lang="en-US" dirty="0"/>
              <a:t> </a:t>
            </a:r>
            <a:r>
              <a:rPr lang="en-US" dirty="0" err="1"/>
              <a:t>principaux</a:t>
            </a:r>
            <a:endParaRPr lang="en-US" dirty="0"/>
          </a:p>
          <a:p>
            <a:pPr lvl="1"/>
            <a:r>
              <a:rPr lang="en-US" dirty="0" err="1"/>
              <a:t>Offre</a:t>
            </a:r>
            <a:r>
              <a:rPr lang="en-US" dirty="0"/>
              <a:t> la </a:t>
            </a:r>
            <a:r>
              <a:rPr lang="en-US" dirty="0" err="1"/>
              <a:t>garantie</a:t>
            </a:r>
            <a:r>
              <a:rPr lang="en-US" dirty="0"/>
              <a:t> </a:t>
            </a:r>
            <a:r>
              <a:rPr lang="en-US" dirty="0" err="1"/>
              <a:t>qu'une</a:t>
            </a:r>
            <a:r>
              <a:rPr lang="en-US" dirty="0"/>
              <a:t> </a:t>
            </a:r>
            <a:r>
              <a:rPr lang="en-US" dirty="0" err="1"/>
              <a:t>seule</a:t>
            </a:r>
            <a:r>
              <a:rPr lang="en-US" dirty="0"/>
              <a:t> entrée de la table sera </a:t>
            </a:r>
            <a:r>
              <a:rPr lang="en-US" dirty="0" err="1"/>
              <a:t>modifiée</a:t>
            </a:r>
            <a:r>
              <a:rPr lang="en-US" dirty="0"/>
              <a:t>/</a:t>
            </a:r>
            <a:r>
              <a:rPr lang="en-US" dirty="0" err="1"/>
              <a:t>supprimée</a:t>
            </a:r>
            <a:r>
              <a:rPr lang="en-US" dirty="0"/>
              <a:t> </a:t>
            </a:r>
            <a:r>
              <a:rPr lang="en-US" dirty="0" err="1"/>
              <a:t>lorsqu'on</a:t>
            </a:r>
            <a:r>
              <a:rPr lang="en-US" dirty="0"/>
              <a:t> y fait </a:t>
            </a:r>
            <a:r>
              <a:rPr lang="en-US" dirty="0" err="1"/>
              <a:t>référence</a:t>
            </a:r>
            <a:endParaRPr lang="en-US" dirty="0"/>
          </a:p>
          <a:p>
            <a:pPr lvl="1"/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indexé</a:t>
            </a:r>
            <a:r>
              <a:rPr lang="en-US" dirty="0"/>
              <a:t>, pour </a:t>
            </a:r>
            <a:r>
              <a:rPr lang="en-US" dirty="0" err="1"/>
              <a:t>accélérer</a:t>
            </a:r>
            <a:r>
              <a:rPr lang="en-US" dirty="0"/>
              <a:t> la </a:t>
            </a:r>
            <a:r>
              <a:rPr lang="en-US" dirty="0" err="1"/>
              <a:t>vitesse</a:t>
            </a:r>
            <a:r>
              <a:rPr lang="en-US" dirty="0"/>
              <a:t> de lecture </a:t>
            </a:r>
            <a:r>
              <a:rPr lang="en-US" dirty="0" err="1"/>
              <a:t>lorsqu'on</a:t>
            </a:r>
            <a:r>
              <a:rPr lang="en-US" dirty="0"/>
              <a:t> </a:t>
            </a:r>
            <a:r>
              <a:rPr lang="en-US" dirty="0" err="1"/>
              <a:t>souhaite</a:t>
            </a:r>
            <a:r>
              <a:rPr lang="en-US" dirty="0"/>
              <a:t> </a:t>
            </a:r>
            <a:r>
              <a:rPr lang="en-US" dirty="0" err="1"/>
              <a:t>accéder</a:t>
            </a:r>
            <a:r>
              <a:rPr lang="en-US" dirty="0"/>
              <a:t> à </a:t>
            </a:r>
            <a:r>
              <a:rPr lang="en-US" dirty="0" err="1"/>
              <a:t>ce</a:t>
            </a:r>
            <a:r>
              <a:rPr lang="en-US" dirty="0"/>
              <a:t> champ.</a:t>
            </a:r>
          </a:p>
        </p:txBody>
      </p:sp>
    </p:spTree>
    <p:extLst>
      <p:ext uri="{BB962C8B-B14F-4D97-AF65-F5344CB8AC3E}">
        <p14:creationId xmlns:p14="http://schemas.microsoft.com/office/powerpoint/2010/main" val="28456046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clés étrangères</a:t>
            </a:r>
          </a:p>
        </p:txBody>
      </p:sp>
    </p:spTree>
    <p:extLst>
      <p:ext uri="{BB962C8B-B14F-4D97-AF65-F5344CB8AC3E}">
        <p14:creationId xmlns:p14="http://schemas.microsoft.com/office/powerpoint/2010/main" val="41332983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Concept de </a:t>
            </a:r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étrangère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Une </a:t>
            </a:r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étrangère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primaire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table qui se </a:t>
            </a:r>
            <a:r>
              <a:rPr lang="en-US" dirty="0" err="1"/>
              <a:t>retrouve</a:t>
            </a:r>
            <a:r>
              <a:rPr lang="en-US" dirty="0"/>
              <a:t> dans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autre</a:t>
            </a:r>
            <a:r>
              <a:rPr lang="en-US" dirty="0"/>
              <a:t> table que la </a:t>
            </a:r>
            <a:r>
              <a:rPr lang="en-US" dirty="0" err="1"/>
              <a:t>sienne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Elle </a:t>
            </a:r>
            <a:r>
              <a:rPr lang="en-US" dirty="0" err="1"/>
              <a:t>permet</a:t>
            </a:r>
            <a:r>
              <a:rPr lang="en-US" dirty="0"/>
              <a:t> </a:t>
            </a:r>
            <a:r>
              <a:rPr lang="en-US" dirty="0" err="1"/>
              <a:t>d'établir</a:t>
            </a:r>
            <a:r>
              <a:rPr lang="en-US" dirty="0"/>
              <a:t> un lien entre </a:t>
            </a:r>
            <a:r>
              <a:rPr lang="en-US" dirty="0" err="1"/>
              <a:t>l'élément</a:t>
            </a:r>
            <a:r>
              <a:rPr lang="en-US" dirty="0"/>
              <a:t> qui </a:t>
            </a:r>
            <a:r>
              <a:rPr lang="en-US" dirty="0" err="1"/>
              <a:t>possède</a:t>
            </a:r>
            <a:r>
              <a:rPr lang="en-US" dirty="0"/>
              <a:t> la </a:t>
            </a:r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étrangère</a:t>
            </a:r>
            <a:r>
              <a:rPr lang="en-US" dirty="0"/>
              <a:t> et </a:t>
            </a:r>
            <a:r>
              <a:rPr lang="en-US" dirty="0" err="1"/>
              <a:t>l'élément</a:t>
            </a:r>
            <a:r>
              <a:rPr lang="en-US" dirty="0"/>
              <a:t> qui </a:t>
            </a:r>
            <a:r>
              <a:rPr lang="en-US" dirty="0" err="1"/>
              <a:t>possède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clé</a:t>
            </a:r>
            <a:r>
              <a:rPr lang="en-US" dirty="0"/>
              <a:t> de </a:t>
            </a:r>
            <a:r>
              <a:rPr lang="en-US" dirty="0" err="1"/>
              <a:t>même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dans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autre</a:t>
            </a:r>
            <a:r>
              <a:rPr lang="en-US" dirty="0"/>
              <a:t> table.</a:t>
            </a:r>
          </a:p>
        </p:txBody>
      </p:sp>
    </p:spTree>
    <p:extLst>
      <p:ext uri="{BB962C8B-B14F-4D97-AF65-F5344CB8AC3E}">
        <p14:creationId xmlns:p14="http://schemas.microsoft.com/office/powerpoint/2010/main" val="4203659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Concept de </a:t>
            </a:r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étrangère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règle</a:t>
            </a:r>
            <a:r>
              <a:rPr lang="en-US" dirty="0"/>
              <a:t> </a:t>
            </a:r>
            <a:r>
              <a:rPr lang="en-US" dirty="0" err="1"/>
              <a:t>ici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la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Si un champ de </a:t>
            </a:r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étrangère</a:t>
            </a:r>
            <a:r>
              <a:rPr lang="en-US" dirty="0"/>
              <a:t> se </a:t>
            </a:r>
            <a:r>
              <a:rPr lang="en-US" dirty="0" err="1"/>
              <a:t>trouve</a:t>
            </a:r>
            <a:r>
              <a:rPr lang="en-US" dirty="0"/>
              <a:t> dans </a:t>
            </a:r>
            <a:r>
              <a:rPr lang="en-US" dirty="0" err="1"/>
              <a:t>une</a:t>
            </a:r>
            <a:r>
              <a:rPr lang="en-US" dirty="0"/>
              <a:t> table, </a:t>
            </a:r>
            <a:r>
              <a:rPr lang="en-US" dirty="0" err="1"/>
              <a:t>chaque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qui </a:t>
            </a:r>
            <a:r>
              <a:rPr lang="en-US" dirty="0" err="1"/>
              <a:t>s'y</a:t>
            </a:r>
            <a:r>
              <a:rPr lang="en-US" dirty="0"/>
              <a:t> </a:t>
            </a:r>
            <a:r>
              <a:rPr lang="en-US" dirty="0" err="1"/>
              <a:t>trouve</a:t>
            </a:r>
            <a:r>
              <a:rPr lang="en-US" dirty="0"/>
              <a:t> </a:t>
            </a:r>
            <a:r>
              <a:rPr lang="en-US" dirty="0" err="1"/>
              <a:t>doit</a:t>
            </a:r>
            <a:r>
              <a:rPr lang="en-US" dirty="0"/>
              <a:t> </a:t>
            </a:r>
            <a:r>
              <a:rPr lang="en-US" u="sng" dirty="0" err="1"/>
              <a:t>absolument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présentée</a:t>
            </a:r>
            <a:r>
              <a:rPr lang="en-US" dirty="0"/>
              <a:t> dans la table de </a:t>
            </a:r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primaire</a:t>
            </a:r>
            <a:r>
              <a:rPr lang="en-US" dirty="0"/>
              <a:t> à </a:t>
            </a:r>
            <a:r>
              <a:rPr lang="en-US" dirty="0" err="1"/>
              <a:t>laquelle</a:t>
            </a:r>
            <a:r>
              <a:rPr lang="en-US" dirty="0"/>
              <a:t> </a:t>
            </a:r>
            <a:r>
              <a:rPr lang="en-US" dirty="0" err="1"/>
              <a:t>elle</a:t>
            </a:r>
            <a:r>
              <a:rPr lang="en-US" dirty="0"/>
              <a:t> fait </a:t>
            </a:r>
            <a:r>
              <a:rPr lang="en-US" dirty="0" err="1"/>
              <a:t>référence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Nous </a:t>
            </a:r>
            <a:r>
              <a:rPr lang="en-US" dirty="0" err="1"/>
              <a:t>verrons</a:t>
            </a:r>
            <a:r>
              <a:rPr lang="en-US" dirty="0"/>
              <a:t> comment assurer </a:t>
            </a:r>
            <a:r>
              <a:rPr lang="en-US" dirty="0" err="1"/>
              <a:t>cette</a:t>
            </a:r>
            <a:r>
              <a:rPr lang="en-US" dirty="0"/>
              <a:t> condition dans le </a:t>
            </a:r>
            <a:r>
              <a:rPr lang="en-US" dirty="0" err="1"/>
              <a:t>cours</a:t>
            </a:r>
            <a:r>
              <a:rPr lang="en-US" dirty="0"/>
              <a:t> sur les </a:t>
            </a:r>
            <a:r>
              <a:rPr lang="en-US" u="sng" dirty="0" err="1"/>
              <a:t>contraintes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21594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étrangère</a:t>
            </a:r>
            <a:r>
              <a:rPr lang="en-US" dirty="0"/>
              <a:t> - </a:t>
            </a:r>
            <a:r>
              <a:rPr lang="en-US" dirty="0" err="1"/>
              <a:t>Exemple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Imaginons</a:t>
            </a:r>
            <a:r>
              <a:rPr lang="en-US" dirty="0"/>
              <a:t> que nous </a:t>
            </a:r>
            <a:r>
              <a:rPr lang="en-US" dirty="0" err="1"/>
              <a:t>avons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table “</a:t>
            </a:r>
            <a:r>
              <a:rPr lang="en-US" dirty="0" err="1"/>
              <a:t>Commande</a:t>
            </a:r>
            <a:r>
              <a:rPr lang="en-US" dirty="0"/>
              <a:t>” qui </a:t>
            </a:r>
            <a:r>
              <a:rPr lang="en-US" dirty="0" err="1"/>
              <a:t>représente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commande</a:t>
            </a:r>
            <a:r>
              <a:rPr lang="en-US" dirty="0"/>
              <a:t> </a:t>
            </a:r>
            <a:r>
              <a:rPr lang="en-US" dirty="0" err="1"/>
              <a:t>effectuée</a:t>
            </a:r>
            <a:r>
              <a:rPr lang="en-US" dirty="0"/>
              <a:t> par un client.</a:t>
            </a:r>
          </a:p>
          <a:p>
            <a:r>
              <a:rPr lang="en-US" dirty="0" err="1"/>
              <a:t>Chaque</a:t>
            </a:r>
            <a:r>
              <a:rPr lang="en-US" dirty="0"/>
              <a:t> </a:t>
            </a:r>
            <a:r>
              <a:rPr lang="en-US" dirty="0" err="1"/>
              <a:t>commande</a:t>
            </a:r>
            <a:r>
              <a:rPr lang="en-US" dirty="0"/>
              <a:t>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contenir</a:t>
            </a:r>
            <a:r>
              <a:rPr lang="en-US" dirty="0"/>
              <a:t> </a:t>
            </a:r>
            <a:r>
              <a:rPr lang="en-US" dirty="0" err="1"/>
              <a:t>plusieurs</a:t>
            </a:r>
            <a:r>
              <a:rPr lang="en-US" dirty="0"/>
              <a:t> articles.</a:t>
            </a:r>
          </a:p>
          <a:p>
            <a:endParaRPr lang="en-US" dirty="0"/>
          </a:p>
          <a:p>
            <a:r>
              <a:rPr lang="en-US" dirty="0"/>
              <a:t>Nous </a:t>
            </a:r>
            <a:r>
              <a:rPr lang="en-US" dirty="0" err="1"/>
              <a:t>souhaitons</a:t>
            </a:r>
            <a:r>
              <a:rPr lang="en-US" dirty="0"/>
              <a:t> </a:t>
            </a:r>
            <a:r>
              <a:rPr lang="en-US" dirty="0" err="1"/>
              <a:t>mettre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place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stratégie</a:t>
            </a:r>
            <a:r>
              <a:rPr lang="en-US" dirty="0"/>
              <a:t> qui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définir</a:t>
            </a:r>
            <a:r>
              <a:rPr lang="en-US" dirty="0"/>
              <a:t>  </a:t>
            </a:r>
            <a:r>
              <a:rPr lang="en-US" dirty="0" err="1"/>
              <a:t>ce</a:t>
            </a:r>
            <a:r>
              <a:rPr lang="en-US" dirty="0"/>
              <a:t> lien.</a:t>
            </a:r>
          </a:p>
        </p:txBody>
      </p:sp>
    </p:spTree>
    <p:extLst>
      <p:ext uri="{BB962C8B-B14F-4D97-AF65-F5344CB8AC3E}">
        <p14:creationId xmlns:p14="http://schemas.microsoft.com/office/powerpoint/2010/main" val="3203539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58735-7A47-4FD3-817E-B8DD3BECA3E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Contenu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3F701E-DEFA-4842-B42B-89E2261EC2F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Rappel du dernier cours</a:t>
            </a:r>
          </a:p>
          <a:p>
            <a:r>
              <a:rPr lang="fr-CA" dirty="0"/>
              <a:t>Introduction</a:t>
            </a:r>
          </a:p>
          <a:p>
            <a:r>
              <a:rPr lang="fr-CA" dirty="0"/>
              <a:t>Relation entre les tables</a:t>
            </a:r>
          </a:p>
          <a:p>
            <a:pPr lvl="1"/>
            <a:r>
              <a:rPr lang="fr-CA" dirty="0"/>
              <a:t>1-1, 1-N, N-N</a:t>
            </a:r>
          </a:p>
          <a:p>
            <a:pPr lvl="1"/>
            <a:r>
              <a:rPr lang="fr-CA" dirty="0"/>
              <a:t>Relation réflexive</a:t>
            </a:r>
          </a:p>
          <a:p>
            <a:r>
              <a:rPr lang="fr-CA" dirty="0"/>
              <a:t>Opérations sur table en relation</a:t>
            </a:r>
          </a:p>
          <a:p>
            <a:pPr lvl="1"/>
            <a:r>
              <a:rPr lang="fr-CA" dirty="0"/>
              <a:t>Opérations de jointure</a:t>
            </a:r>
          </a:p>
          <a:p>
            <a:pPr lvl="1"/>
            <a:r>
              <a:rPr lang="fr-CA" dirty="0"/>
              <a:t>Requêtes imbriquées</a:t>
            </a:r>
          </a:p>
          <a:p>
            <a:r>
              <a:rPr lang="fr-CA" dirty="0"/>
              <a:t>Les vues</a:t>
            </a:r>
          </a:p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6274112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étrangère</a:t>
            </a:r>
            <a:r>
              <a:rPr lang="en-US" dirty="0"/>
              <a:t> - </a:t>
            </a:r>
            <a:r>
              <a:rPr lang="en-US" dirty="0" err="1"/>
              <a:t>Exemple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Stratégie</a:t>
            </a:r>
            <a:endParaRPr lang="en-US" dirty="0"/>
          </a:p>
          <a:p>
            <a:pPr lvl="1"/>
            <a:r>
              <a:rPr lang="en-US" dirty="0" err="1"/>
              <a:t>Premièrement</a:t>
            </a:r>
            <a:r>
              <a:rPr lang="en-US" dirty="0"/>
              <a:t>, nous </a:t>
            </a:r>
            <a:r>
              <a:rPr lang="en-US" dirty="0" err="1"/>
              <a:t>définissions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table </a:t>
            </a:r>
            <a:r>
              <a:rPr lang="en-US" u="sng" dirty="0" err="1"/>
              <a:t>commande</a:t>
            </a:r>
            <a:r>
              <a:rPr lang="en-US" dirty="0"/>
              <a:t> qui </a:t>
            </a:r>
            <a:r>
              <a:rPr lang="en-US" dirty="0" err="1"/>
              <a:t>possède</a:t>
            </a:r>
            <a:r>
              <a:rPr lang="en-US" dirty="0"/>
              <a:t> un </a:t>
            </a:r>
            <a:r>
              <a:rPr lang="en-US" dirty="0" err="1"/>
              <a:t>numéro</a:t>
            </a:r>
            <a:r>
              <a:rPr lang="en-US" dirty="0"/>
              <a:t> unique (</a:t>
            </a:r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primaire</a:t>
            </a:r>
            <a:r>
              <a:rPr lang="en-US" dirty="0"/>
              <a:t>), un </a:t>
            </a:r>
            <a:r>
              <a:rPr lang="en-US" dirty="0" err="1"/>
              <a:t>montant</a:t>
            </a:r>
            <a:r>
              <a:rPr lang="en-US" dirty="0"/>
              <a:t> et </a:t>
            </a:r>
            <a:r>
              <a:rPr lang="en-US" dirty="0" err="1"/>
              <a:t>une</a:t>
            </a:r>
            <a:r>
              <a:rPr lang="en-US" dirty="0"/>
              <a:t> date de transaction.</a:t>
            </a:r>
          </a:p>
          <a:p>
            <a:pPr lvl="1"/>
            <a:endParaRPr lang="en-US" dirty="0"/>
          </a:p>
          <a:p>
            <a:pPr lvl="1"/>
            <a:r>
              <a:rPr lang="en-US" dirty="0" err="1"/>
              <a:t>Ensuite</a:t>
            </a:r>
            <a:r>
              <a:rPr lang="en-US" dirty="0"/>
              <a:t>, nous </a:t>
            </a:r>
            <a:r>
              <a:rPr lang="en-US" dirty="0" err="1"/>
              <a:t>définissions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table </a:t>
            </a:r>
            <a:r>
              <a:rPr lang="en-US" u="sng" dirty="0"/>
              <a:t>article</a:t>
            </a:r>
            <a:r>
              <a:rPr lang="en-US" dirty="0"/>
              <a:t> qui </a:t>
            </a:r>
            <a:r>
              <a:rPr lang="en-US" dirty="0" err="1"/>
              <a:t>indique</a:t>
            </a:r>
            <a:r>
              <a:rPr lang="en-US" dirty="0"/>
              <a:t> le </a:t>
            </a:r>
            <a:r>
              <a:rPr lang="en-US" dirty="0" err="1"/>
              <a:t>numéro</a:t>
            </a:r>
            <a:r>
              <a:rPr lang="en-US" dirty="0"/>
              <a:t> de </a:t>
            </a:r>
            <a:r>
              <a:rPr lang="en-US" dirty="0" err="1"/>
              <a:t>l'article</a:t>
            </a:r>
            <a:r>
              <a:rPr lang="en-US" dirty="0"/>
              <a:t> (</a:t>
            </a:r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primaire</a:t>
            </a:r>
            <a:r>
              <a:rPr lang="en-US" dirty="0"/>
              <a:t>) et le nom de </a:t>
            </a:r>
            <a:r>
              <a:rPr lang="en-US" dirty="0" err="1"/>
              <a:t>l'article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r>
              <a:rPr lang="en-US" dirty="0"/>
              <a:t>Que </a:t>
            </a:r>
            <a:r>
              <a:rPr lang="en-US" dirty="0" err="1"/>
              <a:t>manque</a:t>
            </a:r>
            <a:r>
              <a:rPr lang="en-US" dirty="0"/>
              <a:t>-t-</a:t>
            </a:r>
            <a:r>
              <a:rPr lang="en-US" dirty="0" err="1"/>
              <a:t>il</a:t>
            </a:r>
            <a:r>
              <a:rPr lang="en-US" dirty="0"/>
              <a:t> pour </a:t>
            </a:r>
            <a:r>
              <a:rPr lang="en-US" dirty="0" err="1"/>
              <a:t>établir</a:t>
            </a:r>
            <a:r>
              <a:rPr lang="en-US" dirty="0"/>
              <a:t> la relation?</a:t>
            </a:r>
          </a:p>
        </p:txBody>
      </p:sp>
    </p:spTree>
    <p:extLst>
      <p:ext uri="{BB962C8B-B14F-4D97-AF65-F5344CB8AC3E}">
        <p14:creationId xmlns:p14="http://schemas.microsoft.com/office/powerpoint/2010/main" val="25968909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C0B8F-08E9-4975-A542-A30CEC3B042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étrangère</a:t>
            </a:r>
            <a:r>
              <a:rPr lang="en-US" dirty="0"/>
              <a:t> - </a:t>
            </a:r>
            <a:r>
              <a:rPr lang="en-US" dirty="0" err="1"/>
              <a:t>Exemple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C9359-5A9D-47B3-A7DD-2AD358764AF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Chaque article doit pouvoir être en lien avec une commande en particulier.</a:t>
            </a:r>
          </a:p>
          <a:p>
            <a:r>
              <a:rPr lang="fr-CA" dirty="0"/>
              <a:t>Nous ajouterons donc un champ de clé étrangère dans </a:t>
            </a:r>
            <a:r>
              <a:rPr lang="fr-CA" u="sng" dirty="0"/>
              <a:t>article</a:t>
            </a:r>
            <a:r>
              <a:rPr lang="fr-CA" dirty="0"/>
              <a:t> en lien avec un tuple dans la table </a:t>
            </a:r>
            <a:r>
              <a:rPr lang="fr-CA" u="sng" dirty="0"/>
              <a:t>commande</a:t>
            </a:r>
            <a:r>
              <a:rPr lang="fr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25646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étrangère</a:t>
            </a:r>
            <a:r>
              <a:rPr lang="en-US" dirty="0"/>
              <a:t> – </a:t>
            </a:r>
            <a:r>
              <a:rPr lang="en-US" dirty="0" err="1"/>
              <a:t>Exemple</a:t>
            </a:r>
            <a:r>
              <a:rPr lang="en-US" dirty="0"/>
              <a:t> (Suite)</a:t>
            </a: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33210421"/>
              </p:ext>
            </p:extLst>
          </p:nvPr>
        </p:nvGraphicFramePr>
        <p:xfrm>
          <a:off x="293615" y="1585521"/>
          <a:ext cx="5394123" cy="25361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3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25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80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4483">
                <a:tc>
                  <a:txBody>
                    <a:bodyPr/>
                    <a:lstStyle/>
                    <a:p>
                      <a:r>
                        <a:rPr lang="en-US" dirty="0" err="1"/>
                        <a:t>ID_Commande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Montant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2018-01-27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2017-11-20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2017-11-03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2017-10-12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57082359"/>
              </p:ext>
            </p:extLst>
          </p:nvPr>
        </p:nvGraphicFramePr>
        <p:xfrm>
          <a:off x="5984614" y="1778077"/>
          <a:ext cx="5642526" cy="40382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08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0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08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8779">
                <a:tc>
                  <a:txBody>
                    <a:bodyPr/>
                    <a:lstStyle/>
                    <a:p>
                      <a:r>
                        <a:rPr lang="en-US" dirty="0" err="1"/>
                        <a:t>ID_Article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ID_Commande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Banane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Divan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Ordinateur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Livre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Lampe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5224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étrangère</a:t>
            </a:r>
            <a:r>
              <a:rPr lang="en-US" dirty="0"/>
              <a:t> – </a:t>
            </a:r>
            <a:r>
              <a:rPr lang="en-US" dirty="0" err="1"/>
              <a:t>Exemple</a:t>
            </a:r>
            <a:r>
              <a:rPr lang="en-US" dirty="0"/>
              <a:t> (Suite)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Dans</a:t>
            </a:r>
            <a:r>
              <a:rPr lang="en-US" dirty="0"/>
              <a:t> </a:t>
            </a:r>
            <a:r>
              <a:rPr lang="en-US" dirty="0" err="1"/>
              <a:t>l’exemple</a:t>
            </a:r>
            <a:r>
              <a:rPr lang="en-US" dirty="0"/>
              <a:t> </a:t>
            </a:r>
            <a:r>
              <a:rPr lang="en-US" dirty="0" err="1"/>
              <a:t>précédent</a:t>
            </a:r>
            <a:r>
              <a:rPr lang="en-US" dirty="0"/>
              <a:t>, nous </a:t>
            </a:r>
            <a:r>
              <a:rPr lang="en-US" dirty="0" err="1"/>
              <a:t>pouvons</a:t>
            </a:r>
            <a:r>
              <a:rPr lang="en-US" dirty="0"/>
              <a:t> </a:t>
            </a:r>
            <a:r>
              <a:rPr lang="en-US" dirty="0" err="1"/>
              <a:t>déduire</a:t>
            </a:r>
            <a:r>
              <a:rPr lang="en-US" dirty="0"/>
              <a:t> les </a:t>
            </a:r>
            <a:r>
              <a:rPr lang="en-US" dirty="0" err="1"/>
              <a:t>faits</a:t>
            </a:r>
            <a:r>
              <a:rPr lang="en-US" dirty="0"/>
              <a:t> </a:t>
            </a:r>
            <a:r>
              <a:rPr lang="en-US" dirty="0" err="1"/>
              <a:t>suivants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La </a:t>
            </a:r>
            <a:r>
              <a:rPr lang="en-US" dirty="0" err="1"/>
              <a:t>commande</a:t>
            </a:r>
            <a:r>
              <a:rPr lang="en-US" dirty="0"/>
              <a:t> 1 </a:t>
            </a:r>
            <a:r>
              <a:rPr lang="en-US" dirty="0" err="1"/>
              <a:t>possède</a:t>
            </a:r>
            <a:r>
              <a:rPr lang="en-US" dirty="0"/>
              <a:t>:</a:t>
            </a:r>
          </a:p>
          <a:p>
            <a:pPr lvl="2"/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banane</a:t>
            </a:r>
            <a:endParaRPr lang="en-US" dirty="0"/>
          </a:p>
          <a:p>
            <a:pPr lvl="2"/>
            <a:r>
              <a:rPr lang="en-US" dirty="0"/>
              <a:t>Un divan</a:t>
            </a:r>
          </a:p>
          <a:p>
            <a:pPr lvl="1"/>
            <a:r>
              <a:rPr lang="en-US" dirty="0"/>
              <a:t>La </a:t>
            </a:r>
            <a:r>
              <a:rPr lang="en-US" dirty="0" err="1"/>
              <a:t>commande</a:t>
            </a:r>
            <a:r>
              <a:rPr lang="en-US" dirty="0"/>
              <a:t> 2 </a:t>
            </a:r>
            <a:r>
              <a:rPr lang="en-US" dirty="0" err="1"/>
              <a:t>possède</a:t>
            </a:r>
            <a:endParaRPr lang="en-US" dirty="0"/>
          </a:p>
          <a:p>
            <a:pPr lvl="2"/>
            <a:r>
              <a:rPr lang="en-US" dirty="0"/>
              <a:t>Un </a:t>
            </a:r>
            <a:r>
              <a:rPr lang="en-US" dirty="0" err="1"/>
              <a:t>ordinateur</a:t>
            </a:r>
            <a:endParaRPr lang="en-US" dirty="0"/>
          </a:p>
          <a:p>
            <a:pPr lvl="1"/>
            <a:r>
              <a:rPr lang="en-US" dirty="0"/>
              <a:t>La </a:t>
            </a:r>
            <a:r>
              <a:rPr lang="en-US" dirty="0" err="1"/>
              <a:t>commande</a:t>
            </a:r>
            <a:r>
              <a:rPr lang="en-US" dirty="0"/>
              <a:t> 3 </a:t>
            </a:r>
            <a:r>
              <a:rPr lang="en-US" dirty="0" err="1"/>
              <a:t>possède</a:t>
            </a:r>
            <a:endParaRPr lang="en-US" dirty="0"/>
          </a:p>
          <a:p>
            <a:pPr lvl="2"/>
            <a:r>
              <a:rPr lang="en-US" dirty="0" err="1"/>
              <a:t>Une</a:t>
            </a:r>
            <a:r>
              <a:rPr lang="en-US" dirty="0"/>
              <a:t> chaise</a:t>
            </a:r>
          </a:p>
          <a:p>
            <a:pPr lvl="2"/>
            <a:r>
              <a:rPr lang="en-US" dirty="0"/>
              <a:t>Un livre</a:t>
            </a:r>
          </a:p>
          <a:p>
            <a:pPr lvl="1"/>
            <a:r>
              <a:rPr lang="en-US" dirty="0"/>
              <a:t>La </a:t>
            </a:r>
            <a:r>
              <a:rPr lang="en-US" dirty="0" err="1"/>
              <a:t>commande</a:t>
            </a:r>
            <a:r>
              <a:rPr lang="en-US" dirty="0"/>
              <a:t> 4 </a:t>
            </a:r>
            <a:r>
              <a:rPr lang="en-US" dirty="0" err="1"/>
              <a:t>possède</a:t>
            </a:r>
            <a:endParaRPr lang="en-US" dirty="0"/>
          </a:p>
          <a:p>
            <a:pPr lvl="2"/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lampe</a:t>
            </a:r>
            <a:endParaRPr lang="en-US" dirty="0"/>
          </a:p>
          <a:p>
            <a:pPr lvl="2"/>
            <a:r>
              <a:rPr lang="en-US" dirty="0" err="1"/>
              <a:t>Une</a:t>
            </a:r>
            <a:r>
              <a:rPr lang="en-US" dirty="0"/>
              <a:t> chaise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5489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étrangère</a:t>
            </a:r>
            <a:r>
              <a:rPr lang="en-US" dirty="0"/>
              <a:t> – </a:t>
            </a:r>
            <a:r>
              <a:rPr lang="en-US" dirty="0" err="1"/>
              <a:t>Exemple</a:t>
            </a:r>
            <a:r>
              <a:rPr lang="en-US" dirty="0"/>
              <a:t> (Suite)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L’exemple</a:t>
            </a:r>
            <a:r>
              <a:rPr lang="en-US" dirty="0"/>
              <a:t> </a:t>
            </a:r>
            <a:r>
              <a:rPr lang="en-US" dirty="0" err="1"/>
              <a:t>précédent</a:t>
            </a:r>
            <a:r>
              <a:rPr lang="en-US" dirty="0"/>
              <a:t> </a:t>
            </a:r>
            <a:r>
              <a:rPr lang="en-US" dirty="0" err="1"/>
              <a:t>démontre</a:t>
            </a:r>
            <a:r>
              <a:rPr lang="en-US" dirty="0"/>
              <a:t> que </a:t>
            </a:r>
            <a:r>
              <a:rPr lang="en-US" dirty="0" err="1"/>
              <a:t>l’on</a:t>
            </a:r>
            <a:r>
              <a:rPr lang="en-US" dirty="0"/>
              <a:t>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mettre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u="sng" dirty="0"/>
              <a:t>relations</a:t>
            </a:r>
            <a:r>
              <a:rPr lang="en-US" dirty="0"/>
              <a:t> des tuples de table avec </a:t>
            </a:r>
            <a:r>
              <a:rPr lang="en-US" dirty="0" err="1"/>
              <a:t>ceux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autre</a:t>
            </a:r>
            <a:r>
              <a:rPr lang="en-US" dirty="0"/>
              <a:t> table.</a:t>
            </a:r>
          </a:p>
          <a:p>
            <a:r>
              <a:rPr lang="en-US" dirty="0"/>
              <a:t>Ce concept </a:t>
            </a:r>
            <a:r>
              <a:rPr lang="en-US" dirty="0" err="1"/>
              <a:t>est</a:t>
            </a:r>
            <a:r>
              <a:rPr lang="en-US" dirty="0"/>
              <a:t> le </a:t>
            </a:r>
            <a:r>
              <a:rPr lang="en-US" dirty="0" err="1"/>
              <a:t>fondement</a:t>
            </a:r>
            <a:r>
              <a:rPr lang="en-US" dirty="0"/>
              <a:t> des </a:t>
            </a:r>
            <a:r>
              <a:rPr lang="en-US" dirty="0" err="1"/>
              <a:t>systèmes</a:t>
            </a:r>
            <a:r>
              <a:rPr lang="en-US" dirty="0"/>
              <a:t> de base de </a:t>
            </a:r>
            <a:r>
              <a:rPr lang="en-US" dirty="0" err="1"/>
              <a:t>données</a:t>
            </a:r>
            <a:r>
              <a:rPr lang="en-US" dirty="0"/>
              <a:t> </a:t>
            </a:r>
            <a:r>
              <a:rPr lang="en-US" dirty="0" err="1"/>
              <a:t>relationnels</a:t>
            </a:r>
            <a:r>
              <a:rPr lang="en-US" dirty="0"/>
              <a:t> qui </a:t>
            </a:r>
            <a:r>
              <a:rPr lang="en-US" dirty="0" err="1"/>
              <a:t>dominent</a:t>
            </a:r>
            <a:r>
              <a:rPr lang="en-US" dirty="0"/>
              <a:t> </a:t>
            </a:r>
            <a:r>
              <a:rPr lang="en-US" dirty="0" err="1"/>
              <a:t>l’industrie</a:t>
            </a:r>
            <a:r>
              <a:rPr lang="en-US" dirty="0"/>
              <a:t>.</a:t>
            </a:r>
          </a:p>
          <a:p>
            <a:r>
              <a:rPr lang="en-US" dirty="0"/>
              <a:t>Nous </a:t>
            </a:r>
            <a:r>
              <a:rPr lang="en-US" dirty="0" err="1"/>
              <a:t>verrons</a:t>
            </a:r>
            <a:r>
              <a:rPr lang="en-US" dirty="0"/>
              <a:t> dans les diapositives </a:t>
            </a:r>
            <a:r>
              <a:rPr lang="en-US" dirty="0" err="1"/>
              <a:t>suivantes</a:t>
            </a:r>
            <a:r>
              <a:rPr lang="en-US" dirty="0"/>
              <a:t> les </a:t>
            </a:r>
            <a:r>
              <a:rPr lang="en-US" dirty="0" err="1"/>
              <a:t>différentes</a:t>
            </a:r>
            <a:r>
              <a:rPr lang="en-US" dirty="0"/>
              <a:t> </a:t>
            </a:r>
            <a:r>
              <a:rPr lang="en-US" dirty="0" err="1"/>
              <a:t>cardinalités</a:t>
            </a:r>
            <a:r>
              <a:rPr lang="en-US" dirty="0"/>
              <a:t> de relation.</a:t>
            </a:r>
          </a:p>
        </p:txBody>
      </p:sp>
    </p:spTree>
    <p:extLst>
      <p:ext uri="{BB962C8B-B14F-4D97-AF65-F5344CB8AC3E}">
        <p14:creationId xmlns:p14="http://schemas.microsoft.com/office/powerpoint/2010/main" val="1855026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28356" y="3027242"/>
            <a:ext cx="9404723" cy="1400530"/>
          </a:xfrm>
        </p:spPr>
        <p:txBody>
          <a:bodyPr/>
          <a:lstStyle/>
          <a:p>
            <a:r>
              <a:rPr lang="en-US" dirty="0" err="1"/>
              <a:t>Cardinalité</a:t>
            </a:r>
            <a:r>
              <a:rPr lang="en-US" dirty="0"/>
              <a:t> des relations</a:t>
            </a:r>
          </a:p>
        </p:txBody>
      </p:sp>
    </p:spTree>
    <p:extLst>
      <p:ext uri="{BB962C8B-B14F-4D97-AF65-F5344CB8AC3E}">
        <p14:creationId xmlns:p14="http://schemas.microsoft.com/office/powerpoint/2010/main" val="38210703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Cardinalité</a:t>
            </a:r>
            <a:r>
              <a:rPr lang="en-US" dirty="0"/>
              <a:t> des relations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Dans </a:t>
            </a:r>
            <a:r>
              <a:rPr lang="en-US" dirty="0" err="1"/>
              <a:t>l'exemple</a:t>
            </a:r>
            <a:r>
              <a:rPr lang="en-US" dirty="0"/>
              <a:t> </a:t>
            </a:r>
            <a:r>
              <a:rPr lang="en-US" dirty="0" err="1"/>
              <a:t>précédent</a:t>
            </a:r>
            <a:r>
              <a:rPr lang="en-US" dirty="0"/>
              <a:t>, nous </a:t>
            </a:r>
            <a:r>
              <a:rPr lang="en-US" dirty="0" err="1"/>
              <a:t>avons</a:t>
            </a:r>
            <a:r>
              <a:rPr lang="en-US" dirty="0"/>
              <a:t> vu que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éléments</a:t>
            </a:r>
            <a:r>
              <a:rPr lang="en-US" dirty="0"/>
              <a:t> </a:t>
            </a:r>
            <a:r>
              <a:rPr lang="en-US" dirty="0" err="1"/>
              <a:t>d'une</a:t>
            </a:r>
            <a:r>
              <a:rPr lang="en-US" dirty="0"/>
              <a:t> table </a:t>
            </a:r>
            <a:r>
              <a:rPr lang="en-US" dirty="0" err="1"/>
              <a:t>peuvent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lien avec un </a:t>
            </a:r>
            <a:r>
              <a:rPr lang="en-US" dirty="0" err="1"/>
              <a:t>même</a:t>
            </a:r>
            <a:r>
              <a:rPr lang="en-US" dirty="0"/>
              <a:t> </a:t>
            </a:r>
            <a:r>
              <a:rPr lang="en-US" dirty="0" err="1"/>
              <a:t>élément</a:t>
            </a:r>
            <a:r>
              <a:rPr lang="en-US" dirty="0"/>
              <a:t> </a:t>
            </a:r>
            <a:r>
              <a:rPr lang="en-US" dirty="0" err="1"/>
              <a:t>d'une</a:t>
            </a:r>
            <a:r>
              <a:rPr lang="en-US" dirty="0"/>
              <a:t> </a:t>
            </a:r>
            <a:r>
              <a:rPr lang="en-US" dirty="0" err="1"/>
              <a:t>autre</a:t>
            </a:r>
            <a:r>
              <a:rPr lang="en-US" dirty="0"/>
              <a:t> table. </a:t>
            </a:r>
            <a:r>
              <a:rPr lang="en-US" dirty="0" err="1"/>
              <a:t>C'est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qu'on</a:t>
            </a:r>
            <a:r>
              <a:rPr lang="en-US" dirty="0"/>
              <a:t> </a:t>
            </a:r>
            <a:r>
              <a:rPr lang="en-US" dirty="0" err="1"/>
              <a:t>appelle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relation 1-à-plusieurs.</a:t>
            </a:r>
          </a:p>
          <a:p>
            <a:endParaRPr lang="en-US" dirty="0"/>
          </a:p>
          <a:p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est-ce</a:t>
            </a:r>
            <a:r>
              <a:rPr lang="en-US" dirty="0"/>
              <a:t> </a:t>
            </a:r>
            <a:r>
              <a:rPr lang="en-US" dirty="0" err="1"/>
              <a:t>toujours</a:t>
            </a:r>
            <a:r>
              <a:rPr lang="en-US" dirty="0"/>
              <a:t> le </a:t>
            </a:r>
            <a:r>
              <a:rPr lang="en-US" dirty="0" err="1"/>
              <a:t>cas</a:t>
            </a:r>
            <a:r>
              <a:rPr lang="en-US" dirty="0"/>
              <a:t>?</a:t>
            </a:r>
          </a:p>
          <a:p>
            <a:pPr lvl="1"/>
            <a:r>
              <a:rPr lang="en-US" dirty="0" err="1"/>
              <a:t>Pourrait</a:t>
            </a:r>
            <a:r>
              <a:rPr lang="en-US" dirty="0"/>
              <a:t>-on </a:t>
            </a:r>
            <a:r>
              <a:rPr lang="en-US" dirty="0" err="1"/>
              <a:t>avoir</a:t>
            </a:r>
            <a:r>
              <a:rPr lang="en-US" dirty="0"/>
              <a:t>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éléments</a:t>
            </a:r>
            <a:r>
              <a:rPr lang="en-US" dirty="0"/>
              <a:t> </a:t>
            </a:r>
            <a:r>
              <a:rPr lang="en-US" dirty="0" err="1"/>
              <a:t>d'une</a:t>
            </a:r>
            <a:r>
              <a:rPr lang="en-US" dirty="0"/>
              <a:t> table </a:t>
            </a:r>
            <a:r>
              <a:rPr lang="en-US" dirty="0" err="1"/>
              <a:t>en</a:t>
            </a:r>
            <a:r>
              <a:rPr lang="en-US" dirty="0"/>
              <a:t> lien avec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éléments</a:t>
            </a:r>
            <a:r>
              <a:rPr lang="en-US" dirty="0"/>
              <a:t> </a:t>
            </a:r>
            <a:r>
              <a:rPr lang="en-US" dirty="0" err="1"/>
              <a:t>d'une</a:t>
            </a:r>
            <a:r>
              <a:rPr lang="en-US" dirty="0"/>
              <a:t> </a:t>
            </a:r>
            <a:r>
              <a:rPr lang="en-US" dirty="0" err="1"/>
              <a:t>autre</a:t>
            </a:r>
            <a:r>
              <a:rPr lang="en-US" dirty="0"/>
              <a:t> table? (Relation </a:t>
            </a:r>
            <a:r>
              <a:rPr lang="en-US" dirty="0" err="1"/>
              <a:t>plusieurs</a:t>
            </a:r>
            <a:r>
              <a:rPr lang="en-US" dirty="0"/>
              <a:t> à-</a:t>
            </a:r>
            <a:r>
              <a:rPr lang="en-US" dirty="0" err="1"/>
              <a:t>plusieurs</a:t>
            </a:r>
            <a:r>
              <a:rPr lang="en-US" dirty="0"/>
              <a:t>)</a:t>
            </a:r>
          </a:p>
          <a:p>
            <a:pPr lvl="2"/>
            <a:r>
              <a:rPr lang="en-US" dirty="0"/>
              <a:t>ex.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élèves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inscrits</a:t>
            </a:r>
            <a:r>
              <a:rPr lang="en-US" dirty="0"/>
              <a:t> à un </a:t>
            </a:r>
            <a:r>
              <a:rPr lang="en-US" dirty="0" err="1"/>
              <a:t>cours</a:t>
            </a:r>
            <a:r>
              <a:rPr lang="en-US" dirty="0"/>
              <a:t>. </a:t>
            </a:r>
            <a:r>
              <a:rPr lang="en-US" dirty="0" err="1"/>
              <a:t>Chaque</a:t>
            </a:r>
            <a:r>
              <a:rPr lang="en-US" dirty="0"/>
              <a:t> </a:t>
            </a:r>
            <a:r>
              <a:rPr lang="en-US" dirty="0" err="1"/>
              <a:t>cours</a:t>
            </a:r>
            <a:r>
              <a:rPr lang="en-US" dirty="0"/>
              <a:t> a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élèves</a:t>
            </a:r>
            <a:r>
              <a:rPr lang="en-US" dirty="0"/>
              <a:t> </a:t>
            </a:r>
            <a:r>
              <a:rPr lang="en-US" dirty="0" err="1"/>
              <a:t>inscrits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même</a:t>
            </a:r>
            <a:r>
              <a:rPr lang="en-US" dirty="0"/>
              <a:t> que </a:t>
            </a:r>
            <a:r>
              <a:rPr lang="en-US" dirty="0" err="1"/>
              <a:t>chaque</a:t>
            </a:r>
            <a:r>
              <a:rPr lang="en-US" dirty="0"/>
              <a:t> </a:t>
            </a:r>
            <a:r>
              <a:rPr lang="en-US" dirty="0" err="1"/>
              <a:t>élément</a:t>
            </a:r>
            <a:r>
              <a:rPr lang="en-US" dirty="0"/>
              <a:t> </a:t>
            </a:r>
            <a:r>
              <a:rPr lang="en-US" dirty="0" err="1"/>
              <a:t>d'une</a:t>
            </a:r>
            <a:r>
              <a:rPr lang="en-US" dirty="0"/>
              <a:t> table </a:t>
            </a:r>
            <a:r>
              <a:rPr lang="en-US" dirty="0" err="1"/>
              <a:t>soit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lien avec </a:t>
            </a:r>
            <a:r>
              <a:rPr lang="en-US" dirty="0" err="1"/>
              <a:t>exactement</a:t>
            </a:r>
            <a:r>
              <a:rPr lang="en-US" dirty="0"/>
              <a:t> un </a:t>
            </a:r>
            <a:r>
              <a:rPr lang="en-US" dirty="0" err="1"/>
              <a:t>autre</a:t>
            </a:r>
            <a:r>
              <a:rPr lang="en-US" dirty="0"/>
              <a:t> </a:t>
            </a:r>
            <a:r>
              <a:rPr lang="en-US" dirty="0" err="1"/>
              <a:t>élément</a:t>
            </a:r>
            <a:r>
              <a:rPr lang="en-US" dirty="0"/>
              <a:t> </a:t>
            </a:r>
            <a:r>
              <a:rPr lang="en-US" dirty="0" err="1"/>
              <a:t>d'une</a:t>
            </a:r>
            <a:r>
              <a:rPr lang="en-US" dirty="0"/>
              <a:t> </a:t>
            </a:r>
            <a:r>
              <a:rPr lang="en-US" dirty="0" err="1"/>
              <a:t>autre</a:t>
            </a:r>
            <a:r>
              <a:rPr lang="en-US" dirty="0"/>
              <a:t> table (Relation 1-à-1).</a:t>
            </a:r>
          </a:p>
          <a:p>
            <a:pPr lvl="2"/>
            <a:r>
              <a:rPr lang="en-US" dirty="0"/>
              <a:t>ex. Un client a un dossier </a:t>
            </a:r>
            <a:r>
              <a:rPr lang="en-US" dirty="0" err="1"/>
              <a:t>médical</a:t>
            </a:r>
            <a:r>
              <a:rPr lang="en-US" dirty="0"/>
              <a:t>, </a:t>
            </a:r>
            <a:r>
              <a:rPr lang="en-US" dirty="0" err="1"/>
              <a:t>chaque</a:t>
            </a:r>
            <a:r>
              <a:rPr lang="en-US" dirty="0"/>
              <a:t> dossier </a:t>
            </a:r>
            <a:r>
              <a:rPr lang="en-US" dirty="0" err="1"/>
              <a:t>médical</a:t>
            </a:r>
            <a:r>
              <a:rPr lang="en-US" dirty="0"/>
              <a:t> a un patient.</a:t>
            </a:r>
          </a:p>
          <a:p>
            <a:pPr lvl="1"/>
            <a:endParaRPr lang="en-US" dirty="0"/>
          </a:p>
          <a:p>
            <a:r>
              <a:rPr lang="en-US" dirty="0"/>
              <a:t>Comment </a:t>
            </a:r>
            <a:r>
              <a:rPr lang="en-US" dirty="0" err="1"/>
              <a:t>procéder</a:t>
            </a:r>
            <a:r>
              <a:rPr lang="en-US" dirty="0"/>
              <a:t> dans </a:t>
            </a:r>
            <a:r>
              <a:rPr lang="en-US" dirty="0" err="1"/>
              <a:t>ces</a:t>
            </a:r>
            <a:r>
              <a:rPr lang="en-US" dirty="0"/>
              <a:t> </a:t>
            </a:r>
            <a:r>
              <a:rPr lang="en-US" dirty="0" err="1"/>
              <a:t>cas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525781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entre les tables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</a:t>
            </a:r>
            <a:r>
              <a:rPr lang="en-US" dirty="0" err="1"/>
              <a:t>cette</a:t>
            </a:r>
            <a:r>
              <a:rPr lang="en-US" dirty="0"/>
              <a:t> section, nous </a:t>
            </a:r>
            <a:r>
              <a:rPr lang="en-US" dirty="0" err="1"/>
              <a:t>verrons</a:t>
            </a:r>
            <a:r>
              <a:rPr lang="en-US" dirty="0"/>
              <a:t> plus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détail</a:t>
            </a:r>
            <a:r>
              <a:rPr lang="en-US" dirty="0"/>
              <a:t> les types de relation entre les tables, </a:t>
            </a:r>
            <a:r>
              <a:rPr lang="en-US" dirty="0" err="1"/>
              <a:t>soit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1 à 1</a:t>
            </a:r>
          </a:p>
          <a:p>
            <a:pPr lvl="1"/>
            <a:r>
              <a:rPr lang="en-US" dirty="0"/>
              <a:t>1 à </a:t>
            </a:r>
            <a:r>
              <a:rPr lang="en-US" dirty="0" err="1"/>
              <a:t>plusieurs</a:t>
            </a:r>
            <a:endParaRPr lang="en-US" dirty="0"/>
          </a:p>
          <a:p>
            <a:pPr lvl="1"/>
            <a:r>
              <a:rPr lang="en-US" dirty="0" err="1"/>
              <a:t>Plusieurs</a:t>
            </a:r>
            <a:r>
              <a:rPr lang="en-US" dirty="0"/>
              <a:t> à </a:t>
            </a:r>
            <a:r>
              <a:rPr lang="en-US" dirty="0" err="1"/>
              <a:t>plusieurs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1752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Relation 1-à-1</a:t>
            </a:r>
          </a:p>
        </p:txBody>
      </p:sp>
    </p:spTree>
    <p:extLst>
      <p:ext uri="{BB962C8B-B14F-4D97-AF65-F5344CB8AC3E}">
        <p14:creationId xmlns:p14="http://schemas.microsoft.com/office/powerpoint/2010/main" val="38675493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1 à 1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Les relations 1 à 1 </a:t>
            </a:r>
            <a:r>
              <a:rPr lang="en-US" dirty="0" err="1"/>
              <a:t>sont</a:t>
            </a:r>
            <a:r>
              <a:rPr lang="en-US" dirty="0"/>
              <a:t> les </a:t>
            </a:r>
            <a:r>
              <a:rPr lang="en-US" dirty="0" err="1"/>
              <a:t>moins</a:t>
            </a:r>
            <a:r>
              <a:rPr lang="en-US" dirty="0"/>
              <a:t> </a:t>
            </a:r>
            <a:r>
              <a:rPr lang="en-US" dirty="0" err="1"/>
              <a:t>fréquentes</a:t>
            </a:r>
            <a:r>
              <a:rPr lang="en-US" dirty="0"/>
              <a:t> dans </a:t>
            </a:r>
            <a:r>
              <a:rPr lang="en-US" dirty="0" err="1"/>
              <a:t>une</a:t>
            </a:r>
            <a:r>
              <a:rPr lang="en-US" dirty="0"/>
              <a:t> base de </a:t>
            </a:r>
            <a:r>
              <a:rPr lang="en-US" dirty="0" err="1"/>
              <a:t>données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Elles</a:t>
            </a:r>
            <a:r>
              <a:rPr lang="en-US" dirty="0"/>
              <a:t> </a:t>
            </a:r>
            <a:r>
              <a:rPr lang="en-US" dirty="0" err="1"/>
              <a:t>signifient</a:t>
            </a:r>
            <a:r>
              <a:rPr lang="en-US" dirty="0"/>
              <a:t> que </a:t>
            </a:r>
            <a:r>
              <a:rPr lang="en-US" dirty="0" err="1"/>
              <a:t>chaque</a:t>
            </a:r>
            <a:r>
              <a:rPr lang="en-US" dirty="0"/>
              <a:t> </a:t>
            </a:r>
            <a:r>
              <a:rPr lang="en-US" dirty="0" err="1"/>
              <a:t>élément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table correspond à un </a:t>
            </a:r>
            <a:r>
              <a:rPr lang="en-US" dirty="0" err="1"/>
              <a:t>élément</a:t>
            </a:r>
            <a:r>
              <a:rPr lang="en-US" dirty="0"/>
              <a:t> dans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autre</a:t>
            </a:r>
            <a:r>
              <a:rPr lang="en-US" dirty="0"/>
              <a:t> table, et que </a:t>
            </a:r>
            <a:r>
              <a:rPr lang="en-US" dirty="0" err="1"/>
              <a:t>chacun</a:t>
            </a:r>
            <a:r>
              <a:rPr lang="en-US" dirty="0"/>
              <a:t> des </a:t>
            </a:r>
            <a:r>
              <a:rPr lang="en-US" dirty="0" err="1"/>
              <a:t>éléments</a:t>
            </a:r>
            <a:r>
              <a:rPr lang="en-US" dirty="0"/>
              <a:t> dans </a:t>
            </a:r>
            <a:r>
              <a:rPr lang="en-US" dirty="0" err="1"/>
              <a:t>cette</a:t>
            </a:r>
            <a:r>
              <a:rPr lang="en-US" dirty="0"/>
              <a:t> </a:t>
            </a:r>
            <a:r>
              <a:rPr lang="en-US" dirty="0" err="1"/>
              <a:t>deuxième</a:t>
            </a:r>
            <a:r>
              <a:rPr lang="en-US" dirty="0"/>
              <a:t> ne correspond </a:t>
            </a:r>
            <a:r>
              <a:rPr lang="en-US" dirty="0" err="1"/>
              <a:t>qu’à</a:t>
            </a:r>
            <a:r>
              <a:rPr lang="en-US" dirty="0"/>
              <a:t> un </a:t>
            </a:r>
            <a:r>
              <a:rPr lang="en-US" dirty="0" err="1"/>
              <a:t>seul</a:t>
            </a:r>
            <a:r>
              <a:rPr lang="en-US" dirty="0"/>
              <a:t> </a:t>
            </a:r>
            <a:r>
              <a:rPr lang="en-US" dirty="0" err="1"/>
              <a:t>élément</a:t>
            </a:r>
            <a:r>
              <a:rPr lang="en-US" dirty="0"/>
              <a:t> dans la première.</a:t>
            </a:r>
          </a:p>
          <a:p>
            <a:endParaRPr lang="en-US" dirty="0"/>
          </a:p>
          <a:p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gros</a:t>
            </a:r>
            <a:r>
              <a:rPr lang="en-US" dirty="0"/>
              <a:t>, les deux tables </a:t>
            </a:r>
            <a:r>
              <a:rPr lang="en-US" dirty="0" err="1"/>
              <a:t>devraient</a:t>
            </a:r>
            <a:r>
              <a:rPr lang="en-US" dirty="0"/>
              <a:t> </a:t>
            </a:r>
            <a:r>
              <a:rPr lang="en-US" dirty="0" err="1"/>
              <a:t>avoir</a:t>
            </a:r>
            <a:r>
              <a:rPr lang="en-US" dirty="0"/>
              <a:t> le </a:t>
            </a:r>
            <a:r>
              <a:rPr lang="en-US" dirty="0" err="1"/>
              <a:t>même</a:t>
            </a:r>
            <a:r>
              <a:rPr lang="en-US" dirty="0"/>
              <a:t> </a:t>
            </a:r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 dirty="0" err="1"/>
              <a:t>d’entrées</a:t>
            </a:r>
            <a:r>
              <a:rPr lang="en-US" dirty="0"/>
              <a:t> (tuple) et </a:t>
            </a:r>
            <a:r>
              <a:rPr lang="en-US" dirty="0" err="1"/>
              <a:t>chacune</a:t>
            </a:r>
            <a:r>
              <a:rPr lang="en-US" dirty="0"/>
              <a:t> des entrées de la table A correspond à </a:t>
            </a:r>
            <a:r>
              <a:rPr lang="en-US" dirty="0" err="1"/>
              <a:t>une</a:t>
            </a:r>
            <a:r>
              <a:rPr lang="en-US" dirty="0"/>
              <a:t> entrée de la table B et vice-versa.</a:t>
            </a:r>
          </a:p>
        </p:txBody>
      </p:sp>
    </p:spTree>
    <p:extLst>
      <p:ext uri="{BB962C8B-B14F-4D97-AF65-F5344CB8AC3E}">
        <p14:creationId xmlns:p14="http://schemas.microsoft.com/office/powerpoint/2010/main" val="490907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2036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1 à 1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r>
              <a:rPr lang="en-US" dirty="0" err="1"/>
              <a:t>Imaginons</a:t>
            </a:r>
            <a:r>
              <a:rPr lang="en-US" dirty="0"/>
              <a:t> le </a:t>
            </a:r>
            <a:r>
              <a:rPr lang="en-US" dirty="0" err="1"/>
              <a:t>scénario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nous </a:t>
            </a:r>
            <a:r>
              <a:rPr lang="en-US" dirty="0" err="1"/>
              <a:t>avons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table </a:t>
            </a:r>
            <a:r>
              <a:rPr lang="en-US" dirty="0" err="1"/>
              <a:t>système</a:t>
            </a:r>
            <a:r>
              <a:rPr lang="en-US" dirty="0"/>
              <a:t> qui </a:t>
            </a:r>
            <a:r>
              <a:rPr lang="en-US" dirty="0" err="1"/>
              <a:t>gère</a:t>
            </a:r>
            <a:r>
              <a:rPr lang="en-US" dirty="0"/>
              <a:t> les inscriptions pour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compétition</a:t>
            </a:r>
            <a:r>
              <a:rPr lang="en-US" dirty="0"/>
              <a:t> de course automobile. Nous </a:t>
            </a:r>
            <a:r>
              <a:rPr lang="en-US" dirty="0" err="1"/>
              <a:t>avons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liste</a:t>
            </a:r>
            <a:r>
              <a:rPr lang="en-US" dirty="0"/>
              <a:t> de </a:t>
            </a:r>
            <a:r>
              <a:rPr lang="en-US" dirty="0" err="1"/>
              <a:t>pilote</a:t>
            </a:r>
            <a:r>
              <a:rPr lang="en-US" dirty="0"/>
              <a:t> (table &lt;</a:t>
            </a:r>
            <a:r>
              <a:rPr lang="en-US" dirty="0" err="1"/>
              <a:t>pilote</a:t>
            </a:r>
            <a:r>
              <a:rPr lang="en-US" dirty="0"/>
              <a:t>&gt;) et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liste</a:t>
            </a:r>
            <a:r>
              <a:rPr lang="en-US" dirty="0"/>
              <a:t> de </a:t>
            </a:r>
            <a:r>
              <a:rPr lang="en-US" dirty="0" err="1"/>
              <a:t>voiture</a:t>
            </a:r>
            <a:r>
              <a:rPr lang="en-US" dirty="0"/>
              <a:t> (table &lt;</a:t>
            </a:r>
            <a:r>
              <a:rPr lang="en-US" dirty="0" err="1"/>
              <a:t>voiture</a:t>
            </a:r>
            <a:r>
              <a:rPr lang="en-US" dirty="0"/>
              <a:t>&gt;).</a:t>
            </a:r>
          </a:p>
          <a:p>
            <a:r>
              <a:rPr lang="en-US" dirty="0" err="1"/>
              <a:t>Chaque</a:t>
            </a:r>
            <a:r>
              <a:rPr lang="en-US" dirty="0"/>
              <a:t> </a:t>
            </a:r>
            <a:r>
              <a:rPr lang="en-US" dirty="0" err="1"/>
              <a:t>pilote</a:t>
            </a:r>
            <a:r>
              <a:rPr lang="en-US" dirty="0"/>
              <a:t> </a:t>
            </a:r>
            <a:r>
              <a:rPr lang="en-US" dirty="0" err="1"/>
              <a:t>n’est</a:t>
            </a:r>
            <a:r>
              <a:rPr lang="en-US" dirty="0"/>
              <a:t> </a:t>
            </a:r>
            <a:r>
              <a:rPr lang="en-US" dirty="0" err="1"/>
              <a:t>associé</a:t>
            </a:r>
            <a:r>
              <a:rPr lang="en-US" dirty="0"/>
              <a:t> </a:t>
            </a:r>
            <a:r>
              <a:rPr lang="en-US" dirty="0" err="1"/>
              <a:t>qu’à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voiture</a:t>
            </a:r>
            <a:r>
              <a:rPr lang="en-US" dirty="0"/>
              <a:t> (la </a:t>
            </a:r>
            <a:r>
              <a:rPr lang="en-US" dirty="0" err="1"/>
              <a:t>sienne</a:t>
            </a:r>
            <a:r>
              <a:rPr lang="en-US" dirty="0"/>
              <a:t>) et </a:t>
            </a:r>
            <a:r>
              <a:rPr lang="en-US" dirty="0" err="1"/>
              <a:t>chacune</a:t>
            </a:r>
            <a:r>
              <a:rPr lang="en-US" dirty="0"/>
              <a:t> de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voitures</a:t>
            </a:r>
            <a:r>
              <a:rPr lang="en-US" dirty="0"/>
              <a:t> </a:t>
            </a:r>
            <a:r>
              <a:rPr lang="en-US" dirty="0" err="1"/>
              <a:t>n’est</a:t>
            </a:r>
            <a:r>
              <a:rPr lang="en-US" dirty="0"/>
              <a:t> </a:t>
            </a:r>
            <a:r>
              <a:rPr lang="en-US" dirty="0" err="1"/>
              <a:t>associée</a:t>
            </a:r>
            <a:r>
              <a:rPr lang="en-US" dirty="0"/>
              <a:t> </a:t>
            </a:r>
            <a:r>
              <a:rPr lang="en-US" dirty="0" err="1"/>
              <a:t>qu’à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même</a:t>
            </a:r>
            <a:r>
              <a:rPr lang="en-US" dirty="0"/>
              <a:t> </a:t>
            </a:r>
            <a:r>
              <a:rPr lang="en-US" dirty="0" err="1"/>
              <a:t>pilote</a:t>
            </a:r>
            <a:r>
              <a:rPr lang="en-US" dirty="0"/>
              <a:t>.</a:t>
            </a:r>
          </a:p>
          <a:p>
            <a:r>
              <a:rPr lang="en-US" dirty="0"/>
              <a:t>Nous </a:t>
            </a:r>
            <a:r>
              <a:rPr lang="en-US" dirty="0" err="1"/>
              <a:t>pouvons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dire que nous </a:t>
            </a:r>
            <a:r>
              <a:rPr lang="en-US" dirty="0" err="1"/>
              <a:t>avons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relation 1 à 1.</a:t>
            </a:r>
          </a:p>
          <a:p>
            <a:r>
              <a:rPr lang="en-US" dirty="0"/>
              <a:t>Comment </a:t>
            </a:r>
            <a:r>
              <a:rPr lang="en-US" dirty="0" err="1"/>
              <a:t>implémenter</a:t>
            </a:r>
            <a:r>
              <a:rPr lang="en-US" dirty="0"/>
              <a:t> </a:t>
            </a:r>
            <a:r>
              <a:rPr lang="en-US" dirty="0" err="1"/>
              <a:t>cette</a:t>
            </a:r>
            <a:r>
              <a:rPr lang="en-US" dirty="0"/>
              <a:t> situation?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8482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638C0-22F7-4CEB-82F5-CB5AEAA511E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1 à 1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10943C-A70A-4A5F-BA08-7815E85C62D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On répondrait probablement que chacune de ses tables devrait avoir une clé étrangère qui "pointe" sur l'élément associé de l'autre table, non?</a:t>
            </a:r>
          </a:p>
          <a:p>
            <a:endParaRPr lang="fr-CA" dirty="0"/>
          </a:p>
          <a:p>
            <a:r>
              <a:rPr lang="fr-CA" dirty="0"/>
              <a:t>Est-ce vraiment la meilleure solution?</a:t>
            </a:r>
          </a:p>
        </p:txBody>
      </p:sp>
    </p:spTree>
    <p:extLst>
      <p:ext uri="{BB962C8B-B14F-4D97-AF65-F5344CB8AC3E}">
        <p14:creationId xmlns:p14="http://schemas.microsoft.com/office/powerpoint/2010/main" val="27305413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1 à 1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Bien </a:t>
            </a:r>
            <a:r>
              <a:rPr lang="en-US" dirty="0" err="1"/>
              <a:t>qu’il</a:t>
            </a:r>
            <a:r>
              <a:rPr lang="en-US" dirty="0"/>
              <a:t> </a:t>
            </a:r>
            <a:r>
              <a:rPr lang="en-US" dirty="0" err="1"/>
              <a:t>serait</a:t>
            </a:r>
            <a:r>
              <a:rPr lang="en-US" dirty="0"/>
              <a:t> </a:t>
            </a:r>
            <a:r>
              <a:rPr lang="en-US" dirty="0" err="1"/>
              <a:t>logique</a:t>
            </a:r>
            <a:r>
              <a:rPr lang="en-US" dirty="0"/>
              <a:t> de </a:t>
            </a:r>
            <a:r>
              <a:rPr lang="en-US" dirty="0" err="1"/>
              <a:t>créer</a:t>
            </a:r>
            <a:r>
              <a:rPr lang="en-US" dirty="0"/>
              <a:t> deux tables </a:t>
            </a:r>
            <a:r>
              <a:rPr lang="en-US" dirty="0" err="1"/>
              <a:t>distinctes</a:t>
            </a:r>
            <a:r>
              <a:rPr lang="en-US" dirty="0"/>
              <a:t> et </a:t>
            </a:r>
            <a:r>
              <a:rPr lang="en-US" dirty="0" err="1"/>
              <a:t>d’éventuellement</a:t>
            </a:r>
            <a:r>
              <a:rPr lang="en-US" dirty="0"/>
              <a:t> </a:t>
            </a:r>
            <a:r>
              <a:rPr lang="en-US" dirty="0" err="1"/>
              <a:t>créer</a:t>
            </a:r>
            <a:r>
              <a:rPr lang="en-US" dirty="0"/>
              <a:t> un lien entre les deux (nous </a:t>
            </a:r>
            <a:r>
              <a:rPr lang="en-US" dirty="0" err="1"/>
              <a:t>verrons</a:t>
            </a:r>
            <a:r>
              <a:rPr lang="en-US" dirty="0"/>
              <a:t> comment sous </a:t>
            </a:r>
            <a:r>
              <a:rPr lang="en-US" dirty="0" err="1"/>
              <a:t>peu</a:t>
            </a:r>
            <a:r>
              <a:rPr lang="en-US" dirty="0"/>
              <a:t>),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n’est</a:t>
            </a:r>
            <a:r>
              <a:rPr lang="en-US" dirty="0"/>
              <a:t> pas </a:t>
            </a:r>
            <a:r>
              <a:rPr lang="en-US" dirty="0" err="1"/>
              <a:t>ce</a:t>
            </a:r>
            <a:r>
              <a:rPr lang="en-US" dirty="0"/>
              <a:t> que nous </a:t>
            </a:r>
            <a:r>
              <a:rPr lang="en-US" dirty="0" err="1"/>
              <a:t>ferons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En</a:t>
            </a:r>
            <a:r>
              <a:rPr lang="en-US" dirty="0"/>
              <a:t> fait, les relations 1 à 1 ne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presque</a:t>
            </a:r>
            <a:r>
              <a:rPr lang="en-US" dirty="0"/>
              <a:t> jamais </a:t>
            </a:r>
            <a:r>
              <a:rPr lang="en-US" dirty="0" err="1"/>
              <a:t>implémentées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Pour </a:t>
            </a:r>
            <a:r>
              <a:rPr lang="en-US" dirty="0" err="1"/>
              <a:t>comprendre</a:t>
            </a:r>
            <a:r>
              <a:rPr lang="en-US" dirty="0"/>
              <a:t> </a:t>
            </a:r>
            <a:r>
              <a:rPr lang="en-US" dirty="0" err="1"/>
              <a:t>pourquoi</a:t>
            </a:r>
            <a:r>
              <a:rPr lang="en-US" dirty="0"/>
              <a:t>, </a:t>
            </a:r>
            <a:r>
              <a:rPr lang="en-US" dirty="0" err="1"/>
              <a:t>regardons</a:t>
            </a:r>
            <a:r>
              <a:rPr lang="en-US" dirty="0"/>
              <a:t> la </a:t>
            </a:r>
            <a:r>
              <a:rPr lang="en-US" dirty="0" err="1"/>
              <a:t>liste</a:t>
            </a:r>
            <a:r>
              <a:rPr lang="en-US" dirty="0"/>
              <a:t> des </a:t>
            </a:r>
            <a:r>
              <a:rPr lang="en-US" dirty="0" err="1"/>
              <a:t>avantages</a:t>
            </a:r>
            <a:r>
              <a:rPr lang="en-US" dirty="0"/>
              <a:t> et </a:t>
            </a:r>
            <a:r>
              <a:rPr lang="en-US" dirty="0" err="1"/>
              <a:t>inconvénients</a:t>
            </a:r>
            <a:r>
              <a:rPr lang="en-US" dirty="0"/>
              <a:t> de </a:t>
            </a:r>
            <a:r>
              <a:rPr lang="en-US" dirty="0" err="1"/>
              <a:t>cette</a:t>
            </a:r>
            <a:r>
              <a:rPr lang="en-US" dirty="0"/>
              <a:t> </a:t>
            </a:r>
            <a:r>
              <a:rPr lang="en-US" dirty="0" err="1"/>
              <a:t>stratégie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6334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1 à 1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Avantage</a:t>
            </a:r>
            <a:endParaRPr lang="en-US" dirty="0"/>
          </a:p>
          <a:p>
            <a:pPr lvl="1"/>
            <a:r>
              <a:rPr lang="en-US" dirty="0" err="1"/>
              <a:t>Meilleure</a:t>
            </a:r>
            <a:r>
              <a:rPr lang="en-US" dirty="0"/>
              <a:t> conception </a:t>
            </a:r>
            <a:r>
              <a:rPr lang="en-US" dirty="0" err="1"/>
              <a:t>logique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 err="1"/>
              <a:t>Désavantages</a:t>
            </a:r>
            <a:endParaRPr lang="en-US" dirty="0"/>
          </a:p>
          <a:p>
            <a:pPr lvl="1"/>
            <a:r>
              <a:rPr lang="en-US" dirty="0" err="1"/>
              <a:t>Perte</a:t>
            </a:r>
            <a:r>
              <a:rPr lang="en-US" dirty="0"/>
              <a:t> de performance (</a:t>
            </a:r>
            <a:r>
              <a:rPr lang="en-US" dirty="0" err="1"/>
              <a:t>dû</a:t>
            </a:r>
            <a:r>
              <a:rPr lang="en-US" dirty="0"/>
              <a:t> à la jointure entre les tables)</a:t>
            </a:r>
          </a:p>
          <a:p>
            <a:pPr lvl="1"/>
            <a:r>
              <a:rPr lang="en-US" dirty="0"/>
              <a:t>Rends les </a:t>
            </a:r>
            <a:r>
              <a:rPr lang="en-US" dirty="0" err="1"/>
              <a:t>requêtes</a:t>
            </a:r>
            <a:r>
              <a:rPr lang="en-US" dirty="0"/>
              <a:t> plus complexes à </a:t>
            </a:r>
            <a:r>
              <a:rPr lang="en-US" dirty="0" err="1"/>
              <a:t>gérer</a:t>
            </a:r>
            <a:endParaRPr lang="en-US" dirty="0"/>
          </a:p>
          <a:p>
            <a:pPr lvl="1"/>
            <a:r>
              <a:rPr lang="en-US" dirty="0"/>
              <a:t>Pas de gain dans la </a:t>
            </a:r>
            <a:r>
              <a:rPr lang="en-US" dirty="0" err="1"/>
              <a:t>cohérence</a:t>
            </a:r>
            <a:r>
              <a:rPr lang="en-US" dirty="0"/>
              <a:t> des </a:t>
            </a:r>
            <a:r>
              <a:rPr lang="en-US" dirty="0" err="1"/>
              <a:t>données</a:t>
            </a:r>
            <a:endParaRPr lang="en-US" dirty="0"/>
          </a:p>
          <a:p>
            <a:pPr lvl="1"/>
            <a:r>
              <a:rPr lang="en-US" dirty="0" err="1"/>
              <a:t>Ralentissement</a:t>
            </a:r>
            <a:r>
              <a:rPr lang="en-US" dirty="0"/>
              <a:t> des </a:t>
            </a:r>
            <a:r>
              <a:rPr lang="en-US" dirty="0" err="1"/>
              <a:t>opérations</a:t>
            </a:r>
            <a:r>
              <a:rPr lang="en-US" dirty="0"/>
              <a:t> </a:t>
            </a:r>
            <a:r>
              <a:rPr lang="en-US" dirty="0" err="1"/>
              <a:t>d'écriture</a:t>
            </a:r>
            <a:r>
              <a:rPr lang="en-US" dirty="0"/>
              <a:t> (</a:t>
            </a:r>
            <a:r>
              <a:rPr lang="en-US" dirty="0" err="1"/>
              <a:t>dois</a:t>
            </a:r>
            <a:r>
              <a:rPr lang="en-US" dirty="0"/>
              <a:t> faire deux </a:t>
            </a:r>
            <a:r>
              <a:rPr lang="en-US" dirty="0" err="1"/>
              <a:t>requêtes</a:t>
            </a:r>
            <a:r>
              <a:rPr lang="en-US" dirty="0"/>
              <a:t>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5300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1 à 1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gros</a:t>
            </a:r>
            <a:r>
              <a:rPr lang="en-US" dirty="0"/>
              <a:t>,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serait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bonne </a:t>
            </a:r>
            <a:r>
              <a:rPr lang="en-US" dirty="0" err="1"/>
              <a:t>pratique</a:t>
            </a:r>
            <a:r>
              <a:rPr lang="en-US" dirty="0"/>
              <a:t> </a:t>
            </a:r>
            <a:r>
              <a:rPr lang="en-US" dirty="0" err="1"/>
              <a:t>conceptuellement</a:t>
            </a:r>
            <a:r>
              <a:rPr lang="en-US" dirty="0"/>
              <a:t>.</a:t>
            </a:r>
          </a:p>
          <a:p>
            <a:r>
              <a:rPr lang="en-US" dirty="0"/>
              <a:t>Dans les </a:t>
            </a:r>
            <a:r>
              <a:rPr lang="en-US" dirty="0" err="1"/>
              <a:t>faits</a:t>
            </a:r>
            <a:r>
              <a:rPr lang="en-US" dirty="0"/>
              <a:t>, </a:t>
            </a:r>
            <a:r>
              <a:rPr lang="en-US" dirty="0" err="1"/>
              <a:t>elle</a:t>
            </a:r>
            <a:r>
              <a:rPr lang="en-US" dirty="0"/>
              <a:t> cause des </a:t>
            </a:r>
            <a:r>
              <a:rPr lang="en-US" dirty="0" err="1"/>
              <a:t>pertes</a:t>
            </a:r>
            <a:r>
              <a:rPr lang="en-US" dirty="0"/>
              <a:t> de performance et ne </a:t>
            </a:r>
            <a:r>
              <a:rPr lang="en-US" dirty="0" err="1"/>
              <a:t>fournit</a:t>
            </a:r>
            <a:r>
              <a:rPr lang="en-US" dirty="0"/>
              <a:t> </a:t>
            </a:r>
            <a:r>
              <a:rPr lang="en-US" dirty="0" err="1"/>
              <a:t>aucun</a:t>
            </a:r>
            <a:r>
              <a:rPr lang="en-US" dirty="0"/>
              <a:t> </a:t>
            </a:r>
            <a:r>
              <a:rPr lang="en-US" dirty="0" err="1"/>
              <a:t>réel</a:t>
            </a:r>
            <a:r>
              <a:rPr lang="en-US" dirty="0"/>
              <a:t> </a:t>
            </a:r>
            <a:r>
              <a:rPr lang="en-US" dirty="0" err="1"/>
              <a:t>avantage</a:t>
            </a:r>
            <a:r>
              <a:rPr lang="en-US" dirty="0"/>
              <a:t> pour </a:t>
            </a:r>
            <a:r>
              <a:rPr lang="en-US" dirty="0" err="1"/>
              <a:t>compenser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Quelle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la solution pour les solutions 1-à-1?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8132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601A1-87DF-478D-935D-A5182815EA5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1 à 1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99E199-1ABC-425B-918C-9697C22E27D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Concrètement, ces deux tables devraient être combinées.</a:t>
            </a:r>
          </a:p>
          <a:p>
            <a:endParaRPr lang="fr-CA" dirty="0"/>
          </a:p>
          <a:p>
            <a:r>
              <a:rPr lang="fr-CA" dirty="0"/>
              <a:t>Autrement dit, la table pilote devrait également contenir toutes les informations sur la voiture du pilote.</a:t>
            </a:r>
          </a:p>
          <a:p>
            <a:endParaRPr lang="fr-CA" dirty="0"/>
          </a:p>
          <a:p>
            <a:r>
              <a:rPr lang="fr-CA" dirty="0"/>
              <a:t>Cette stratégie permet d'obtenir le meilleur gain de performance sur la base de données.</a:t>
            </a:r>
          </a:p>
        </p:txBody>
      </p:sp>
    </p:spTree>
    <p:extLst>
      <p:ext uri="{BB962C8B-B14F-4D97-AF65-F5344CB8AC3E}">
        <p14:creationId xmlns:p14="http://schemas.microsoft.com/office/powerpoint/2010/main" val="3150640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Relation 1-à-plusieurs</a:t>
            </a:r>
          </a:p>
        </p:txBody>
      </p:sp>
    </p:spTree>
    <p:extLst>
      <p:ext uri="{BB962C8B-B14F-4D97-AF65-F5344CB8AC3E}">
        <p14:creationId xmlns:p14="http://schemas.microsoft.com/office/powerpoint/2010/main" val="28973974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1 à </a:t>
            </a:r>
            <a:r>
              <a:rPr lang="en-US" dirty="0" err="1"/>
              <a:t>plusieurs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Les relations de type “1 à </a:t>
            </a:r>
            <a:r>
              <a:rPr lang="en-US" dirty="0" err="1"/>
              <a:t>plusieurs</a:t>
            </a:r>
            <a:r>
              <a:rPr lang="en-US" dirty="0"/>
              <a:t>” </a:t>
            </a:r>
            <a:r>
              <a:rPr lang="en-US" dirty="0" err="1"/>
              <a:t>sont</a:t>
            </a:r>
            <a:r>
              <a:rPr lang="en-US" dirty="0"/>
              <a:t> les plus </a:t>
            </a:r>
            <a:r>
              <a:rPr lang="en-US" dirty="0" err="1"/>
              <a:t>fréquentes</a:t>
            </a:r>
            <a:r>
              <a:rPr lang="en-US" dirty="0"/>
              <a:t> que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rencontrerez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carrière</a:t>
            </a:r>
            <a:r>
              <a:rPr lang="en-US" dirty="0"/>
              <a:t>.</a:t>
            </a:r>
          </a:p>
          <a:p>
            <a:r>
              <a:rPr lang="en-US" dirty="0"/>
              <a:t>Je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conseille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</a:t>
            </a:r>
            <a:r>
              <a:rPr lang="en-US" dirty="0" err="1"/>
              <a:t>d’y</a:t>
            </a:r>
            <a:r>
              <a:rPr lang="en-US" dirty="0"/>
              <a:t> </a:t>
            </a:r>
            <a:r>
              <a:rPr lang="en-US" dirty="0" err="1"/>
              <a:t>apporter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attention </a:t>
            </a:r>
            <a:r>
              <a:rPr lang="en-US" dirty="0" err="1"/>
              <a:t>particulière</a:t>
            </a:r>
            <a:r>
              <a:rPr lang="en-US" dirty="0"/>
              <a:t>.</a:t>
            </a:r>
          </a:p>
          <a:p>
            <a:r>
              <a:rPr lang="en-US" dirty="0" err="1"/>
              <a:t>Elles</a:t>
            </a:r>
            <a:r>
              <a:rPr lang="en-US" dirty="0"/>
              <a:t> </a:t>
            </a:r>
            <a:r>
              <a:rPr lang="en-US" dirty="0" err="1"/>
              <a:t>représentent</a:t>
            </a:r>
            <a:r>
              <a:rPr lang="en-US" dirty="0"/>
              <a:t> les situations o</a:t>
            </a:r>
            <a:r>
              <a:rPr lang="en-CA" dirty="0"/>
              <a:t>ù</a:t>
            </a:r>
            <a:r>
              <a:rPr lang="en-US" dirty="0"/>
              <a:t> un </a:t>
            </a:r>
            <a:r>
              <a:rPr lang="en-US" dirty="0" err="1"/>
              <a:t>élément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table A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relation avec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éléments</a:t>
            </a:r>
            <a:r>
              <a:rPr lang="en-US" dirty="0"/>
              <a:t> de la table B, </a:t>
            </a:r>
            <a:r>
              <a:rPr lang="en-US" dirty="0" err="1"/>
              <a:t>mais</a:t>
            </a:r>
            <a:r>
              <a:rPr lang="en-US" dirty="0"/>
              <a:t> o</a:t>
            </a:r>
            <a:r>
              <a:rPr lang="en-CA" dirty="0"/>
              <a:t>ù</a:t>
            </a:r>
            <a:r>
              <a:rPr lang="en-US" dirty="0"/>
              <a:t> un </a:t>
            </a:r>
            <a:r>
              <a:rPr lang="en-US" dirty="0" err="1"/>
              <a:t>élément</a:t>
            </a:r>
            <a:r>
              <a:rPr lang="en-US" dirty="0"/>
              <a:t> de la table B ne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relation </a:t>
            </a:r>
            <a:r>
              <a:rPr lang="en-US" dirty="0" err="1"/>
              <a:t>qu’avec</a:t>
            </a:r>
            <a:r>
              <a:rPr lang="en-US" dirty="0"/>
              <a:t> un </a:t>
            </a:r>
            <a:r>
              <a:rPr lang="en-US" dirty="0" err="1"/>
              <a:t>seul</a:t>
            </a:r>
            <a:r>
              <a:rPr lang="en-US" dirty="0"/>
              <a:t> </a:t>
            </a:r>
            <a:r>
              <a:rPr lang="en-US" dirty="0" err="1"/>
              <a:t>élément</a:t>
            </a:r>
            <a:r>
              <a:rPr lang="en-US" dirty="0"/>
              <a:t> de la table A.</a:t>
            </a:r>
          </a:p>
          <a:p>
            <a:r>
              <a:rPr lang="en-US" dirty="0" err="1"/>
              <a:t>Reprenons</a:t>
            </a:r>
            <a:r>
              <a:rPr lang="en-US" dirty="0"/>
              <a:t> </a:t>
            </a:r>
            <a:r>
              <a:rPr lang="en-US" dirty="0" err="1"/>
              <a:t>l’exemple</a:t>
            </a:r>
            <a:r>
              <a:rPr lang="en-US" dirty="0"/>
              <a:t> vu plus t</a:t>
            </a:r>
            <a:r>
              <a:rPr lang="en-CA" dirty="0"/>
              <a:t>ô</a:t>
            </a:r>
            <a:r>
              <a:rPr lang="en-US" dirty="0"/>
              <a:t>t dans le </a:t>
            </a:r>
            <a:r>
              <a:rPr lang="en-US" dirty="0" err="1"/>
              <a:t>cours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20072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1 à </a:t>
            </a:r>
            <a:r>
              <a:rPr lang="en-US" dirty="0" err="1"/>
              <a:t>plusieurs</a:t>
            </a:r>
            <a:endParaRPr lang="en-US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4954305"/>
              </p:ext>
            </p:extLst>
          </p:nvPr>
        </p:nvGraphicFramePr>
        <p:xfrm>
          <a:off x="293615" y="1585521"/>
          <a:ext cx="5394123" cy="25361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3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25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80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4483">
                <a:tc>
                  <a:txBody>
                    <a:bodyPr/>
                    <a:lstStyle/>
                    <a:p>
                      <a:r>
                        <a:rPr lang="en-US" dirty="0" err="1"/>
                        <a:t>ID_Commande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Montant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2018-01-27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2017-11-20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2017-11-03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2017-10-12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425877712"/>
              </p:ext>
            </p:extLst>
          </p:nvPr>
        </p:nvGraphicFramePr>
        <p:xfrm>
          <a:off x="5984614" y="1778077"/>
          <a:ext cx="5642526" cy="40382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08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0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08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8779">
                <a:tc>
                  <a:txBody>
                    <a:bodyPr/>
                    <a:lstStyle/>
                    <a:p>
                      <a:r>
                        <a:rPr lang="en-US" dirty="0" err="1"/>
                        <a:t>ID_Article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ID_Commande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Banane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Divan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Ordinateur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Livre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Lampe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51618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1 à </a:t>
            </a:r>
            <a:r>
              <a:rPr lang="en-US" dirty="0" err="1"/>
              <a:t>Plusieurs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Comme on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voir</a:t>
            </a:r>
            <a:r>
              <a:rPr lang="en-US" dirty="0"/>
              <a:t>,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commande</a:t>
            </a:r>
            <a:r>
              <a:rPr lang="en-US" dirty="0"/>
              <a:t>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associée</a:t>
            </a:r>
            <a:r>
              <a:rPr lang="en-US" dirty="0"/>
              <a:t> à </a:t>
            </a:r>
            <a:r>
              <a:rPr lang="en-US" dirty="0" err="1"/>
              <a:t>plusieurs</a:t>
            </a:r>
            <a:r>
              <a:rPr lang="en-US" dirty="0"/>
              <a:t> articles.</a:t>
            </a:r>
          </a:p>
          <a:p>
            <a:r>
              <a:rPr lang="en-US" dirty="0" err="1"/>
              <a:t>Toutefois</a:t>
            </a:r>
            <a:r>
              <a:rPr lang="en-US" dirty="0"/>
              <a:t>, un article ne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associé</a:t>
            </a:r>
            <a:r>
              <a:rPr lang="en-US" dirty="0"/>
              <a:t> </a:t>
            </a:r>
            <a:r>
              <a:rPr lang="en-US" dirty="0" err="1"/>
              <a:t>qu’à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seule</a:t>
            </a:r>
            <a:r>
              <a:rPr lang="en-US" dirty="0"/>
              <a:t> </a:t>
            </a:r>
            <a:r>
              <a:rPr lang="en-US" dirty="0" err="1"/>
              <a:t>commande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, on </a:t>
            </a:r>
            <a:r>
              <a:rPr lang="en-US" dirty="0" err="1"/>
              <a:t>sait</a:t>
            </a:r>
            <a:r>
              <a:rPr lang="en-US" dirty="0"/>
              <a:t> que les articles 1 et 2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associés</a:t>
            </a:r>
            <a:r>
              <a:rPr lang="en-US" dirty="0"/>
              <a:t> à la </a:t>
            </a:r>
            <a:r>
              <a:rPr lang="en-US" dirty="0" err="1"/>
              <a:t>commande</a:t>
            </a:r>
            <a:r>
              <a:rPr lang="en-US" dirty="0"/>
              <a:t> 1.</a:t>
            </a:r>
          </a:p>
        </p:txBody>
      </p:sp>
    </p:spTree>
    <p:extLst>
      <p:ext uri="{BB962C8B-B14F-4D97-AF65-F5344CB8AC3E}">
        <p14:creationId xmlns:p14="http://schemas.microsoft.com/office/powerpoint/2010/main" val="2748249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1"/>
            <a:r>
              <a:rPr lang="fr-CA" dirty="0"/>
              <a:t>Nous pouvons utiliser deux types d'opérations dans les bases de données: DDL et DML.</a:t>
            </a:r>
          </a:p>
          <a:p>
            <a:pPr lvl="1"/>
            <a:endParaRPr lang="fr-CA" dirty="0"/>
          </a:p>
          <a:p>
            <a:pPr lvl="1"/>
            <a:r>
              <a:rPr lang="fr-CA" dirty="0"/>
              <a:t>Les opérations DDL permettent de définir la base de données et la structure de ses tables.</a:t>
            </a:r>
          </a:p>
          <a:p>
            <a:pPr lvl="1"/>
            <a:endParaRPr lang="fr-CA" dirty="0"/>
          </a:p>
          <a:p>
            <a:pPr lvl="1"/>
            <a:r>
              <a:rPr lang="fr-CA" dirty="0"/>
              <a:t>Les opérations DML permettent d'effectuer des transactions sur les tables (INSERT, UPDATE, DELETE, SELECT)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8159774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1 à </a:t>
            </a:r>
            <a:r>
              <a:rPr lang="en-US" dirty="0" err="1"/>
              <a:t>plusieurs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Autre</a:t>
            </a:r>
            <a:r>
              <a:rPr lang="en-US" dirty="0"/>
              <a:t> </a:t>
            </a:r>
            <a:r>
              <a:rPr lang="en-US" dirty="0" err="1"/>
              <a:t>exemple</a:t>
            </a:r>
            <a:endParaRPr lang="en-US" dirty="0"/>
          </a:p>
          <a:p>
            <a:pPr lvl="1"/>
            <a:r>
              <a:rPr lang="en-US" dirty="0"/>
              <a:t>Un </a:t>
            </a:r>
            <a:r>
              <a:rPr lang="en-US" dirty="0" err="1"/>
              <a:t>étudiant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inscrit</a:t>
            </a:r>
            <a:r>
              <a:rPr lang="en-US" dirty="0"/>
              <a:t> dans un </a:t>
            </a:r>
            <a:r>
              <a:rPr lang="en-US" dirty="0" err="1"/>
              <a:t>programme</a:t>
            </a:r>
            <a:r>
              <a:rPr lang="en-US" dirty="0"/>
              <a:t> </a:t>
            </a:r>
            <a:r>
              <a:rPr lang="en-US" dirty="0" err="1"/>
              <a:t>d’étude</a:t>
            </a:r>
            <a:r>
              <a:rPr lang="en-US" dirty="0"/>
              <a:t>, </a:t>
            </a:r>
            <a:r>
              <a:rPr lang="en-US" dirty="0" err="1"/>
              <a:t>mais</a:t>
            </a:r>
            <a:r>
              <a:rPr lang="en-US" dirty="0"/>
              <a:t> un </a:t>
            </a:r>
            <a:r>
              <a:rPr lang="en-US" dirty="0" err="1"/>
              <a:t>programme</a:t>
            </a:r>
            <a:r>
              <a:rPr lang="en-US" dirty="0"/>
              <a:t> </a:t>
            </a:r>
            <a:r>
              <a:rPr lang="en-US" dirty="0" err="1"/>
              <a:t>d’étude</a:t>
            </a:r>
            <a:r>
              <a:rPr lang="en-US" dirty="0"/>
              <a:t> a de </a:t>
            </a:r>
            <a:r>
              <a:rPr lang="en-US" dirty="0" err="1"/>
              <a:t>nombreux</a:t>
            </a:r>
            <a:r>
              <a:rPr lang="en-US" dirty="0"/>
              <a:t> </a:t>
            </a:r>
            <a:r>
              <a:rPr lang="en-US" dirty="0" err="1"/>
              <a:t>étudiants</a:t>
            </a:r>
            <a:r>
              <a:rPr lang="en-US" dirty="0"/>
              <a:t> </a:t>
            </a:r>
            <a:r>
              <a:rPr lang="en-US" dirty="0" err="1"/>
              <a:t>d’inscrits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Un pays </a:t>
            </a:r>
            <a:r>
              <a:rPr lang="en-US" dirty="0" err="1"/>
              <a:t>possède</a:t>
            </a:r>
            <a:r>
              <a:rPr lang="en-US" dirty="0"/>
              <a:t> </a:t>
            </a:r>
            <a:r>
              <a:rPr lang="en-US" dirty="0" err="1"/>
              <a:t>plusieurs</a:t>
            </a:r>
            <a:r>
              <a:rPr lang="en-US" dirty="0"/>
              <a:t> provinces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états</a:t>
            </a:r>
            <a:r>
              <a:rPr lang="en-US" dirty="0"/>
              <a:t>,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province </a:t>
            </a:r>
            <a:r>
              <a:rPr lang="en-US" dirty="0" err="1"/>
              <a:t>ou</a:t>
            </a:r>
            <a:r>
              <a:rPr lang="en-US" dirty="0"/>
              <a:t> un </a:t>
            </a:r>
            <a:r>
              <a:rPr lang="en-US" dirty="0" err="1"/>
              <a:t>état</a:t>
            </a:r>
            <a:r>
              <a:rPr lang="en-US" dirty="0"/>
              <a:t> ne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liés</a:t>
            </a:r>
            <a:r>
              <a:rPr lang="en-US" dirty="0"/>
              <a:t> </a:t>
            </a:r>
            <a:r>
              <a:rPr lang="en-US" dirty="0" err="1"/>
              <a:t>qu’à</a:t>
            </a:r>
            <a:r>
              <a:rPr lang="en-US" dirty="0"/>
              <a:t> un </a:t>
            </a:r>
            <a:r>
              <a:rPr lang="en-US" dirty="0" err="1"/>
              <a:t>seul</a:t>
            </a:r>
            <a:r>
              <a:rPr lang="en-US" dirty="0"/>
              <a:t> pays.</a:t>
            </a:r>
          </a:p>
          <a:p>
            <a:pPr lvl="1"/>
            <a:r>
              <a:rPr lang="en-US" dirty="0"/>
              <a:t>Un propriétaire de </a:t>
            </a:r>
            <a:r>
              <a:rPr lang="en-US" dirty="0" err="1"/>
              <a:t>véhicule</a:t>
            </a:r>
            <a:r>
              <a:rPr lang="en-US" dirty="0"/>
              <a:t>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avoir</a:t>
            </a:r>
            <a:r>
              <a:rPr lang="en-US" dirty="0"/>
              <a:t>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véhicules</a:t>
            </a:r>
            <a:r>
              <a:rPr lang="en-US" dirty="0"/>
              <a:t> à son nom, </a:t>
            </a:r>
            <a:r>
              <a:rPr lang="en-US" dirty="0" err="1"/>
              <a:t>mais</a:t>
            </a:r>
            <a:r>
              <a:rPr lang="en-US" dirty="0"/>
              <a:t> un </a:t>
            </a:r>
            <a:r>
              <a:rPr lang="en-US" dirty="0" err="1"/>
              <a:t>véhicule</a:t>
            </a:r>
            <a:r>
              <a:rPr lang="en-US" dirty="0"/>
              <a:t> ne </a:t>
            </a:r>
            <a:r>
              <a:rPr lang="en-US" dirty="0" err="1"/>
              <a:t>possède</a:t>
            </a:r>
            <a:r>
              <a:rPr lang="en-US" dirty="0"/>
              <a:t> </a:t>
            </a:r>
            <a:r>
              <a:rPr lang="en-US" dirty="0" err="1"/>
              <a:t>qu’un</a:t>
            </a:r>
            <a:r>
              <a:rPr lang="en-US" dirty="0"/>
              <a:t> </a:t>
            </a:r>
            <a:r>
              <a:rPr lang="en-US" dirty="0" err="1"/>
              <a:t>seul</a:t>
            </a:r>
            <a:r>
              <a:rPr lang="en-US" dirty="0"/>
              <a:t> propriétaire.</a:t>
            </a:r>
          </a:p>
          <a:p>
            <a:pPr lvl="1"/>
            <a:r>
              <a:rPr lang="en-US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20500234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1 à </a:t>
            </a:r>
            <a:r>
              <a:rPr lang="en-US" dirty="0" err="1"/>
              <a:t>plusieurs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Stratégie</a:t>
            </a:r>
            <a:r>
              <a:rPr lang="en-US" dirty="0"/>
              <a:t> </a:t>
            </a:r>
            <a:r>
              <a:rPr lang="en-US" dirty="0" err="1"/>
              <a:t>d’implémentation</a:t>
            </a:r>
            <a:endParaRPr lang="en-US" dirty="0"/>
          </a:p>
          <a:p>
            <a:r>
              <a:rPr lang="en-US" dirty="0" err="1"/>
              <a:t>Dans</a:t>
            </a:r>
            <a:r>
              <a:rPr lang="en-US" dirty="0"/>
              <a:t> le </a:t>
            </a:r>
            <a:r>
              <a:rPr lang="en-US" dirty="0" err="1"/>
              <a:t>cas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relation 1 à </a:t>
            </a:r>
            <a:r>
              <a:rPr lang="en-US" dirty="0" err="1"/>
              <a:t>plusieurs</a:t>
            </a:r>
            <a:r>
              <a:rPr lang="en-US" dirty="0"/>
              <a:t>,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devez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Ajouter</a:t>
            </a:r>
            <a:r>
              <a:rPr lang="en-US" dirty="0"/>
              <a:t> un champ de </a:t>
            </a:r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étrangère</a:t>
            </a:r>
            <a:r>
              <a:rPr lang="en-US" dirty="0"/>
              <a:t> dans la table des </a:t>
            </a:r>
            <a:r>
              <a:rPr lang="en-US" dirty="0" err="1"/>
              <a:t>éléments</a:t>
            </a:r>
            <a:r>
              <a:rPr lang="en-US" dirty="0"/>
              <a:t> qui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plusieurs</a:t>
            </a:r>
            <a:r>
              <a:rPr lang="en-US" dirty="0"/>
              <a:t> à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liés</a:t>
            </a:r>
            <a:r>
              <a:rPr lang="en-US" dirty="0"/>
              <a:t> à un </a:t>
            </a:r>
            <a:r>
              <a:rPr lang="en-US" dirty="0" err="1"/>
              <a:t>élément</a:t>
            </a:r>
            <a:r>
              <a:rPr lang="en-US" dirty="0"/>
              <a:t> unique.</a:t>
            </a:r>
          </a:p>
          <a:p>
            <a:pPr lvl="1"/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gros</a:t>
            </a:r>
            <a:r>
              <a:rPr lang="en-US" dirty="0"/>
              <a:t>, les “</a:t>
            </a:r>
            <a:r>
              <a:rPr lang="en-US" dirty="0" err="1"/>
              <a:t>plusieurs</a:t>
            </a:r>
            <a:r>
              <a:rPr lang="en-US" dirty="0"/>
              <a:t>” </a:t>
            </a:r>
            <a:r>
              <a:rPr lang="en-US" dirty="0" err="1"/>
              <a:t>savent</a:t>
            </a:r>
            <a:r>
              <a:rPr lang="en-US" dirty="0"/>
              <a:t> à qui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appartient</a:t>
            </a:r>
            <a:r>
              <a:rPr lang="en-US" dirty="0"/>
              <a:t>,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dernier ne </a:t>
            </a:r>
            <a:r>
              <a:rPr lang="en-US" dirty="0" err="1"/>
              <a:t>connait</a:t>
            </a:r>
            <a:r>
              <a:rPr lang="en-US" dirty="0"/>
              <a:t> pas tout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qu’il</a:t>
            </a:r>
            <a:r>
              <a:rPr lang="en-US" dirty="0"/>
              <a:t> </a:t>
            </a:r>
            <a:r>
              <a:rPr lang="en-US" dirty="0" err="1"/>
              <a:t>possède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Revenons</a:t>
            </a:r>
            <a:r>
              <a:rPr lang="en-US" dirty="0"/>
              <a:t> à </a:t>
            </a:r>
            <a:r>
              <a:rPr lang="en-US" dirty="0" err="1"/>
              <a:t>notre</a:t>
            </a:r>
            <a:r>
              <a:rPr lang="en-US" dirty="0"/>
              <a:t> </a:t>
            </a:r>
            <a:r>
              <a:rPr lang="en-US" dirty="0" err="1"/>
              <a:t>exemple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0320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1 à </a:t>
            </a:r>
            <a:r>
              <a:rPr lang="en-US" dirty="0" err="1"/>
              <a:t>plusieurs</a:t>
            </a:r>
            <a:endParaRPr lang="en-US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81857515"/>
              </p:ext>
            </p:extLst>
          </p:nvPr>
        </p:nvGraphicFramePr>
        <p:xfrm>
          <a:off x="293615" y="1585521"/>
          <a:ext cx="5394123" cy="25361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3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25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80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4483">
                <a:tc>
                  <a:txBody>
                    <a:bodyPr/>
                    <a:lstStyle/>
                    <a:p>
                      <a:r>
                        <a:rPr lang="en-US" dirty="0" err="1"/>
                        <a:t>ID_Commande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Montant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2018-01-27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2017-11-20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2017-11-03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2017-10-12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931698472"/>
              </p:ext>
            </p:extLst>
          </p:nvPr>
        </p:nvGraphicFramePr>
        <p:xfrm>
          <a:off x="5984614" y="1778077"/>
          <a:ext cx="5642526" cy="40382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08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0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08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8779">
                <a:tc>
                  <a:txBody>
                    <a:bodyPr/>
                    <a:lstStyle/>
                    <a:p>
                      <a:r>
                        <a:rPr lang="en-US" dirty="0" err="1"/>
                        <a:t>ID_Article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ID_Commande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Banane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Divan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Ordinateur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Livre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Lampe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39384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Relation plusieurs à plusieurs</a:t>
            </a:r>
          </a:p>
        </p:txBody>
      </p:sp>
    </p:spTree>
    <p:extLst>
      <p:ext uri="{BB962C8B-B14F-4D97-AF65-F5344CB8AC3E}">
        <p14:creationId xmlns:p14="http://schemas.microsoft.com/office/powerpoint/2010/main" val="32599051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</a:t>
            </a:r>
            <a:r>
              <a:rPr lang="en-US" dirty="0" err="1"/>
              <a:t>plusieurs</a:t>
            </a:r>
            <a:r>
              <a:rPr lang="en-US" dirty="0"/>
              <a:t> à </a:t>
            </a:r>
            <a:r>
              <a:rPr lang="en-US" dirty="0" err="1"/>
              <a:t>plusieurs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Les relations </a:t>
            </a:r>
            <a:r>
              <a:rPr lang="en-US" dirty="0" err="1"/>
              <a:t>plusieurs</a:t>
            </a:r>
            <a:r>
              <a:rPr lang="en-US" dirty="0"/>
              <a:t> à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plus </a:t>
            </a:r>
            <a:r>
              <a:rPr lang="en-US" dirty="0" err="1"/>
              <a:t>rares</a:t>
            </a:r>
            <a:r>
              <a:rPr lang="en-US" dirty="0"/>
              <a:t> et </a:t>
            </a:r>
            <a:r>
              <a:rPr lang="en-US" dirty="0" err="1"/>
              <a:t>légèrement</a:t>
            </a:r>
            <a:r>
              <a:rPr lang="en-US" dirty="0"/>
              <a:t> plus complexes à </a:t>
            </a:r>
            <a:r>
              <a:rPr lang="en-US" dirty="0" err="1"/>
              <a:t>implémenter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Elles</a:t>
            </a:r>
            <a:r>
              <a:rPr lang="en-US" dirty="0"/>
              <a:t> </a:t>
            </a:r>
            <a:r>
              <a:rPr lang="en-US" dirty="0" err="1"/>
              <a:t>représentent</a:t>
            </a:r>
            <a:r>
              <a:rPr lang="en-US" dirty="0"/>
              <a:t> les situations o</a:t>
            </a:r>
            <a:r>
              <a:rPr lang="en-CA" dirty="0"/>
              <a:t>ù</a:t>
            </a:r>
            <a:r>
              <a:rPr lang="en-US" dirty="0"/>
              <a:t> </a:t>
            </a:r>
            <a:r>
              <a:rPr lang="en-US" dirty="0" err="1"/>
              <a:t>chacun</a:t>
            </a:r>
            <a:r>
              <a:rPr lang="en-US" dirty="0"/>
              <a:t> des </a:t>
            </a:r>
            <a:r>
              <a:rPr lang="en-US" dirty="0" err="1"/>
              <a:t>éléments</a:t>
            </a:r>
            <a:r>
              <a:rPr lang="en-US" dirty="0"/>
              <a:t> de la table A </a:t>
            </a:r>
            <a:r>
              <a:rPr lang="en-US" dirty="0" err="1"/>
              <a:t>peuvent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lié</a:t>
            </a:r>
            <a:r>
              <a:rPr lang="en-US" dirty="0"/>
              <a:t> à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éléments</a:t>
            </a:r>
            <a:r>
              <a:rPr lang="en-US" dirty="0"/>
              <a:t> de la table B, et vice versa.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00723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</a:t>
            </a:r>
            <a:r>
              <a:rPr lang="en-US" dirty="0" err="1"/>
              <a:t>plusieurs</a:t>
            </a:r>
            <a:r>
              <a:rPr lang="en-US" dirty="0"/>
              <a:t> à </a:t>
            </a:r>
            <a:r>
              <a:rPr lang="en-US" dirty="0" err="1"/>
              <a:t>plusieurs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Dans </a:t>
            </a:r>
            <a:r>
              <a:rPr lang="en-US" dirty="0" err="1"/>
              <a:t>une</a:t>
            </a:r>
            <a:r>
              <a:rPr lang="en-US" dirty="0"/>
              <a:t> école, un </a:t>
            </a:r>
            <a:r>
              <a:rPr lang="en-US" dirty="0" err="1"/>
              <a:t>étudiant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inscrit</a:t>
            </a:r>
            <a:r>
              <a:rPr lang="en-US" dirty="0"/>
              <a:t> à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cours</a:t>
            </a:r>
            <a:r>
              <a:rPr lang="en-US" dirty="0"/>
              <a:t>, et </a:t>
            </a:r>
            <a:r>
              <a:rPr lang="en-US" dirty="0" err="1"/>
              <a:t>chaque</a:t>
            </a:r>
            <a:r>
              <a:rPr lang="en-US" dirty="0"/>
              <a:t> </a:t>
            </a:r>
            <a:r>
              <a:rPr lang="en-US" dirty="0" err="1"/>
              <a:t>cours</a:t>
            </a:r>
            <a:r>
              <a:rPr lang="en-US" dirty="0"/>
              <a:t> a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étudiants</a:t>
            </a:r>
            <a:r>
              <a:rPr lang="en-US" dirty="0"/>
              <a:t> </a:t>
            </a:r>
            <a:r>
              <a:rPr lang="en-US" dirty="0" err="1"/>
              <a:t>inscrits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Une </a:t>
            </a:r>
            <a:r>
              <a:rPr lang="en-US" dirty="0" err="1"/>
              <a:t>entreprise</a:t>
            </a:r>
            <a:r>
              <a:rPr lang="en-US" dirty="0"/>
              <a:t>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avoir</a:t>
            </a:r>
            <a:r>
              <a:rPr lang="en-US" dirty="0"/>
              <a:t>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fournisseurs</a:t>
            </a:r>
            <a:r>
              <a:rPr lang="en-US" dirty="0"/>
              <a:t>, et un </a:t>
            </a:r>
            <a:r>
              <a:rPr lang="en-US" dirty="0" err="1"/>
              <a:t>fournisseur</a:t>
            </a:r>
            <a:r>
              <a:rPr lang="en-US" dirty="0"/>
              <a:t>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avoir</a:t>
            </a:r>
            <a:r>
              <a:rPr lang="en-US" dirty="0"/>
              <a:t>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entreprises</a:t>
            </a:r>
            <a:r>
              <a:rPr lang="en-US" dirty="0"/>
              <a:t> </a:t>
            </a:r>
            <a:r>
              <a:rPr lang="en-US" dirty="0" err="1"/>
              <a:t>clientes</a:t>
            </a:r>
            <a:r>
              <a:rPr lang="en-US" dirty="0"/>
              <a:t>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0481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</a:t>
            </a:r>
            <a:r>
              <a:rPr lang="en-US" dirty="0" err="1"/>
              <a:t>plusieurs</a:t>
            </a:r>
            <a:r>
              <a:rPr lang="en-US" dirty="0"/>
              <a:t> à </a:t>
            </a:r>
            <a:r>
              <a:rPr lang="en-US" dirty="0" err="1"/>
              <a:t>plusieurs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 dirty="0" err="1"/>
          </a:p>
          <a:p>
            <a:endParaRPr lang="en-US" dirty="0" err="1"/>
          </a:p>
          <a:p>
            <a:pPr marL="0" indent="0">
              <a:buNone/>
            </a:pPr>
            <a:r>
              <a:rPr lang="en-US" dirty="0"/>
              <a:t>Comment </a:t>
            </a:r>
            <a:r>
              <a:rPr lang="en-US" dirty="0" err="1"/>
              <a:t>peut</a:t>
            </a:r>
            <a:r>
              <a:rPr lang="en-US" dirty="0"/>
              <a:t>-on </a:t>
            </a:r>
            <a:r>
              <a:rPr lang="en-US" dirty="0" err="1"/>
              <a:t>résoudre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problème</a:t>
            </a:r>
            <a:r>
              <a:rPr lang="en-US" dirty="0"/>
              <a:t> de conception??</a:t>
            </a:r>
          </a:p>
        </p:txBody>
      </p:sp>
    </p:spTree>
    <p:extLst>
      <p:ext uri="{BB962C8B-B14F-4D97-AF65-F5344CB8AC3E}">
        <p14:creationId xmlns:p14="http://schemas.microsoft.com/office/powerpoint/2010/main" val="4288957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</a:t>
            </a:r>
            <a:r>
              <a:rPr lang="en-US" dirty="0" err="1"/>
              <a:t>plusieurs</a:t>
            </a:r>
            <a:r>
              <a:rPr lang="en-US" dirty="0"/>
              <a:t> à </a:t>
            </a:r>
            <a:r>
              <a:rPr lang="en-US" dirty="0" err="1"/>
              <a:t>plusieurs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Solution: </a:t>
            </a:r>
            <a:r>
              <a:rPr lang="en-US" dirty="0" err="1"/>
              <a:t>Utiliser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table </a:t>
            </a:r>
            <a:r>
              <a:rPr lang="en-US" dirty="0" err="1"/>
              <a:t>intermédiaire</a:t>
            </a:r>
            <a:r>
              <a:rPr lang="en-US" dirty="0"/>
              <a:t>!</a:t>
            </a:r>
          </a:p>
          <a:p>
            <a:endParaRPr lang="en-US" dirty="0"/>
          </a:p>
          <a:p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effet</a:t>
            </a:r>
            <a:r>
              <a:rPr lang="en-US" dirty="0"/>
              <a:t>, nous </a:t>
            </a:r>
            <a:r>
              <a:rPr lang="en-US" dirty="0" err="1"/>
              <a:t>devrons</a:t>
            </a:r>
            <a:r>
              <a:rPr lang="en-US" dirty="0"/>
              <a:t> 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nouvelle table qui </a:t>
            </a:r>
            <a:r>
              <a:rPr lang="en-US" dirty="0" err="1"/>
              <a:t>possèdera</a:t>
            </a:r>
            <a:r>
              <a:rPr lang="en-US" dirty="0"/>
              <a:t> deux </a:t>
            </a:r>
            <a:r>
              <a:rPr lang="en-US" dirty="0" err="1"/>
              <a:t>clés</a:t>
            </a:r>
            <a:r>
              <a:rPr lang="en-US" dirty="0"/>
              <a:t> </a:t>
            </a:r>
            <a:r>
              <a:rPr lang="en-US" dirty="0" err="1"/>
              <a:t>étrangères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Ces</a:t>
            </a:r>
            <a:r>
              <a:rPr lang="en-US" dirty="0"/>
              <a:t> </a:t>
            </a:r>
            <a:r>
              <a:rPr lang="en-US" dirty="0" err="1"/>
              <a:t>dernières</a:t>
            </a:r>
            <a:r>
              <a:rPr lang="en-US" dirty="0"/>
              <a:t> font </a:t>
            </a:r>
            <a:r>
              <a:rPr lang="en-US" dirty="0" err="1"/>
              <a:t>référence</a:t>
            </a:r>
            <a:r>
              <a:rPr lang="en-US" dirty="0"/>
              <a:t> aux deux </a:t>
            </a:r>
            <a:r>
              <a:rPr lang="en-US" dirty="0" err="1"/>
              <a:t>éléments</a:t>
            </a:r>
            <a:r>
              <a:rPr lang="en-US" dirty="0"/>
              <a:t> </a:t>
            </a:r>
            <a:r>
              <a:rPr lang="en-US" dirty="0" err="1"/>
              <a:t>qu'ils</a:t>
            </a:r>
            <a:r>
              <a:rPr lang="en-US" dirty="0"/>
              <a:t> </a:t>
            </a:r>
            <a:r>
              <a:rPr lang="en-US" dirty="0" err="1"/>
              <a:t>souhaitent</a:t>
            </a:r>
            <a:r>
              <a:rPr lang="en-US" dirty="0"/>
              <a:t> </a:t>
            </a:r>
            <a:r>
              <a:rPr lang="en-US" dirty="0" err="1"/>
              <a:t>lier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08836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</a:t>
            </a:r>
            <a:r>
              <a:rPr lang="en-US" dirty="0" err="1"/>
              <a:t>plusieurs</a:t>
            </a:r>
            <a:r>
              <a:rPr lang="en-US" dirty="0"/>
              <a:t> à </a:t>
            </a:r>
            <a:r>
              <a:rPr lang="en-US" dirty="0" err="1"/>
              <a:t>plusieurs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4293" y="1462779"/>
            <a:ext cx="8946541" cy="1005213"/>
          </a:xfrm>
        </p:spPr>
        <p:txBody>
          <a:bodyPr/>
          <a:lstStyle/>
          <a:p>
            <a:r>
              <a:rPr lang="en-US" dirty="0" err="1"/>
              <a:t>Prenons</a:t>
            </a:r>
            <a:r>
              <a:rPr lang="en-US" dirty="0"/>
              <a:t> par </a:t>
            </a:r>
            <a:r>
              <a:rPr lang="en-US" dirty="0" err="1"/>
              <a:t>exemple</a:t>
            </a:r>
            <a:r>
              <a:rPr lang="en-US" dirty="0"/>
              <a:t> la situation des </a:t>
            </a:r>
            <a:r>
              <a:rPr lang="en-US" dirty="0" err="1"/>
              <a:t>cours</a:t>
            </a:r>
            <a:r>
              <a:rPr lang="en-US" dirty="0"/>
              <a:t> et </a:t>
            </a:r>
            <a:r>
              <a:rPr lang="en-US" dirty="0" err="1"/>
              <a:t>étudiants</a:t>
            </a:r>
            <a:r>
              <a:rPr lang="en-US" dirty="0"/>
              <a:t>.</a:t>
            </a:r>
          </a:p>
          <a:p>
            <a:r>
              <a:rPr lang="en-US" dirty="0" err="1"/>
              <a:t>Peut</a:t>
            </a:r>
            <a:r>
              <a:rPr lang="en-US" dirty="0"/>
              <a:t>-on dire qui suit </a:t>
            </a:r>
            <a:r>
              <a:rPr lang="en-US" dirty="0" err="1"/>
              <a:t>quel</a:t>
            </a:r>
            <a:r>
              <a:rPr lang="en-US" dirty="0"/>
              <a:t> </a:t>
            </a:r>
            <a:r>
              <a:rPr lang="en-US" dirty="0" err="1"/>
              <a:t>cours</a:t>
            </a:r>
            <a:r>
              <a:rPr lang="en-US" dirty="0"/>
              <a:t>?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87ADBAE-4716-4B47-9505-BC0ABC54F688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252381259"/>
              </p:ext>
            </p:extLst>
          </p:nvPr>
        </p:nvGraphicFramePr>
        <p:xfrm>
          <a:off x="284332" y="2628694"/>
          <a:ext cx="3553027" cy="18636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9738">
                  <a:extLst>
                    <a:ext uri="{9D8B030D-6E8A-4147-A177-3AD203B41FA5}">
                      <a16:colId xmlns:a16="http://schemas.microsoft.com/office/drawing/2014/main" val="2998075114"/>
                    </a:ext>
                  </a:extLst>
                </a:gridCol>
                <a:gridCol w="1793289">
                  <a:extLst>
                    <a:ext uri="{9D8B030D-6E8A-4147-A177-3AD203B41FA5}">
                      <a16:colId xmlns:a16="http://schemas.microsoft.com/office/drawing/2014/main" val="2088862665"/>
                    </a:ext>
                  </a:extLst>
                </a:gridCol>
              </a:tblGrid>
              <a:tr h="380293">
                <a:tc>
                  <a:txBody>
                    <a:bodyPr/>
                    <a:lstStyle/>
                    <a:p>
                      <a:r>
                        <a:rPr lang="fr-CA" dirty="0" err="1"/>
                        <a:t>ID_Etudiant</a:t>
                      </a:r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Nom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0253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Alex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985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Jean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642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George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5684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Robert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3716465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853DE28-FC88-4631-A7D8-BC859D6A4350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708969359"/>
              </p:ext>
            </p:extLst>
          </p:nvPr>
        </p:nvGraphicFramePr>
        <p:xfrm>
          <a:off x="8354641" y="2628694"/>
          <a:ext cx="3553027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9738">
                  <a:extLst>
                    <a:ext uri="{9D8B030D-6E8A-4147-A177-3AD203B41FA5}">
                      <a16:colId xmlns:a16="http://schemas.microsoft.com/office/drawing/2014/main" val="2998075114"/>
                    </a:ext>
                  </a:extLst>
                </a:gridCol>
                <a:gridCol w="1793289">
                  <a:extLst>
                    <a:ext uri="{9D8B030D-6E8A-4147-A177-3AD203B41FA5}">
                      <a16:colId xmlns:a16="http://schemas.microsoft.com/office/drawing/2014/main" val="20888626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A" dirty="0" err="1"/>
                        <a:t>ID_Cours</a:t>
                      </a:r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Titre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0253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Base de données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985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HTML + CSS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642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Java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5684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Linux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3716465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E60AA8D-D4A4-4435-BB44-64C5670EB8DD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529330370"/>
              </p:ext>
            </p:extLst>
          </p:nvPr>
        </p:nvGraphicFramePr>
        <p:xfrm>
          <a:off x="4156228" y="2628694"/>
          <a:ext cx="3879544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9772">
                  <a:extLst>
                    <a:ext uri="{9D8B030D-6E8A-4147-A177-3AD203B41FA5}">
                      <a16:colId xmlns:a16="http://schemas.microsoft.com/office/drawing/2014/main" val="3138631741"/>
                    </a:ext>
                  </a:extLst>
                </a:gridCol>
                <a:gridCol w="1939772">
                  <a:extLst>
                    <a:ext uri="{9D8B030D-6E8A-4147-A177-3AD203B41FA5}">
                      <a16:colId xmlns:a16="http://schemas.microsoft.com/office/drawing/2014/main" val="8446540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A" dirty="0" err="1"/>
                        <a:t>ID_Etudiant</a:t>
                      </a:r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 err="1"/>
                        <a:t>ID_Cours</a:t>
                      </a:r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01221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34909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2045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32915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58245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43832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79253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4218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73970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09143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75B10-550C-4EE4-9DD9-02A7E5B0A30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Attributs de relation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0D222-5062-4787-8C8C-6B86AF534D0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certains cas, nous voudrons donner une information particulière sur la relation qui lie les éléments de deux tables.</a:t>
            </a:r>
          </a:p>
          <a:p>
            <a:r>
              <a:rPr lang="fr-CA" dirty="0"/>
              <a:t>Dans le dernier exemple, on pourrait par exemple savoir durant quelle session le cours est suivi.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43256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Relation de table, jointure, </a:t>
            </a:r>
            <a:r>
              <a:rPr lang="en-US" dirty="0" err="1"/>
              <a:t>requête</a:t>
            </a:r>
            <a:r>
              <a:rPr lang="en-US" dirty="0"/>
              <a:t> </a:t>
            </a:r>
            <a:r>
              <a:rPr lang="en-US" dirty="0" err="1"/>
              <a:t>imbriquée</a:t>
            </a:r>
            <a:r>
              <a:rPr lang="en-US" dirty="0"/>
              <a:t> et </a:t>
            </a:r>
            <a:r>
              <a:rPr lang="en-US" dirty="0" err="1"/>
              <a:t>vue</a:t>
            </a:r>
            <a:r>
              <a:rPr lang="en-US" dirty="0"/>
              <a:t> (Operation DML)</a:t>
            </a:r>
          </a:p>
        </p:txBody>
      </p:sp>
    </p:spTree>
    <p:extLst>
      <p:ext uri="{BB962C8B-B14F-4D97-AF65-F5344CB8AC3E}">
        <p14:creationId xmlns:p14="http://schemas.microsoft.com/office/powerpoint/2010/main" val="372232783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Attribut</a:t>
            </a:r>
            <a:r>
              <a:rPr lang="en-US" dirty="0"/>
              <a:t> de relation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87ADBAE-4716-4B47-9505-BC0ABC54F688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00313444"/>
              </p:ext>
            </p:extLst>
          </p:nvPr>
        </p:nvGraphicFramePr>
        <p:xfrm>
          <a:off x="284332" y="1412453"/>
          <a:ext cx="3553027" cy="18636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9738">
                  <a:extLst>
                    <a:ext uri="{9D8B030D-6E8A-4147-A177-3AD203B41FA5}">
                      <a16:colId xmlns:a16="http://schemas.microsoft.com/office/drawing/2014/main" val="2998075114"/>
                    </a:ext>
                  </a:extLst>
                </a:gridCol>
                <a:gridCol w="1793289">
                  <a:extLst>
                    <a:ext uri="{9D8B030D-6E8A-4147-A177-3AD203B41FA5}">
                      <a16:colId xmlns:a16="http://schemas.microsoft.com/office/drawing/2014/main" val="2088862665"/>
                    </a:ext>
                  </a:extLst>
                </a:gridCol>
              </a:tblGrid>
              <a:tr h="380293">
                <a:tc>
                  <a:txBody>
                    <a:bodyPr/>
                    <a:lstStyle/>
                    <a:p>
                      <a:r>
                        <a:rPr lang="fr-CA" dirty="0" err="1"/>
                        <a:t>ID_Etudiant</a:t>
                      </a:r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Nom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0253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Alex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985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Jean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642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George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5684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Robert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3716465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853DE28-FC88-4631-A7D8-BC859D6A435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089785294"/>
              </p:ext>
            </p:extLst>
          </p:nvPr>
        </p:nvGraphicFramePr>
        <p:xfrm>
          <a:off x="284331" y="4093509"/>
          <a:ext cx="3553027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9738">
                  <a:extLst>
                    <a:ext uri="{9D8B030D-6E8A-4147-A177-3AD203B41FA5}">
                      <a16:colId xmlns:a16="http://schemas.microsoft.com/office/drawing/2014/main" val="2998075114"/>
                    </a:ext>
                  </a:extLst>
                </a:gridCol>
                <a:gridCol w="1793289">
                  <a:extLst>
                    <a:ext uri="{9D8B030D-6E8A-4147-A177-3AD203B41FA5}">
                      <a16:colId xmlns:a16="http://schemas.microsoft.com/office/drawing/2014/main" val="20888626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A" dirty="0" err="1"/>
                        <a:t>ID_Cours</a:t>
                      </a:r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Titre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0253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Base de données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985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HTML + CSS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642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Java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5684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Linux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3716465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E60AA8D-D4A4-4435-BB44-64C5670EB8D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461365456"/>
              </p:ext>
            </p:extLst>
          </p:nvPr>
        </p:nvGraphicFramePr>
        <p:xfrm>
          <a:off x="4626743" y="1518985"/>
          <a:ext cx="5955441" cy="3949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2935">
                  <a:extLst>
                    <a:ext uri="{9D8B030D-6E8A-4147-A177-3AD203B41FA5}">
                      <a16:colId xmlns:a16="http://schemas.microsoft.com/office/drawing/2014/main" val="3138631741"/>
                    </a:ext>
                  </a:extLst>
                </a:gridCol>
                <a:gridCol w="1606858">
                  <a:extLst>
                    <a:ext uri="{9D8B030D-6E8A-4147-A177-3AD203B41FA5}">
                      <a16:colId xmlns:a16="http://schemas.microsoft.com/office/drawing/2014/main" val="844654062"/>
                    </a:ext>
                  </a:extLst>
                </a:gridCol>
                <a:gridCol w="2565648">
                  <a:extLst>
                    <a:ext uri="{9D8B030D-6E8A-4147-A177-3AD203B41FA5}">
                      <a16:colId xmlns:a16="http://schemas.microsoft.com/office/drawing/2014/main" val="1226953302"/>
                    </a:ext>
                  </a:extLst>
                </a:gridCol>
              </a:tblGrid>
              <a:tr h="438851">
                <a:tc>
                  <a:txBody>
                    <a:bodyPr/>
                    <a:lstStyle/>
                    <a:p>
                      <a:r>
                        <a:rPr lang="fr-CA" dirty="0" err="1"/>
                        <a:t>ID_Etudiant</a:t>
                      </a:r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 err="1"/>
                        <a:t>ID_Cours</a:t>
                      </a:r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Session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0122139"/>
                  </a:ext>
                </a:extLst>
              </a:tr>
              <a:tr h="438851"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Aut-2018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3490959"/>
                  </a:ext>
                </a:extLst>
              </a:tr>
              <a:tr h="438851"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Aut-2018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2045297"/>
                  </a:ext>
                </a:extLst>
              </a:tr>
              <a:tr h="438851"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Hiv-2019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3291512"/>
                  </a:ext>
                </a:extLst>
              </a:tr>
              <a:tr h="438851"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Aut-2018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5824527"/>
                  </a:ext>
                </a:extLst>
              </a:tr>
              <a:tr h="438851"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Hiv-2019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4383240"/>
                  </a:ext>
                </a:extLst>
              </a:tr>
              <a:tr h="438851">
                <a:tc>
                  <a:txBody>
                    <a:bodyPr/>
                    <a:lstStyle/>
                    <a:p>
                      <a:r>
                        <a:rPr lang="fr-C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Hiv-2019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7925338"/>
                  </a:ext>
                </a:extLst>
              </a:tr>
              <a:tr h="438851">
                <a:tc>
                  <a:txBody>
                    <a:bodyPr/>
                    <a:lstStyle/>
                    <a:p>
                      <a:r>
                        <a:rPr lang="fr-C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Hiv-2019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4218228"/>
                  </a:ext>
                </a:extLst>
              </a:tr>
              <a:tr h="438851"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Aut-2018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73970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77351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</a:t>
            </a:r>
            <a:r>
              <a:rPr lang="en-US" dirty="0" err="1"/>
              <a:t>réflexive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Il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intéressant</a:t>
            </a:r>
            <a:r>
              <a:rPr lang="en-US" dirty="0"/>
              <a:t> de </a:t>
            </a:r>
            <a:r>
              <a:rPr lang="en-US" dirty="0" err="1"/>
              <a:t>noter</a:t>
            </a:r>
            <a:r>
              <a:rPr lang="en-US" dirty="0"/>
              <a:t> que les relations entre les </a:t>
            </a:r>
            <a:r>
              <a:rPr lang="en-US" dirty="0" err="1"/>
              <a:t>éléments</a:t>
            </a:r>
            <a:r>
              <a:rPr lang="en-US" dirty="0"/>
              <a:t> </a:t>
            </a:r>
            <a:r>
              <a:rPr lang="en-US" dirty="0" err="1"/>
              <a:t>n’ont</a:t>
            </a:r>
            <a:r>
              <a:rPr lang="en-US" dirty="0"/>
              <a:t> pas a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nécessairement</a:t>
            </a:r>
            <a:r>
              <a:rPr lang="en-US" dirty="0"/>
              <a:t> de table </a:t>
            </a:r>
            <a:r>
              <a:rPr lang="en-US" dirty="0" err="1"/>
              <a:t>différente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On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effectivement</a:t>
            </a:r>
            <a:r>
              <a:rPr lang="en-US" dirty="0"/>
              <a:t> faire un lien entre un </a:t>
            </a:r>
            <a:r>
              <a:rPr lang="en-US" dirty="0" err="1"/>
              <a:t>élément</a:t>
            </a:r>
            <a:r>
              <a:rPr lang="en-US" dirty="0"/>
              <a:t> et un </a:t>
            </a:r>
            <a:r>
              <a:rPr lang="en-US" dirty="0" err="1"/>
              <a:t>autre</a:t>
            </a:r>
            <a:r>
              <a:rPr lang="en-US" dirty="0"/>
              <a:t> de la </a:t>
            </a:r>
            <a:r>
              <a:rPr lang="en-US" dirty="0" err="1"/>
              <a:t>même</a:t>
            </a:r>
            <a:r>
              <a:rPr lang="en-US" dirty="0"/>
              <a:t> table.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6270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</a:t>
            </a:r>
            <a:r>
              <a:rPr lang="en-US" dirty="0" err="1"/>
              <a:t>réflexive</a:t>
            </a:r>
            <a:endParaRPr lang="en-US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13820369"/>
              </p:ext>
            </p:extLst>
          </p:nvPr>
        </p:nvGraphicFramePr>
        <p:xfrm>
          <a:off x="689046" y="1778077"/>
          <a:ext cx="5642526" cy="40382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08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0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08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8779">
                <a:tc>
                  <a:txBody>
                    <a:bodyPr/>
                    <a:lstStyle/>
                    <a:p>
                      <a:r>
                        <a:rPr lang="en-US" dirty="0" err="1"/>
                        <a:t>ID_Employe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Superviseur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Martin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NULL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Alexandre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Stéphanie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Richard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Maxime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Roger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Bertrand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ZoneTexte 2"/>
          <p:cNvSpPr txBox="1"/>
          <p:nvPr>
            <p:custDataLst>
              <p:tags r:id="rId3"/>
            </p:custDataLst>
          </p:nvPr>
        </p:nvSpPr>
        <p:spPr>
          <a:xfrm>
            <a:off x="6758608" y="2798859"/>
            <a:ext cx="34323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Quiz</a:t>
            </a:r>
          </a:p>
          <a:p>
            <a:r>
              <a:rPr lang="en-US" dirty="0"/>
              <a:t>Qui </a:t>
            </a:r>
            <a:r>
              <a:rPr lang="en-US" dirty="0" err="1"/>
              <a:t>est</a:t>
            </a:r>
            <a:r>
              <a:rPr lang="en-US" dirty="0"/>
              <a:t> le </a:t>
            </a:r>
            <a:r>
              <a:rPr lang="en-US" dirty="0" err="1"/>
              <a:t>superviseur</a:t>
            </a:r>
            <a:r>
              <a:rPr lang="en-US" dirty="0"/>
              <a:t> de qui?</a:t>
            </a:r>
          </a:p>
        </p:txBody>
      </p:sp>
    </p:spTree>
    <p:extLst>
      <p:ext uri="{BB962C8B-B14F-4D97-AF65-F5344CB8AC3E}">
        <p14:creationId xmlns:p14="http://schemas.microsoft.com/office/powerpoint/2010/main" val="373793970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entre les tables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Résumé</a:t>
            </a:r>
          </a:p>
          <a:p>
            <a:r>
              <a:rPr lang="en-US" dirty="0"/>
              <a:t>On </a:t>
            </a:r>
            <a:r>
              <a:rPr lang="en-US" dirty="0" err="1"/>
              <a:t>établit</a:t>
            </a:r>
            <a:r>
              <a:rPr lang="en-US" dirty="0"/>
              <a:t> des relations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utilisant</a:t>
            </a:r>
            <a:r>
              <a:rPr lang="en-US" dirty="0"/>
              <a:t> des </a:t>
            </a:r>
            <a:r>
              <a:rPr lang="en-US" dirty="0" err="1"/>
              <a:t>clés</a:t>
            </a:r>
            <a:r>
              <a:rPr lang="en-US" dirty="0"/>
              <a:t> </a:t>
            </a:r>
            <a:r>
              <a:rPr lang="en-US" dirty="0" err="1"/>
              <a:t>étrangères</a:t>
            </a:r>
            <a:r>
              <a:rPr lang="en-US" dirty="0"/>
              <a:t>, qui </a:t>
            </a:r>
            <a:r>
              <a:rPr lang="en-US" dirty="0" err="1"/>
              <a:t>sont</a:t>
            </a:r>
            <a:r>
              <a:rPr lang="en-US" dirty="0"/>
              <a:t> des </a:t>
            </a:r>
            <a:r>
              <a:rPr lang="en-US" dirty="0" err="1"/>
              <a:t>clés</a:t>
            </a:r>
            <a:r>
              <a:rPr lang="en-US" dirty="0"/>
              <a:t> </a:t>
            </a:r>
            <a:r>
              <a:rPr lang="en-US" dirty="0" err="1"/>
              <a:t>primaires</a:t>
            </a:r>
            <a:r>
              <a:rPr lang="en-US" dirty="0"/>
              <a:t> dans </a:t>
            </a:r>
            <a:r>
              <a:rPr lang="en-US" dirty="0" err="1"/>
              <a:t>une</a:t>
            </a:r>
            <a:r>
              <a:rPr lang="en-US" dirty="0"/>
              <a:t> table qui </a:t>
            </a:r>
            <a:r>
              <a:rPr lang="en-US" dirty="0" err="1"/>
              <a:t>n’est</a:t>
            </a:r>
            <a:r>
              <a:rPr lang="en-US" dirty="0"/>
              <a:t> pas la </a:t>
            </a:r>
            <a:r>
              <a:rPr lang="en-US" dirty="0" err="1"/>
              <a:t>leur</a:t>
            </a:r>
            <a:r>
              <a:rPr lang="en-US" dirty="0"/>
              <a:t>.</a:t>
            </a:r>
          </a:p>
          <a:p>
            <a:r>
              <a:rPr lang="en-US" dirty="0"/>
              <a:t>On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établir</a:t>
            </a:r>
            <a:r>
              <a:rPr lang="en-US" dirty="0"/>
              <a:t> 3 types de relations</a:t>
            </a:r>
          </a:p>
          <a:p>
            <a:pPr lvl="1"/>
            <a:r>
              <a:rPr lang="en-US" dirty="0"/>
              <a:t>1 à 1				: </a:t>
            </a:r>
            <a:r>
              <a:rPr lang="en-US" dirty="0" err="1"/>
              <a:t>Doit</a:t>
            </a:r>
            <a:r>
              <a:rPr lang="en-US" dirty="0"/>
              <a:t> combiner les </a:t>
            </a:r>
            <a:r>
              <a:rPr lang="en-US" dirty="0" err="1"/>
              <a:t>informations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la </a:t>
            </a:r>
            <a:r>
              <a:rPr lang="en-US" dirty="0" err="1"/>
              <a:t>même</a:t>
            </a:r>
            <a:r>
              <a:rPr lang="en-US" dirty="0"/>
              <a:t> table</a:t>
            </a:r>
          </a:p>
          <a:p>
            <a:pPr lvl="1"/>
            <a:r>
              <a:rPr lang="en-US" dirty="0"/>
              <a:t>1 à </a:t>
            </a:r>
            <a:r>
              <a:rPr lang="en-US" dirty="0" err="1"/>
              <a:t>plusieurs</a:t>
            </a:r>
            <a:r>
              <a:rPr lang="en-US" dirty="0"/>
              <a:t>		: </a:t>
            </a:r>
            <a:r>
              <a:rPr lang="en-US" dirty="0" err="1"/>
              <a:t>Doit</a:t>
            </a:r>
            <a:r>
              <a:rPr lang="en-US" dirty="0"/>
              <a:t> 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clé</a:t>
            </a:r>
            <a:r>
              <a:rPr lang="en-US" dirty="0"/>
              <a:t> </a:t>
            </a:r>
            <a:r>
              <a:rPr lang="en-US" dirty="0" err="1"/>
              <a:t>étrangère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des tables</a:t>
            </a:r>
          </a:p>
          <a:p>
            <a:pPr lvl="1"/>
            <a:r>
              <a:rPr lang="en-US" dirty="0" err="1"/>
              <a:t>Plusieurs</a:t>
            </a:r>
            <a:r>
              <a:rPr lang="en-US" dirty="0"/>
              <a:t> à </a:t>
            </a:r>
            <a:r>
              <a:rPr lang="en-US" dirty="0" err="1"/>
              <a:t>plusieurs</a:t>
            </a:r>
            <a:r>
              <a:rPr lang="en-US" dirty="0"/>
              <a:t>: </a:t>
            </a:r>
            <a:r>
              <a:rPr lang="en-US" dirty="0" err="1"/>
              <a:t>Doit</a:t>
            </a:r>
            <a:r>
              <a:rPr lang="en-US" dirty="0"/>
              <a:t> 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table </a:t>
            </a:r>
            <a:r>
              <a:rPr lang="en-US" dirty="0" err="1"/>
              <a:t>intermédiaire</a:t>
            </a:r>
            <a:r>
              <a:rPr lang="en-US" dirty="0"/>
              <a:t> de </a:t>
            </a:r>
            <a:r>
              <a:rPr lang="en-US" dirty="0" err="1"/>
              <a:t>clés</a:t>
            </a:r>
            <a:r>
              <a:rPr lang="en-US" dirty="0"/>
              <a:t> 								    </a:t>
            </a:r>
            <a:r>
              <a:rPr lang="en-US" dirty="0" err="1"/>
              <a:t>étrangères</a:t>
            </a:r>
            <a:endParaRPr lang="en-US" dirty="0"/>
          </a:p>
          <a:p>
            <a:r>
              <a:rPr lang="en-US" dirty="0"/>
              <a:t>Les relations </a:t>
            </a:r>
            <a:r>
              <a:rPr lang="en-US" dirty="0" err="1"/>
              <a:t>peuvent</a:t>
            </a:r>
            <a:r>
              <a:rPr lang="en-US" dirty="0"/>
              <a:t> </a:t>
            </a:r>
            <a:r>
              <a:rPr lang="en-US" dirty="0" err="1"/>
              <a:t>également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réflexives</a:t>
            </a:r>
            <a:r>
              <a:rPr lang="en-US" dirty="0"/>
              <a:t> (sur la table </a:t>
            </a:r>
            <a:r>
              <a:rPr lang="en-US" dirty="0" err="1"/>
              <a:t>elle-même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1015723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Opération sur table en relation</a:t>
            </a:r>
          </a:p>
        </p:txBody>
      </p:sp>
    </p:spTree>
    <p:extLst>
      <p:ext uri="{BB962C8B-B14F-4D97-AF65-F5344CB8AC3E}">
        <p14:creationId xmlns:p14="http://schemas.microsoft.com/office/powerpoint/2010/main" val="38855134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Opération sur table en relation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Jusqu’ici</a:t>
            </a:r>
            <a:r>
              <a:rPr lang="en-US" dirty="0"/>
              <a:t>, nous </a:t>
            </a:r>
            <a:r>
              <a:rPr lang="en-US" dirty="0" err="1"/>
              <a:t>avons</a:t>
            </a:r>
            <a:r>
              <a:rPr lang="en-US" dirty="0"/>
              <a:t> vu comment faire des </a:t>
            </a:r>
            <a:r>
              <a:rPr lang="en-US" dirty="0" err="1"/>
              <a:t>recherches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table unique.</a:t>
            </a:r>
          </a:p>
          <a:p>
            <a:r>
              <a:rPr lang="en-US" dirty="0" err="1"/>
              <a:t>Ensuite</a:t>
            </a:r>
            <a:r>
              <a:rPr lang="en-US" dirty="0"/>
              <a:t>, nous </a:t>
            </a:r>
            <a:r>
              <a:rPr lang="en-US" dirty="0" err="1"/>
              <a:t>avons</a:t>
            </a:r>
            <a:r>
              <a:rPr lang="en-US" dirty="0"/>
              <a:t> vu comment </a:t>
            </a:r>
            <a:r>
              <a:rPr lang="en-US" dirty="0" err="1"/>
              <a:t>définir</a:t>
            </a:r>
            <a:r>
              <a:rPr lang="en-US" dirty="0"/>
              <a:t> des relations entre les tables.</a:t>
            </a:r>
          </a:p>
          <a:p>
            <a:endParaRPr lang="en-US" dirty="0"/>
          </a:p>
          <a:p>
            <a:r>
              <a:rPr lang="en-US" dirty="0"/>
              <a:t>On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se poser la question, comment faire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requête</a:t>
            </a:r>
            <a:r>
              <a:rPr lang="en-US" dirty="0"/>
              <a:t> sur des </a:t>
            </a:r>
            <a:r>
              <a:rPr lang="en-US" dirty="0" err="1"/>
              <a:t>informations</a:t>
            </a:r>
            <a:r>
              <a:rPr lang="en-US" dirty="0"/>
              <a:t> qui </a:t>
            </a:r>
            <a:r>
              <a:rPr lang="en-US" dirty="0" err="1"/>
              <a:t>implique</a:t>
            </a:r>
            <a:r>
              <a:rPr lang="en-US" dirty="0"/>
              <a:t> </a:t>
            </a:r>
            <a:r>
              <a:rPr lang="en-US" dirty="0" err="1"/>
              <a:t>plusieurs</a:t>
            </a:r>
            <a:r>
              <a:rPr lang="en-US" dirty="0"/>
              <a:t> tables?</a:t>
            </a:r>
          </a:p>
        </p:txBody>
      </p:sp>
    </p:spTree>
    <p:extLst>
      <p:ext uri="{BB962C8B-B14F-4D97-AF65-F5344CB8AC3E}">
        <p14:creationId xmlns:p14="http://schemas.microsoft.com/office/powerpoint/2010/main" val="122987620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Opération sur table en relation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87ADBAE-4716-4B47-9505-BC0ABC54F688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84332" y="1412453"/>
          <a:ext cx="3553027" cy="18636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9738">
                  <a:extLst>
                    <a:ext uri="{9D8B030D-6E8A-4147-A177-3AD203B41FA5}">
                      <a16:colId xmlns:a16="http://schemas.microsoft.com/office/drawing/2014/main" val="2998075114"/>
                    </a:ext>
                  </a:extLst>
                </a:gridCol>
                <a:gridCol w="1793289">
                  <a:extLst>
                    <a:ext uri="{9D8B030D-6E8A-4147-A177-3AD203B41FA5}">
                      <a16:colId xmlns:a16="http://schemas.microsoft.com/office/drawing/2014/main" val="2088862665"/>
                    </a:ext>
                  </a:extLst>
                </a:gridCol>
              </a:tblGrid>
              <a:tr h="380293">
                <a:tc>
                  <a:txBody>
                    <a:bodyPr/>
                    <a:lstStyle/>
                    <a:p>
                      <a:r>
                        <a:rPr lang="fr-CA" dirty="0" err="1"/>
                        <a:t>ID_Etudiant</a:t>
                      </a:r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Nom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0253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Alex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985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Jean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642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George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5684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Robert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3716465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853DE28-FC88-4631-A7D8-BC859D6A435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4331" y="4093509"/>
          <a:ext cx="3553027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9738">
                  <a:extLst>
                    <a:ext uri="{9D8B030D-6E8A-4147-A177-3AD203B41FA5}">
                      <a16:colId xmlns:a16="http://schemas.microsoft.com/office/drawing/2014/main" val="2998075114"/>
                    </a:ext>
                  </a:extLst>
                </a:gridCol>
                <a:gridCol w="1793289">
                  <a:extLst>
                    <a:ext uri="{9D8B030D-6E8A-4147-A177-3AD203B41FA5}">
                      <a16:colId xmlns:a16="http://schemas.microsoft.com/office/drawing/2014/main" val="20888626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CA" dirty="0" err="1"/>
                        <a:t>ID_Cours</a:t>
                      </a:r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Titre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0253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Base de données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985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HTML + CSS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642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Java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5684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Linux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3716465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E60AA8D-D4A4-4435-BB44-64C5670EB8D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4626743" y="1518985"/>
          <a:ext cx="5955441" cy="3949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2935">
                  <a:extLst>
                    <a:ext uri="{9D8B030D-6E8A-4147-A177-3AD203B41FA5}">
                      <a16:colId xmlns:a16="http://schemas.microsoft.com/office/drawing/2014/main" val="3138631741"/>
                    </a:ext>
                  </a:extLst>
                </a:gridCol>
                <a:gridCol w="1606858">
                  <a:extLst>
                    <a:ext uri="{9D8B030D-6E8A-4147-A177-3AD203B41FA5}">
                      <a16:colId xmlns:a16="http://schemas.microsoft.com/office/drawing/2014/main" val="844654062"/>
                    </a:ext>
                  </a:extLst>
                </a:gridCol>
                <a:gridCol w="2565648">
                  <a:extLst>
                    <a:ext uri="{9D8B030D-6E8A-4147-A177-3AD203B41FA5}">
                      <a16:colId xmlns:a16="http://schemas.microsoft.com/office/drawing/2014/main" val="1226953302"/>
                    </a:ext>
                  </a:extLst>
                </a:gridCol>
              </a:tblGrid>
              <a:tr h="438851">
                <a:tc>
                  <a:txBody>
                    <a:bodyPr/>
                    <a:lstStyle/>
                    <a:p>
                      <a:r>
                        <a:rPr lang="fr-CA" dirty="0" err="1"/>
                        <a:t>ID_Etudiant</a:t>
                      </a:r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 err="1"/>
                        <a:t>ID_Cours</a:t>
                      </a:r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Session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0122139"/>
                  </a:ext>
                </a:extLst>
              </a:tr>
              <a:tr h="438851"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Aut-2018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3490959"/>
                  </a:ext>
                </a:extLst>
              </a:tr>
              <a:tr h="438851"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Aut-2018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2045297"/>
                  </a:ext>
                </a:extLst>
              </a:tr>
              <a:tr h="438851"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Hiv-2019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3291512"/>
                  </a:ext>
                </a:extLst>
              </a:tr>
              <a:tr h="438851"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Aut-2018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5824527"/>
                  </a:ext>
                </a:extLst>
              </a:tr>
              <a:tr h="438851">
                <a:tc>
                  <a:txBody>
                    <a:bodyPr/>
                    <a:lstStyle/>
                    <a:p>
                      <a:r>
                        <a:rPr lang="fr-C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Hiv-2019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4383240"/>
                  </a:ext>
                </a:extLst>
              </a:tr>
              <a:tr h="438851">
                <a:tc>
                  <a:txBody>
                    <a:bodyPr/>
                    <a:lstStyle/>
                    <a:p>
                      <a:r>
                        <a:rPr lang="fr-C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Hiv-2019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7925338"/>
                  </a:ext>
                </a:extLst>
              </a:tr>
              <a:tr h="438851">
                <a:tc>
                  <a:txBody>
                    <a:bodyPr/>
                    <a:lstStyle/>
                    <a:p>
                      <a:r>
                        <a:rPr lang="fr-C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Hiv-2019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4218228"/>
                  </a:ext>
                </a:extLst>
              </a:tr>
              <a:tr h="438851"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Aut-2018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739707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6F10720-78B2-47D0-B439-BBDB5935B1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626743" y="6027938"/>
            <a:ext cx="63017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Sortir la liste des noms des étudiants inscrits à la session </a:t>
            </a:r>
          </a:p>
          <a:p>
            <a:r>
              <a:rPr lang="fr-CA" dirty="0"/>
              <a:t>d'hiver 2019 au cours de Linux</a:t>
            </a:r>
          </a:p>
        </p:txBody>
      </p:sp>
    </p:spTree>
    <p:extLst>
      <p:ext uri="{BB962C8B-B14F-4D97-AF65-F5344CB8AC3E}">
        <p14:creationId xmlns:p14="http://schemas.microsoft.com/office/powerpoint/2010/main" val="84512031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Opération sur table en relation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Il </a:t>
            </a:r>
            <a:r>
              <a:rPr lang="en-US" dirty="0" err="1"/>
              <a:t>existe</a:t>
            </a:r>
            <a:r>
              <a:rPr lang="en-US" dirty="0"/>
              <a:t> deux </a:t>
            </a:r>
            <a:r>
              <a:rPr lang="en-US" dirty="0" err="1"/>
              <a:t>stratégies</a:t>
            </a:r>
            <a:r>
              <a:rPr lang="en-US" dirty="0"/>
              <a:t> pour le faire</a:t>
            </a:r>
          </a:p>
          <a:p>
            <a:pPr lvl="1"/>
            <a:r>
              <a:rPr lang="en-US" dirty="0" err="1"/>
              <a:t>Effectuer</a:t>
            </a:r>
            <a:r>
              <a:rPr lang="en-US" dirty="0"/>
              <a:t> des jointures de tables</a:t>
            </a:r>
          </a:p>
          <a:p>
            <a:pPr lvl="1"/>
            <a:r>
              <a:rPr lang="en-US" dirty="0" err="1"/>
              <a:t>Utiliser</a:t>
            </a:r>
            <a:r>
              <a:rPr lang="en-US" dirty="0"/>
              <a:t> des </a:t>
            </a:r>
            <a:r>
              <a:rPr lang="en-US" dirty="0" err="1"/>
              <a:t>requêtes</a:t>
            </a:r>
            <a:r>
              <a:rPr lang="en-US" dirty="0"/>
              <a:t> </a:t>
            </a:r>
            <a:r>
              <a:rPr lang="en-US" dirty="0" err="1"/>
              <a:t>imbriquées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32126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Opération de jointure</a:t>
            </a:r>
          </a:p>
        </p:txBody>
      </p:sp>
    </p:spTree>
    <p:extLst>
      <p:ext uri="{BB962C8B-B14F-4D97-AF65-F5344CB8AC3E}">
        <p14:creationId xmlns:p14="http://schemas.microsoft.com/office/powerpoint/2010/main" val="70904028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Opérations</a:t>
            </a:r>
            <a:r>
              <a:rPr lang="en-US" dirty="0"/>
              <a:t> de jointure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opérations</a:t>
            </a:r>
            <a:r>
              <a:rPr lang="en-US" dirty="0"/>
              <a:t> de jointures </a:t>
            </a:r>
            <a:r>
              <a:rPr lang="en-US" dirty="0" err="1"/>
              <a:t>sont</a:t>
            </a:r>
            <a:r>
              <a:rPr lang="en-US" dirty="0"/>
              <a:t> les </a:t>
            </a:r>
            <a:r>
              <a:rPr lang="en-US" dirty="0" err="1"/>
              <a:t>méthodes</a:t>
            </a:r>
            <a:r>
              <a:rPr lang="en-US" dirty="0"/>
              <a:t> les plus </a:t>
            </a:r>
            <a:r>
              <a:rPr lang="en-US" dirty="0" err="1"/>
              <a:t>utilise</a:t>
            </a:r>
            <a:r>
              <a:rPr lang="en-US" dirty="0"/>
              <a:t> pour </a:t>
            </a:r>
            <a:r>
              <a:rPr lang="en-US" dirty="0" err="1"/>
              <a:t>établir</a:t>
            </a:r>
            <a:r>
              <a:rPr lang="en-US" dirty="0"/>
              <a:t> des liens entre les tables.</a:t>
            </a:r>
          </a:p>
          <a:p>
            <a:endParaRPr lang="en-US" dirty="0"/>
          </a:p>
          <a:p>
            <a:r>
              <a:rPr lang="en-US" dirty="0"/>
              <a:t>Pour se faire, </a:t>
            </a:r>
            <a:r>
              <a:rPr lang="en-US" dirty="0" err="1"/>
              <a:t>elles</a:t>
            </a:r>
            <a:r>
              <a:rPr lang="en-US" dirty="0"/>
              <a:t> </a:t>
            </a:r>
            <a:r>
              <a:rPr lang="en-US" dirty="0" err="1"/>
              <a:t>créent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table </a:t>
            </a:r>
            <a:r>
              <a:rPr lang="en-US" dirty="0" err="1"/>
              <a:t>temporaire</a:t>
            </a:r>
            <a:r>
              <a:rPr lang="en-US" dirty="0"/>
              <a:t>.</a:t>
            </a:r>
          </a:p>
          <a:p>
            <a:r>
              <a:rPr lang="en-US" dirty="0"/>
              <a:t>Une </a:t>
            </a:r>
            <a:r>
              <a:rPr lang="en-US" dirty="0" err="1"/>
              <a:t>opération</a:t>
            </a:r>
            <a:r>
              <a:rPr lang="en-US" dirty="0"/>
              <a:t> de jointure a </a:t>
            </a:r>
            <a:r>
              <a:rPr lang="en-US" dirty="0" err="1"/>
              <a:t>besoin</a:t>
            </a:r>
            <a:r>
              <a:rPr lang="en-US" dirty="0"/>
              <a:t> de 3 </a:t>
            </a:r>
            <a:r>
              <a:rPr lang="en-US" dirty="0" err="1"/>
              <a:t>éléments</a:t>
            </a:r>
            <a:endParaRPr lang="en-US" dirty="0"/>
          </a:p>
          <a:p>
            <a:pPr lvl="1"/>
            <a:r>
              <a:rPr lang="en-US" dirty="0"/>
              <a:t>Les tables </a:t>
            </a:r>
            <a:r>
              <a:rPr lang="en-US" dirty="0" err="1"/>
              <a:t>utilisées</a:t>
            </a:r>
            <a:endParaRPr lang="en-US" dirty="0"/>
          </a:p>
          <a:p>
            <a:pPr lvl="1"/>
            <a:r>
              <a:rPr lang="en-US" dirty="0"/>
              <a:t>Une condition de jointure</a:t>
            </a:r>
          </a:p>
          <a:p>
            <a:pPr lvl="1"/>
            <a:r>
              <a:rPr lang="en-US" dirty="0"/>
              <a:t>Le type de jointure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926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76217-02C4-4F8E-8AE3-6841FB4DA18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C06DF2-0387-45FF-9E6B-17AC8EB5CC7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Le rôle principal d'une base de données relationnelle est de pouvoir établir des relations entre les éléments des tables.</a:t>
            </a:r>
          </a:p>
          <a:p>
            <a:r>
              <a:rPr lang="fr-CA" dirty="0"/>
              <a:t>Ces relations permettent de concevoir une architecture de table qui est</a:t>
            </a:r>
          </a:p>
          <a:p>
            <a:pPr lvl="1"/>
            <a:r>
              <a:rPr lang="fr-CA" dirty="0"/>
              <a:t>Sémantiquement logique (Fait du sens)</a:t>
            </a:r>
          </a:p>
          <a:p>
            <a:pPr lvl="1"/>
            <a:r>
              <a:rPr lang="fr-CA" dirty="0"/>
              <a:t>évite la redondance des données</a:t>
            </a:r>
          </a:p>
          <a:p>
            <a:pPr lvl="1"/>
            <a:r>
              <a:rPr lang="fr-CA" dirty="0"/>
              <a:t>Accélère les opérations d'écriture</a:t>
            </a:r>
          </a:p>
        </p:txBody>
      </p:sp>
    </p:spTree>
    <p:extLst>
      <p:ext uri="{BB962C8B-B14F-4D97-AF65-F5344CB8AC3E}">
        <p14:creationId xmlns:p14="http://schemas.microsoft.com/office/powerpoint/2010/main" val="30173636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8A6E2-8126-4F59-B854-3E0B595C624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tables </a:t>
            </a:r>
            <a:r>
              <a:rPr lang="en-US" dirty="0" err="1"/>
              <a:t>utilisées</a:t>
            </a:r>
            <a:br>
              <a:rPr lang="en-US" dirty="0"/>
            </a:b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D0624-E8EB-4482-B485-840FBC8BF851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Les tables </a:t>
            </a:r>
            <a:r>
              <a:rPr lang="en-CA" dirty="0" err="1"/>
              <a:t>utilisées</a:t>
            </a:r>
            <a:r>
              <a:rPr lang="en-CA" dirty="0"/>
              <a:t> </a:t>
            </a:r>
            <a:r>
              <a:rPr lang="en-CA" dirty="0" err="1"/>
              <a:t>doivent</a:t>
            </a:r>
            <a:r>
              <a:rPr lang="en-CA" dirty="0"/>
              <a:t> </a:t>
            </a:r>
            <a:r>
              <a:rPr lang="en-CA" dirty="0" err="1"/>
              <a:t>avoir</a:t>
            </a:r>
            <a:r>
              <a:rPr lang="en-CA" dirty="0"/>
              <a:t> un </a:t>
            </a:r>
            <a:r>
              <a:rPr lang="en-CA" dirty="0" err="1"/>
              <a:t>attribut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commun</a:t>
            </a:r>
            <a:r>
              <a:rPr lang="en-CA" dirty="0"/>
              <a:t> </a:t>
            </a:r>
            <a:r>
              <a:rPr lang="en-CA" dirty="0" err="1"/>
              <a:t>afin</a:t>
            </a:r>
            <a:r>
              <a:rPr lang="en-CA" dirty="0"/>
              <a:t> de </a:t>
            </a:r>
            <a:r>
              <a:rPr lang="en-CA" dirty="0" err="1"/>
              <a:t>pouvoir</a:t>
            </a:r>
            <a:r>
              <a:rPr lang="en-CA" dirty="0"/>
              <a:t> </a:t>
            </a:r>
            <a:r>
              <a:rPr lang="en-CA" dirty="0" err="1"/>
              <a:t>être</a:t>
            </a:r>
            <a:r>
              <a:rPr lang="en-CA" dirty="0"/>
              <a:t> </a:t>
            </a:r>
            <a:r>
              <a:rPr lang="en-CA" dirty="0" err="1"/>
              <a:t>jointes</a:t>
            </a:r>
            <a:r>
              <a:rPr lang="en-CA" dirty="0"/>
              <a:t>.</a:t>
            </a:r>
          </a:p>
          <a:p>
            <a:endParaRPr lang="en-CA" dirty="0"/>
          </a:p>
          <a:p>
            <a:r>
              <a:rPr lang="en-CA" dirty="0" err="1"/>
              <a:t>Ces</a:t>
            </a:r>
            <a:r>
              <a:rPr lang="en-CA" dirty="0"/>
              <a:t> </a:t>
            </a:r>
            <a:r>
              <a:rPr lang="en-CA" dirty="0" err="1"/>
              <a:t>attributs</a:t>
            </a:r>
            <a:r>
              <a:rPr lang="en-CA" dirty="0"/>
              <a:t> </a:t>
            </a:r>
            <a:r>
              <a:rPr lang="en-CA" dirty="0" err="1"/>
              <a:t>sont</a:t>
            </a:r>
            <a:r>
              <a:rPr lang="en-CA" dirty="0"/>
              <a:t> </a:t>
            </a:r>
            <a:r>
              <a:rPr lang="en-CA" dirty="0" err="1"/>
              <a:t>typiquement</a:t>
            </a:r>
            <a:r>
              <a:rPr lang="en-CA" dirty="0"/>
              <a:t> des </a:t>
            </a:r>
            <a:r>
              <a:rPr lang="en-CA" dirty="0" err="1"/>
              <a:t>clés</a:t>
            </a:r>
            <a:r>
              <a:rPr lang="en-CA" dirty="0"/>
              <a:t> </a:t>
            </a:r>
            <a:r>
              <a:rPr lang="en-CA" dirty="0" err="1"/>
              <a:t>primaires</a:t>
            </a:r>
            <a:r>
              <a:rPr lang="en-CA" dirty="0"/>
              <a:t> et </a:t>
            </a:r>
            <a:r>
              <a:rPr lang="en-CA" dirty="0" err="1"/>
              <a:t>étrangères</a:t>
            </a:r>
            <a:r>
              <a:rPr lang="en-CA" dirty="0"/>
              <a:t>.</a:t>
            </a:r>
          </a:p>
          <a:p>
            <a:endParaRPr lang="en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92107675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155C0-6E9D-494C-AA29-25704A0D9AE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Une condition de jointure</a:t>
            </a:r>
            <a:br>
              <a:rPr lang="en-US" dirty="0"/>
            </a:b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6E7F9-E322-46DA-8EAB-3043DA37F7F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 err="1"/>
              <a:t>Lorsqu'on</a:t>
            </a:r>
            <a:r>
              <a:rPr lang="en-CA" dirty="0"/>
              <a:t> joint deux tables, le </a:t>
            </a:r>
            <a:r>
              <a:rPr lang="en-CA" dirty="0" err="1"/>
              <a:t>système</a:t>
            </a:r>
            <a:r>
              <a:rPr lang="en-CA" dirty="0"/>
              <a:t> </a:t>
            </a:r>
            <a:r>
              <a:rPr lang="en-CA" dirty="0" err="1"/>
              <a:t>doit</a:t>
            </a:r>
            <a:r>
              <a:rPr lang="en-CA" dirty="0"/>
              <a:t> savoir quelle </a:t>
            </a:r>
            <a:r>
              <a:rPr lang="en-CA" dirty="0" err="1"/>
              <a:t>ligne</a:t>
            </a:r>
            <a:r>
              <a:rPr lang="en-CA" dirty="0"/>
              <a:t> </a:t>
            </a:r>
            <a:r>
              <a:rPr lang="en-CA" dirty="0" err="1"/>
              <a:t>d'information</a:t>
            </a:r>
            <a:r>
              <a:rPr lang="en-CA" dirty="0"/>
              <a:t> </a:t>
            </a:r>
            <a:r>
              <a:rPr lang="en-CA" dirty="0" err="1"/>
              <a:t>doit</a:t>
            </a:r>
            <a:r>
              <a:rPr lang="en-CA" dirty="0"/>
              <a:t> </a:t>
            </a:r>
            <a:r>
              <a:rPr lang="en-CA" dirty="0" err="1"/>
              <a:t>être</a:t>
            </a:r>
            <a:r>
              <a:rPr lang="en-CA" dirty="0"/>
              <a:t> combine à quelle </a:t>
            </a:r>
            <a:r>
              <a:rPr lang="en-CA" dirty="0" err="1"/>
              <a:t>ligne</a:t>
            </a:r>
            <a:r>
              <a:rPr lang="en-CA" dirty="0"/>
              <a:t> </a:t>
            </a:r>
            <a:r>
              <a:rPr lang="en-CA" dirty="0" err="1"/>
              <a:t>d'une</a:t>
            </a:r>
            <a:r>
              <a:rPr lang="en-CA" dirty="0"/>
              <a:t> </a:t>
            </a:r>
            <a:r>
              <a:rPr lang="en-CA" dirty="0" err="1"/>
              <a:t>autre</a:t>
            </a:r>
            <a:r>
              <a:rPr lang="en-CA" dirty="0"/>
              <a:t> table.</a:t>
            </a:r>
          </a:p>
          <a:p>
            <a:endParaRPr lang="en-CA" dirty="0"/>
          </a:p>
          <a:p>
            <a:r>
              <a:rPr lang="en-CA" dirty="0"/>
              <a:t>Il </a:t>
            </a:r>
            <a:r>
              <a:rPr lang="en-CA" dirty="0" err="1"/>
              <a:t>s'agit</a:t>
            </a:r>
            <a:r>
              <a:rPr lang="en-CA" dirty="0"/>
              <a:t> </a:t>
            </a:r>
            <a:r>
              <a:rPr lang="en-CA" dirty="0" err="1"/>
              <a:t>d'une</a:t>
            </a:r>
            <a:r>
              <a:rPr lang="en-CA" dirty="0"/>
              <a:t> condition de jointure.</a:t>
            </a:r>
          </a:p>
          <a:p>
            <a:endParaRPr lang="en-CA" dirty="0"/>
          </a:p>
          <a:p>
            <a:r>
              <a:rPr lang="en-CA" dirty="0" err="1"/>
              <a:t>Normalement</a:t>
            </a:r>
            <a:r>
              <a:rPr lang="en-CA" dirty="0"/>
              <a:t>, </a:t>
            </a:r>
            <a:r>
              <a:rPr lang="en-CA" dirty="0" err="1"/>
              <a:t>il</a:t>
            </a:r>
            <a:r>
              <a:rPr lang="en-CA" dirty="0"/>
              <a:t> </a:t>
            </a:r>
            <a:r>
              <a:rPr lang="en-CA" dirty="0" err="1"/>
              <a:t>s'agit</a:t>
            </a:r>
            <a:r>
              <a:rPr lang="en-CA" dirty="0"/>
              <a:t> de </a:t>
            </a:r>
            <a:r>
              <a:rPr lang="en-CA" dirty="0" err="1"/>
              <a:t>l'égalité</a:t>
            </a:r>
            <a:r>
              <a:rPr lang="en-CA" dirty="0"/>
              <a:t> entre la </a:t>
            </a:r>
            <a:r>
              <a:rPr lang="en-CA" dirty="0" err="1"/>
              <a:t>valeur</a:t>
            </a:r>
            <a:r>
              <a:rPr lang="en-CA" dirty="0"/>
              <a:t> de la </a:t>
            </a:r>
            <a:r>
              <a:rPr lang="en-CA" dirty="0" err="1"/>
              <a:t>clé</a:t>
            </a:r>
            <a:r>
              <a:rPr lang="en-CA" dirty="0"/>
              <a:t> </a:t>
            </a:r>
            <a:r>
              <a:rPr lang="en-CA" dirty="0" err="1"/>
              <a:t>primaire</a:t>
            </a:r>
            <a:r>
              <a:rPr lang="en-CA" dirty="0"/>
              <a:t> et de la </a:t>
            </a:r>
            <a:r>
              <a:rPr lang="en-CA" dirty="0" err="1"/>
              <a:t>clé</a:t>
            </a:r>
            <a:r>
              <a:rPr lang="en-CA" dirty="0"/>
              <a:t> </a:t>
            </a:r>
            <a:r>
              <a:rPr lang="en-CA" dirty="0" err="1"/>
              <a:t>étrangère</a:t>
            </a:r>
            <a:r>
              <a:rPr lang="en-CA" dirty="0"/>
              <a:t>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9515499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9A201-47E4-46F4-A608-89AC69F2A3A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type de jointure</a:t>
            </a:r>
            <a:br>
              <a:rPr lang="en-US" dirty="0"/>
            </a:b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C57D36-09AA-4168-8BD3-93630C633B6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1" y="2052918"/>
            <a:ext cx="10712867" cy="4195481"/>
          </a:xfrm>
        </p:spPr>
        <p:txBody>
          <a:bodyPr>
            <a:normAutofit fontScale="92500" lnSpcReduction="10000"/>
          </a:bodyPr>
          <a:lstStyle/>
          <a:p>
            <a:r>
              <a:rPr lang="en-CA" dirty="0"/>
              <a:t>Dans </a:t>
            </a:r>
            <a:r>
              <a:rPr lang="en-CA" dirty="0" err="1"/>
              <a:t>certains</a:t>
            </a:r>
            <a:r>
              <a:rPr lang="en-CA" dirty="0"/>
              <a:t> </a:t>
            </a:r>
            <a:r>
              <a:rPr lang="en-CA" dirty="0" err="1"/>
              <a:t>cas</a:t>
            </a:r>
            <a:r>
              <a:rPr lang="en-CA" dirty="0"/>
              <a:t>, </a:t>
            </a:r>
            <a:r>
              <a:rPr lang="en-CA" dirty="0" err="1"/>
              <a:t>il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possible </a:t>
            </a:r>
            <a:r>
              <a:rPr lang="en-CA" dirty="0" err="1"/>
              <a:t>qu'une</a:t>
            </a:r>
            <a:r>
              <a:rPr lang="en-CA" dirty="0"/>
              <a:t> </a:t>
            </a:r>
            <a:r>
              <a:rPr lang="en-CA" dirty="0" err="1"/>
              <a:t>clé</a:t>
            </a:r>
            <a:r>
              <a:rPr lang="en-CA" dirty="0"/>
              <a:t> </a:t>
            </a:r>
            <a:r>
              <a:rPr lang="en-CA" dirty="0" err="1"/>
              <a:t>étrangère</a:t>
            </a:r>
            <a:r>
              <a:rPr lang="en-CA" dirty="0"/>
              <a:t> </a:t>
            </a:r>
            <a:r>
              <a:rPr lang="en-CA" dirty="0" err="1"/>
              <a:t>n'existe</a:t>
            </a:r>
            <a:r>
              <a:rPr lang="en-CA" dirty="0"/>
              <a:t> pas dans </a:t>
            </a:r>
            <a:r>
              <a:rPr lang="en-CA" dirty="0" err="1"/>
              <a:t>une</a:t>
            </a:r>
            <a:r>
              <a:rPr lang="en-CA" dirty="0"/>
              <a:t> des tables de la jointure.</a:t>
            </a:r>
          </a:p>
          <a:p>
            <a:endParaRPr lang="en-CA" dirty="0"/>
          </a:p>
          <a:p>
            <a:r>
              <a:rPr lang="en-CA" dirty="0"/>
              <a:t>Par </a:t>
            </a:r>
            <a:r>
              <a:rPr lang="en-CA" dirty="0" err="1"/>
              <a:t>exemple</a:t>
            </a:r>
            <a:r>
              <a:rPr lang="en-CA" dirty="0"/>
              <a:t>, </a:t>
            </a:r>
            <a:r>
              <a:rPr lang="en-CA" dirty="0" err="1"/>
              <a:t>si</a:t>
            </a:r>
            <a:r>
              <a:rPr lang="en-CA" dirty="0"/>
              <a:t> on </a:t>
            </a:r>
            <a:r>
              <a:rPr lang="en-CA" dirty="0" err="1"/>
              <a:t>dit</a:t>
            </a:r>
            <a:r>
              <a:rPr lang="en-CA" dirty="0"/>
              <a:t> que </a:t>
            </a:r>
            <a:r>
              <a:rPr lang="en-CA" dirty="0" err="1"/>
              <a:t>chaque</a:t>
            </a:r>
            <a:r>
              <a:rPr lang="en-CA" dirty="0"/>
              <a:t> </a:t>
            </a:r>
            <a:r>
              <a:rPr lang="en-CA" dirty="0" err="1"/>
              <a:t>étudiant</a:t>
            </a:r>
            <a:r>
              <a:rPr lang="en-CA" dirty="0"/>
              <a:t> a un </a:t>
            </a:r>
            <a:r>
              <a:rPr lang="en-CA" dirty="0" err="1"/>
              <a:t>id_department</a:t>
            </a:r>
            <a:r>
              <a:rPr lang="en-CA" dirty="0"/>
              <a:t> (</a:t>
            </a:r>
            <a:r>
              <a:rPr lang="en-CA" dirty="0" err="1"/>
              <a:t>Clé</a:t>
            </a:r>
            <a:r>
              <a:rPr lang="en-CA" dirty="0"/>
              <a:t> </a:t>
            </a:r>
            <a:r>
              <a:rPr lang="en-CA" dirty="0" err="1"/>
              <a:t>étrangère</a:t>
            </a:r>
            <a:r>
              <a:rPr lang="en-CA" dirty="0"/>
              <a:t> de la table </a:t>
            </a:r>
            <a:r>
              <a:rPr lang="en-CA" dirty="0" err="1"/>
              <a:t>département</a:t>
            </a:r>
            <a:r>
              <a:rPr lang="en-CA" dirty="0"/>
              <a:t>), </a:t>
            </a:r>
            <a:r>
              <a:rPr lang="en-CA" dirty="0" err="1"/>
              <a:t>il</a:t>
            </a:r>
            <a:r>
              <a:rPr lang="en-CA" dirty="0"/>
              <a:t> </a:t>
            </a:r>
            <a:r>
              <a:rPr lang="en-CA" dirty="0" err="1"/>
              <a:t>est</a:t>
            </a:r>
            <a:r>
              <a:rPr lang="en-CA" dirty="0"/>
              <a:t> possible que le </a:t>
            </a:r>
            <a:r>
              <a:rPr lang="en-CA" dirty="0" err="1"/>
              <a:t>département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question </a:t>
            </a:r>
            <a:r>
              <a:rPr lang="en-CA" dirty="0" err="1"/>
              <a:t>n'existe</a:t>
            </a:r>
            <a:r>
              <a:rPr lang="en-CA" dirty="0"/>
              <a:t> plus.</a:t>
            </a:r>
          </a:p>
          <a:p>
            <a:r>
              <a:rPr lang="en-CA" dirty="0"/>
              <a:t>Le type de jointure </a:t>
            </a:r>
            <a:r>
              <a:rPr lang="en-CA" dirty="0" err="1"/>
              <a:t>indiquera</a:t>
            </a:r>
            <a:r>
              <a:rPr lang="en-CA" dirty="0"/>
              <a:t> au </a:t>
            </a:r>
            <a:r>
              <a:rPr lang="en-CA" dirty="0" err="1"/>
              <a:t>système</a:t>
            </a:r>
            <a:r>
              <a:rPr lang="en-CA" dirty="0"/>
              <a:t> quoi faire.</a:t>
            </a:r>
          </a:p>
          <a:p>
            <a:r>
              <a:rPr lang="en-CA" dirty="0"/>
              <a:t>Les options </a:t>
            </a:r>
            <a:r>
              <a:rPr lang="en-CA" dirty="0" err="1"/>
              <a:t>sont</a:t>
            </a:r>
            <a:r>
              <a:rPr lang="en-CA" dirty="0"/>
              <a:t> </a:t>
            </a:r>
            <a:r>
              <a:rPr lang="en-CA" dirty="0" err="1"/>
              <a:t>normalement</a:t>
            </a:r>
            <a:r>
              <a:rPr lang="en-CA" dirty="0"/>
              <a:t>:</a:t>
            </a:r>
          </a:p>
          <a:p>
            <a:pPr lvl="1"/>
            <a:r>
              <a:rPr lang="en-CA" dirty="0"/>
              <a:t>De ne pas </a:t>
            </a:r>
            <a:r>
              <a:rPr lang="en-CA" dirty="0" err="1"/>
              <a:t>afficher</a:t>
            </a:r>
            <a:r>
              <a:rPr lang="en-CA" dirty="0"/>
              <a:t> </a:t>
            </a:r>
            <a:r>
              <a:rPr lang="en-CA" dirty="0" err="1"/>
              <a:t>l'étudiant</a:t>
            </a:r>
            <a:r>
              <a:rPr lang="en-CA" dirty="0"/>
              <a:t> (INNER JOIN)</a:t>
            </a:r>
          </a:p>
          <a:p>
            <a:pPr lvl="1"/>
            <a:r>
              <a:rPr lang="en-CA" dirty="0" err="1"/>
              <a:t>D'afficher</a:t>
            </a:r>
            <a:r>
              <a:rPr lang="en-CA" dirty="0"/>
              <a:t> </a:t>
            </a:r>
            <a:r>
              <a:rPr lang="en-CA" dirty="0" err="1"/>
              <a:t>l'étudiant</a:t>
            </a:r>
            <a:r>
              <a:rPr lang="en-CA" dirty="0"/>
              <a:t> et </a:t>
            </a:r>
            <a:r>
              <a:rPr lang="en-CA" dirty="0" err="1"/>
              <a:t>indiquer</a:t>
            </a:r>
            <a:r>
              <a:rPr lang="en-CA" dirty="0"/>
              <a:t> son </a:t>
            </a:r>
            <a:r>
              <a:rPr lang="en-CA" dirty="0" err="1"/>
              <a:t>département</a:t>
            </a:r>
            <a:r>
              <a:rPr lang="en-CA" dirty="0"/>
              <a:t> </a:t>
            </a:r>
            <a:r>
              <a:rPr lang="en-CA" dirty="0" err="1"/>
              <a:t>comme</a:t>
            </a:r>
            <a:r>
              <a:rPr lang="en-CA" dirty="0"/>
              <a:t> NULL (LEFT JOIN, RIGHT JOIN et FULL OUTER JOIN)</a:t>
            </a:r>
          </a:p>
          <a:p>
            <a:pPr lvl="1"/>
            <a:endParaRPr lang="en-CA" dirty="0"/>
          </a:p>
          <a:p>
            <a:r>
              <a:rPr lang="en-CA" dirty="0"/>
              <a:t>Nous </a:t>
            </a:r>
            <a:r>
              <a:rPr lang="en-CA" dirty="0" err="1"/>
              <a:t>verrons</a:t>
            </a:r>
            <a:r>
              <a:rPr lang="en-CA" dirty="0"/>
              <a:t> le tout sous </a:t>
            </a:r>
            <a:r>
              <a:rPr lang="en-CA" dirty="0" err="1"/>
              <a:t>peu</a:t>
            </a:r>
            <a:r>
              <a:rPr lang="en-CA" dirty="0"/>
              <a:t>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0060698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EF222-6E85-4B56-8D72-C5A4E8F358B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Opérations</a:t>
            </a:r>
            <a:r>
              <a:rPr lang="en-US" dirty="0"/>
              <a:t> de jointure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B3C7E-0551-4508-AC1A-11F9454FAE3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88272" y="2052918"/>
            <a:ext cx="6968971" cy="4195481"/>
          </a:xfrm>
        </p:spPr>
        <p:txBody>
          <a:bodyPr/>
          <a:lstStyle/>
          <a:p>
            <a:r>
              <a:rPr lang="fr-CA" dirty="0"/>
              <a:t>Syntaxe</a:t>
            </a:r>
          </a:p>
          <a:p>
            <a:pPr marL="0" indent="0">
              <a:buNone/>
            </a:pPr>
            <a:r>
              <a:rPr lang="fr-CA" dirty="0"/>
              <a:t>SELECT &lt;table&gt;.&lt;attribut&gt;,&lt;table&gt;.&lt;attribut&gt;</a:t>
            </a:r>
          </a:p>
          <a:p>
            <a:pPr marL="0" indent="0">
              <a:buNone/>
            </a:pPr>
            <a:r>
              <a:rPr lang="fr-CA" dirty="0"/>
              <a:t>FROM &lt;table1&gt; &lt;</a:t>
            </a:r>
            <a:r>
              <a:rPr lang="fr-CA" dirty="0" err="1"/>
              <a:t>operateur_de_jointure</a:t>
            </a:r>
            <a:r>
              <a:rPr lang="fr-CA" dirty="0"/>
              <a:t>&gt; &lt;table2&gt; </a:t>
            </a:r>
          </a:p>
          <a:p>
            <a:pPr marL="0" indent="0">
              <a:buNone/>
            </a:pPr>
            <a:r>
              <a:rPr lang="fr-CA" dirty="0"/>
              <a:t>ON &lt;table1&gt;.&lt;attribut&gt; = &lt;table2&gt;.&lt;attribut&gt;</a:t>
            </a:r>
          </a:p>
        </p:txBody>
      </p:sp>
    </p:spTree>
    <p:extLst>
      <p:ext uri="{BB962C8B-B14F-4D97-AF65-F5344CB8AC3E}">
        <p14:creationId xmlns:p14="http://schemas.microsoft.com/office/powerpoint/2010/main" val="81713534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95647-C3A5-4863-8724-B7E0EB13B31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Opérations</a:t>
            </a:r>
            <a:r>
              <a:rPr lang="en-US" dirty="0"/>
              <a:t> de jointure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3CD3CC-C4A6-43DB-B180-8A116EC3E73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8946541" cy="965489"/>
          </a:xfrm>
        </p:spPr>
        <p:txBody>
          <a:bodyPr>
            <a:normAutofit/>
          </a:bodyPr>
          <a:lstStyle/>
          <a:p>
            <a:r>
              <a:rPr lang="fr-CA" dirty="0"/>
              <a:t>Exemple</a:t>
            </a:r>
          </a:p>
          <a:p>
            <a:pPr marL="0" indent="0">
              <a:buNone/>
            </a:pPr>
            <a:r>
              <a:rPr lang="fr-CA" dirty="0"/>
              <a:t>Prenons les tables suivantes (</a:t>
            </a:r>
            <a:r>
              <a:rPr lang="fr-CA" dirty="0" err="1"/>
              <a:t>etudiant</a:t>
            </a:r>
            <a:r>
              <a:rPr lang="fr-CA" dirty="0"/>
              <a:t> et </a:t>
            </a:r>
            <a:r>
              <a:rPr lang="fr-CA" dirty="0" err="1"/>
              <a:t>departement</a:t>
            </a:r>
            <a:r>
              <a:rPr lang="fr-CA" dirty="0"/>
              <a:t>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602A92-DF2A-40ED-99DB-D9A1F7545F8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631041" y="3120224"/>
            <a:ext cx="2466975" cy="17716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3ECFD46-37F7-4421-B9E5-F68CBF911FF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995862" y="3127067"/>
            <a:ext cx="220027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1256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95647-C3A5-4863-8724-B7E0EB13B31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Opérations</a:t>
            </a:r>
            <a:r>
              <a:rPr lang="en-US" dirty="0"/>
              <a:t> de jointure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3CD3CC-C4A6-43DB-B180-8A116EC3E73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Exemple</a:t>
            </a:r>
          </a:p>
          <a:p>
            <a:pPr marL="0" indent="0">
              <a:buNone/>
            </a:pPr>
            <a:r>
              <a:rPr lang="fr-CA" dirty="0"/>
              <a:t>SELECT </a:t>
            </a:r>
            <a:r>
              <a:rPr lang="fr-CA" dirty="0" err="1"/>
              <a:t>etudiant.nom</a:t>
            </a:r>
            <a:r>
              <a:rPr lang="fr-CA" dirty="0"/>
              <a:t>, </a:t>
            </a:r>
            <a:r>
              <a:rPr lang="fr-CA" dirty="0" err="1"/>
              <a:t>departement.nom</a:t>
            </a:r>
            <a:r>
              <a:rPr lang="fr-CA" dirty="0"/>
              <a:t> </a:t>
            </a:r>
          </a:p>
          <a:p>
            <a:pPr marL="0" indent="0">
              <a:buNone/>
            </a:pPr>
            <a:r>
              <a:rPr lang="fr-CA" dirty="0"/>
              <a:t>FROM </a:t>
            </a:r>
            <a:r>
              <a:rPr lang="fr-CA" dirty="0" err="1"/>
              <a:t>etudiant</a:t>
            </a:r>
            <a:r>
              <a:rPr lang="fr-CA" dirty="0"/>
              <a:t> JOIN </a:t>
            </a:r>
            <a:r>
              <a:rPr lang="fr-CA" dirty="0" err="1"/>
              <a:t>departement</a:t>
            </a:r>
            <a:r>
              <a:rPr lang="fr-CA" dirty="0"/>
              <a:t> </a:t>
            </a:r>
          </a:p>
          <a:p>
            <a:pPr marL="0" indent="0">
              <a:buNone/>
            </a:pPr>
            <a:r>
              <a:rPr lang="fr-CA" dirty="0"/>
              <a:t>ON </a:t>
            </a:r>
            <a:r>
              <a:rPr lang="fr-CA" dirty="0" err="1"/>
              <a:t>etudiant.departement</a:t>
            </a:r>
            <a:r>
              <a:rPr lang="fr-CA" dirty="0"/>
              <a:t> = </a:t>
            </a:r>
            <a:r>
              <a:rPr lang="fr-CA" dirty="0" err="1"/>
              <a:t>departement.id_departement</a:t>
            </a:r>
            <a:endParaRPr lang="fr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F0B5E1-D5FB-44EA-AA8D-B2E7D63C301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60561" y="4304605"/>
            <a:ext cx="1866900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83153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Type de jointures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Nous </a:t>
            </a:r>
            <a:r>
              <a:rPr lang="en-US" dirty="0" err="1"/>
              <a:t>verrons</a:t>
            </a:r>
            <a:r>
              <a:rPr lang="en-US" dirty="0"/>
              <a:t> les 4 types de jointures </a:t>
            </a:r>
            <a:r>
              <a:rPr lang="en-US" dirty="0" err="1"/>
              <a:t>suivants</a:t>
            </a:r>
            <a:endParaRPr lang="en-US" dirty="0"/>
          </a:p>
          <a:p>
            <a:pPr lvl="1"/>
            <a:r>
              <a:rPr lang="en-US" dirty="0"/>
              <a:t>INNER JOIN</a:t>
            </a:r>
          </a:p>
          <a:p>
            <a:pPr lvl="1"/>
            <a:r>
              <a:rPr lang="en-US" dirty="0"/>
              <a:t>LEFT JOIN</a:t>
            </a:r>
          </a:p>
          <a:p>
            <a:pPr lvl="1"/>
            <a:r>
              <a:rPr lang="en-US" dirty="0"/>
              <a:t>RIGHT JOIN</a:t>
            </a:r>
          </a:p>
          <a:p>
            <a:pPr lvl="1"/>
            <a:r>
              <a:rPr lang="en-US" dirty="0"/>
              <a:t>FULL OUTER JOIN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00178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95647-C3A5-4863-8724-B7E0EB13B31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Opérations</a:t>
            </a:r>
            <a:r>
              <a:rPr lang="en-US" dirty="0"/>
              <a:t> de jointure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3CD3CC-C4A6-43DB-B180-8A116EC3E73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8946541" cy="9654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A" dirty="0"/>
              <a:t>Reprenons les tables suivantes (</a:t>
            </a:r>
            <a:r>
              <a:rPr lang="fr-CA" dirty="0" err="1"/>
              <a:t>etudiant</a:t>
            </a:r>
            <a:r>
              <a:rPr lang="fr-CA" dirty="0"/>
              <a:t> et </a:t>
            </a:r>
            <a:r>
              <a:rPr lang="fr-CA" dirty="0" err="1"/>
              <a:t>departement</a:t>
            </a:r>
            <a:r>
              <a:rPr lang="fr-CA" dirty="0"/>
              <a:t>).</a:t>
            </a:r>
          </a:p>
          <a:p>
            <a:pPr marL="0" indent="0">
              <a:buNone/>
            </a:pPr>
            <a:r>
              <a:rPr lang="fr-CA" dirty="0"/>
              <a:t>Nous les utiliserons pour les explications qui suivent.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602A92-DF2A-40ED-99DB-D9A1F7545F8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631041" y="3120224"/>
            <a:ext cx="2466975" cy="17716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3ECFD46-37F7-4421-B9E5-F68CBF911FF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995862" y="3127067"/>
            <a:ext cx="220027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29677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INNER JOIN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 INNER JOIN (</a:t>
            </a:r>
            <a:r>
              <a:rPr lang="en-US" dirty="0" err="1"/>
              <a:t>ou</a:t>
            </a:r>
            <a:r>
              <a:rPr lang="en-US" dirty="0"/>
              <a:t> JOIN </a:t>
            </a:r>
            <a:r>
              <a:rPr lang="en-US" dirty="0" err="1"/>
              <a:t>uniquement</a:t>
            </a:r>
            <a:r>
              <a:rPr lang="en-US" dirty="0"/>
              <a:t>) correspond à la situation o</a:t>
            </a:r>
            <a:r>
              <a:rPr lang="en-CA" dirty="0"/>
              <a:t>ù</a:t>
            </a:r>
            <a:r>
              <a:rPr lang="en-US" dirty="0"/>
              <a:t> </a:t>
            </a:r>
            <a:r>
              <a:rPr lang="en-US" dirty="0" err="1"/>
              <a:t>chaque</a:t>
            </a:r>
            <a:r>
              <a:rPr lang="en-US" dirty="0"/>
              <a:t> </a:t>
            </a:r>
            <a:r>
              <a:rPr lang="en-US" dirty="0" err="1"/>
              <a:t>clé</a:t>
            </a:r>
            <a:r>
              <a:rPr lang="en-US" dirty="0"/>
              <a:t> de la table 1 correspond à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clé</a:t>
            </a:r>
            <a:r>
              <a:rPr lang="en-US" dirty="0"/>
              <a:t> de la table 2, et vice-versa.</a:t>
            </a:r>
          </a:p>
          <a:p>
            <a:endParaRPr lang="en-US" dirty="0"/>
          </a:p>
          <a:p>
            <a:r>
              <a:rPr lang="en-US" dirty="0" err="1"/>
              <a:t>Exemple</a:t>
            </a:r>
            <a:r>
              <a:rPr lang="en-US" dirty="0"/>
              <a:t> de </a:t>
            </a:r>
            <a:r>
              <a:rPr lang="en-US" dirty="0" err="1"/>
              <a:t>requête</a:t>
            </a:r>
            <a:endParaRPr lang="en-US" dirty="0"/>
          </a:p>
          <a:p>
            <a:pPr marL="0" indent="0">
              <a:buNone/>
            </a:pPr>
            <a:r>
              <a:rPr lang="fr-CA" dirty="0"/>
              <a:t>SELECT </a:t>
            </a:r>
            <a:r>
              <a:rPr lang="fr-CA" dirty="0" err="1"/>
              <a:t>etudiant.nom</a:t>
            </a:r>
            <a:r>
              <a:rPr lang="fr-CA" dirty="0"/>
              <a:t>, </a:t>
            </a:r>
            <a:r>
              <a:rPr lang="fr-CA" dirty="0" err="1"/>
              <a:t>departement.nom</a:t>
            </a:r>
            <a:r>
              <a:rPr lang="fr-CA" dirty="0"/>
              <a:t> </a:t>
            </a:r>
          </a:p>
          <a:p>
            <a:pPr marL="0" indent="0">
              <a:buNone/>
            </a:pPr>
            <a:r>
              <a:rPr lang="fr-CA" dirty="0"/>
              <a:t>FROM </a:t>
            </a:r>
            <a:r>
              <a:rPr lang="fr-CA" dirty="0" err="1"/>
              <a:t>etudiant</a:t>
            </a:r>
            <a:r>
              <a:rPr lang="fr-CA" dirty="0"/>
              <a:t> JOIN </a:t>
            </a:r>
            <a:r>
              <a:rPr lang="fr-CA" dirty="0" err="1"/>
              <a:t>departement</a:t>
            </a:r>
            <a:endParaRPr lang="fr-CA" dirty="0"/>
          </a:p>
          <a:p>
            <a:pPr marL="0" indent="0">
              <a:buNone/>
            </a:pPr>
            <a:r>
              <a:rPr lang="fr-CA" dirty="0"/>
              <a:t>ON </a:t>
            </a:r>
            <a:r>
              <a:rPr lang="fr-CA" dirty="0" err="1"/>
              <a:t>etudiant.departement</a:t>
            </a:r>
            <a:r>
              <a:rPr lang="fr-CA" dirty="0"/>
              <a:t> = </a:t>
            </a:r>
            <a:r>
              <a:rPr lang="fr-CA" dirty="0" err="1"/>
              <a:t>departement.id_departement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8F789F-DE10-48BB-8B98-A5A691945FE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878825" y="3582925"/>
            <a:ext cx="1838325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93223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LEFT JOIN (</a:t>
            </a:r>
            <a:r>
              <a:rPr lang="en-US" dirty="0" err="1"/>
              <a:t>Ou</a:t>
            </a:r>
            <a:r>
              <a:rPr lang="en-US" dirty="0"/>
              <a:t> LEFT OUTER JOIN)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 LEFT JOIN </a:t>
            </a:r>
            <a:r>
              <a:rPr lang="en-US" dirty="0" err="1"/>
              <a:t>signifie</a:t>
            </a:r>
            <a:r>
              <a:rPr lang="en-US" dirty="0"/>
              <a:t> que nous </a:t>
            </a:r>
            <a:r>
              <a:rPr lang="en-US" dirty="0" err="1"/>
              <a:t>prendrons</a:t>
            </a:r>
            <a:r>
              <a:rPr lang="en-US" dirty="0"/>
              <a:t> </a:t>
            </a:r>
            <a:r>
              <a:rPr lang="en-US" dirty="0" err="1"/>
              <a:t>tous</a:t>
            </a:r>
            <a:r>
              <a:rPr lang="en-US" dirty="0"/>
              <a:t> les tuples de la première table à </a:t>
            </a:r>
            <a:r>
              <a:rPr lang="en-US" dirty="0" err="1"/>
              <a:t>tous</a:t>
            </a:r>
            <a:r>
              <a:rPr lang="en-US" dirty="0"/>
              <a:t> les coups (</a:t>
            </a:r>
            <a:r>
              <a:rPr lang="en-US" dirty="0" err="1"/>
              <a:t>peu</a:t>
            </a:r>
            <a:r>
              <a:rPr lang="en-US" dirty="0"/>
              <a:t> </a:t>
            </a:r>
            <a:r>
              <a:rPr lang="en-US" dirty="0" err="1"/>
              <a:t>importe</a:t>
            </a:r>
            <a:r>
              <a:rPr lang="en-US" dirty="0"/>
              <a:t> </a:t>
            </a:r>
            <a:r>
              <a:rPr lang="en-US" dirty="0" err="1"/>
              <a:t>qu'il</a:t>
            </a:r>
            <a:r>
              <a:rPr lang="en-US" dirty="0"/>
              <a:t> y </a:t>
            </a:r>
            <a:r>
              <a:rPr lang="en-US" dirty="0" err="1"/>
              <a:t>ait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</a:t>
            </a:r>
            <a:r>
              <a:rPr lang="en-US" dirty="0" err="1"/>
              <a:t>correspondante</a:t>
            </a:r>
            <a:r>
              <a:rPr lang="en-US" dirty="0"/>
              <a:t> dans la 2e table </a:t>
            </a:r>
            <a:r>
              <a:rPr lang="en-US" dirty="0" err="1"/>
              <a:t>ou</a:t>
            </a:r>
            <a:r>
              <a:rPr lang="en-US" dirty="0"/>
              <a:t> non).</a:t>
            </a:r>
          </a:p>
          <a:p>
            <a:r>
              <a:rPr lang="en-US" dirty="0"/>
              <a:t>Si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</a:t>
            </a:r>
            <a:r>
              <a:rPr lang="en-US" dirty="0" err="1"/>
              <a:t>correspondante</a:t>
            </a:r>
            <a:r>
              <a:rPr lang="en-US" dirty="0"/>
              <a:t> </a:t>
            </a:r>
            <a:r>
              <a:rPr lang="en-US" dirty="0" err="1"/>
              <a:t>existe</a:t>
            </a:r>
            <a:r>
              <a:rPr lang="en-US" dirty="0"/>
              <a:t> dans la </a:t>
            </a:r>
            <a:r>
              <a:rPr lang="en-US" dirty="0" err="1"/>
              <a:t>deuxième</a:t>
            </a:r>
            <a:r>
              <a:rPr lang="en-US" dirty="0"/>
              <a:t> table, </a:t>
            </a:r>
            <a:r>
              <a:rPr lang="en-US" dirty="0" err="1"/>
              <a:t>elle</a:t>
            </a:r>
            <a:r>
              <a:rPr lang="en-US" dirty="0"/>
              <a:t> sera </a:t>
            </a:r>
            <a:r>
              <a:rPr lang="en-US" dirty="0" err="1"/>
              <a:t>affichée</a:t>
            </a:r>
            <a:r>
              <a:rPr lang="en-US" dirty="0"/>
              <a:t>.</a:t>
            </a:r>
          </a:p>
          <a:p>
            <a:r>
              <a:rPr lang="en-US" dirty="0"/>
              <a:t>Dans le </a:t>
            </a:r>
            <a:r>
              <a:rPr lang="en-US" dirty="0" err="1"/>
              <a:t>cas</a:t>
            </a:r>
            <a:r>
              <a:rPr lang="en-US" dirty="0"/>
              <a:t> contraire,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de NULL sera </a:t>
            </a:r>
            <a:r>
              <a:rPr lang="en-US" dirty="0" err="1"/>
              <a:t>affichée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9536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91E16-4116-4F84-8D39-76C789A60FC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C34EFF-1BE1-4EC9-891A-D63F7F22CF8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Nous voulons donc établir </a:t>
            </a:r>
            <a:r>
              <a:rPr lang="fr-CA"/>
              <a:t>des stratégies </a:t>
            </a:r>
            <a:r>
              <a:rPr lang="fr-CA" dirty="0"/>
              <a:t>afin de définir:</a:t>
            </a:r>
          </a:p>
          <a:p>
            <a:pPr lvl="1"/>
            <a:r>
              <a:rPr lang="fr-CA" dirty="0"/>
              <a:t>La façon dont les données doivent être structurées dans la base de données.</a:t>
            </a:r>
          </a:p>
          <a:p>
            <a:pPr lvl="1"/>
            <a:r>
              <a:rPr lang="fr-CA" dirty="0"/>
              <a:t>La façon de présenter ces données dans un format logique pour notre application.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87736166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244E7-5370-4203-9EB5-04C79EE55E4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LEFT JOIN (</a:t>
            </a:r>
            <a:r>
              <a:rPr lang="en-US" dirty="0" err="1"/>
              <a:t>ou</a:t>
            </a:r>
            <a:r>
              <a:rPr lang="en-US" dirty="0"/>
              <a:t> LEFT OUTER JOIN)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A8B3A-1BA2-4C0B-8BD4-1BD6CE40E63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Exemple</a:t>
            </a:r>
          </a:p>
          <a:p>
            <a:pPr marL="0" indent="0">
              <a:buNone/>
            </a:pPr>
            <a:r>
              <a:rPr lang="fr-CA" dirty="0"/>
              <a:t>SELECT </a:t>
            </a:r>
            <a:r>
              <a:rPr lang="fr-CA" dirty="0" err="1"/>
              <a:t>etudiant.nom</a:t>
            </a:r>
            <a:r>
              <a:rPr lang="fr-CA" dirty="0"/>
              <a:t>, </a:t>
            </a:r>
            <a:r>
              <a:rPr lang="fr-CA" dirty="0" err="1"/>
              <a:t>departement.nom</a:t>
            </a:r>
            <a:r>
              <a:rPr lang="fr-CA" dirty="0"/>
              <a:t> </a:t>
            </a:r>
          </a:p>
          <a:p>
            <a:pPr marL="0" indent="0">
              <a:buNone/>
            </a:pPr>
            <a:r>
              <a:rPr lang="fr-CA" dirty="0"/>
              <a:t>FROM </a:t>
            </a:r>
            <a:r>
              <a:rPr lang="fr-CA" dirty="0" err="1"/>
              <a:t>etudiant</a:t>
            </a:r>
            <a:r>
              <a:rPr lang="fr-CA" dirty="0"/>
              <a:t> LEFT JOIN </a:t>
            </a:r>
            <a:r>
              <a:rPr lang="fr-CA" dirty="0" err="1"/>
              <a:t>departement</a:t>
            </a:r>
            <a:r>
              <a:rPr lang="fr-CA" dirty="0"/>
              <a:t> </a:t>
            </a:r>
          </a:p>
          <a:p>
            <a:pPr marL="0" indent="0">
              <a:buNone/>
            </a:pPr>
            <a:r>
              <a:rPr lang="fr-CA" dirty="0"/>
              <a:t>ON </a:t>
            </a:r>
            <a:r>
              <a:rPr lang="fr-CA" dirty="0" err="1"/>
              <a:t>etudiant.departement</a:t>
            </a:r>
            <a:r>
              <a:rPr lang="fr-CA" dirty="0"/>
              <a:t> = </a:t>
            </a:r>
            <a:r>
              <a:rPr lang="fr-CA" dirty="0" err="1"/>
              <a:t>departement.id_departement</a:t>
            </a:r>
            <a:endParaRPr lang="fr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9AF6D8-1542-47D1-9E3A-23A073AE3DA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49670" y="3935027"/>
            <a:ext cx="1933575" cy="18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61100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RIGHT JOIN (</a:t>
            </a:r>
            <a:r>
              <a:rPr lang="en-US" dirty="0" err="1"/>
              <a:t>Ou</a:t>
            </a:r>
            <a:r>
              <a:rPr lang="en-US" dirty="0"/>
              <a:t> RIGHT OUTER JOIN)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Il </a:t>
            </a:r>
            <a:r>
              <a:rPr lang="en-US" dirty="0" err="1"/>
              <a:t>s'agit</a:t>
            </a:r>
            <a:r>
              <a:rPr lang="en-US" dirty="0"/>
              <a:t> de </a:t>
            </a:r>
            <a:r>
              <a:rPr lang="en-US" dirty="0" err="1"/>
              <a:t>l'opposer</a:t>
            </a:r>
            <a:r>
              <a:rPr lang="en-US" dirty="0"/>
              <a:t> du LEFT JOIN.</a:t>
            </a:r>
          </a:p>
          <a:p>
            <a:r>
              <a:rPr lang="en-US" dirty="0" err="1"/>
              <a:t>C'est</a:t>
            </a:r>
            <a:r>
              <a:rPr lang="en-US" dirty="0"/>
              <a:t> la table 2 qui sera </a:t>
            </a:r>
            <a:r>
              <a:rPr lang="en-US" dirty="0" err="1"/>
              <a:t>utilisée</a:t>
            </a:r>
            <a:r>
              <a:rPr lang="en-US" dirty="0"/>
              <a:t> </a:t>
            </a:r>
            <a:r>
              <a:rPr lang="en-US" dirty="0" err="1"/>
              <a:t>comme</a:t>
            </a:r>
            <a:r>
              <a:rPr lang="en-US" dirty="0"/>
              <a:t> point de </a:t>
            </a:r>
            <a:r>
              <a:rPr lang="en-US" dirty="0" err="1"/>
              <a:t>référence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Exemple</a:t>
            </a:r>
            <a:endParaRPr lang="en-US" dirty="0"/>
          </a:p>
          <a:p>
            <a:pPr marL="0" indent="0">
              <a:buNone/>
            </a:pPr>
            <a:r>
              <a:rPr lang="fr-CA" dirty="0"/>
              <a:t>SELECT </a:t>
            </a:r>
            <a:r>
              <a:rPr lang="fr-CA" dirty="0" err="1"/>
              <a:t>etudiant.nom</a:t>
            </a:r>
            <a:r>
              <a:rPr lang="fr-CA" dirty="0"/>
              <a:t>, </a:t>
            </a:r>
            <a:r>
              <a:rPr lang="fr-CA" dirty="0" err="1"/>
              <a:t>departement.nom</a:t>
            </a:r>
            <a:r>
              <a:rPr lang="fr-CA" dirty="0"/>
              <a:t> </a:t>
            </a:r>
          </a:p>
          <a:p>
            <a:pPr marL="0" indent="0">
              <a:buNone/>
            </a:pPr>
            <a:r>
              <a:rPr lang="fr-CA" dirty="0"/>
              <a:t>FROM </a:t>
            </a:r>
            <a:r>
              <a:rPr lang="fr-CA" dirty="0" err="1"/>
              <a:t>etudiant</a:t>
            </a:r>
            <a:r>
              <a:rPr lang="fr-CA" dirty="0"/>
              <a:t> RIGHT JOIN </a:t>
            </a:r>
            <a:r>
              <a:rPr lang="fr-CA" dirty="0" err="1"/>
              <a:t>departement</a:t>
            </a:r>
            <a:r>
              <a:rPr lang="fr-CA" dirty="0"/>
              <a:t> </a:t>
            </a:r>
          </a:p>
          <a:p>
            <a:pPr marL="0" indent="0">
              <a:buNone/>
            </a:pPr>
            <a:r>
              <a:rPr lang="fr-CA" dirty="0"/>
              <a:t>ON </a:t>
            </a:r>
            <a:r>
              <a:rPr lang="fr-CA" dirty="0" err="1"/>
              <a:t>etudiant.departement</a:t>
            </a:r>
            <a:r>
              <a:rPr lang="fr-CA" dirty="0"/>
              <a:t> = </a:t>
            </a:r>
            <a:r>
              <a:rPr lang="fr-CA" dirty="0" err="1"/>
              <a:t>departement.id_departement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7C559E-1C10-4DF3-89CF-8C5D0F5E9C8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144978" y="3448975"/>
            <a:ext cx="1809750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30777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CDDF4-06A7-40E9-BBE6-E150A2434A2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FULL OUTER JOIN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8BAF1F-3A29-45C2-B7A5-AB74D85D616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03312" y="2052918"/>
            <a:ext cx="9887243" cy="4195481"/>
          </a:xfrm>
        </p:spPr>
        <p:txBody>
          <a:bodyPr/>
          <a:lstStyle/>
          <a:p>
            <a:r>
              <a:rPr lang="en-US" dirty="0"/>
              <a:t>Le FULL OUTER JOIN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combinaison</a:t>
            </a:r>
            <a:r>
              <a:rPr lang="en-US" dirty="0"/>
              <a:t> du LEFT JOIN et du RIGHT JOIN.</a:t>
            </a:r>
          </a:p>
          <a:p>
            <a:r>
              <a:rPr lang="en-US" dirty="0" err="1"/>
              <a:t>Aucune</a:t>
            </a:r>
            <a:r>
              <a:rPr lang="en-US" dirty="0"/>
              <a:t> </a:t>
            </a:r>
            <a:r>
              <a:rPr lang="en-US" dirty="0" err="1"/>
              <a:t>clé</a:t>
            </a:r>
            <a:r>
              <a:rPr lang="en-US" dirty="0"/>
              <a:t> ne sera </a:t>
            </a:r>
            <a:r>
              <a:rPr lang="en-US" dirty="0" err="1"/>
              <a:t>ignorée</a:t>
            </a:r>
            <a:r>
              <a:rPr lang="en-US" dirty="0"/>
              <a:t>.</a:t>
            </a:r>
          </a:p>
          <a:p>
            <a:r>
              <a:rPr lang="en-US" dirty="0"/>
              <a:t>Si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clé</a:t>
            </a:r>
            <a:r>
              <a:rPr lang="en-US" dirty="0"/>
              <a:t> ne correspond à </a:t>
            </a:r>
            <a:r>
              <a:rPr lang="en-US" dirty="0" err="1"/>
              <a:t>aucune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de </a:t>
            </a:r>
            <a:r>
              <a:rPr lang="en-US" dirty="0" err="1"/>
              <a:t>l'autre</a:t>
            </a:r>
            <a:r>
              <a:rPr lang="en-US" dirty="0"/>
              <a:t> table,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de "NULL" sera </a:t>
            </a:r>
            <a:r>
              <a:rPr lang="en-US" dirty="0" err="1"/>
              <a:t>affichée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Exemple</a:t>
            </a:r>
            <a:endParaRPr lang="en-US" dirty="0"/>
          </a:p>
          <a:p>
            <a:pPr marL="0" indent="0">
              <a:buNone/>
            </a:pPr>
            <a:r>
              <a:rPr lang="fr-CA" dirty="0"/>
              <a:t>SELECT </a:t>
            </a:r>
            <a:r>
              <a:rPr lang="fr-CA" dirty="0" err="1"/>
              <a:t>etudiant.nom</a:t>
            </a:r>
            <a:r>
              <a:rPr lang="fr-CA" dirty="0"/>
              <a:t>, </a:t>
            </a:r>
            <a:r>
              <a:rPr lang="fr-CA" dirty="0" err="1"/>
              <a:t>departement.nom</a:t>
            </a:r>
            <a:r>
              <a:rPr lang="fr-CA" dirty="0"/>
              <a:t> </a:t>
            </a:r>
          </a:p>
          <a:p>
            <a:pPr marL="0" indent="0">
              <a:buNone/>
            </a:pPr>
            <a:r>
              <a:rPr lang="fr-CA" dirty="0"/>
              <a:t>FROM </a:t>
            </a:r>
            <a:r>
              <a:rPr lang="fr-CA" dirty="0" err="1"/>
              <a:t>etudiant</a:t>
            </a:r>
            <a:r>
              <a:rPr lang="fr-CA" dirty="0"/>
              <a:t> FULL OUTER JOIN </a:t>
            </a:r>
            <a:r>
              <a:rPr lang="fr-CA" dirty="0" err="1"/>
              <a:t>departement</a:t>
            </a:r>
            <a:r>
              <a:rPr lang="fr-CA" dirty="0"/>
              <a:t> </a:t>
            </a:r>
          </a:p>
          <a:p>
            <a:pPr marL="0" indent="0">
              <a:buNone/>
            </a:pPr>
            <a:r>
              <a:rPr lang="fr-CA" dirty="0"/>
              <a:t>ON </a:t>
            </a:r>
            <a:r>
              <a:rPr lang="fr-CA" dirty="0" err="1"/>
              <a:t>etudiant.departement</a:t>
            </a:r>
            <a:r>
              <a:rPr lang="fr-CA" dirty="0"/>
              <a:t> = </a:t>
            </a:r>
            <a:r>
              <a:rPr lang="fr-CA" dirty="0" err="1"/>
              <a:t>departement.id_departement</a:t>
            </a:r>
            <a:endParaRPr lang="fr-CA" dirty="0"/>
          </a:p>
          <a:p>
            <a:pPr marL="0" indent="0">
              <a:buNone/>
            </a:pPr>
            <a:endParaRPr lang="en-US" dirty="0"/>
          </a:p>
          <a:p>
            <a:endParaRPr lang="fr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48A9E3-71FE-488E-9A9D-09EB085C64D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228430" y="3878524"/>
            <a:ext cx="1762125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77505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182D2-B669-4554-B4CC-76DC532FB4F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Opérations</a:t>
            </a:r>
            <a:r>
              <a:rPr lang="en-CA" dirty="0"/>
              <a:t> de jointure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9B8C7-4C11-4C77-96EB-0D9BFE0B168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Une </a:t>
            </a:r>
            <a:r>
              <a:rPr lang="en-CA" dirty="0" err="1"/>
              <a:t>opération</a:t>
            </a:r>
            <a:r>
              <a:rPr lang="en-CA" dirty="0"/>
              <a:t> de jointure </a:t>
            </a:r>
            <a:r>
              <a:rPr lang="en-CA" dirty="0" err="1"/>
              <a:t>peut</a:t>
            </a:r>
            <a:r>
              <a:rPr lang="en-CA" dirty="0"/>
              <a:t> </a:t>
            </a:r>
            <a:r>
              <a:rPr lang="en-CA" dirty="0" err="1"/>
              <a:t>être</a:t>
            </a:r>
            <a:r>
              <a:rPr lang="en-CA" dirty="0"/>
              <a:t> </a:t>
            </a:r>
            <a:r>
              <a:rPr lang="en-CA" dirty="0" err="1"/>
              <a:t>effectuée</a:t>
            </a:r>
            <a:r>
              <a:rPr lang="en-CA" dirty="0"/>
              <a:t> entre deux tables, </a:t>
            </a:r>
            <a:r>
              <a:rPr lang="en-CA" dirty="0" err="1"/>
              <a:t>ou</a:t>
            </a:r>
            <a:r>
              <a:rPr lang="en-CA" dirty="0"/>
              <a:t> sur </a:t>
            </a:r>
            <a:r>
              <a:rPr lang="en-CA" dirty="0" err="1"/>
              <a:t>une</a:t>
            </a:r>
            <a:r>
              <a:rPr lang="en-CA" dirty="0"/>
              <a:t> </a:t>
            </a:r>
            <a:r>
              <a:rPr lang="en-CA" dirty="0" err="1"/>
              <a:t>même</a:t>
            </a:r>
            <a:r>
              <a:rPr lang="en-CA" dirty="0"/>
              <a:t> table.</a:t>
            </a:r>
          </a:p>
          <a:p>
            <a:r>
              <a:rPr lang="en-CA" dirty="0" err="1"/>
              <a:t>Reprenons</a:t>
            </a:r>
            <a:r>
              <a:rPr lang="en-CA" dirty="0"/>
              <a:t> le </a:t>
            </a:r>
            <a:r>
              <a:rPr lang="en-CA" dirty="0" err="1"/>
              <a:t>cas</a:t>
            </a:r>
            <a:r>
              <a:rPr lang="en-CA" dirty="0"/>
              <a:t> de la table </a:t>
            </a:r>
            <a:r>
              <a:rPr lang="en-CA" dirty="0" err="1"/>
              <a:t>précédente</a:t>
            </a:r>
            <a:r>
              <a:rPr lang="en-CA" dirty="0"/>
              <a:t> qui </a:t>
            </a:r>
            <a:r>
              <a:rPr lang="en-CA" dirty="0" err="1"/>
              <a:t>avait</a:t>
            </a:r>
            <a:r>
              <a:rPr lang="en-CA" dirty="0"/>
              <a:t> des </a:t>
            </a:r>
            <a:r>
              <a:rPr lang="en-CA" dirty="0" err="1"/>
              <a:t>employés</a:t>
            </a:r>
            <a:r>
              <a:rPr lang="en-CA" dirty="0"/>
              <a:t> et des </a:t>
            </a:r>
            <a:r>
              <a:rPr lang="en-CA" dirty="0" err="1"/>
              <a:t>superviseurs</a:t>
            </a:r>
            <a:r>
              <a:rPr lang="en-CA" dirty="0"/>
              <a:t>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81651446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Relation </a:t>
            </a:r>
            <a:r>
              <a:rPr lang="en-US" dirty="0" err="1"/>
              <a:t>réflexive</a:t>
            </a:r>
            <a:endParaRPr lang="en-US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9046" y="1778077"/>
          <a:ext cx="5642526" cy="40382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08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0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08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8779">
                <a:tc>
                  <a:txBody>
                    <a:bodyPr/>
                    <a:lstStyle/>
                    <a:p>
                      <a:r>
                        <a:rPr lang="en-US" dirty="0" err="1"/>
                        <a:t>ID_Employe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Superviseur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Martin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NULL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Alexandre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Stéphanie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Richard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Maxime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Roger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Bertrand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ZoneTexte 2"/>
          <p:cNvSpPr txBox="1"/>
          <p:nvPr>
            <p:custDataLst>
              <p:tags r:id="rId3"/>
            </p:custDataLst>
          </p:nvPr>
        </p:nvSpPr>
        <p:spPr>
          <a:xfrm>
            <a:off x="6758608" y="2798859"/>
            <a:ext cx="34323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/>
              <a:t>Quiz</a:t>
            </a:r>
          </a:p>
          <a:p>
            <a:r>
              <a:rPr lang="en-US" dirty="0"/>
              <a:t>Qui </a:t>
            </a:r>
            <a:r>
              <a:rPr lang="en-US" dirty="0" err="1"/>
              <a:t>est</a:t>
            </a:r>
            <a:r>
              <a:rPr lang="en-US" dirty="0"/>
              <a:t> le </a:t>
            </a:r>
            <a:r>
              <a:rPr lang="en-US" dirty="0" err="1"/>
              <a:t>superviseur</a:t>
            </a:r>
            <a:r>
              <a:rPr lang="en-US" dirty="0"/>
              <a:t> de qui?</a:t>
            </a:r>
          </a:p>
        </p:txBody>
      </p:sp>
    </p:spTree>
    <p:extLst>
      <p:ext uri="{BB962C8B-B14F-4D97-AF65-F5344CB8AC3E}">
        <p14:creationId xmlns:p14="http://schemas.microsoft.com/office/powerpoint/2010/main" val="93254042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AD1FF-9BA6-4914-868D-A0704972C10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Relation réflexive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470B8-6E5C-4AB0-9C4B-B5823A9FDF1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Pour voir qui est le superviseur de qui, on peut faire une jointure de la table sur elle-même en utilisant des </a:t>
            </a:r>
            <a:r>
              <a:rPr lang="fr-CA" u="sng" dirty="0"/>
              <a:t>alias</a:t>
            </a:r>
            <a:r>
              <a:rPr lang="fr-CA" dirty="0"/>
              <a:t>.</a:t>
            </a:r>
          </a:p>
          <a:p>
            <a:r>
              <a:rPr lang="fr-CA" dirty="0"/>
              <a:t>Cette méthode permet de distinguer les deux tables dans la requête.</a:t>
            </a:r>
          </a:p>
          <a:p>
            <a:r>
              <a:rPr lang="fr-CA" dirty="0"/>
              <a:t>Remarquer que pour les alias de table, le mot clé "as" n'est pas nécessaire.</a:t>
            </a:r>
          </a:p>
          <a:p>
            <a:endParaRPr lang="fr-CA" dirty="0"/>
          </a:p>
          <a:p>
            <a:pPr marL="0" indent="0">
              <a:buNone/>
            </a:pPr>
            <a:r>
              <a:rPr lang="fr-CA" dirty="0"/>
              <a:t>SELECT e1.nom as </a:t>
            </a:r>
            <a:r>
              <a:rPr lang="fr-CA" dirty="0" err="1"/>
              <a:t>Employe</a:t>
            </a:r>
            <a:r>
              <a:rPr lang="fr-CA" dirty="0"/>
              <a:t>, e2.nom as Superviseur </a:t>
            </a:r>
          </a:p>
          <a:p>
            <a:pPr marL="0" indent="0">
              <a:buNone/>
            </a:pPr>
            <a:r>
              <a:rPr lang="fr-CA" dirty="0"/>
              <a:t>FROM </a:t>
            </a:r>
            <a:r>
              <a:rPr lang="fr-CA" dirty="0" err="1"/>
              <a:t>employe</a:t>
            </a:r>
            <a:r>
              <a:rPr lang="fr-CA" dirty="0"/>
              <a:t> e1 LEFT JOIN </a:t>
            </a:r>
            <a:r>
              <a:rPr lang="fr-CA" dirty="0" err="1"/>
              <a:t>employe</a:t>
            </a:r>
            <a:r>
              <a:rPr lang="fr-CA" dirty="0"/>
              <a:t> e2 </a:t>
            </a:r>
          </a:p>
          <a:p>
            <a:pPr marL="0" indent="0">
              <a:buNone/>
            </a:pPr>
            <a:r>
              <a:rPr lang="fr-CA" dirty="0"/>
              <a:t>ON e1.superviseur=e2.id_employe;</a:t>
            </a:r>
          </a:p>
        </p:txBody>
      </p:sp>
    </p:spTree>
    <p:extLst>
      <p:ext uri="{BB962C8B-B14F-4D97-AF65-F5344CB8AC3E}">
        <p14:creationId xmlns:p14="http://schemas.microsoft.com/office/powerpoint/2010/main" val="414113515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68F65-1060-4049-B63F-F8730B43EFE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Résumé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6F87FB-BDD5-4120-966D-DBB4F4E1917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33514" y="4698490"/>
            <a:ext cx="8162925" cy="1504950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A517D25-4D55-4B96-BC30-A743E5B70CD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457435113"/>
              </p:ext>
            </p:extLst>
          </p:nvPr>
        </p:nvGraphicFramePr>
        <p:xfrm>
          <a:off x="833514" y="1655609"/>
          <a:ext cx="9704280" cy="25803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5814">
                  <a:extLst>
                    <a:ext uri="{9D8B030D-6E8A-4147-A177-3AD203B41FA5}">
                      <a16:colId xmlns:a16="http://schemas.microsoft.com/office/drawing/2014/main" val="209273495"/>
                    </a:ext>
                  </a:extLst>
                </a:gridCol>
                <a:gridCol w="7368466">
                  <a:extLst>
                    <a:ext uri="{9D8B030D-6E8A-4147-A177-3AD203B41FA5}">
                      <a16:colId xmlns:a16="http://schemas.microsoft.com/office/drawing/2014/main" val="230811318"/>
                    </a:ext>
                  </a:extLst>
                </a:gridCol>
              </a:tblGrid>
              <a:tr h="348834">
                <a:tc>
                  <a:txBody>
                    <a:bodyPr/>
                    <a:lstStyle/>
                    <a:p>
                      <a:r>
                        <a:rPr lang="fr-CA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754837"/>
                  </a:ext>
                </a:extLst>
              </a:tr>
              <a:tr h="377740">
                <a:tc>
                  <a:txBody>
                    <a:bodyPr/>
                    <a:lstStyle/>
                    <a:p>
                      <a:r>
                        <a:rPr lang="fr-CA" dirty="0" err="1"/>
                        <a:t>Inner</a:t>
                      </a:r>
                      <a:r>
                        <a:rPr lang="fr-CA" dirty="0"/>
                        <a:t> </a:t>
                      </a:r>
                      <a:r>
                        <a:rPr lang="fr-CA" dirty="0" err="1"/>
                        <a:t>Join</a:t>
                      </a:r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A" dirty="0"/>
                        <a:t>Inclut les clés qui se trouvent dans les deux tables uniquement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3480328"/>
                  </a:ext>
                </a:extLst>
              </a:tr>
              <a:tr h="610460">
                <a:tc>
                  <a:txBody>
                    <a:bodyPr/>
                    <a:lstStyle/>
                    <a:p>
                      <a:r>
                        <a:rPr lang="fr-CA" dirty="0" err="1"/>
                        <a:t>Left</a:t>
                      </a:r>
                      <a:r>
                        <a:rPr lang="fr-CA" dirty="0"/>
                        <a:t> </a:t>
                      </a:r>
                      <a:r>
                        <a:rPr lang="fr-CA" dirty="0" err="1"/>
                        <a:t>Join</a:t>
                      </a:r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Inclut les clés de la table 1 (gauche) aux éléments qui lui font référence dans la table 2.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7489191"/>
                  </a:ext>
                </a:extLst>
              </a:tr>
              <a:tr h="348834">
                <a:tc>
                  <a:txBody>
                    <a:bodyPr/>
                    <a:lstStyle/>
                    <a:p>
                      <a:r>
                        <a:rPr lang="fr-CA" dirty="0"/>
                        <a:t>Right </a:t>
                      </a:r>
                      <a:r>
                        <a:rPr lang="fr-CA" dirty="0" err="1"/>
                        <a:t>Join</a:t>
                      </a:r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L'inverse du </a:t>
                      </a:r>
                      <a:r>
                        <a:rPr lang="fr-CA" dirty="0" err="1"/>
                        <a:t>Left</a:t>
                      </a:r>
                      <a:r>
                        <a:rPr lang="fr-CA" dirty="0"/>
                        <a:t> </a:t>
                      </a:r>
                      <a:r>
                        <a:rPr lang="fr-CA" dirty="0" err="1"/>
                        <a:t>Join</a:t>
                      </a:r>
                      <a:endParaRPr lang="fr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0211155"/>
                  </a:ext>
                </a:extLst>
              </a:tr>
              <a:tr h="831027">
                <a:tc>
                  <a:txBody>
                    <a:bodyPr/>
                    <a:lstStyle/>
                    <a:p>
                      <a:r>
                        <a:rPr lang="fr-CA" dirty="0"/>
                        <a:t>FULL OUTER JOIN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/>
                        <a:t>Inclut tout ce qui est dans les tables. Indique "NULL" si une données est manquante.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84329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763407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Requêtes imbriquées</a:t>
            </a:r>
          </a:p>
        </p:txBody>
      </p:sp>
    </p:spTree>
    <p:extLst>
      <p:ext uri="{BB962C8B-B14F-4D97-AF65-F5344CB8AC3E}">
        <p14:creationId xmlns:p14="http://schemas.microsoft.com/office/powerpoint/2010/main" val="367743617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Requêtes imbriquées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Une </a:t>
            </a:r>
            <a:r>
              <a:rPr lang="en-US" dirty="0" err="1"/>
              <a:t>requête</a:t>
            </a:r>
            <a:r>
              <a:rPr lang="en-US" dirty="0"/>
              <a:t> </a:t>
            </a:r>
            <a:r>
              <a:rPr lang="en-US" dirty="0" err="1"/>
              <a:t>imbriquée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situation o</a:t>
            </a:r>
            <a:r>
              <a:rPr lang="en-CA" dirty="0"/>
              <a:t>ù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table dans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requête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créée</a:t>
            </a:r>
            <a:r>
              <a:rPr lang="en-US" dirty="0"/>
              <a:t> à </a:t>
            </a:r>
            <a:r>
              <a:rPr lang="en-US" dirty="0" err="1"/>
              <a:t>partir</a:t>
            </a:r>
            <a:r>
              <a:rPr lang="en-US" dirty="0"/>
              <a:t> </a:t>
            </a:r>
            <a:r>
              <a:rPr lang="en-US" dirty="0" err="1"/>
              <a:t>d'une</a:t>
            </a:r>
            <a:r>
              <a:rPr lang="en-US" dirty="0"/>
              <a:t> </a:t>
            </a:r>
            <a:r>
              <a:rPr lang="en-US" dirty="0" err="1"/>
              <a:t>autre</a:t>
            </a:r>
            <a:r>
              <a:rPr lang="en-US" dirty="0"/>
              <a:t> </a:t>
            </a:r>
            <a:r>
              <a:rPr lang="en-US" dirty="0" err="1"/>
              <a:t>requête</a:t>
            </a:r>
            <a:r>
              <a:rPr lang="en-US" dirty="0"/>
              <a:t> entre </a:t>
            </a:r>
            <a:r>
              <a:rPr lang="en-US" dirty="0" err="1"/>
              <a:t>parenthèses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C'est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stratégie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généralement</a:t>
            </a:r>
            <a:r>
              <a:rPr lang="en-US" dirty="0"/>
              <a:t> </a:t>
            </a:r>
            <a:r>
              <a:rPr lang="en-US" dirty="0" err="1"/>
              <a:t>utilise</a:t>
            </a:r>
            <a:r>
              <a:rPr lang="en-US" dirty="0"/>
              <a:t> dans</a:t>
            </a:r>
          </a:p>
          <a:p>
            <a:pPr lvl="1"/>
            <a:r>
              <a:rPr lang="en-US" dirty="0"/>
              <a:t>La </a:t>
            </a:r>
            <a:r>
              <a:rPr lang="en-US" dirty="0" err="1"/>
              <a:t>sélection</a:t>
            </a:r>
            <a:r>
              <a:rPr lang="en-US" dirty="0"/>
              <a:t> des tables (après FROM)</a:t>
            </a:r>
          </a:p>
          <a:p>
            <a:pPr lvl="1"/>
            <a:r>
              <a:rPr lang="en-US" dirty="0"/>
              <a:t>Dans la condition (WHERE) avec </a:t>
            </a:r>
            <a:r>
              <a:rPr lang="en-US" dirty="0" err="1"/>
              <a:t>l'opérateur</a:t>
            </a:r>
            <a:r>
              <a:rPr lang="en-US" dirty="0"/>
              <a:t> IN</a:t>
            </a:r>
          </a:p>
          <a:p>
            <a:pPr lvl="1"/>
            <a:r>
              <a:rPr lang="en-US" dirty="0"/>
              <a:t>Dans la condition (WHERE) avec </a:t>
            </a:r>
            <a:r>
              <a:rPr lang="en-US" dirty="0" err="1"/>
              <a:t>opérateur</a:t>
            </a:r>
            <a:r>
              <a:rPr lang="en-US" dirty="0"/>
              <a:t> de </a:t>
            </a:r>
            <a:r>
              <a:rPr lang="en-US" dirty="0" err="1"/>
              <a:t>comparaison</a:t>
            </a:r>
            <a:r>
              <a:rPr lang="en-US" dirty="0"/>
              <a:t> (=, &gt;, &lt;, etc.)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33228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Sélection de tables</a:t>
            </a:r>
          </a:p>
        </p:txBody>
      </p:sp>
    </p:spTree>
    <p:extLst>
      <p:ext uri="{BB962C8B-B14F-4D97-AF65-F5344CB8AC3E}">
        <p14:creationId xmlns:p14="http://schemas.microsoft.com/office/powerpoint/2010/main" val="3467013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57F4-95FD-4DB0-8AC4-A9BD04206CA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50B6D-AF72-4F89-BCA4-4420AB1F59C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Dans ce cours, nous verrons donc:</a:t>
            </a:r>
          </a:p>
          <a:p>
            <a:pPr lvl="1"/>
            <a:r>
              <a:rPr lang="fr-CA" dirty="0"/>
              <a:t>Comment établir des relations entre des tables</a:t>
            </a:r>
          </a:p>
          <a:p>
            <a:pPr lvl="1"/>
            <a:r>
              <a:rPr lang="fr-CA" dirty="0"/>
              <a:t>Comment effectuer des requêtes qui exploitent ces relations</a:t>
            </a:r>
          </a:p>
          <a:p>
            <a:pPr lvl="1"/>
            <a:r>
              <a:rPr lang="fr-CA" dirty="0"/>
              <a:t>Comment assigner des noms à la présentation des données (vue)</a:t>
            </a:r>
          </a:p>
          <a:p>
            <a:pPr lvl="1"/>
            <a:r>
              <a:rPr lang="fr-CA" dirty="0"/>
              <a:t>Comment imbriquer des requêtes dans d'autre requête</a:t>
            </a:r>
          </a:p>
        </p:txBody>
      </p:sp>
    </p:spTree>
    <p:extLst>
      <p:ext uri="{BB962C8B-B14F-4D97-AF65-F5344CB8AC3E}">
        <p14:creationId xmlns:p14="http://schemas.microsoft.com/office/powerpoint/2010/main" val="245590909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66860-C9F7-4641-9236-6E64FE47DCB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CA" dirty="0" err="1"/>
              <a:t>Sélection</a:t>
            </a:r>
            <a:r>
              <a:rPr lang="en-CA" dirty="0"/>
              <a:t> de tables</a:t>
            </a: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047BDD-2AAE-43C2-BAFC-2EFE9B4EBE2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 dirty="0"/>
              <a:t>Il </a:t>
            </a:r>
            <a:r>
              <a:rPr lang="en-CA" dirty="0" err="1"/>
              <a:t>est</a:t>
            </a:r>
            <a:r>
              <a:rPr lang="en-CA" dirty="0"/>
              <a:t> possible de </a:t>
            </a:r>
            <a:r>
              <a:rPr lang="en-CA" dirty="0" err="1"/>
              <a:t>générer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table </a:t>
            </a:r>
            <a:r>
              <a:rPr lang="en-CA" dirty="0" err="1"/>
              <a:t>instantanément</a:t>
            </a:r>
            <a:r>
              <a:rPr lang="en-CA" dirty="0"/>
              <a:t> à </a:t>
            </a:r>
            <a:r>
              <a:rPr lang="en-CA" dirty="0" err="1"/>
              <a:t>partir</a:t>
            </a:r>
            <a:r>
              <a:rPr lang="en-CA" dirty="0"/>
              <a:t> </a:t>
            </a:r>
            <a:r>
              <a:rPr lang="en-CA" dirty="0" err="1"/>
              <a:t>d'une</a:t>
            </a:r>
            <a:r>
              <a:rPr lang="en-CA" dirty="0"/>
              <a:t> </a:t>
            </a:r>
            <a:r>
              <a:rPr lang="en-CA" dirty="0" err="1"/>
              <a:t>requête</a:t>
            </a:r>
            <a:r>
              <a:rPr lang="en-CA" dirty="0"/>
              <a:t>.</a:t>
            </a:r>
          </a:p>
          <a:p>
            <a:r>
              <a:rPr lang="en-CA" dirty="0"/>
              <a:t>Par </a:t>
            </a:r>
            <a:r>
              <a:rPr lang="en-CA" dirty="0" err="1"/>
              <a:t>exemple</a:t>
            </a:r>
            <a:r>
              <a:rPr lang="en-CA" dirty="0"/>
              <a:t>:</a:t>
            </a:r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r>
              <a:rPr lang="en-CA" dirty="0"/>
              <a:t>SELECT </a:t>
            </a:r>
            <a:r>
              <a:rPr lang="en-CA"/>
              <a:t>table2.n, </a:t>
            </a:r>
            <a:r>
              <a:rPr lang="en-CA" dirty="0"/>
              <a:t>table2</a:t>
            </a:r>
            <a:r>
              <a:rPr lang="en-CA"/>
              <a:t>.p</a:t>
            </a:r>
            <a:endParaRPr lang="en-CA" dirty="0"/>
          </a:p>
          <a:p>
            <a:pPr marL="0" indent="0">
              <a:buNone/>
            </a:pPr>
            <a:r>
              <a:rPr lang="en-CA" dirty="0"/>
              <a:t>FROM (SELECT n as nom, p as </a:t>
            </a:r>
            <a:r>
              <a:rPr lang="en-CA" dirty="0" err="1"/>
              <a:t>prenom</a:t>
            </a:r>
            <a:r>
              <a:rPr lang="en-CA" dirty="0"/>
              <a:t> FROM </a:t>
            </a:r>
            <a:r>
              <a:rPr lang="en-CA" dirty="0" err="1"/>
              <a:t>utilisateur</a:t>
            </a:r>
            <a:r>
              <a:rPr lang="en-CA" dirty="0"/>
              <a:t>) table2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8832904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en-CA" dirty="0"/>
              <a:t>O</a:t>
            </a:r>
            <a:r>
              <a:rPr lang="fr-CA" dirty="0" err="1"/>
              <a:t>pérateur</a:t>
            </a:r>
            <a:r>
              <a:rPr lang="fr-CA" dirty="0"/>
              <a:t> "IN"</a:t>
            </a:r>
          </a:p>
        </p:txBody>
      </p:sp>
    </p:spTree>
    <p:extLst>
      <p:ext uri="{BB962C8B-B14F-4D97-AF65-F5344CB8AC3E}">
        <p14:creationId xmlns:p14="http://schemas.microsoft.com/office/powerpoint/2010/main" val="321817246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F00E0-880F-44EF-B707-7AE798F66C5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Requêtes imbriquées (IN)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671309-B658-455F-8032-8C011D55202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Syntaxe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SELECT &lt;champs&gt;</a:t>
            </a:r>
          </a:p>
          <a:p>
            <a:pPr marL="0" indent="0">
              <a:buNone/>
            </a:pPr>
            <a:r>
              <a:rPr lang="en-US" dirty="0"/>
              <a:t>FROM &lt;table&gt;</a:t>
            </a:r>
          </a:p>
          <a:p>
            <a:pPr marL="0" indent="0">
              <a:buNone/>
            </a:pPr>
            <a:r>
              <a:rPr lang="en-US" dirty="0"/>
              <a:t>WHERE &lt;champ&gt; in (SELECT &lt;champs&gt; </a:t>
            </a:r>
          </a:p>
          <a:p>
            <a:pPr marL="0" indent="0">
              <a:buNone/>
            </a:pPr>
            <a:r>
              <a:rPr lang="en-US" dirty="0"/>
              <a:t>					    FROM &lt;table&gt; </a:t>
            </a:r>
          </a:p>
          <a:p>
            <a:pPr marL="0" indent="0">
              <a:buNone/>
            </a:pPr>
            <a:r>
              <a:rPr lang="en-US" dirty="0"/>
              <a:t>                                    WHERE &lt;condition&gt;)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Reprenons</a:t>
            </a:r>
            <a:r>
              <a:rPr lang="en-US" dirty="0"/>
              <a:t> un des </a:t>
            </a:r>
            <a:r>
              <a:rPr lang="en-US" dirty="0" err="1"/>
              <a:t>exemples</a:t>
            </a:r>
            <a:r>
              <a:rPr lang="en-US" dirty="0"/>
              <a:t> </a:t>
            </a:r>
            <a:r>
              <a:rPr lang="en-US" dirty="0" err="1"/>
              <a:t>précédents</a:t>
            </a:r>
            <a:r>
              <a:rPr lang="en-US" dirty="0"/>
              <a:t>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09200677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Requêtes imbriquées</a:t>
            </a:r>
            <a:endParaRPr lang="en-US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93615" y="1585521"/>
          <a:ext cx="5394123" cy="25361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3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25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80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4483">
                <a:tc>
                  <a:txBody>
                    <a:bodyPr/>
                    <a:lstStyle/>
                    <a:p>
                      <a:r>
                        <a:rPr lang="en-US" dirty="0" err="1"/>
                        <a:t>ID_Commande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Montant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2018-01-27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2017-11-20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2017-11-03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2017-10-12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984614" y="1778077"/>
          <a:ext cx="5642526" cy="40382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08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0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08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8779">
                <a:tc>
                  <a:txBody>
                    <a:bodyPr/>
                    <a:lstStyle/>
                    <a:p>
                      <a:r>
                        <a:rPr lang="en-US" dirty="0" err="1"/>
                        <a:t>ID_Article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ID_Commande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Banane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Divan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Ordinateur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Livre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Lampe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B81B265-0116-437E-BEA5-D85DFA6EE10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06027" y="4634144"/>
            <a:ext cx="55899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Comment sortir la liste des articles qui font partie</a:t>
            </a:r>
          </a:p>
          <a:p>
            <a:r>
              <a:rPr lang="fr-CA" dirty="0"/>
              <a:t>de la commande effectuée le 2017-11-20?</a:t>
            </a:r>
          </a:p>
        </p:txBody>
      </p:sp>
    </p:spTree>
    <p:extLst>
      <p:ext uri="{BB962C8B-B14F-4D97-AF65-F5344CB8AC3E}">
        <p14:creationId xmlns:p14="http://schemas.microsoft.com/office/powerpoint/2010/main" val="28761686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21DE6-F83F-4B51-BAB4-D93D06BDDD50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Requêtes imbriquées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111EFA-B629-4FD5-B7D5-5D9EAC6DF31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Exemple</a:t>
            </a:r>
          </a:p>
          <a:p>
            <a:pPr marL="0" indent="0">
              <a:buNone/>
            </a:pPr>
            <a:r>
              <a:rPr lang="fr-CA" dirty="0"/>
              <a:t>SELECT nom FROM Article WHERE </a:t>
            </a:r>
            <a:r>
              <a:rPr lang="fr-CA" dirty="0" err="1"/>
              <a:t>id_Commande</a:t>
            </a:r>
            <a:r>
              <a:rPr lang="fr-CA" dirty="0"/>
              <a:t> in (</a:t>
            </a:r>
          </a:p>
          <a:p>
            <a:pPr marL="0" indent="0">
              <a:buNone/>
            </a:pPr>
            <a:r>
              <a:rPr lang="fr-CA" dirty="0"/>
              <a:t>	(SELECT </a:t>
            </a:r>
            <a:r>
              <a:rPr lang="fr-CA" dirty="0" err="1"/>
              <a:t>id_commande</a:t>
            </a:r>
            <a:r>
              <a:rPr lang="fr-CA" dirty="0"/>
              <a:t> </a:t>
            </a:r>
          </a:p>
          <a:p>
            <a:pPr marL="0" indent="0">
              <a:buNone/>
            </a:pPr>
            <a:r>
              <a:rPr lang="fr-CA" dirty="0"/>
              <a:t>	  FROM commande </a:t>
            </a:r>
          </a:p>
          <a:p>
            <a:pPr marL="0" indent="0">
              <a:buNone/>
            </a:pPr>
            <a:r>
              <a:rPr lang="fr-CA" dirty="0"/>
              <a:t>	  WHERE Date='</a:t>
            </a:r>
            <a:r>
              <a:rPr lang="en-US" dirty="0"/>
              <a:t>2017-11-20</a:t>
            </a:r>
            <a:r>
              <a:rPr lang="fr-CA" dirty="0"/>
              <a:t>')</a:t>
            </a:r>
          </a:p>
        </p:txBody>
      </p:sp>
    </p:spTree>
    <p:extLst>
      <p:ext uri="{BB962C8B-B14F-4D97-AF65-F5344CB8AC3E}">
        <p14:creationId xmlns:p14="http://schemas.microsoft.com/office/powerpoint/2010/main" val="85983856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E7861-3DAB-4B72-834E-3D5F0F0703E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Requêtes imbriquées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906ED-C3CF-4593-A1E4-2383E2E6CDB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Il n'y a pas de limite à combien de requêtes on peut imbriquer.</a:t>
            </a:r>
          </a:p>
          <a:p>
            <a:endParaRPr lang="fr-CA" dirty="0"/>
          </a:p>
          <a:p>
            <a:r>
              <a:rPr lang="fr-CA" dirty="0"/>
              <a:t>C'est une approche qui peut être résolue séquentiellement, mais qui peut rapidement faire du code relativement complexe à lire.</a:t>
            </a:r>
          </a:p>
          <a:p>
            <a:endParaRPr lang="fr-CA" dirty="0"/>
          </a:p>
          <a:p>
            <a:r>
              <a:rPr lang="fr-CA" dirty="0"/>
              <a:t>Si l'approche ne vous convient pas, vous pouvez plutôt opter pour les </a:t>
            </a:r>
            <a:r>
              <a:rPr lang="fr-CA" u="sng" dirty="0"/>
              <a:t>jointures de table</a:t>
            </a:r>
            <a:r>
              <a:rPr lang="fr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661457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57C41-E06E-72B3-5588-3E67E258E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4CEE5-4B5F-D19F-FDBB-1EBDC6610A2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en-CA" dirty="0"/>
              <a:t>O</a:t>
            </a:r>
            <a:r>
              <a:rPr lang="fr-CA" dirty="0" err="1"/>
              <a:t>pérateur</a:t>
            </a:r>
            <a:r>
              <a:rPr lang="fr-CA" dirty="0"/>
              <a:t> de comparaison</a:t>
            </a:r>
          </a:p>
        </p:txBody>
      </p:sp>
    </p:spTree>
    <p:extLst>
      <p:ext uri="{BB962C8B-B14F-4D97-AF65-F5344CB8AC3E}">
        <p14:creationId xmlns:p14="http://schemas.microsoft.com/office/powerpoint/2010/main" val="142387995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426A0-A067-023E-87F9-E3046BC3F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Requête imbriquées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D3E436-C04E-E566-55B9-B0F1C3A6D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/>
              <a:t>Les opérateurs de comparaison (=, &lt;, &gt;, etc.) peuvent également être utilisé pour comparer avec le résultat d’une requête imbriquée, mais uniquement si le résultat de la requête </a:t>
            </a:r>
            <a:r>
              <a:rPr lang="fr-CA" u="sng" dirty="0"/>
              <a:t>retourne une seule valeur</a:t>
            </a:r>
            <a:r>
              <a:rPr lang="fr-CA" dirty="0"/>
              <a:t>.</a:t>
            </a:r>
          </a:p>
          <a:p>
            <a:r>
              <a:rPr lang="fr-CA" dirty="0"/>
              <a:t>Il existe plusieurs façon de créer une requête qui ne retourne qu’un seul résultat, par exemple:</a:t>
            </a:r>
          </a:p>
          <a:p>
            <a:pPr lvl="1"/>
            <a:r>
              <a:rPr lang="fr-CA" dirty="0"/>
              <a:t>On filtre sur des valeurs unique (comme la clé primaire)</a:t>
            </a:r>
          </a:p>
          <a:p>
            <a:pPr lvl="1"/>
            <a:r>
              <a:rPr lang="fr-CA" dirty="0"/>
              <a:t>On utilise « top 1) dans notre opération de select</a:t>
            </a:r>
          </a:p>
          <a:p>
            <a:pPr lvl="1"/>
            <a:r>
              <a:rPr lang="fr-CA" dirty="0"/>
              <a:t>Etc.</a:t>
            </a:r>
          </a:p>
          <a:p>
            <a:r>
              <a:rPr lang="fr-CA" dirty="0"/>
              <a:t>Voyons un exemple..</a:t>
            </a:r>
          </a:p>
        </p:txBody>
      </p:sp>
    </p:spTree>
    <p:extLst>
      <p:ext uri="{BB962C8B-B14F-4D97-AF65-F5344CB8AC3E}">
        <p14:creationId xmlns:p14="http://schemas.microsoft.com/office/powerpoint/2010/main" val="116777245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4282F-500E-C96B-8336-154833447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E338E1-CFE3-2C3C-65AC-BDCDA521BEE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Requêtes imbriquées</a:t>
            </a:r>
            <a:endParaRPr lang="en-US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9FEBE46-EDAF-F405-4BF0-93D4562F7BF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93615" y="1585521"/>
          <a:ext cx="5394123" cy="25361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3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25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80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4483">
                <a:tc>
                  <a:txBody>
                    <a:bodyPr/>
                    <a:lstStyle/>
                    <a:p>
                      <a:r>
                        <a:rPr lang="en-US" dirty="0" err="1"/>
                        <a:t>ID_Commande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Montant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2018-01-27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2017-11-20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2017-11-03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914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2017-10-12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B3C8550-A5BA-0983-3BF5-779AE3182764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984614" y="1778077"/>
          <a:ext cx="5642526" cy="40382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08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0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08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8779">
                <a:tc>
                  <a:txBody>
                    <a:bodyPr/>
                    <a:lstStyle/>
                    <a:p>
                      <a:r>
                        <a:rPr lang="en-US" dirty="0" err="1"/>
                        <a:t>ID_Article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ID_Commande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Banane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Divan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Ordinateur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Livre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Lampe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2785"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B38415D-30D4-2A0D-C0C9-1A191BB3DA5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06027" y="4634144"/>
            <a:ext cx="55899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Comment sortir la liste des articles qui font partie</a:t>
            </a:r>
          </a:p>
          <a:p>
            <a:r>
              <a:rPr lang="fr-CA" dirty="0"/>
              <a:t>de la commande la plus cher</a:t>
            </a:r>
          </a:p>
        </p:txBody>
      </p:sp>
    </p:spTree>
    <p:extLst>
      <p:ext uri="{BB962C8B-B14F-4D97-AF65-F5344CB8AC3E}">
        <p14:creationId xmlns:p14="http://schemas.microsoft.com/office/powerpoint/2010/main" val="8529824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80EC12-AD5D-CF15-FE87-E1291A148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3A0C6-E8B3-5B07-774F-BE2CCF6DB8F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Requêtes imbriquées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EE6A7A-B562-3874-8F3D-BDD37D413B3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Exemple</a:t>
            </a:r>
          </a:p>
          <a:p>
            <a:pPr marL="0" indent="0">
              <a:buNone/>
            </a:pPr>
            <a:r>
              <a:rPr lang="fr-CA" dirty="0"/>
              <a:t>SELECT nom FROM Article WHERE </a:t>
            </a:r>
            <a:r>
              <a:rPr lang="fr-CA" dirty="0" err="1"/>
              <a:t>id_commande</a:t>
            </a:r>
            <a:r>
              <a:rPr lang="fr-CA" dirty="0"/>
              <a:t> = (</a:t>
            </a:r>
          </a:p>
          <a:p>
            <a:pPr marL="0" indent="0">
              <a:buNone/>
            </a:pPr>
            <a:r>
              <a:rPr lang="fr-CA" dirty="0"/>
              <a:t>	(SELECT top 1 </a:t>
            </a:r>
            <a:r>
              <a:rPr lang="fr-CA" dirty="0" err="1"/>
              <a:t>id_commande</a:t>
            </a:r>
            <a:r>
              <a:rPr lang="fr-CA" dirty="0"/>
              <a:t> </a:t>
            </a:r>
          </a:p>
          <a:p>
            <a:pPr marL="0" indent="0">
              <a:buNone/>
            </a:pPr>
            <a:r>
              <a:rPr lang="fr-CA" dirty="0"/>
              <a:t>	  FROM commande </a:t>
            </a:r>
          </a:p>
          <a:p>
            <a:pPr marL="0" indent="0">
              <a:buNone/>
            </a:pPr>
            <a:r>
              <a:rPr lang="fr-CA" dirty="0"/>
              <a:t>	  ORDER BY montant </a:t>
            </a:r>
            <a:r>
              <a:rPr lang="fr-CA" dirty="0" err="1"/>
              <a:t>desc</a:t>
            </a:r>
            <a:r>
              <a:rPr lang="fr-CA" dirty="0"/>
              <a:t>)</a:t>
            </a:r>
          </a:p>
          <a:p>
            <a:pPr marL="0" indent="0">
              <a:buNone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279739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Relations entre les tables</a:t>
            </a:r>
          </a:p>
        </p:txBody>
      </p:sp>
    </p:spTree>
    <p:extLst>
      <p:ext uri="{BB962C8B-B14F-4D97-AF65-F5344CB8AC3E}">
        <p14:creationId xmlns:p14="http://schemas.microsoft.com/office/powerpoint/2010/main" val="169320698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vues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44642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57F4-95FD-4DB0-8AC4-A9BD04206CA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Les vues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50B6D-AF72-4F89-BCA4-4420AB1F59C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Une vue (aussi appelée « table virtuelle ») est une table qui est calculée dynamiquement à partir d’informations contenues dans d’autres tables.</a:t>
            </a:r>
          </a:p>
          <a:p>
            <a:r>
              <a:rPr lang="fr-CA" dirty="0"/>
              <a:t>On le fait ainsi pour éviter de répéter l’information inutilement (Principe DRY – </a:t>
            </a:r>
            <a:r>
              <a:rPr lang="fr-CA" dirty="0" err="1"/>
              <a:t>Don’t</a:t>
            </a:r>
            <a:r>
              <a:rPr lang="fr-CA" dirty="0"/>
              <a:t> </a:t>
            </a:r>
            <a:r>
              <a:rPr lang="fr-CA" dirty="0" err="1"/>
              <a:t>repeat</a:t>
            </a:r>
            <a:r>
              <a:rPr lang="fr-CA" dirty="0"/>
              <a:t> </a:t>
            </a:r>
            <a:r>
              <a:rPr lang="fr-CA" dirty="0" err="1"/>
              <a:t>yourself</a:t>
            </a:r>
            <a:r>
              <a:rPr lang="fr-CA" dirty="0"/>
              <a:t>).</a:t>
            </a:r>
          </a:p>
          <a:p>
            <a:endParaRPr lang="fr-CA" dirty="0"/>
          </a:p>
          <a:p>
            <a:r>
              <a:rPr lang="fr-CA" dirty="0"/>
              <a:t>Pour faire simple, une vue est </a:t>
            </a:r>
            <a:r>
              <a:rPr lang="fr-CA" u="sng" dirty="0"/>
              <a:t>requête avec un nom</a:t>
            </a:r>
            <a:r>
              <a:rPr lang="fr-CA" dirty="0"/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191086562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3C796-9A6B-451A-B796-E5769011339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Syntaxe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2D67FB-B824-47B5-8326-1CB7BB7266A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CREATE VIEW &lt;nom&gt; AS</a:t>
            </a:r>
          </a:p>
          <a:p>
            <a:r>
              <a:rPr lang="fr-CA" dirty="0"/>
              <a:t>&lt;requête&gt;</a:t>
            </a:r>
          </a:p>
        </p:txBody>
      </p:sp>
    </p:spTree>
    <p:extLst>
      <p:ext uri="{BB962C8B-B14F-4D97-AF65-F5344CB8AC3E}">
        <p14:creationId xmlns:p14="http://schemas.microsoft.com/office/powerpoint/2010/main" val="248940919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Syntaxe</a:t>
            </a:r>
            <a:r>
              <a:rPr lang="en-US" dirty="0"/>
              <a:t> (</a:t>
            </a:r>
            <a:r>
              <a:rPr lang="en-US" dirty="0" err="1"/>
              <a:t>Exemple</a:t>
            </a:r>
            <a:r>
              <a:rPr lang="en-US" dirty="0"/>
              <a:t>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CREATE VIEW </a:t>
            </a:r>
            <a:r>
              <a:rPr lang="en-US" dirty="0" err="1"/>
              <a:t>vue_client_rabais</a:t>
            </a:r>
            <a:r>
              <a:rPr lang="en-US" dirty="0"/>
              <a:t> AS</a:t>
            </a:r>
            <a:br>
              <a:rPr lang="en-US" dirty="0"/>
            </a:br>
            <a:r>
              <a:rPr lang="en-US" dirty="0"/>
              <a:t>SELECT </a:t>
            </a:r>
            <a:r>
              <a:rPr lang="en-US" dirty="0" err="1"/>
              <a:t>no_compte</a:t>
            </a:r>
            <a:r>
              <a:rPr lang="en-US" dirty="0"/>
              <a:t>, nom, </a:t>
            </a:r>
            <a:r>
              <a:rPr lang="en-US" dirty="0" err="1"/>
              <a:t>prenom</a:t>
            </a:r>
            <a:br>
              <a:rPr lang="en-US" dirty="0"/>
            </a:br>
            <a:r>
              <a:rPr lang="en-US" dirty="0"/>
              <a:t>FROM client</a:t>
            </a:r>
            <a:br>
              <a:rPr lang="en-US" dirty="0"/>
            </a:br>
            <a:r>
              <a:rPr lang="en-US" dirty="0"/>
              <a:t>WHERE (age &lt; 25) or (age &gt; 60);</a:t>
            </a:r>
          </a:p>
        </p:txBody>
      </p:sp>
    </p:spTree>
    <p:extLst>
      <p:ext uri="{BB962C8B-B14F-4D97-AF65-F5344CB8AC3E}">
        <p14:creationId xmlns:p14="http://schemas.microsoft.com/office/powerpoint/2010/main" val="133004649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Utiliser</a:t>
            </a:r>
            <a:r>
              <a:rPr lang="en-US" dirty="0"/>
              <a:t> la </a:t>
            </a:r>
            <a:r>
              <a:rPr lang="en-US" dirty="0" err="1"/>
              <a:t>vue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requête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Pour </a:t>
            </a:r>
            <a:r>
              <a:rPr lang="en-US" dirty="0" err="1"/>
              <a:t>utiliser</a:t>
            </a:r>
            <a:r>
              <a:rPr lang="en-US" dirty="0"/>
              <a:t> la </a:t>
            </a:r>
            <a:r>
              <a:rPr lang="en-US" dirty="0" err="1"/>
              <a:t>vue</a:t>
            </a:r>
            <a:r>
              <a:rPr lang="en-US" dirty="0"/>
              <a:t>,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pouvez</a:t>
            </a:r>
            <a:r>
              <a:rPr lang="en-US" dirty="0"/>
              <a:t> la </a:t>
            </a:r>
            <a:r>
              <a:rPr lang="en-US" dirty="0" err="1"/>
              <a:t>considérer</a:t>
            </a:r>
            <a:r>
              <a:rPr lang="en-US" dirty="0"/>
              <a:t> </a:t>
            </a:r>
            <a:r>
              <a:rPr lang="en-US" dirty="0" err="1"/>
              <a:t>comme</a:t>
            </a:r>
            <a:r>
              <a:rPr lang="en-US" dirty="0"/>
              <a:t> </a:t>
            </a:r>
            <a:r>
              <a:rPr lang="en-US" dirty="0" err="1"/>
              <a:t>n'importe</a:t>
            </a:r>
            <a:r>
              <a:rPr lang="en-US" dirty="0"/>
              <a:t> quelle table </a:t>
            </a:r>
            <a:r>
              <a:rPr lang="en-US" dirty="0" err="1"/>
              <a:t>régulière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SELECT * FROM </a:t>
            </a:r>
            <a:r>
              <a:rPr lang="en-US" dirty="0" err="1"/>
              <a:t>vue_client_rabais</a:t>
            </a:r>
            <a:r>
              <a:rPr lang="en-US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43203218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00390-5EBF-46DA-8A19-8C41E1D3A4A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Caractéristiques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A18A23-2B78-48F9-B51B-ABC8E4EDB6F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CA" dirty="0"/>
              <a:t>Avantage</a:t>
            </a:r>
          </a:p>
          <a:p>
            <a:pPr lvl="1"/>
            <a:r>
              <a:rPr lang="fr-CA" dirty="0"/>
              <a:t>Simplifie l'utilisation des informations courantes en évitant la redondance dans les données (Principe DRY*).</a:t>
            </a:r>
          </a:p>
          <a:p>
            <a:pPr lvl="1"/>
            <a:r>
              <a:rPr lang="fr-CA" dirty="0"/>
              <a:t>Préviens les inconsistances dans les données.</a:t>
            </a:r>
          </a:p>
          <a:p>
            <a:pPr lvl="1"/>
            <a:r>
              <a:rPr lang="fr-CA" dirty="0"/>
              <a:t>Permets de définir des accès plus granulaires (A voir dans le cours de sécurité)</a:t>
            </a:r>
          </a:p>
          <a:p>
            <a:endParaRPr lang="fr-CA" dirty="0"/>
          </a:p>
          <a:p>
            <a:r>
              <a:rPr lang="fr-CA" dirty="0"/>
              <a:t>Inconvénient</a:t>
            </a:r>
          </a:p>
          <a:p>
            <a:pPr lvl="1"/>
            <a:r>
              <a:rPr lang="fr-CA" dirty="0"/>
              <a:t>Plus lente performance due au recalcul de la vue.</a:t>
            </a:r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endParaRPr lang="fr-CA" dirty="0"/>
          </a:p>
          <a:p>
            <a:pPr marL="0" indent="0">
              <a:buNone/>
            </a:pPr>
            <a:r>
              <a:rPr lang="fr-CA" dirty="0"/>
              <a:t>*DRY = </a:t>
            </a:r>
            <a:r>
              <a:rPr lang="fr-CA" dirty="0" err="1"/>
              <a:t>Don’t</a:t>
            </a:r>
            <a:r>
              <a:rPr lang="fr-CA" dirty="0"/>
              <a:t> </a:t>
            </a:r>
            <a:r>
              <a:rPr lang="fr-CA" dirty="0" err="1"/>
              <a:t>repeat</a:t>
            </a:r>
            <a:r>
              <a:rPr lang="fr-CA" dirty="0"/>
              <a:t> </a:t>
            </a:r>
            <a:r>
              <a:rPr lang="fr-CA" dirty="0" err="1"/>
              <a:t>yourself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70040762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EAE08-A5E5-406F-BB73-12E76BCFF32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Mitigation des pertes de performance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8990C-03EC-48FD-A591-6BFD5517001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les </a:t>
            </a:r>
            <a:r>
              <a:rPr lang="en-US" dirty="0" err="1"/>
              <a:t>prochains</a:t>
            </a:r>
            <a:r>
              <a:rPr lang="en-US" dirty="0"/>
              <a:t> </a:t>
            </a:r>
            <a:r>
              <a:rPr lang="en-US" dirty="0" err="1"/>
              <a:t>cours</a:t>
            </a:r>
            <a:r>
              <a:rPr lang="en-US" dirty="0"/>
              <a:t>, nous </a:t>
            </a:r>
            <a:r>
              <a:rPr lang="en-US" dirty="0" err="1"/>
              <a:t>verrons</a:t>
            </a:r>
            <a:r>
              <a:rPr lang="en-US" dirty="0"/>
              <a:t> comment </a:t>
            </a:r>
            <a:r>
              <a:rPr lang="en-US" dirty="0" err="1"/>
              <a:t>compenser</a:t>
            </a:r>
            <a:r>
              <a:rPr lang="en-US" dirty="0"/>
              <a:t> le </a:t>
            </a:r>
            <a:r>
              <a:rPr lang="en-US" dirty="0" err="1"/>
              <a:t>ralentissement</a:t>
            </a:r>
            <a:r>
              <a:rPr lang="en-US" dirty="0"/>
              <a:t> de performance de la base de </a:t>
            </a:r>
            <a:r>
              <a:rPr lang="en-US" dirty="0" err="1"/>
              <a:t>données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utilisant</a:t>
            </a:r>
            <a:r>
              <a:rPr lang="en-US" dirty="0"/>
              <a:t> des index</a:t>
            </a:r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8399716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2872132927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709-FD1E-4048-96E9-6EE4EAFECF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Prochain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8A01E-223A-4F2C-8BB7-67CA1C144B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Nous avons vu ici comment établir des relations entre des tables.</a:t>
            </a:r>
          </a:p>
          <a:p>
            <a:r>
              <a:rPr lang="fr-CA" dirty="0"/>
              <a:t>Nous avons également vu comment combiner leurs informations par jointure ou requête imbriquée pour en faire la lecture.</a:t>
            </a:r>
          </a:p>
          <a:p>
            <a:r>
              <a:rPr lang="fr-CA" dirty="0"/>
              <a:t>Dans le prochain cours, nous verrons comment indexer ces tables et effectuer des opérations d’agrégation sur ces dernières.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8614142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82711271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1000</TotalTime>
  <Words>4239</Words>
  <Application>Microsoft Office PowerPoint</Application>
  <PresentationFormat>Widescreen</PresentationFormat>
  <Paragraphs>840</Paragraphs>
  <Slides>102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102</vt:i4>
      </vt:variant>
    </vt:vector>
  </HeadingPairs>
  <TitlesOfParts>
    <vt:vector size="105" baseType="lpstr">
      <vt:lpstr>Century Gothic</vt:lpstr>
      <vt:lpstr>Wingdings 3</vt:lpstr>
      <vt:lpstr>Ion</vt:lpstr>
      <vt:lpstr>Relations entre les tables &amp; opérations de jointures et vue</vt:lpstr>
      <vt:lpstr>Contenu</vt:lpstr>
      <vt:lpstr>Rappel du dernier cours</vt:lpstr>
      <vt:lpstr>Rappel du dernier cours</vt:lpstr>
      <vt:lpstr>Relation de table, jointure, requête imbriquée et vue (Operation DML)</vt:lpstr>
      <vt:lpstr>Introduction</vt:lpstr>
      <vt:lpstr>Introduction</vt:lpstr>
      <vt:lpstr>Introduction</vt:lpstr>
      <vt:lpstr>Relations entre les tables</vt:lpstr>
      <vt:lpstr>Relations entre les tables</vt:lpstr>
      <vt:lpstr>Relations entre les tables</vt:lpstr>
      <vt:lpstr>Relations entre les tables</vt:lpstr>
      <vt:lpstr>Relation entre les tables</vt:lpstr>
      <vt:lpstr>Rappel sur les clés primaires</vt:lpstr>
      <vt:lpstr>Rappel sur les clés primaires</vt:lpstr>
      <vt:lpstr>Les clés étrangères</vt:lpstr>
      <vt:lpstr>Concept de clé étrangère</vt:lpstr>
      <vt:lpstr>Concept de clé étrangère</vt:lpstr>
      <vt:lpstr>Clé étrangère - Exemple</vt:lpstr>
      <vt:lpstr>Clé étrangère - Exemple</vt:lpstr>
      <vt:lpstr>Clé étrangère - Exemple</vt:lpstr>
      <vt:lpstr>Clé étrangère – Exemple (Suite)</vt:lpstr>
      <vt:lpstr>Clé étrangère – Exemple (Suite)</vt:lpstr>
      <vt:lpstr>Clé étrangère – Exemple (Suite)</vt:lpstr>
      <vt:lpstr>Cardinalité des relations</vt:lpstr>
      <vt:lpstr>Cardinalité des relations</vt:lpstr>
      <vt:lpstr>Relation entre les tables</vt:lpstr>
      <vt:lpstr>Relation 1-à-1</vt:lpstr>
      <vt:lpstr>Relation 1 à 1</vt:lpstr>
      <vt:lpstr>Relation 1 à 1</vt:lpstr>
      <vt:lpstr>Relation 1 à 1</vt:lpstr>
      <vt:lpstr>Relation 1 à 1</vt:lpstr>
      <vt:lpstr>Relation 1 à 1</vt:lpstr>
      <vt:lpstr>Relation 1 à 1</vt:lpstr>
      <vt:lpstr>Relation 1 à 1</vt:lpstr>
      <vt:lpstr>Relation 1-à-plusieurs</vt:lpstr>
      <vt:lpstr>Relation 1 à plusieurs</vt:lpstr>
      <vt:lpstr>Relation 1 à plusieurs</vt:lpstr>
      <vt:lpstr>Relation 1 à Plusieurs</vt:lpstr>
      <vt:lpstr>Relation 1 à plusieurs</vt:lpstr>
      <vt:lpstr>Relation 1 à plusieurs</vt:lpstr>
      <vt:lpstr>Relation 1 à plusieurs</vt:lpstr>
      <vt:lpstr>Relation plusieurs à plusieurs</vt:lpstr>
      <vt:lpstr>Relation plusieurs à plusieurs</vt:lpstr>
      <vt:lpstr>Relation plusieurs à plusieurs</vt:lpstr>
      <vt:lpstr>Relation plusieurs à plusieurs</vt:lpstr>
      <vt:lpstr>Relation plusieurs à plusieurs</vt:lpstr>
      <vt:lpstr>Relation plusieurs à plusieurs</vt:lpstr>
      <vt:lpstr>Attributs de relation</vt:lpstr>
      <vt:lpstr>Attribut de relation</vt:lpstr>
      <vt:lpstr>Relation réflexive</vt:lpstr>
      <vt:lpstr>Relation réflexive</vt:lpstr>
      <vt:lpstr>Relation entre les tables</vt:lpstr>
      <vt:lpstr>Opération sur table en relation</vt:lpstr>
      <vt:lpstr>Opération sur table en relation</vt:lpstr>
      <vt:lpstr>Opération sur table en relation</vt:lpstr>
      <vt:lpstr>Opération sur table en relation</vt:lpstr>
      <vt:lpstr>Opération de jointure</vt:lpstr>
      <vt:lpstr>Opérations de jointure</vt:lpstr>
      <vt:lpstr>Les tables utilisées </vt:lpstr>
      <vt:lpstr>Une condition de jointure </vt:lpstr>
      <vt:lpstr>Le type de jointure </vt:lpstr>
      <vt:lpstr>Opérations de jointure</vt:lpstr>
      <vt:lpstr>Opérations de jointure</vt:lpstr>
      <vt:lpstr>Opérations de jointure</vt:lpstr>
      <vt:lpstr>Type de jointures</vt:lpstr>
      <vt:lpstr>Opérations de jointure</vt:lpstr>
      <vt:lpstr>INNER JOIN</vt:lpstr>
      <vt:lpstr>LEFT JOIN (Ou LEFT OUTER JOIN)</vt:lpstr>
      <vt:lpstr>LEFT JOIN (ou LEFT OUTER JOIN)</vt:lpstr>
      <vt:lpstr>RIGHT JOIN (Ou RIGHT OUTER JOIN)</vt:lpstr>
      <vt:lpstr>FULL OUTER JOIN</vt:lpstr>
      <vt:lpstr>Opérations de jointure</vt:lpstr>
      <vt:lpstr>Relation réflexive</vt:lpstr>
      <vt:lpstr>Relation réflexive</vt:lpstr>
      <vt:lpstr>Résumé</vt:lpstr>
      <vt:lpstr>Requêtes imbriquées</vt:lpstr>
      <vt:lpstr>Requêtes imbriquées</vt:lpstr>
      <vt:lpstr>Sélection de tables</vt:lpstr>
      <vt:lpstr>Sélection de tables</vt:lpstr>
      <vt:lpstr>Opérateur "IN"</vt:lpstr>
      <vt:lpstr>Requêtes imbriquées (IN)</vt:lpstr>
      <vt:lpstr>Requêtes imbriquées</vt:lpstr>
      <vt:lpstr>Requêtes imbriquées</vt:lpstr>
      <vt:lpstr>Requêtes imbriquées</vt:lpstr>
      <vt:lpstr>Opérateur de comparaison</vt:lpstr>
      <vt:lpstr>Requête imbriquées</vt:lpstr>
      <vt:lpstr>Requêtes imbriquées</vt:lpstr>
      <vt:lpstr>Requêtes imbriquées</vt:lpstr>
      <vt:lpstr>Les vues</vt:lpstr>
      <vt:lpstr>Les vues</vt:lpstr>
      <vt:lpstr>Syntaxe</vt:lpstr>
      <vt:lpstr>Syntaxe (Exemple)</vt:lpstr>
      <vt:lpstr>Utiliser la vue dans une requête</vt:lpstr>
      <vt:lpstr>Caractéristiques</vt:lpstr>
      <vt:lpstr>Mitigation des pertes de performance</vt:lpstr>
      <vt:lpstr>Prochain cours</vt:lpstr>
      <vt:lpstr>Prochain cours</vt:lpstr>
      <vt:lpstr>Conclusion</vt:lpstr>
      <vt:lpstr>Conclusion</vt:lpstr>
      <vt:lpstr>Questions?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Alexandre Mageau-Pétrin</dc:creator>
  <cp:lastModifiedBy>Alexandre Mageau-Pétrin</cp:lastModifiedBy>
  <cp:revision>258</cp:revision>
  <dcterms:created xsi:type="dcterms:W3CDTF">2019-01-03T23:05:02Z</dcterms:created>
  <dcterms:modified xsi:type="dcterms:W3CDTF">2026-01-26T14:55:11Z</dcterms:modified>
</cp:coreProperties>
</file>