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306" r:id="rId3"/>
    <p:sldId id="305" r:id="rId4"/>
    <p:sldId id="340" r:id="rId5"/>
    <p:sldId id="304" r:id="rId6"/>
    <p:sldId id="307" r:id="rId7"/>
    <p:sldId id="366" r:id="rId8"/>
    <p:sldId id="398" r:id="rId9"/>
    <p:sldId id="268" r:id="rId10"/>
    <p:sldId id="308" r:id="rId11"/>
    <p:sldId id="365" r:id="rId12"/>
    <p:sldId id="309" r:id="rId13"/>
    <p:sldId id="310" r:id="rId14"/>
    <p:sldId id="377" r:id="rId15"/>
    <p:sldId id="258" r:id="rId16"/>
    <p:sldId id="311" r:id="rId17"/>
    <p:sldId id="341" r:id="rId18"/>
    <p:sldId id="407" r:id="rId19"/>
    <p:sldId id="408" r:id="rId20"/>
    <p:sldId id="409" r:id="rId21"/>
    <p:sldId id="410" r:id="rId22"/>
    <p:sldId id="416" r:id="rId23"/>
    <p:sldId id="334" r:id="rId24"/>
    <p:sldId id="335" r:id="rId25"/>
    <p:sldId id="346" r:id="rId26"/>
    <p:sldId id="432" r:id="rId27"/>
    <p:sldId id="433" r:id="rId28"/>
    <p:sldId id="452" r:id="rId29"/>
    <p:sldId id="336" r:id="rId30"/>
    <p:sldId id="337" r:id="rId31"/>
    <p:sldId id="406" r:id="rId32"/>
    <p:sldId id="385" r:id="rId33"/>
    <p:sldId id="453" r:id="rId34"/>
    <p:sldId id="454" r:id="rId35"/>
    <p:sldId id="456" r:id="rId36"/>
    <p:sldId id="338" r:id="rId37"/>
    <p:sldId id="339" r:id="rId38"/>
    <p:sldId id="348" r:id="rId39"/>
    <p:sldId id="350" r:id="rId40"/>
    <p:sldId id="457" r:id="rId41"/>
    <p:sldId id="352" r:id="rId42"/>
    <p:sldId id="353" r:id="rId43"/>
    <p:sldId id="401" r:id="rId44"/>
    <p:sldId id="402" r:id="rId45"/>
    <p:sldId id="354" r:id="rId46"/>
    <p:sldId id="436" r:id="rId47"/>
    <p:sldId id="355" r:id="rId48"/>
    <p:sldId id="356" r:id="rId49"/>
    <p:sldId id="357" r:id="rId50"/>
    <p:sldId id="358" r:id="rId51"/>
    <p:sldId id="359" r:id="rId52"/>
    <p:sldId id="417" r:id="rId53"/>
    <p:sldId id="418" r:id="rId54"/>
    <p:sldId id="419" r:id="rId55"/>
    <p:sldId id="424" r:id="rId56"/>
    <p:sldId id="425" r:id="rId57"/>
    <p:sldId id="423" r:id="rId58"/>
    <p:sldId id="426" r:id="rId59"/>
    <p:sldId id="421" r:id="rId60"/>
    <p:sldId id="428" r:id="rId61"/>
    <p:sldId id="422" r:id="rId62"/>
    <p:sldId id="427" r:id="rId63"/>
    <p:sldId id="430" r:id="rId64"/>
    <p:sldId id="429" r:id="rId65"/>
    <p:sldId id="431" r:id="rId66"/>
    <p:sldId id="321" r:id="rId67"/>
    <p:sldId id="322" r:id="rId68"/>
    <p:sldId id="294" r:id="rId69"/>
    <p:sldId id="298" r:id="rId70"/>
    <p:sldId id="295" r:id="rId71"/>
    <p:sldId id="323" r:id="rId7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67" autoAdjust="0"/>
    <p:restoredTop sz="88421" autoAdjust="0"/>
  </p:normalViewPr>
  <p:slideViewPr>
    <p:cSldViewPr snapToGrid="0">
      <p:cViewPr varScale="1">
        <p:scale>
          <a:sx n="100" d="100"/>
          <a:sy n="100" d="100"/>
        </p:scale>
        <p:origin x="123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D897197-4FCB-4C76-BDD3-86A49D7C2A41}" type="datetimeFigureOut">
              <a:rPr lang="fr-CA" smtClean="0"/>
              <a:t>2026-01-03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2239901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D897197-4FCB-4C76-BDD3-86A49D7C2A41}" type="datetimeFigureOut">
              <a:rPr lang="fr-CA" smtClean="0"/>
              <a:t>2026-01-03</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1931253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2D897197-4FCB-4C76-BDD3-86A49D7C2A41}" type="datetimeFigureOut">
              <a:rPr lang="fr-CA" smtClean="0"/>
              <a:t>2026-01-03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4282583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2D897197-4FCB-4C76-BDD3-86A49D7C2A41}" type="datetimeFigureOut">
              <a:rPr lang="fr-CA" smtClean="0"/>
              <a:t>2026-01-03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152347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897197-4FCB-4C76-BDD3-86A49D7C2A41}" type="datetimeFigureOut">
              <a:rPr lang="fr-CA" smtClean="0"/>
              <a:t>2026-01-03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4313626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897197-4FCB-4C76-BDD3-86A49D7C2A41}" type="datetimeFigureOut">
              <a:rPr lang="fr-CA" smtClean="0"/>
              <a:t>2026-01-03</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2888286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897197-4FCB-4C76-BDD3-86A49D7C2A41}" type="datetimeFigureOut">
              <a:rPr lang="fr-CA" smtClean="0"/>
              <a:t>2026-01-03</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37527861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897197-4FCB-4C76-BDD3-86A49D7C2A41}" type="datetimeFigureOut">
              <a:rPr lang="fr-CA" smtClean="0"/>
              <a:t>2026-01-03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29447616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897197-4FCB-4C76-BDD3-86A49D7C2A41}" type="datetimeFigureOut">
              <a:rPr lang="fr-CA" smtClean="0"/>
              <a:t>2026-01-03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3970521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897197-4FCB-4C76-BDD3-86A49D7C2A41}" type="datetimeFigureOut">
              <a:rPr lang="fr-CA" smtClean="0"/>
              <a:t>2026-01-03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42444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897197-4FCB-4C76-BDD3-86A49D7C2A41}" type="datetimeFigureOut">
              <a:rPr lang="fr-CA" smtClean="0"/>
              <a:t>2026-01-03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1181854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D897197-4FCB-4C76-BDD3-86A49D7C2A41}" type="datetimeFigureOut">
              <a:rPr lang="fr-CA" smtClean="0"/>
              <a:t>2026-01-03</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1965436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897197-4FCB-4C76-BDD3-86A49D7C2A41}" type="datetimeFigureOut">
              <a:rPr lang="fr-CA" smtClean="0"/>
              <a:t>2026-01-03</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1674706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D897197-4FCB-4C76-BDD3-86A49D7C2A41}" type="datetimeFigureOut">
              <a:rPr lang="fr-CA" smtClean="0"/>
              <a:t>2026-01-03</a:t>
            </a:fld>
            <a:endParaRPr lang="fr-CA"/>
          </a:p>
        </p:txBody>
      </p:sp>
      <p:sp>
        <p:nvSpPr>
          <p:cNvPr id="5" name="Footer Placeholder 3"/>
          <p:cNvSpPr>
            <a:spLocks noGrp="1"/>
          </p:cNvSpPr>
          <p:nvPr>
            <p:ph type="ftr" sz="quarter" idx="11"/>
          </p:nvPr>
        </p:nvSpPr>
        <p:spPr/>
        <p:txBody>
          <a:bodyPr/>
          <a:lstStyle/>
          <a:p>
            <a:endParaRPr lang="fr-CA"/>
          </a:p>
        </p:txBody>
      </p:sp>
      <p:sp>
        <p:nvSpPr>
          <p:cNvPr id="6" name="Slide Number Placeholder 4"/>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1524322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D897197-4FCB-4C76-BDD3-86A49D7C2A41}" type="datetimeFigureOut">
              <a:rPr lang="fr-CA" smtClean="0"/>
              <a:t>2026-01-03</a:t>
            </a:fld>
            <a:endParaRPr lang="fr-CA"/>
          </a:p>
        </p:txBody>
      </p:sp>
      <p:sp>
        <p:nvSpPr>
          <p:cNvPr id="5" name="Footer Placeholder 2"/>
          <p:cNvSpPr>
            <a:spLocks noGrp="1"/>
          </p:cNvSpPr>
          <p:nvPr>
            <p:ph type="ftr" sz="quarter" idx="11"/>
          </p:nvPr>
        </p:nvSpPr>
        <p:spPr/>
        <p:txBody>
          <a:bodyPr/>
          <a:lstStyle/>
          <a:p>
            <a:endParaRPr lang="fr-CA"/>
          </a:p>
        </p:txBody>
      </p:sp>
      <p:sp>
        <p:nvSpPr>
          <p:cNvPr id="6" name="Slide Number Placeholder 3"/>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2932006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2D897197-4FCB-4C76-BDD3-86A49D7C2A41}" type="datetimeFigureOut">
              <a:rPr lang="fr-CA" smtClean="0"/>
              <a:t>2026-01-03</a:t>
            </a:fld>
            <a:endParaRPr lang="fr-CA"/>
          </a:p>
        </p:txBody>
      </p:sp>
      <p:sp>
        <p:nvSpPr>
          <p:cNvPr id="5" name="Footer Placeholder 5"/>
          <p:cNvSpPr>
            <a:spLocks noGrp="1"/>
          </p:cNvSpPr>
          <p:nvPr>
            <p:ph type="ftr" sz="quarter" idx="11"/>
          </p:nvPr>
        </p:nvSpPr>
        <p:spPr/>
        <p:txBody>
          <a:bodyPr/>
          <a:lstStyle/>
          <a:p>
            <a:endParaRPr lang="fr-CA"/>
          </a:p>
        </p:txBody>
      </p:sp>
      <p:sp>
        <p:nvSpPr>
          <p:cNvPr id="6" name="Slide Number Placeholder 6"/>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3258426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D897197-4FCB-4C76-BDD3-86A49D7C2A41}" type="datetimeFigureOut">
              <a:rPr lang="fr-CA" smtClean="0"/>
              <a:t>2026-01-03</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3245305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D897197-4FCB-4C76-BDD3-86A49D7C2A41}" type="datetimeFigureOut">
              <a:rPr lang="fr-CA" smtClean="0"/>
              <a:t>2026-01-03</a:t>
            </a:fld>
            <a:endParaRPr lang="fr-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CA"/>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F911E1A-882F-4883-8C1C-DF0440F0427E}" type="slidenum">
              <a:rPr lang="fr-CA" smtClean="0"/>
              <a:t>‹#›</a:t>
            </a:fld>
            <a:endParaRPr lang="fr-CA"/>
          </a:p>
        </p:txBody>
      </p:sp>
    </p:spTree>
    <p:extLst>
      <p:ext uri="{BB962C8B-B14F-4D97-AF65-F5344CB8AC3E}">
        <p14:creationId xmlns:p14="http://schemas.microsoft.com/office/powerpoint/2010/main" val="67354899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hyperlink" Target="http://www.alexandremageau.ca/"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hyperlink" Target="http://www.alexandremageau.ca/"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s>
</file>

<file path=ppt/slides/_rels/slide21.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6.jpeg"/><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hyperlink" Target="https://www.microsoft.com/en-au/sql-server/sql-server-downloads" TargetMode="Externa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image" Target="../media/image8.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image" Target="../media/image9.png"/><Relationship Id="rId4" Type="http://schemas.openxmlformats.org/officeDocument/2006/relationships/hyperlink" Target="https://learn.microsoft.com/en-us/ssms/install/install" TargetMode="Externa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9.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s>
</file>

<file path=ppt/slides/_rels/slide38.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2.xml"/><Relationship Id="rId1" Type="http://schemas.openxmlformats.org/officeDocument/2006/relationships/tags" Target="../tags/tag8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8.xml"/><Relationship Id="rId1" Type="http://schemas.openxmlformats.org/officeDocument/2006/relationships/tags" Target="../tags/tag87.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0.xml"/><Relationship Id="rId1" Type="http://schemas.openxmlformats.org/officeDocument/2006/relationships/tags" Target="../tags/tag89.xml"/></Relationships>
</file>

<file path=ppt/slides/_rels/slide47.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5.xml"/><Relationship Id="rId1" Type="http://schemas.openxmlformats.org/officeDocument/2006/relationships/tags" Target="../tags/tag94.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7.xml"/><Relationship Id="rId1" Type="http://schemas.openxmlformats.org/officeDocument/2006/relationships/tags" Target="../tags/tag9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hyperlink" Target="https://www.alexandremageau.ca/home/exploitation-de-base-de-donnees-2022/" TargetMode="Externa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9.xml"/><Relationship Id="rId1" Type="http://schemas.openxmlformats.org/officeDocument/2006/relationships/tags" Target="../tags/tag98.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1.xml"/><Relationship Id="rId1" Type="http://schemas.openxmlformats.org/officeDocument/2006/relationships/tags" Target="../tags/tag100.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4.xml"/><Relationship Id="rId1" Type="http://schemas.openxmlformats.org/officeDocument/2006/relationships/tags" Target="../tags/tag103.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6.xml"/><Relationship Id="rId1" Type="http://schemas.openxmlformats.org/officeDocument/2006/relationships/tags" Target="../tags/tag105.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8.xml"/><Relationship Id="rId1" Type="http://schemas.openxmlformats.org/officeDocument/2006/relationships/tags" Target="../tags/tag107.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0.xml"/><Relationship Id="rId1" Type="http://schemas.openxmlformats.org/officeDocument/2006/relationships/tags" Target="../tags/tag109.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2.xml"/><Relationship Id="rId1" Type="http://schemas.openxmlformats.org/officeDocument/2006/relationships/tags" Target="../tags/tag111.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4.xml"/><Relationship Id="rId1" Type="http://schemas.openxmlformats.org/officeDocument/2006/relationships/tags" Target="../tags/tag113.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6.xml"/><Relationship Id="rId1" Type="http://schemas.openxmlformats.org/officeDocument/2006/relationships/tags" Target="../tags/tag11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8.xml"/><Relationship Id="rId1" Type="http://schemas.openxmlformats.org/officeDocument/2006/relationships/tags" Target="../tags/tag117.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0.xml"/><Relationship Id="rId1" Type="http://schemas.openxmlformats.org/officeDocument/2006/relationships/tags" Target="../tags/tag119.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2.xml"/><Relationship Id="rId1" Type="http://schemas.openxmlformats.org/officeDocument/2006/relationships/tags" Target="../tags/tag121.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4.xml"/><Relationship Id="rId1" Type="http://schemas.openxmlformats.org/officeDocument/2006/relationships/tags" Target="../tags/tag123.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6.xml"/><Relationship Id="rId1" Type="http://schemas.openxmlformats.org/officeDocument/2006/relationships/tags" Target="../tags/tag125.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8.xml"/><Relationship Id="rId1" Type="http://schemas.openxmlformats.org/officeDocument/2006/relationships/tags" Target="../tags/tag127.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9.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1.xml"/><Relationship Id="rId1" Type="http://schemas.openxmlformats.org/officeDocument/2006/relationships/tags" Target="../tags/tag130.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2.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4.xml"/><Relationship Id="rId1" Type="http://schemas.openxmlformats.org/officeDocument/2006/relationships/tags" Target="../tags/tag13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6.xml"/><Relationship Id="rId1" Type="http://schemas.openxmlformats.org/officeDocument/2006/relationships/tags" Target="../tags/tag135.xml"/><Relationship Id="rId4" Type="http://schemas.openxmlformats.org/officeDocument/2006/relationships/image" Target="../media/image12.jpeg"/></Relationships>
</file>

<file path=ppt/slides/_rels/slide71.xml.rels><?xml version="1.0" encoding="UTF-8" standalone="yes"?>
<Relationships xmlns="http://schemas.openxmlformats.org/package/2006/relationships"><Relationship Id="rId8" Type="http://schemas.openxmlformats.org/officeDocument/2006/relationships/hyperlink" Target="https://www.cs.wcupa.edu/~zjiang/RDB_table.htm" TargetMode="External"/><Relationship Id="rId3" Type="http://schemas.openxmlformats.org/officeDocument/2006/relationships/slideLayout" Target="../slideLayouts/slideLayout2.xml"/><Relationship Id="rId7" Type="http://schemas.openxmlformats.org/officeDocument/2006/relationships/hyperlink" Target="https://www.w3schools.com/sql/" TargetMode="Externa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hyperlink" Target="https://www.geeksforgeeks.org/sql-ddl-dml-dcl-tcl-commands/" TargetMode="External"/><Relationship Id="rId5" Type="http://schemas.openxmlformats.org/officeDocument/2006/relationships/hyperlink" Target="https://en.wikipedia.org/wiki/Relational_database" TargetMode="External"/><Relationship Id="rId4" Type="http://schemas.openxmlformats.org/officeDocument/2006/relationships/hyperlink" Target="http://lacl.u-pec.fr/dima/bd/bd7.pdf"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s>
</file>

<file path=ppt/slides/_rels/slide9.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FA726-E156-4232-9CA0-BC14DEBBE682}"/>
              </a:ext>
            </a:extLst>
          </p:cNvPr>
          <p:cNvSpPr>
            <a:spLocks noGrp="1"/>
          </p:cNvSpPr>
          <p:nvPr>
            <p:ph type="ctrTitle"/>
            <p:custDataLst>
              <p:tags r:id="rId1"/>
            </p:custDataLst>
          </p:nvPr>
        </p:nvSpPr>
        <p:spPr>
          <a:xfrm>
            <a:off x="743193" y="1447799"/>
            <a:ext cx="10705613" cy="3329581"/>
          </a:xfrm>
        </p:spPr>
        <p:txBody>
          <a:bodyPr/>
          <a:lstStyle/>
          <a:p>
            <a:r>
              <a:rPr lang="fr-CA" sz="6600" dirty="0"/>
              <a:t>Exploitation de base de données</a:t>
            </a:r>
          </a:p>
        </p:txBody>
      </p:sp>
      <p:sp>
        <p:nvSpPr>
          <p:cNvPr id="3" name="Subtitle 2">
            <a:extLst>
              <a:ext uri="{FF2B5EF4-FFF2-40B4-BE49-F238E27FC236}">
                <a16:creationId xmlns:a16="http://schemas.microsoft.com/office/drawing/2014/main" id="{5E00B417-A8EB-48F2-AA48-5799C83061D3}"/>
              </a:ext>
            </a:extLst>
          </p:cNvPr>
          <p:cNvSpPr>
            <a:spLocks noGrp="1"/>
          </p:cNvSpPr>
          <p:nvPr>
            <p:ph type="subTitle" idx="1"/>
            <p:custDataLst>
              <p:tags r:id="rId2"/>
            </p:custDataLst>
          </p:nvPr>
        </p:nvSpPr>
        <p:spPr/>
        <p:txBody>
          <a:bodyPr/>
          <a:lstStyle/>
          <a:p>
            <a:endParaRPr lang="fr-CA"/>
          </a:p>
        </p:txBody>
      </p:sp>
    </p:spTree>
    <p:extLst>
      <p:ext uri="{BB962C8B-B14F-4D97-AF65-F5344CB8AC3E}">
        <p14:creationId xmlns:p14="http://schemas.microsoft.com/office/powerpoint/2010/main" val="3982995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7F528-2A78-4E69-85EB-122E59768501}"/>
              </a:ext>
            </a:extLst>
          </p:cNvPr>
          <p:cNvSpPr>
            <a:spLocks noGrp="1"/>
          </p:cNvSpPr>
          <p:nvPr>
            <p:ph type="title"/>
            <p:custDataLst>
              <p:tags r:id="rId1"/>
            </p:custDataLst>
          </p:nvPr>
        </p:nvSpPr>
        <p:spPr>
          <a:xfrm>
            <a:off x="646111" y="452718"/>
            <a:ext cx="9927194" cy="1400530"/>
          </a:xfrm>
        </p:spPr>
        <p:txBody>
          <a:bodyPr/>
          <a:lstStyle/>
          <a:p>
            <a:r>
              <a:rPr lang="en-CA" dirty="0" err="1"/>
              <a:t>Déroulement</a:t>
            </a:r>
            <a:r>
              <a:rPr lang="en-CA" dirty="0"/>
              <a:t> des travaux à la </a:t>
            </a:r>
            <a:r>
              <a:rPr lang="en-CA" dirty="0" err="1"/>
              <a:t>maison</a:t>
            </a:r>
            <a:endParaRPr lang="en-CA" dirty="0"/>
          </a:p>
        </p:txBody>
      </p:sp>
      <p:sp>
        <p:nvSpPr>
          <p:cNvPr id="3" name="Content Placeholder 2">
            <a:extLst>
              <a:ext uri="{FF2B5EF4-FFF2-40B4-BE49-F238E27FC236}">
                <a16:creationId xmlns:a16="http://schemas.microsoft.com/office/drawing/2014/main" id="{B3A45B5C-B3C6-49D4-9D43-C0275C8318B5}"/>
              </a:ext>
            </a:extLst>
          </p:cNvPr>
          <p:cNvSpPr>
            <a:spLocks noGrp="1"/>
          </p:cNvSpPr>
          <p:nvPr>
            <p:ph idx="1"/>
            <p:custDataLst>
              <p:tags r:id="rId2"/>
            </p:custDataLst>
          </p:nvPr>
        </p:nvSpPr>
        <p:spPr>
          <a:xfrm>
            <a:off x="1069756" y="1591523"/>
            <a:ext cx="8946541" cy="4195481"/>
          </a:xfrm>
        </p:spPr>
        <p:txBody>
          <a:bodyPr/>
          <a:lstStyle/>
          <a:p>
            <a:r>
              <a:rPr lang="en-CA" dirty="0"/>
              <a:t>5 </a:t>
            </a:r>
            <a:r>
              <a:rPr lang="en-CA" dirty="0" err="1"/>
              <a:t>heures</a:t>
            </a:r>
            <a:r>
              <a:rPr lang="en-CA" dirty="0"/>
              <a:t> par </a:t>
            </a:r>
            <a:r>
              <a:rPr lang="en-CA" dirty="0" err="1"/>
              <a:t>semaine</a:t>
            </a:r>
            <a:r>
              <a:rPr lang="en-CA" dirty="0"/>
              <a:t> </a:t>
            </a:r>
            <a:r>
              <a:rPr lang="en-CA" dirty="0" err="1"/>
              <a:t>sont</a:t>
            </a:r>
            <a:r>
              <a:rPr lang="en-CA" dirty="0"/>
              <a:t> </a:t>
            </a:r>
            <a:r>
              <a:rPr lang="en-CA" dirty="0" err="1"/>
              <a:t>demandées</a:t>
            </a:r>
            <a:r>
              <a:rPr lang="en-CA" dirty="0"/>
              <a:t> par le CÉGEP</a:t>
            </a:r>
          </a:p>
          <a:p>
            <a:r>
              <a:rPr lang="en-CA" dirty="0"/>
              <a:t>Profiter de </a:t>
            </a:r>
            <a:r>
              <a:rPr lang="en-CA" dirty="0" err="1"/>
              <a:t>ce</a:t>
            </a:r>
            <a:r>
              <a:rPr lang="en-CA" dirty="0"/>
              <a:t> temps pour</a:t>
            </a:r>
          </a:p>
          <a:p>
            <a:pPr lvl="1"/>
            <a:r>
              <a:rPr lang="en-CA"/>
              <a:t>Réviser </a:t>
            </a:r>
            <a:r>
              <a:rPr lang="en-CA" dirty="0"/>
              <a:t>la matière</a:t>
            </a:r>
          </a:p>
          <a:p>
            <a:pPr lvl="1"/>
            <a:r>
              <a:rPr lang="en-CA" dirty="0" err="1"/>
              <a:t>Compléter</a:t>
            </a:r>
            <a:r>
              <a:rPr lang="en-CA" dirty="0"/>
              <a:t> </a:t>
            </a:r>
            <a:r>
              <a:rPr lang="en-CA" dirty="0" err="1"/>
              <a:t>vos</a:t>
            </a:r>
            <a:r>
              <a:rPr lang="en-CA" dirty="0"/>
              <a:t> </a:t>
            </a:r>
            <a:r>
              <a:rPr lang="en-CA" dirty="0" err="1"/>
              <a:t>exercices</a:t>
            </a:r>
            <a:r>
              <a:rPr lang="en-CA" dirty="0"/>
              <a:t> </a:t>
            </a:r>
            <a:r>
              <a:rPr lang="en-CA" dirty="0" err="1"/>
              <a:t>si</a:t>
            </a:r>
            <a:r>
              <a:rPr lang="en-CA" dirty="0"/>
              <a:t> </a:t>
            </a:r>
            <a:r>
              <a:rPr lang="en-CA" dirty="0" err="1"/>
              <a:t>nécessaire</a:t>
            </a:r>
            <a:endParaRPr lang="en-CA" dirty="0"/>
          </a:p>
          <a:p>
            <a:pPr lvl="1"/>
            <a:r>
              <a:rPr lang="en-CA" dirty="0" err="1"/>
              <a:t>Écrire</a:t>
            </a:r>
            <a:r>
              <a:rPr lang="en-CA" dirty="0"/>
              <a:t> à </a:t>
            </a:r>
            <a:r>
              <a:rPr lang="en-CA" dirty="0" err="1"/>
              <a:t>l’enseignant</a:t>
            </a:r>
            <a:r>
              <a:rPr lang="en-CA" dirty="0"/>
              <a:t> </a:t>
            </a:r>
            <a:r>
              <a:rPr lang="en-CA" dirty="0" err="1"/>
              <a:t>si</a:t>
            </a:r>
            <a:r>
              <a:rPr lang="en-CA" dirty="0"/>
              <a:t> </a:t>
            </a:r>
            <a:r>
              <a:rPr lang="en-CA" dirty="0" err="1"/>
              <a:t>vous</a:t>
            </a:r>
            <a:r>
              <a:rPr lang="en-CA" dirty="0"/>
              <a:t> </a:t>
            </a:r>
            <a:r>
              <a:rPr lang="en-CA" dirty="0" err="1"/>
              <a:t>avez</a:t>
            </a:r>
            <a:r>
              <a:rPr lang="en-CA" dirty="0"/>
              <a:t> des questions</a:t>
            </a:r>
          </a:p>
          <a:p>
            <a:pPr lvl="1"/>
            <a:r>
              <a:rPr lang="en-CA" dirty="0" err="1"/>
              <a:t>Vous</a:t>
            </a:r>
            <a:r>
              <a:rPr lang="en-CA" dirty="0"/>
              <a:t> </a:t>
            </a:r>
            <a:r>
              <a:rPr lang="en-CA" dirty="0" err="1"/>
              <a:t>reposer</a:t>
            </a:r>
            <a:endParaRPr lang="en-CA" dirty="0"/>
          </a:p>
          <a:p>
            <a:pPr lvl="1"/>
            <a:endParaRPr lang="en-CA" dirty="0"/>
          </a:p>
          <a:p>
            <a:pPr lvl="1"/>
            <a:endParaRPr lang="en-CA" dirty="0"/>
          </a:p>
          <a:p>
            <a:pPr marL="0" indent="0">
              <a:buNone/>
            </a:pPr>
            <a:endParaRPr lang="en-CA" dirty="0"/>
          </a:p>
          <a:p>
            <a:pPr marL="0" indent="0">
              <a:buNone/>
            </a:pPr>
            <a:endParaRPr lang="en-CA" dirty="0"/>
          </a:p>
        </p:txBody>
      </p:sp>
    </p:spTree>
    <p:extLst>
      <p:ext uri="{BB962C8B-B14F-4D97-AF65-F5344CB8AC3E}">
        <p14:creationId xmlns:p14="http://schemas.microsoft.com/office/powerpoint/2010/main" val="3967191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Absence </a:t>
            </a:r>
            <a:r>
              <a:rPr lang="en-US" dirty="0" err="1"/>
              <a:t>ou</a:t>
            </a:r>
            <a:r>
              <a:rPr lang="en-US" dirty="0"/>
              <a:t> retard au </a:t>
            </a:r>
            <a:r>
              <a:rPr lang="en-US" dirty="0" err="1"/>
              <a:t>cours</a:t>
            </a:r>
            <a:endParaRPr lang="en-US" dirty="0"/>
          </a:p>
        </p:txBody>
      </p:sp>
      <p:sp>
        <p:nvSpPr>
          <p:cNvPr id="3" name="Espace réservé du contenu 2"/>
          <p:cNvSpPr>
            <a:spLocks noGrp="1"/>
          </p:cNvSpPr>
          <p:nvPr>
            <p:ph idx="1"/>
            <p:custDataLst>
              <p:tags r:id="rId2"/>
            </p:custDataLst>
          </p:nvPr>
        </p:nvSpPr>
        <p:spPr/>
        <p:txBody>
          <a:bodyPr/>
          <a:lstStyle/>
          <a:p>
            <a:r>
              <a:rPr lang="en-US" dirty="0"/>
              <a:t>Retard</a:t>
            </a:r>
          </a:p>
          <a:p>
            <a:pPr lvl="1"/>
            <a:r>
              <a:rPr lang="en-US" dirty="0"/>
              <a:t>Essayer d’être </a:t>
            </a:r>
            <a:r>
              <a:rPr lang="en-US" dirty="0" err="1"/>
              <a:t>discret</a:t>
            </a:r>
            <a:r>
              <a:rPr lang="en-US" dirty="0"/>
              <a:t> </a:t>
            </a:r>
            <a:r>
              <a:rPr lang="en-US" dirty="0" err="1"/>
              <a:t>en</a:t>
            </a:r>
            <a:r>
              <a:rPr lang="en-US" dirty="0"/>
              <a:t> entrant </a:t>
            </a:r>
            <a:r>
              <a:rPr lang="en-US" dirty="0" err="1"/>
              <a:t>dans</a:t>
            </a:r>
            <a:r>
              <a:rPr lang="en-US" dirty="0"/>
              <a:t> la </a:t>
            </a:r>
            <a:r>
              <a:rPr lang="en-US" dirty="0" err="1"/>
              <a:t>classe</a:t>
            </a:r>
            <a:endParaRPr lang="en-US" dirty="0"/>
          </a:p>
          <a:p>
            <a:pPr lvl="1"/>
            <a:r>
              <a:rPr lang="en-US" dirty="0"/>
              <a:t>Si le retard </a:t>
            </a:r>
            <a:r>
              <a:rPr lang="en-US" dirty="0" err="1"/>
              <a:t>est</a:t>
            </a:r>
            <a:r>
              <a:rPr lang="en-US" dirty="0"/>
              <a:t> </a:t>
            </a:r>
            <a:r>
              <a:rPr lang="en-US" dirty="0" err="1"/>
              <a:t>prévu</a:t>
            </a:r>
            <a:r>
              <a:rPr lang="en-US" dirty="0"/>
              <a:t>, essayer de me </a:t>
            </a:r>
            <a:r>
              <a:rPr lang="en-US" dirty="0" err="1"/>
              <a:t>prévenir</a:t>
            </a:r>
            <a:r>
              <a:rPr lang="en-US" dirty="0"/>
              <a:t> par </a:t>
            </a:r>
            <a:r>
              <a:rPr lang="en-US" dirty="0" err="1"/>
              <a:t>courriel</a:t>
            </a:r>
            <a:r>
              <a:rPr lang="en-US" dirty="0"/>
              <a:t> </a:t>
            </a:r>
            <a:r>
              <a:rPr lang="en-US" dirty="0" err="1"/>
              <a:t>d’avance</a:t>
            </a:r>
            <a:endParaRPr lang="en-US" dirty="0"/>
          </a:p>
          <a:p>
            <a:r>
              <a:rPr lang="en-US" dirty="0"/>
              <a:t>Absence</a:t>
            </a:r>
          </a:p>
          <a:p>
            <a:pPr lvl="1"/>
            <a:r>
              <a:rPr lang="en-US" dirty="0"/>
              <a:t>Si </a:t>
            </a:r>
            <a:r>
              <a:rPr lang="en-US" dirty="0" err="1"/>
              <a:t>vous</a:t>
            </a:r>
            <a:r>
              <a:rPr lang="en-US" dirty="0"/>
              <a:t> </a:t>
            </a:r>
            <a:r>
              <a:rPr lang="en-US" dirty="0" err="1"/>
              <a:t>êtes</a:t>
            </a:r>
            <a:r>
              <a:rPr lang="en-US" dirty="0"/>
              <a:t> absent, je </a:t>
            </a:r>
            <a:r>
              <a:rPr lang="en-US" dirty="0" err="1"/>
              <a:t>vous</a:t>
            </a:r>
            <a:r>
              <a:rPr lang="en-US" dirty="0"/>
              <a:t> encourage à bien </a:t>
            </a:r>
            <a:r>
              <a:rPr lang="en-US" dirty="0" err="1"/>
              <a:t>étudier</a:t>
            </a:r>
            <a:r>
              <a:rPr lang="en-US" dirty="0"/>
              <a:t> les notes et me </a:t>
            </a:r>
            <a:r>
              <a:rPr lang="en-US" dirty="0" err="1"/>
              <a:t>contacter</a:t>
            </a:r>
            <a:r>
              <a:rPr lang="en-US" dirty="0"/>
              <a:t> </a:t>
            </a:r>
            <a:r>
              <a:rPr lang="en-US" dirty="0" err="1"/>
              <a:t>si</a:t>
            </a:r>
            <a:r>
              <a:rPr lang="en-US" dirty="0"/>
              <a:t> </a:t>
            </a:r>
            <a:r>
              <a:rPr lang="en-US" dirty="0" err="1"/>
              <a:t>vous</a:t>
            </a:r>
            <a:r>
              <a:rPr lang="en-US" dirty="0"/>
              <a:t> </a:t>
            </a:r>
            <a:r>
              <a:rPr lang="en-US" dirty="0" err="1"/>
              <a:t>avez</a:t>
            </a:r>
            <a:r>
              <a:rPr lang="en-US" dirty="0"/>
              <a:t> des questions.</a:t>
            </a:r>
          </a:p>
          <a:p>
            <a:pPr lvl="1"/>
            <a:r>
              <a:rPr lang="en-US" dirty="0"/>
              <a:t>Si </a:t>
            </a:r>
            <a:r>
              <a:rPr lang="en-US" dirty="0" err="1"/>
              <a:t>vous</a:t>
            </a:r>
            <a:r>
              <a:rPr lang="en-US" dirty="0"/>
              <a:t> </a:t>
            </a:r>
            <a:r>
              <a:rPr lang="en-US" dirty="0" err="1"/>
              <a:t>êtes</a:t>
            </a:r>
            <a:r>
              <a:rPr lang="en-US" dirty="0"/>
              <a:t> absent à un </a:t>
            </a:r>
            <a:r>
              <a:rPr lang="en-US" dirty="0" err="1"/>
              <a:t>examen</a:t>
            </a:r>
            <a:r>
              <a:rPr lang="en-US" dirty="0"/>
              <a:t>, </a:t>
            </a:r>
            <a:r>
              <a:rPr lang="en-US" dirty="0" err="1"/>
              <a:t>prévenez-moi</a:t>
            </a:r>
            <a:r>
              <a:rPr lang="en-US" dirty="0"/>
              <a:t> le plus </a:t>
            </a:r>
            <a:r>
              <a:rPr lang="en-US" dirty="0" err="1"/>
              <a:t>d’avance</a:t>
            </a:r>
            <a:r>
              <a:rPr lang="en-US" dirty="0"/>
              <a:t> que possible. Un billet </a:t>
            </a:r>
            <a:r>
              <a:rPr lang="en-US" dirty="0" err="1"/>
              <a:t>médical</a:t>
            </a:r>
            <a:r>
              <a:rPr lang="en-US" dirty="0"/>
              <a:t> </a:t>
            </a:r>
            <a:r>
              <a:rPr lang="en-US" dirty="0" err="1"/>
              <a:t>pourrait</a:t>
            </a:r>
            <a:r>
              <a:rPr lang="en-US" dirty="0"/>
              <a:t> </a:t>
            </a:r>
            <a:r>
              <a:rPr lang="en-US" dirty="0" err="1"/>
              <a:t>être</a:t>
            </a:r>
            <a:r>
              <a:rPr lang="en-US" dirty="0"/>
              <a:t> </a:t>
            </a:r>
            <a:r>
              <a:rPr lang="en-US" dirty="0" err="1"/>
              <a:t>exigé</a:t>
            </a:r>
            <a:r>
              <a:rPr lang="en-US" dirty="0"/>
              <a:t>.</a:t>
            </a:r>
          </a:p>
        </p:txBody>
      </p:sp>
    </p:spTree>
    <p:extLst>
      <p:ext uri="{BB962C8B-B14F-4D97-AF65-F5344CB8AC3E}">
        <p14:creationId xmlns:p14="http://schemas.microsoft.com/office/powerpoint/2010/main" val="296097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99087-8689-4329-A595-24CEDF95E2EC}"/>
              </a:ext>
            </a:extLst>
          </p:cNvPr>
          <p:cNvSpPr>
            <a:spLocks noGrp="1"/>
          </p:cNvSpPr>
          <p:nvPr>
            <p:ph type="title"/>
            <p:custDataLst>
              <p:tags r:id="rId1"/>
            </p:custDataLst>
          </p:nvPr>
        </p:nvSpPr>
        <p:spPr/>
        <p:txBody>
          <a:bodyPr/>
          <a:lstStyle/>
          <a:p>
            <a:r>
              <a:rPr lang="en-CA" dirty="0" err="1"/>
              <a:t>Ressources</a:t>
            </a:r>
            <a:endParaRPr lang="en-CA" dirty="0"/>
          </a:p>
        </p:txBody>
      </p:sp>
      <p:sp>
        <p:nvSpPr>
          <p:cNvPr id="3" name="Content Placeholder 2">
            <a:extLst>
              <a:ext uri="{FF2B5EF4-FFF2-40B4-BE49-F238E27FC236}">
                <a16:creationId xmlns:a16="http://schemas.microsoft.com/office/drawing/2014/main" id="{F6815347-FBFB-488D-ABB3-DFB6226B038F}"/>
              </a:ext>
            </a:extLst>
          </p:cNvPr>
          <p:cNvSpPr>
            <a:spLocks noGrp="1"/>
          </p:cNvSpPr>
          <p:nvPr>
            <p:ph idx="1"/>
            <p:custDataLst>
              <p:tags r:id="rId2"/>
            </p:custDataLst>
          </p:nvPr>
        </p:nvSpPr>
        <p:spPr/>
        <p:txBody>
          <a:bodyPr/>
          <a:lstStyle/>
          <a:p>
            <a:r>
              <a:rPr lang="en-CA" dirty="0"/>
              <a:t>Site du </a:t>
            </a:r>
            <a:r>
              <a:rPr lang="en-CA" dirty="0" err="1"/>
              <a:t>cours</a:t>
            </a:r>
            <a:r>
              <a:rPr lang="en-CA" dirty="0"/>
              <a:t> (</a:t>
            </a:r>
            <a:r>
              <a:rPr lang="en-CA" dirty="0">
                <a:hlinkClick r:id="rId4"/>
              </a:rPr>
              <a:t>www.alexandremageau.ca</a:t>
            </a:r>
            <a:r>
              <a:rPr lang="en-CA" dirty="0"/>
              <a:t>)</a:t>
            </a:r>
          </a:p>
          <a:p>
            <a:pPr lvl="1"/>
            <a:r>
              <a:rPr lang="en-CA" dirty="0"/>
              <a:t>Diapositives </a:t>
            </a:r>
          </a:p>
          <a:p>
            <a:pPr lvl="1"/>
            <a:r>
              <a:rPr lang="en-CA" dirty="0"/>
              <a:t>Site de </a:t>
            </a:r>
            <a:r>
              <a:rPr lang="en-CA" dirty="0" err="1"/>
              <a:t>références</a:t>
            </a:r>
            <a:r>
              <a:rPr lang="en-CA" dirty="0"/>
              <a:t> (à la fin des </a:t>
            </a:r>
            <a:r>
              <a:rPr lang="en-CA" dirty="0" err="1"/>
              <a:t>diapositives</a:t>
            </a:r>
            <a:r>
              <a:rPr lang="en-CA" dirty="0"/>
              <a:t>)</a:t>
            </a:r>
          </a:p>
          <a:p>
            <a:pPr lvl="1"/>
            <a:r>
              <a:rPr lang="en-CA" dirty="0" err="1"/>
              <a:t>Exercices</a:t>
            </a:r>
            <a:endParaRPr lang="en-CA" dirty="0"/>
          </a:p>
          <a:p>
            <a:r>
              <a:rPr lang="en-CA" dirty="0"/>
              <a:t>Internet</a:t>
            </a:r>
          </a:p>
          <a:p>
            <a:pPr lvl="1"/>
            <a:r>
              <a:rPr lang="en-CA" dirty="0"/>
              <a:t>Des sites de </a:t>
            </a:r>
            <a:r>
              <a:rPr lang="en-CA" dirty="0" err="1"/>
              <a:t>références</a:t>
            </a:r>
            <a:r>
              <a:rPr lang="en-CA" dirty="0"/>
              <a:t> </a:t>
            </a:r>
            <a:r>
              <a:rPr lang="en-CA" dirty="0" err="1"/>
              <a:t>sont</a:t>
            </a:r>
            <a:r>
              <a:rPr lang="en-CA" dirty="0"/>
              <a:t> </a:t>
            </a:r>
            <a:r>
              <a:rPr lang="en-CA" dirty="0" err="1"/>
              <a:t>fournis</a:t>
            </a:r>
            <a:r>
              <a:rPr lang="en-CA" dirty="0"/>
              <a:t> à la fin des diapositives</a:t>
            </a:r>
          </a:p>
        </p:txBody>
      </p:sp>
    </p:spTree>
    <p:extLst>
      <p:ext uri="{BB962C8B-B14F-4D97-AF65-F5344CB8AC3E}">
        <p14:creationId xmlns:p14="http://schemas.microsoft.com/office/powerpoint/2010/main" val="2660760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2B762-A00A-435B-8CE5-367549064051}"/>
              </a:ext>
            </a:extLst>
          </p:cNvPr>
          <p:cNvSpPr>
            <a:spLocks noGrp="1"/>
          </p:cNvSpPr>
          <p:nvPr>
            <p:ph type="title"/>
            <p:custDataLst>
              <p:tags r:id="rId1"/>
            </p:custDataLst>
          </p:nvPr>
        </p:nvSpPr>
        <p:spPr/>
        <p:txBody>
          <a:bodyPr/>
          <a:lstStyle/>
          <a:p>
            <a:r>
              <a:rPr lang="en-CA" dirty="0"/>
              <a:t>Frais à </a:t>
            </a:r>
            <a:r>
              <a:rPr lang="en-CA" dirty="0" err="1"/>
              <a:t>prévoir</a:t>
            </a:r>
            <a:endParaRPr lang="en-CA" dirty="0"/>
          </a:p>
        </p:txBody>
      </p:sp>
      <p:sp>
        <p:nvSpPr>
          <p:cNvPr id="3" name="Content Placeholder 2">
            <a:extLst>
              <a:ext uri="{FF2B5EF4-FFF2-40B4-BE49-F238E27FC236}">
                <a16:creationId xmlns:a16="http://schemas.microsoft.com/office/drawing/2014/main" id="{661C8F14-1AB5-400F-B80B-426BF238B208}"/>
              </a:ext>
            </a:extLst>
          </p:cNvPr>
          <p:cNvSpPr>
            <a:spLocks noGrp="1"/>
          </p:cNvSpPr>
          <p:nvPr>
            <p:ph idx="1"/>
            <p:custDataLst>
              <p:tags r:id="rId2"/>
            </p:custDataLst>
          </p:nvPr>
        </p:nvSpPr>
        <p:spPr/>
        <p:txBody>
          <a:bodyPr/>
          <a:lstStyle/>
          <a:p>
            <a:r>
              <a:rPr lang="en-CA"/>
              <a:t>Aucun (les logiciels utilisés sont gratuits)</a:t>
            </a:r>
            <a:endParaRPr lang="en-CA" dirty="0"/>
          </a:p>
          <a:p>
            <a:endParaRPr lang="en-CA" dirty="0"/>
          </a:p>
          <a:p>
            <a:endParaRPr lang="en-CA" dirty="0"/>
          </a:p>
        </p:txBody>
      </p:sp>
    </p:spTree>
    <p:extLst>
      <p:ext uri="{BB962C8B-B14F-4D97-AF65-F5344CB8AC3E}">
        <p14:creationId xmlns:p14="http://schemas.microsoft.com/office/powerpoint/2010/main" val="11051142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7C65C-6BD9-4D56-B846-1CC44715BE00}"/>
              </a:ext>
            </a:extLst>
          </p:cNvPr>
          <p:cNvSpPr>
            <a:spLocks noGrp="1"/>
          </p:cNvSpPr>
          <p:nvPr>
            <p:ph type="title"/>
            <p:custDataLst>
              <p:tags r:id="rId1"/>
            </p:custDataLst>
          </p:nvPr>
        </p:nvSpPr>
        <p:spPr/>
        <p:txBody>
          <a:bodyPr/>
          <a:lstStyle/>
          <a:p>
            <a:r>
              <a:rPr lang="fr-CA" dirty="0"/>
              <a:t>Contenu</a:t>
            </a:r>
          </a:p>
        </p:txBody>
      </p:sp>
      <p:sp>
        <p:nvSpPr>
          <p:cNvPr id="3" name="Content Placeholder 2">
            <a:extLst>
              <a:ext uri="{FF2B5EF4-FFF2-40B4-BE49-F238E27FC236}">
                <a16:creationId xmlns:a16="http://schemas.microsoft.com/office/drawing/2014/main" id="{CC64917D-0B4B-4697-BAA7-3DC7B9E5743D}"/>
              </a:ext>
            </a:extLst>
          </p:cNvPr>
          <p:cNvSpPr>
            <a:spLocks noGrp="1"/>
          </p:cNvSpPr>
          <p:nvPr>
            <p:ph idx="1"/>
            <p:custDataLst>
              <p:tags r:id="rId2"/>
            </p:custDataLst>
          </p:nvPr>
        </p:nvSpPr>
        <p:spPr/>
        <p:txBody>
          <a:bodyPr>
            <a:normAutofit/>
          </a:bodyPr>
          <a:lstStyle/>
          <a:p>
            <a:r>
              <a:rPr lang="fr-CA" dirty="0"/>
              <a:t>Introduction aux bases de données</a:t>
            </a:r>
          </a:p>
          <a:p>
            <a:r>
              <a:rPr lang="fr-CA" dirty="0"/>
              <a:t>Base de données relationnelles </a:t>
            </a:r>
          </a:p>
          <a:p>
            <a:r>
              <a:rPr lang="fr-CA" dirty="0"/>
              <a:t>Introduction à SQL Server</a:t>
            </a:r>
          </a:p>
          <a:p>
            <a:r>
              <a:rPr lang="fr-CA" dirty="0"/>
              <a:t>Introduction aux outils</a:t>
            </a:r>
          </a:p>
          <a:p>
            <a:r>
              <a:rPr lang="fr-CA" dirty="0"/>
              <a:t>Procédure d'installation </a:t>
            </a:r>
          </a:p>
          <a:p>
            <a:r>
              <a:rPr lang="fr-CA" dirty="0"/>
              <a:t>Structure d'une base de données </a:t>
            </a:r>
          </a:p>
          <a:p>
            <a:r>
              <a:rPr lang="fr-CA" dirty="0"/>
              <a:t>Introduction à SQL</a:t>
            </a:r>
          </a:p>
          <a:p>
            <a:r>
              <a:rPr lang="fr-CA" dirty="0"/>
              <a:t>Conclusion</a:t>
            </a:r>
          </a:p>
        </p:txBody>
      </p:sp>
    </p:spTree>
    <p:extLst>
      <p:ext uri="{BB962C8B-B14F-4D97-AF65-F5344CB8AC3E}">
        <p14:creationId xmlns:p14="http://schemas.microsoft.com/office/powerpoint/2010/main" val="3422453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Introduction aux bases de données</a:t>
            </a:r>
          </a:p>
        </p:txBody>
      </p:sp>
    </p:spTree>
    <p:extLst>
      <p:ext uri="{BB962C8B-B14F-4D97-AF65-F5344CB8AC3E}">
        <p14:creationId xmlns:p14="http://schemas.microsoft.com/office/powerpoint/2010/main" val="2097866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241AE-5CF0-4973-96F6-6A1EE465AC33}"/>
              </a:ext>
            </a:extLst>
          </p:cNvPr>
          <p:cNvSpPr>
            <a:spLocks noGrp="1"/>
          </p:cNvSpPr>
          <p:nvPr>
            <p:ph type="title"/>
            <p:custDataLst>
              <p:tags r:id="rId1"/>
            </p:custDataLst>
          </p:nvPr>
        </p:nvSpPr>
        <p:spPr/>
        <p:txBody>
          <a:bodyPr/>
          <a:lstStyle/>
          <a:p>
            <a:r>
              <a:rPr lang="fr-CA" dirty="0"/>
              <a:t>Introduction aux bases de données</a:t>
            </a:r>
          </a:p>
        </p:txBody>
      </p:sp>
      <p:sp>
        <p:nvSpPr>
          <p:cNvPr id="3" name="Content Placeholder 2">
            <a:extLst>
              <a:ext uri="{FF2B5EF4-FFF2-40B4-BE49-F238E27FC236}">
                <a16:creationId xmlns:a16="http://schemas.microsoft.com/office/drawing/2014/main" id="{0BDC9DC5-1C91-479A-B84F-A48CA4A5FDD3}"/>
              </a:ext>
            </a:extLst>
          </p:cNvPr>
          <p:cNvSpPr>
            <a:spLocks noGrp="1"/>
          </p:cNvSpPr>
          <p:nvPr>
            <p:ph idx="1"/>
            <p:custDataLst>
              <p:tags r:id="rId2"/>
            </p:custDataLst>
          </p:nvPr>
        </p:nvSpPr>
        <p:spPr/>
        <p:txBody>
          <a:bodyPr/>
          <a:lstStyle/>
          <a:p>
            <a:r>
              <a:rPr lang="fr-CA" dirty="0"/>
              <a:t>Les bases de données sont des logiciels sophistiqués qui se spécialisent dans l'entreposage structuré des données afin de faciliter leur conservation et leur utilisation.</a:t>
            </a:r>
          </a:p>
          <a:p>
            <a:r>
              <a:rPr lang="fr-CA" dirty="0"/>
              <a:t>Leur rôle de base inclut la sauvegarde, la modification, la suppression et la récupération des données qu'on appelle opération CRUD (CREATE, READ, UPDATE, DELETE).</a:t>
            </a:r>
          </a:p>
          <a:p>
            <a:r>
              <a:rPr lang="fr-CA" dirty="0"/>
              <a:t>Les bases de données ont également de nombreux mécanismes qui permettent de contrôler sa performance et sa sécurité ainsi que l'intégrité des données.</a:t>
            </a:r>
          </a:p>
        </p:txBody>
      </p:sp>
    </p:spTree>
    <p:extLst>
      <p:ext uri="{BB962C8B-B14F-4D97-AF65-F5344CB8AC3E}">
        <p14:creationId xmlns:p14="http://schemas.microsoft.com/office/powerpoint/2010/main" val="3768545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241AE-5CF0-4973-96F6-6A1EE465AC33}"/>
              </a:ext>
            </a:extLst>
          </p:cNvPr>
          <p:cNvSpPr>
            <a:spLocks noGrp="1"/>
          </p:cNvSpPr>
          <p:nvPr>
            <p:ph type="title"/>
            <p:custDataLst>
              <p:tags r:id="rId1"/>
            </p:custDataLst>
          </p:nvPr>
        </p:nvSpPr>
        <p:spPr/>
        <p:txBody>
          <a:bodyPr/>
          <a:lstStyle/>
          <a:p>
            <a:r>
              <a:rPr lang="fr-CA" dirty="0"/>
              <a:t>Introduction aux bases de données</a:t>
            </a:r>
          </a:p>
        </p:txBody>
      </p:sp>
      <p:sp>
        <p:nvSpPr>
          <p:cNvPr id="3" name="Content Placeholder 2">
            <a:extLst>
              <a:ext uri="{FF2B5EF4-FFF2-40B4-BE49-F238E27FC236}">
                <a16:creationId xmlns:a16="http://schemas.microsoft.com/office/drawing/2014/main" id="{0BDC9DC5-1C91-479A-B84F-A48CA4A5FDD3}"/>
              </a:ext>
            </a:extLst>
          </p:cNvPr>
          <p:cNvSpPr>
            <a:spLocks noGrp="1"/>
          </p:cNvSpPr>
          <p:nvPr>
            <p:ph idx="1"/>
            <p:custDataLst>
              <p:tags r:id="rId2"/>
            </p:custDataLst>
          </p:nvPr>
        </p:nvSpPr>
        <p:spPr/>
        <p:txBody>
          <a:bodyPr/>
          <a:lstStyle/>
          <a:p>
            <a:r>
              <a:rPr lang="fr-CA" dirty="0"/>
              <a:t>Les bases de données sont divisées en deux grandes catégories: </a:t>
            </a:r>
          </a:p>
          <a:p>
            <a:pPr lvl="1"/>
            <a:r>
              <a:rPr lang="fr-CA" dirty="0"/>
              <a:t>Base de données relationnelles</a:t>
            </a:r>
          </a:p>
          <a:p>
            <a:pPr lvl="1"/>
            <a:r>
              <a:rPr lang="fr-CA" dirty="0"/>
              <a:t>Base de données NoSQL</a:t>
            </a:r>
          </a:p>
          <a:p>
            <a:pPr lvl="1"/>
            <a:endParaRPr lang="fr-CA" dirty="0"/>
          </a:p>
          <a:p>
            <a:pPr lvl="1"/>
            <a:endParaRPr lang="fr-CA" dirty="0"/>
          </a:p>
          <a:p>
            <a:pPr lvl="1"/>
            <a:endParaRPr lang="fr-CA" dirty="0"/>
          </a:p>
          <a:p>
            <a:r>
              <a:rPr lang="fr-CA" dirty="0"/>
              <a:t>Dans le cadre du cours, nous verrons majoritairement comment utiliser des bases de données </a:t>
            </a:r>
            <a:r>
              <a:rPr lang="fr-CA" u="sng" dirty="0"/>
              <a:t>relationnelles</a:t>
            </a:r>
            <a:r>
              <a:rPr lang="fr-CA" dirty="0"/>
              <a:t> puisque ces dernières dominent largement le marché.</a:t>
            </a:r>
          </a:p>
          <a:p>
            <a:endParaRPr lang="fr-CA" dirty="0"/>
          </a:p>
        </p:txBody>
      </p:sp>
    </p:spTree>
    <p:extLst>
      <p:ext uri="{BB962C8B-B14F-4D97-AF65-F5344CB8AC3E}">
        <p14:creationId xmlns:p14="http://schemas.microsoft.com/office/powerpoint/2010/main" val="4179161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Base de données  relationnelles</a:t>
            </a:r>
          </a:p>
        </p:txBody>
      </p:sp>
    </p:spTree>
    <p:extLst>
      <p:ext uri="{BB962C8B-B14F-4D97-AF65-F5344CB8AC3E}">
        <p14:creationId xmlns:p14="http://schemas.microsoft.com/office/powerpoint/2010/main" val="2362108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1F45B-C38D-4F00-B1C4-5447ACCA2C31}"/>
              </a:ext>
            </a:extLst>
          </p:cNvPr>
          <p:cNvSpPr>
            <a:spLocks noGrp="1"/>
          </p:cNvSpPr>
          <p:nvPr>
            <p:ph type="title"/>
            <p:custDataLst>
              <p:tags r:id="rId1"/>
            </p:custDataLst>
          </p:nvPr>
        </p:nvSpPr>
        <p:spPr/>
        <p:txBody>
          <a:bodyPr/>
          <a:lstStyle/>
          <a:p>
            <a:r>
              <a:rPr lang="fr-CA" dirty="0"/>
              <a:t>Base de données relationnelles</a:t>
            </a:r>
          </a:p>
        </p:txBody>
      </p:sp>
      <p:sp>
        <p:nvSpPr>
          <p:cNvPr id="3" name="Content Placeholder 2">
            <a:extLst>
              <a:ext uri="{FF2B5EF4-FFF2-40B4-BE49-F238E27FC236}">
                <a16:creationId xmlns:a16="http://schemas.microsoft.com/office/drawing/2014/main" id="{5F3E0A4A-E3AD-4983-8D90-9BAAD8E3268B}"/>
              </a:ext>
            </a:extLst>
          </p:cNvPr>
          <p:cNvSpPr>
            <a:spLocks noGrp="1"/>
          </p:cNvSpPr>
          <p:nvPr>
            <p:ph idx="1"/>
            <p:custDataLst>
              <p:tags r:id="rId2"/>
            </p:custDataLst>
          </p:nvPr>
        </p:nvSpPr>
        <p:spPr/>
        <p:txBody>
          <a:bodyPr>
            <a:normAutofit/>
          </a:bodyPr>
          <a:lstStyle/>
          <a:p>
            <a:r>
              <a:rPr lang="fr-CA" dirty="0"/>
              <a:t>Les bases de données </a:t>
            </a:r>
            <a:r>
              <a:rPr lang="fr-CA" dirty="0" err="1"/>
              <a:t>données</a:t>
            </a:r>
            <a:r>
              <a:rPr lang="fr-CA" dirty="0"/>
              <a:t> relationnelles sont fondamentalement basées sur des structures en </a:t>
            </a:r>
            <a:r>
              <a:rPr lang="fr-CA" u="sng" dirty="0"/>
              <a:t>table</a:t>
            </a:r>
            <a:r>
              <a:rPr lang="fr-CA" dirty="0"/>
              <a:t>.</a:t>
            </a:r>
          </a:p>
          <a:p>
            <a:r>
              <a:rPr lang="fr-CA" dirty="0"/>
              <a:t>Ces dernières sont comparables à une feuille Excel ou chaque colonne porterait un nom (</a:t>
            </a:r>
            <a:r>
              <a:rPr lang="fr-CA" u="sng" dirty="0"/>
              <a:t>champs</a:t>
            </a:r>
            <a:r>
              <a:rPr lang="fr-CA" dirty="0"/>
              <a:t>) et/ou chaque ligne serait une entrée (également appelé "</a:t>
            </a:r>
            <a:r>
              <a:rPr lang="fr-CA" u="sng" dirty="0"/>
              <a:t>Record</a:t>
            </a:r>
            <a:r>
              <a:rPr lang="fr-CA" dirty="0"/>
              <a:t>" ou "</a:t>
            </a:r>
            <a:r>
              <a:rPr lang="fr-CA" u="sng" dirty="0"/>
              <a:t>Tuple</a:t>
            </a:r>
            <a:r>
              <a:rPr lang="fr-CA" dirty="0"/>
              <a:t>").</a:t>
            </a:r>
          </a:p>
          <a:p>
            <a:r>
              <a:rPr lang="fr-CA" dirty="0"/>
              <a:t>Chaque table représente typiquement une entité du système (ex. Un client, une succursale, une transaction, etc.)</a:t>
            </a:r>
          </a:p>
          <a:p>
            <a:endParaRPr lang="fr-CA" dirty="0"/>
          </a:p>
          <a:p>
            <a:endParaRPr lang="fr-CA" dirty="0"/>
          </a:p>
          <a:p>
            <a:endParaRPr lang="fr-CA" dirty="0"/>
          </a:p>
          <a:p>
            <a:endParaRPr lang="fr-CA" dirty="0"/>
          </a:p>
          <a:p>
            <a:endParaRPr lang="fr-CA" dirty="0"/>
          </a:p>
        </p:txBody>
      </p:sp>
    </p:spTree>
    <p:extLst>
      <p:ext uri="{BB962C8B-B14F-4D97-AF65-F5344CB8AC3E}">
        <p14:creationId xmlns:p14="http://schemas.microsoft.com/office/powerpoint/2010/main" val="1995515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3A57D-3BBD-4C4F-84FB-042CE861448C}"/>
              </a:ext>
            </a:extLst>
          </p:cNvPr>
          <p:cNvSpPr>
            <a:spLocks noGrp="1"/>
          </p:cNvSpPr>
          <p:nvPr>
            <p:ph type="title"/>
            <p:custDataLst>
              <p:tags r:id="rId1"/>
            </p:custDataLst>
          </p:nvPr>
        </p:nvSpPr>
        <p:spPr/>
        <p:txBody>
          <a:bodyPr/>
          <a:lstStyle/>
          <a:p>
            <a:r>
              <a:rPr lang="en-CA" dirty="0"/>
              <a:t>Information de contact</a:t>
            </a:r>
          </a:p>
        </p:txBody>
      </p:sp>
      <p:sp>
        <p:nvSpPr>
          <p:cNvPr id="3" name="Content Placeholder 2">
            <a:extLst>
              <a:ext uri="{FF2B5EF4-FFF2-40B4-BE49-F238E27FC236}">
                <a16:creationId xmlns:a16="http://schemas.microsoft.com/office/drawing/2014/main" id="{342FF0DB-47C0-48A6-A38C-9065ED129BA1}"/>
              </a:ext>
            </a:extLst>
          </p:cNvPr>
          <p:cNvSpPr>
            <a:spLocks noGrp="1"/>
          </p:cNvSpPr>
          <p:nvPr>
            <p:ph idx="1"/>
            <p:custDataLst>
              <p:tags r:id="rId2"/>
            </p:custDataLst>
          </p:nvPr>
        </p:nvSpPr>
        <p:spPr/>
        <p:txBody>
          <a:bodyPr/>
          <a:lstStyle/>
          <a:p>
            <a:r>
              <a:rPr lang="en-CA" dirty="0"/>
              <a:t>ALEXANDRE MAGEAU-PETRIN</a:t>
            </a:r>
          </a:p>
          <a:p>
            <a:r>
              <a:rPr lang="en-CA" dirty="0"/>
              <a:t>Courriel: MIO</a:t>
            </a:r>
          </a:p>
          <a:p>
            <a:r>
              <a:rPr lang="en-CA" dirty="0"/>
              <a:t>Site Internet: </a:t>
            </a:r>
            <a:r>
              <a:rPr lang="en-CA" dirty="0">
                <a:hlinkClick r:id="rId4"/>
              </a:rPr>
              <a:t>www.alexandremageau.ca</a:t>
            </a:r>
            <a:endParaRPr lang="en-CA" dirty="0"/>
          </a:p>
          <a:p>
            <a:endParaRPr lang="en-CA" dirty="0"/>
          </a:p>
          <a:p>
            <a:endParaRPr lang="en-CA" dirty="0"/>
          </a:p>
        </p:txBody>
      </p:sp>
    </p:spTree>
    <p:extLst>
      <p:ext uri="{BB962C8B-B14F-4D97-AF65-F5344CB8AC3E}">
        <p14:creationId xmlns:p14="http://schemas.microsoft.com/office/powerpoint/2010/main" val="1279210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8577B-C7CB-491C-99DD-03A9D31BCC34}"/>
              </a:ext>
            </a:extLst>
          </p:cNvPr>
          <p:cNvSpPr>
            <a:spLocks noGrp="1"/>
          </p:cNvSpPr>
          <p:nvPr>
            <p:ph type="title"/>
            <p:custDataLst>
              <p:tags r:id="rId1"/>
            </p:custDataLst>
          </p:nvPr>
        </p:nvSpPr>
        <p:spPr/>
        <p:txBody>
          <a:bodyPr/>
          <a:lstStyle/>
          <a:p>
            <a:r>
              <a:rPr lang="fr-CA" dirty="0"/>
              <a:t>Base de données relationnelles</a:t>
            </a:r>
          </a:p>
        </p:txBody>
      </p:sp>
      <p:sp>
        <p:nvSpPr>
          <p:cNvPr id="3" name="Content Placeholder 2">
            <a:extLst>
              <a:ext uri="{FF2B5EF4-FFF2-40B4-BE49-F238E27FC236}">
                <a16:creationId xmlns:a16="http://schemas.microsoft.com/office/drawing/2014/main" id="{26A3EC67-BF28-4C43-8D55-407E4B062D9E}"/>
              </a:ext>
            </a:extLst>
          </p:cNvPr>
          <p:cNvSpPr>
            <a:spLocks noGrp="1"/>
          </p:cNvSpPr>
          <p:nvPr>
            <p:ph idx="1"/>
            <p:custDataLst>
              <p:tags r:id="rId2"/>
            </p:custDataLst>
          </p:nvPr>
        </p:nvSpPr>
        <p:spPr/>
        <p:txBody>
          <a:bodyPr/>
          <a:lstStyle/>
          <a:p>
            <a:r>
              <a:rPr lang="fr-CA" dirty="0"/>
              <a:t>Il est également possible de mettre en </a:t>
            </a:r>
            <a:r>
              <a:rPr lang="fr-CA" u="sng" dirty="0"/>
              <a:t>relation</a:t>
            </a:r>
            <a:r>
              <a:rPr lang="fr-CA" dirty="0"/>
              <a:t> ses éléments (d'où le terme "base de données </a:t>
            </a:r>
            <a:r>
              <a:rPr lang="fr-CA" u="sng" dirty="0"/>
              <a:t>relationnelle</a:t>
            </a:r>
            <a:r>
              <a:rPr lang="fr-CA" dirty="0"/>
              <a:t>"</a:t>
            </a:r>
          </a:p>
          <a:p>
            <a:endParaRPr lang="fr-CA" dirty="0"/>
          </a:p>
          <a:p>
            <a:r>
              <a:rPr lang="fr-CA" dirty="0"/>
              <a:t>Nous pourrions donc dire, par exemple</a:t>
            </a:r>
          </a:p>
          <a:p>
            <a:pPr lvl="1"/>
            <a:r>
              <a:rPr lang="fr-CA" dirty="0"/>
              <a:t>Un client </a:t>
            </a:r>
            <a:r>
              <a:rPr lang="fr-CA" u="sng" dirty="0"/>
              <a:t>est membre</a:t>
            </a:r>
            <a:r>
              <a:rPr lang="fr-CA" dirty="0"/>
              <a:t> d'un certain magasin</a:t>
            </a:r>
          </a:p>
          <a:p>
            <a:pPr lvl="1"/>
            <a:r>
              <a:rPr lang="fr-CA" dirty="0"/>
              <a:t>Un employé </a:t>
            </a:r>
            <a:r>
              <a:rPr lang="fr-CA" u="sng" dirty="0"/>
              <a:t>travail</a:t>
            </a:r>
            <a:r>
              <a:rPr lang="fr-CA" dirty="0"/>
              <a:t>le pour un certain département</a:t>
            </a:r>
          </a:p>
          <a:p>
            <a:pPr lvl="1"/>
            <a:r>
              <a:rPr lang="fr-CA" dirty="0"/>
              <a:t>Un article </a:t>
            </a:r>
            <a:r>
              <a:rPr lang="fr-CA" u="sng" dirty="0"/>
              <a:t>fait parti</a:t>
            </a:r>
            <a:r>
              <a:rPr lang="fr-CA" dirty="0"/>
              <a:t>e d'une certaine commande</a:t>
            </a:r>
          </a:p>
          <a:p>
            <a:pPr lvl="1"/>
            <a:r>
              <a:rPr lang="fr-CA" dirty="0"/>
              <a:t>etc.</a:t>
            </a:r>
          </a:p>
        </p:txBody>
      </p:sp>
    </p:spTree>
    <p:extLst>
      <p:ext uri="{BB962C8B-B14F-4D97-AF65-F5344CB8AC3E}">
        <p14:creationId xmlns:p14="http://schemas.microsoft.com/office/powerpoint/2010/main" val="17385805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C72B6-AB68-4555-87BD-08BB9013C2C3}"/>
              </a:ext>
            </a:extLst>
          </p:cNvPr>
          <p:cNvSpPr>
            <a:spLocks noGrp="1"/>
          </p:cNvSpPr>
          <p:nvPr>
            <p:ph type="title"/>
            <p:custDataLst>
              <p:tags r:id="rId1"/>
            </p:custDataLst>
          </p:nvPr>
        </p:nvSpPr>
        <p:spPr/>
        <p:txBody>
          <a:bodyPr/>
          <a:lstStyle/>
          <a:p>
            <a:r>
              <a:rPr lang="fr-CA" dirty="0"/>
              <a:t>Exemple</a:t>
            </a:r>
          </a:p>
        </p:txBody>
      </p:sp>
      <p:sp>
        <p:nvSpPr>
          <p:cNvPr id="4" name="AutoShape 2" descr="Image result for relational database">
            <a:extLst>
              <a:ext uri="{FF2B5EF4-FFF2-40B4-BE49-F238E27FC236}">
                <a16:creationId xmlns:a16="http://schemas.microsoft.com/office/drawing/2014/main" id="{B646F806-F8C7-4A87-8C7B-0C3E6AC5AF11}"/>
              </a:ext>
            </a:extLst>
          </p:cNvPr>
          <p:cNvSpPr>
            <a:spLocks noChangeAspect="1" noChangeArrowheads="1"/>
          </p:cNvSpPr>
          <p:nvPr>
            <p:custDataLst>
              <p:tags r:id="rId2"/>
            </p:custDataLst>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a:p>
        </p:txBody>
      </p:sp>
      <p:pic>
        <p:nvPicPr>
          <p:cNvPr id="1030" name="Picture 6" descr="Related image">
            <a:extLst>
              <a:ext uri="{FF2B5EF4-FFF2-40B4-BE49-F238E27FC236}">
                <a16:creationId xmlns:a16="http://schemas.microsoft.com/office/drawing/2014/main" id="{99871E8F-E273-44BF-B2B2-799231CA6AC9}"/>
              </a:ext>
            </a:extLst>
          </p:cNvPr>
          <p:cNvPicPr>
            <a:picLocks noChangeAspect="1" noChangeArrowheads="1"/>
          </p:cNvPicPr>
          <p:nvPr>
            <p:custDataLst>
              <p:tags r:id="rId3"/>
            </p:custDataLst>
          </p:nvPr>
        </p:nvPicPr>
        <p:blipFill>
          <a:blip r:embed="rId5">
            <a:extLst>
              <a:ext uri="{28A0092B-C50C-407E-A947-70E740481C1C}">
                <a14:useLocalDpi xmlns:a14="http://schemas.microsoft.com/office/drawing/2010/main" val="0"/>
              </a:ext>
            </a:extLst>
          </a:blip>
          <a:srcRect/>
          <a:stretch>
            <a:fillRect/>
          </a:stretch>
        </p:blipFill>
        <p:spPr bwMode="auto">
          <a:xfrm>
            <a:off x="3481194" y="966688"/>
            <a:ext cx="5229611" cy="5438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4503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F2005-FBDC-4807-BEB4-3FFAF8975915}"/>
              </a:ext>
            </a:extLst>
          </p:cNvPr>
          <p:cNvSpPr>
            <a:spLocks noGrp="1"/>
          </p:cNvSpPr>
          <p:nvPr>
            <p:ph type="title"/>
            <p:custDataLst>
              <p:tags r:id="rId1"/>
            </p:custDataLst>
          </p:nvPr>
        </p:nvSpPr>
        <p:spPr/>
        <p:txBody>
          <a:bodyPr/>
          <a:lstStyle/>
          <a:p>
            <a:r>
              <a:rPr lang="fr-CA" dirty="0"/>
              <a:t>Produits sur le marché (SQL)</a:t>
            </a:r>
          </a:p>
        </p:txBody>
      </p:sp>
      <p:sp>
        <p:nvSpPr>
          <p:cNvPr id="3" name="Content Placeholder 2">
            <a:extLst>
              <a:ext uri="{FF2B5EF4-FFF2-40B4-BE49-F238E27FC236}">
                <a16:creationId xmlns:a16="http://schemas.microsoft.com/office/drawing/2014/main" id="{7175B2A8-BBF1-4515-9175-8DC276077D38}"/>
              </a:ext>
            </a:extLst>
          </p:cNvPr>
          <p:cNvSpPr>
            <a:spLocks noGrp="1"/>
          </p:cNvSpPr>
          <p:nvPr>
            <p:ph idx="1"/>
            <p:custDataLst>
              <p:tags r:id="rId2"/>
            </p:custDataLst>
          </p:nvPr>
        </p:nvSpPr>
        <p:spPr/>
        <p:txBody>
          <a:bodyPr/>
          <a:lstStyle/>
          <a:p>
            <a:r>
              <a:rPr lang="fr-CA" dirty="0"/>
              <a:t>SQL Server</a:t>
            </a:r>
          </a:p>
          <a:p>
            <a:r>
              <a:rPr lang="fr-CA" dirty="0"/>
              <a:t>Oracle</a:t>
            </a:r>
          </a:p>
          <a:p>
            <a:r>
              <a:rPr lang="fr-CA" dirty="0"/>
              <a:t>MySQL</a:t>
            </a:r>
          </a:p>
          <a:p>
            <a:r>
              <a:rPr lang="fr-CA" dirty="0" err="1"/>
              <a:t>MariaDB</a:t>
            </a:r>
            <a:endParaRPr lang="fr-CA" dirty="0"/>
          </a:p>
          <a:p>
            <a:r>
              <a:rPr lang="fr-CA" dirty="0"/>
              <a:t>etc.</a:t>
            </a:r>
          </a:p>
          <a:p>
            <a:endParaRPr lang="fr-CA" dirty="0"/>
          </a:p>
        </p:txBody>
      </p:sp>
    </p:spTree>
    <p:extLst>
      <p:ext uri="{BB962C8B-B14F-4D97-AF65-F5344CB8AC3E}">
        <p14:creationId xmlns:p14="http://schemas.microsoft.com/office/powerpoint/2010/main" val="23924922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Introduction à SQL Server</a:t>
            </a:r>
          </a:p>
        </p:txBody>
      </p:sp>
    </p:spTree>
    <p:extLst>
      <p:ext uri="{BB962C8B-B14F-4D97-AF65-F5344CB8AC3E}">
        <p14:creationId xmlns:p14="http://schemas.microsoft.com/office/powerpoint/2010/main" val="120735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A1084-4A61-429A-BC2F-623FE524B682}"/>
              </a:ext>
            </a:extLst>
          </p:cNvPr>
          <p:cNvSpPr>
            <a:spLocks noGrp="1"/>
          </p:cNvSpPr>
          <p:nvPr>
            <p:ph type="title"/>
            <p:custDataLst>
              <p:tags r:id="rId1"/>
            </p:custDataLst>
          </p:nvPr>
        </p:nvSpPr>
        <p:spPr/>
        <p:txBody>
          <a:bodyPr/>
          <a:lstStyle/>
          <a:p>
            <a:r>
              <a:rPr lang="fr-CA" dirty="0"/>
              <a:t>Introduction à SQL Server</a:t>
            </a:r>
          </a:p>
        </p:txBody>
      </p:sp>
      <p:sp>
        <p:nvSpPr>
          <p:cNvPr id="3" name="Content Placeholder 2">
            <a:extLst>
              <a:ext uri="{FF2B5EF4-FFF2-40B4-BE49-F238E27FC236}">
                <a16:creationId xmlns:a16="http://schemas.microsoft.com/office/drawing/2014/main" id="{73C89C3E-0A0D-489E-8B83-DB04C7135621}"/>
              </a:ext>
            </a:extLst>
          </p:cNvPr>
          <p:cNvSpPr>
            <a:spLocks noGrp="1"/>
          </p:cNvSpPr>
          <p:nvPr>
            <p:ph idx="1"/>
            <p:custDataLst>
              <p:tags r:id="rId2"/>
            </p:custDataLst>
          </p:nvPr>
        </p:nvSpPr>
        <p:spPr/>
        <p:txBody>
          <a:bodyPr/>
          <a:lstStyle/>
          <a:p>
            <a:r>
              <a:rPr lang="fr-CA" dirty="0"/>
              <a:t>SQL Server est un système de base de données relationnel offert par Microsoft.</a:t>
            </a:r>
          </a:p>
          <a:p>
            <a:endParaRPr lang="fr-CA"/>
          </a:p>
          <a:p>
            <a:r>
              <a:rPr lang="fr-CA"/>
              <a:t>Il </a:t>
            </a:r>
            <a:r>
              <a:rPr lang="fr-CA" dirty="0"/>
              <a:t>s’agit d’un joueur dominant dans le marché des systèmes de base de données corporatifs par sa vaste gamme </a:t>
            </a:r>
            <a:r>
              <a:rPr lang="fr-CA"/>
              <a:t>de fonctionnalité.</a:t>
            </a:r>
          </a:p>
          <a:p>
            <a:endParaRPr lang="fr-CA" dirty="0"/>
          </a:p>
        </p:txBody>
      </p:sp>
    </p:spTree>
    <p:extLst>
      <p:ext uri="{BB962C8B-B14F-4D97-AF65-F5344CB8AC3E}">
        <p14:creationId xmlns:p14="http://schemas.microsoft.com/office/powerpoint/2010/main" val="377123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Introduction à SQL Server</a:t>
            </a:r>
            <a:endParaRPr lang="en-US" dirty="0"/>
          </a:p>
        </p:txBody>
      </p:sp>
      <p:sp>
        <p:nvSpPr>
          <p:cNvPr id="3" name="Espace réservé du contenu 2"/>
          <p:cNvSpPr>
            <a:spLocks noGrp="1"/>
          </p:cNvSpPr>
          <p:nvPr>
            <p:ph idx="1"/>
            <p:custDataLst>
              <p:tags r:id="rId2"/>
            </p:custDataLst>
          </p:nvPr>
        </p:nvSpPr>
        <p:spPr/>
        <p:txBody>
          <a:bodyPr/>
          <a:lstStyle/>
          <a:p>
            <a:r>
              <a:rPr lang="en-US" dirty="0"/>
              <a:t>SQL </a:t>
            </a:r>
            <a:r>
              <a:rPr lang="en-US" dirty="0" err="1"/>
              <a:t>supporte</a:t>
            </a:r>
            <a:r>
              <a:rPr lang="en-US" dirty="0"/>
              <a:t> </a:t>
            </a:r>
            <a:r>
              <a:rPr lang="en-US" dirty="0" err="1"/>
              <a:t>l'ensemble</a:t>
            </a:r>
            <a:r>
              <a:rPr lang="en-US" dirty="0"/>
              <a:t> des </a:t>
            </a:r>
            <a:r>
              <a:rPr lang="en-US" dirty="0" err="1"/>
              <a:t>fonctionnalités</a:t>
            </a:r>
            <a:r>
              <a:rPr lang="en-US" dirty="0"/>
              <a:t> </a:t>
            </a:r>
            <a:r>
              <a:rPr lang="en-US" dirty="0" err="1"/>
              <a:t>nécessaire</a:t>
            </a:r>
            <a:r>
              <a:rPr lang="en-US" dirty="0"/>
              <a:t> pour le </a:t>
            </a:r>
            <a:r>
              <a:rPr lang="en-US" dirty="0" err="1"/>
              <a:t>développement</a:t>
            </a:r>
            <a:r>
              <a:rPr lang="en-US" dirty="0"/>
              <a:t> </a:t>
            </a:r>
            <a:r>
              <a:rPr lang="en-US" dirty="0" err="1"/>
              <a:t>d'application</a:t>
            </a:r>
            <a:r>
              <a:rPr lang="en-US" dirty="0"/>
              <a:t> corporative </a:t>
            </a:r>
            <a:r>
              <a:rPr lang="en-US" dirty="0" err="1"/>
              <a:t>d'importance</a:t>
            </a:r>
            <a:r>
              <a:rPr lang="en-US" dirty="0"/>
              <a:t>.</a:t>
            </a:r>
          </a:p>
          <a:p>
            <a:endParaRPr lang="en-US" dirty="0"/>
          </a:p>
          <a:p>
            <a:r>
              <a:rPr lang="en-US" dirty="0"/>
              <a:t>Il </a:t>
            </a:r>
            <a:r>
              <a:rPr lang="en-US" dirty="0" err="1"/>
              <a:t>supporte</a:t>
            </a:r>
            <a:r>
              <a:rPr lang="en-US" dirty="0"/>
              <a:t>, entre </a:t>
            </a:r>
            <a:r>
              <a:rPr lang="en-US" dirty="0" err="1"/>
              <a:t>autres</a:t>
            </a:r>
            <a:r>
              <a:rPr lang="en-US" dirty="0"/>
              <a:t>:</a:t>
            </a:r>
          </a:p>
          <a:p>
            <a:pPr lvl="1"/>
            <a:r>
              <a:rPr lang="en-US" dirty="0"/>
              <a:t>Les </a:t>
            </a:r>
            <a:r>
              <a:rPr lang="en-US" dirty="0" err="1"/>
              <a:t>opérations</a:t>
            </a:r>
            <a:r>
              <a:rPr lang="en-US" dirty="0"/>
              <a:t> de </a:t>
            </a:r>
            <a:r>
              <a:rPr lang="en-US" dirty="0" err="1"/>
              <a:t>définition</a:t>
            </a:r>
            <a:r>
              <a:rPr lang="en-US" dirty="0"/>
              <a:t> de structures</a:t>
            </a:r>
          </a:p>
          <a:p>
            <a:pPr lvl="1"/>
            <a:r>
              <a:rPr lang="en-US" dirty="0"/>
              <a:t>Les </a:t>
            </a:r>
            <a:r>
              <a:rPr lang="en-US" dirty="0" err="1"/>
              <a:t>opérations</a:t>
            </a:r>
            <a:r>
              <a:rPr lang="en-US" dirty="0"/>
              <a:t> CRUD</a:t>
            </a:r>
          </a:p>
          <a:p>
            <a:pPr lvl="1"/>
            <a:r>
              <a:rPr lang="en-US" dirty="0"/>
              <a:t>Divers </a:t>
            </a:r>
            <a:r>
              <a:rPr lang="en-US" dirty="0" err="1"/>
              <a:t>mécanismes</a:t>
            </a:r>
            <a:r>
              <a:rPr lang="en-US" dirty="0"/>
              <a:t> </a:t>
            </a:r>
            <a:r>
              <a:rPr lang="en-US" dirty="0" err="1"/>
              <a:t>d'intégrité</a:t>
            </a:r>
            <a:r>
              <a:rPr lang="en-US" dirty="0"/>
              <a:t> des </a:t>
            </a:r>
            <a:r>
              <a:rPr lang="en-US" dirty="0" err="1"/>
              <a:t>données</a:t>
            </a:r>
            <a:r>
              <a:rPr lang="en-US" dirty="0"/>
              <a:t> (</a:t>
            </a:r>
            <a:r>
              <a:rPr lang="en-US" dirty="0" err="1"/>
              <a:t>normalisation</a:t>
            </a:r>
            <a:r>
              <a:rPr lang="en-US" dirty="0"/>
              <a:t>, </a:t>
            </a:r>
            <a:r>
              <a:rPr lang="en-US" dirty="0" err="1"/>
              <a:t>déclencheur</a:t>
            </a:r>
            <a:r>
              <a:rPr lang="en-US" dirty="0"/>
              <a:t>, </a:t>
            </a:r>
            <a:r>
              <a:rPr lang="en-US" dirty="0" err="1"/>
              <a:t>attributs</a:t>
            </a:r>
            <a:r>
              <a:rPr lang="en-US" dirty="0"/>
              <a:t>, </a:t>
            </a:r>
            <a:r>
              <a:rPr lang="en-US" dirty="0" err="1"/>
              <a:t>dérivé</a:t>
            </a:r>
            <a:r>
              <a:rPr lang="en-US" dirty="0"/>
              <a:t>, etc.)</a:t>
            </a:r>
          </a:p>
          <a:p>
            <a:r>
              <a:rPr lang="en-US" dirty="0"/>
              <a:t>Nous </a:t>
            </a:r>
            <a:r>
              <a:rPr lang="en-US" dirty="0" err="1"/>
              <a:t>verrons</a:t>
            </a:r>
            <a:r>
              <a:rPr lang="en-US" dirty="0"/>
              <a:t> </a:t>
            </a:r>
            <a:r>
              <a:rPr lang="en-US" dirty="0" err="1"/>
              <a:t>chacun</a:t>
            </a:r>
            <a:r>
              <a:rPr lang="en-US" dirty="0"/>
              <a:t> de </a:t>
            </a:r>
            <a:r>
              <a:rPr lang="en-US" dirty="0" err="1"/>
              <a:t>ces</a:t>
            </a:r>
            <a:r>
              <a:rPr lang="en-US" dirty="0"/>
              <a:t> aspects dans le cadre du </a:t>
            </a:r>
            <a:r>
              <a:rPr lang="en-US" dirty="0" err="1"/>
              <a:t>cours</a:t>
            </a:r>
            <a:r>
              <a:rPr lang="en-US" dirty="0"/>
              <a:t>.</a:t>
            </a:r>
          </a:p>
        </p:txBody>
      </p:sp>
    </p:spTree>
    <p:extLst>
      <p:ext uri="{BB962C8B-B14F-4D97-AF65-F5344CB8AC3E}">
        <p14:creationId xmlns:p14="http://schemas.microsoft.com/office/powerpoint/2010/main" val="13314155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43E60-931C-4DB7-A88E-D2E0E28A1336}"/>
              </a:ext>
            </a:extLst>
          </p:cNvPr>
          <p:cNvSpPr>
            <a:spLocks noGrp="1"/>
          </p:cNvSpPr>
          <p:nvPr>
            <p:ph type="title"/>
            <p:custDataLst>
              <p:tags r:id="rId1"/>
            </p:custDataLst>
          </p:nvPr>
        </p:nvSpPr>
        <p:spPr/>
        <p:txBody>
          <a:bodyPr/>
          <a:lstStyle/>
          <a:p>
            <a:r>
              <a:rPr lang="fr-CA" dirty="0"/>
              <a:t>Version de SQL Server</a:t>
            </a:r>
          </a:p>
        </p:txBody>
      </p:sp>
      <p:sp>
        <p:nvSpPr>
          <p:cNvPr id="3" name="Content Placeholder 2">
            <a:extLst>
              <a:ext uri="{FF2B5EF4-FFF2-40B4-BE49-F238E27FC236}">
                <a16:creationId xmlns:a16="http://schemas.microsoft.com/office/drawing/2014/main" id="{C30CE2EF-A40A-46D3-A1CC-3E4D882F642F}"/>
              </a:ext>
            </a:extLst>
          </p:cNvPr>
          <p:cNvSpPr>
            <a:spLocks noGrp="1"/>
          </p:cNvSpPr>
          <p:nvPr>
            <p:ph idx="1"/>
            <p:custDataLst>
              <p:tags r:id="rId2"/>
            </p:custDataLst>
          </p:nvPr>
        </p:nvSpPr>
        <p:spPr/>
        <p:txBody>
          <a:bodyPr/>
          <a:lstStyle/>
          <a:p>
            <a:r>
              <a:rPr lang="fr-CA" dirty="0"/>
              <a:t>Il existe plusieurs versions de SQL Server.</a:t>
            </a:r>
          </a:p>
          <a:p>
            <a:endParaRPr lang="fr-CA" dirty="0"/>
          </a:p>
          <a:p>
            <a:r>
              <a:rPr lang="fr-CA" dirty="0"/>
              <a:t>Dans le cadre du cours, nous utiliserons SQL Server </a:t>
            </a:r>
            <a:r>
              <a:rPr lang="fr-CA"/>
              <a:t>Express 2019.</a:t>
            </a:r>
            <a:endParaRPr lang="fr-CA" dirty="0"/>
          </a:p>
          <a:p>
            <a:endParaRPr lang="fr-CA" dirty="0"/>
          </a:p>
          <a:p>
            <a:r>
              <a:rPr lang="fr-CA" dirty="0"/>
              <a:t>SQL Server Express a l'avantage d'être gratuit et est parfait pour expérimenter.</a:t>
            </a:r>
          </a:p>
          <a:p>
            <a:endParaRPr lang="fr-CA" dirty="0"/>
          </a:p>
          <a:p>
            <a:endParaRPr lang="fr-CA" dirty="0"/>
          </a:p>
        </p:txBody>
      </p:sp>
    </p:spTree>
    <p:extLst>
      <p:ext uri="{BB962C8B-B14F-4D97-AF65-F5344CB8AC3E}">
        <p14:creationId xmlns:p14="http://schemas.microsoft.com/office/powerpoint/2010/main" val="38092985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83FE5-3AF5-4610-AFD7-4184C10DE175}"/>
              </a:ext>
            </a:extLst>
          </p:cNvPr>
          <p:cNvSpPr>
            <a:spLocks noGrp="1"/>
          </p:cNvSpPr>
          <p:nvPr>
            <p:ph type="title"/>
            <p:custDataLst>
              <p:tags r:id="rId1"/>
            </p:custDataLst>
          </p:nvPr>
        </p:nvSpPr>
        <p:spPr/>
        <p:txBody>
          <a:bodyPr/>
          <a:lstStyle/>
          <a:p>
            <a:r>
              <a:rPr lang="fr-CA" dirty="0"/>
              <a:t>SQL Server Express</a:t>
            </a:r>
          </a:p>
        </p:txBody>
      </p:sp>
      <p:sp>
        <p:nvSpPr>
          <p:cNvPr id="3" name="Content Placeholder 2">
            <a:extLst>
              <a:ext uri="{FF2B5EF4-FFF2-40B4-BE49-F238E27FC236}">
                <a16:creationId xmlns:a16="http://schemas.microsoft.com/office/drawing/2014/main" id="{D7B8DD08-8757-406D-88B3-FB4BD2B37F0F}"/>
              </a:ext>
            </a:extLst>
          </p:cNvPr>
          <p:cNvSpPr>
            <a:spLocks noGrp="1"/>
          </p:cNvSpPr>
          <p:nvPr>
            <p:ph idx="1"/>
            <p:custDataLst>
              <p:tags r:id="rId2"/>
            </p:custDataLst>
          </p:nvPr>
        </p:nvSpPr>
        <p:spPr/>
        <p:txBody>
          <a:bodyPr/>
          <a:lstStyle/>
          <a:p>
            <a:r>
              <a:rPr lang="fr-CA" dirty="0"/>
              <a:t>C'est une version qui est normalement utilisée pour découvrir la suite SQL Server ou pour concevoir un environnement de développeur pour programmeur/développeur.</a:t>
            </a:r>
          </a:p>
          <a:p>
            <a:endParaRPr lang="fr-CA" dirty="0"/>
          </a:p>
          <a:p>
            <a:r>
              <a:rPr lang="fr-CA" dirty="0"/>
              <a:t>Une des principales limitations est la taille de la base de données qui est limitée à 10GB maximum. C'est suffisant pour du développement.</a:t>
            </a:r>
          </a:p>
          <a:p>
            <a:endParaRPr lang="fr-CA" dirty="0"/>
          </a:p>
          <a:p>
            <a:r>
              <a:rPr lang="fr-CA" dirty="0"/>
              <a:t>Vous pouvez télécharger SQL Server Express au lien suivant:</a:t>
            </a:r>
          </a:p>
          <a:p>
            <a:pPr marL="0" indent="0">
              <a:buNone/>
            </a:pPr>
            <a:r>
              <a:rPr lang="fr-CA" dirty="0">
                <a:hlinkClick r:id="rId4"/>
              </a:rPr>
              <a:t>https://www.microsoft.com/en-au/sql-server/sql-server-downloads</a:t>
            </a:r>
            <a:endParaRPr lang="fr-CA" dirty="0"/>
          </a:p>
          <a:p>
            <a:pPr marL="0" indent="0">
              <a:buNone/>
            </a:pPr>
            <a:endParaRPr lang="fr-CA" dirty="0"/>
          </a:p>
        </p:txBody>
      </p:sp>
    </p:spTree>
    <p:extLst>
      <p:ext uri="{BB962C8B-B14F-4D97-AF65-F5344CB8AC3E}">
        <p14:creationId xmlns:p14="http://schemas.microsoft.com/office/powerpoint/2010/main" val="2026924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83FE5-3AF5-4610-AFD7-4184C10DE175}"/>
              </a:ext>
            </a:extLst>
          </p:cNvPr>
          <p:cNvSpPr>
            <a:spLocks noGrp="1"/>
          </p:cNvSpPr>
          <p:nvPr>
            <p:ph type="title"/>
            <p:custDataLst>
              <p:tags r:id="rId1"/>
            </p:custDataLst>
          </p:nvPr>
        </p:nvSpPr>
        <p:spPr/>
        <p:txBody>
          <a:bodyPr/>
          <a:lstStyle/>
          <a:p>
            <a:r>
              <a:rPr lang="fr-CA" dirty="0"/>
              <a:t>SQL Server Express</a:t>
            </a:r>
          </a:p>
        </p:txBody>
      </p:sp>
      <p:sp>
        <p:nvSpPr>
          <p:cNvPr id="3" name="Content Placeholder 2">
            <a:extLst>
              <a:ext uri="{FF2B5EF4-FFF2-40B4-BE49-F238E27FC236}">
                <a16:creationId xmlns:a16="http://schemas.microsoft.com/office/drawing/2014/main" id="{D7B8DD08-8757-406D-88B3-FB4BD2B37F0F}"/>
              </a:ext>
            </a:extLst>
          </p:cNvPr>
          <p:cNvSpPr>
            <a:spLocks noGrp="1"/>
          </p:cNvSpPr>
          <p:nvPr>
            <p:ph idx="1"/>
            <p:custDataLst>
              <p:tags r:id="rId2"/>
            </p:custDataLst>
          </p:nvPr>
        </p:nvSpPr>
        <p:spPr/>
        <p:txBody>
          <a:bodyPr/>
          <a:lstStyle/>
          <a:p>
            <a:r>
              <a:rPr lang="fr-CA" dirty="0"/>
              <a:t>Le téléchargement peut se faire à partir du lien suivant:</a:t>
            </a:r>
          </a:p>
          <a:p>
            <a:pPr marL="0" indent="0">
              <a:buNone/>
            </a:pPr>
            <a:endParaRPr lang="fr-CA" dirty="0"/>
          </a:p>
        </p:txBody>
      </p:sp>
      <p:pic>
        <p:nvPicPr>
          <p:cNvPr id="6" name="Picture 5">
            <a:extLst>
              <a:ext uri="{FF2B5EF4-FFF2-40B4-BE49-F238E27FC236}">
                <a16:creationId xmlns:a16="http://schemas.microsoft.com/office/drawing/2014/main" id="{E2FCEAEE-7D7C-0353-5C32-C43E552698EA}"/>
              </a:ext>
            </a:extLst>
          </p:cNvPr>
          <p:cNvPicPr>
            <a:picLocks noChangeAspect="1"/>
          </p:cNvPicPr>
          <p:nvPr/>
        </p:nvPicPr>
        <p:blipFill>
          <a:blip r:embed="rId4"/>
          <a:stretch>
            <a:fillRect/>
          </a:stretch>
        </p:blipFill>
        <p:spPr>
          <a:xfrm>
            <a:off x="4400302" y="2681043"/>
            <a:ext cx="3543795" cy="3496163"/>
          </a:xfrm>
          <a:prstGeom prst="rect">
            <a:avLst/>
          </a:prstGeom>
        </p:spPr>
      </p:pic>
    </p:spTree>
    <p:extLst>
      <p:ext uri="{BB962C8B-B14F-4D97-AF65-F5344CB8AC3E}">
        <p14:creationId xmlns:p14="http://schemas.microsoft.com/office/powerpoint/2010/main" val="40678353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Introduction aux outils</a:t>
            </a:r>
          </a:p>
        </p:txBody>
      </p:sp>
    </p:spTree>
    <p:extLst>
      <p:ext uri="{BB962C8B-B14F-4D97-AF65-F5344CB8AC3E}">
        <p14:creationId xmlns:p14="http://schemas.microsoft.com/office/powerpoint/2010/main" val="849178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DEAA9-74B8-4021-A07D-827326EA8EAE}"/>
              </a:ext>
            </a:extLst>
          </p:cNvPr>
          <p:cNvSpPr>
            <a:spLocks noGrp="1"/>
          </p:cNvSpPr>
          <p:nvPr>
            <p:ph type="title"/>
            <p:custDataLst>
              <p:tags r:id="rId1"/>
            </p:custDataLst>
          </p:nvPr>
        </p:nvSpPr>
        <p:spPr/>
        <p:txBody>
          <a:bodyPr/>
          <a:lstStyle/>
          <a:p>
            <a:r>
              <a:rPr lang="fr-CA" dirty="0"/>
              <a:t>Objectif du cours</a:t>
            </a:r>
          </a:p>
        </p:txBody>
      </p:sp>
      <p:sp>
        <p:nvSpPr>
          <p:cNvPr id="3" name="Content Placeholder 2">
            <a:extLst>
              <a:ext uri="{FF2B5EF4-FFF2-40B4-BE49-F238E27FC236}">
                <a16:creationId xmlns:a16="http://schemas.microsoft.com/office/drawing/2014/main" id="{4C113AFD-2229-4711-A5CD-AE6328E66ABF}"/>
              </a:ext>
            </a:extLst>
          </p:cNvPr>
          <p:cNvSpPr>
            <a:spLocks noGrp="1"/>
          </p:cNvSpPr>
          <p:nvPr>
            <p:ph idx="1"/>
            <p:custDataLst>
              <p:tags r:id="rId2"/>
            </p:custDataLst>
          </p:nvPr>
        </p:nvSpPr>
        <p:spPr/>
        <p:txBody>
          <a:bodyPr/>
          <a:lstStyle/>
          <a:p>
            <a:r>
              <a:rPr lang="fr-CA" dirty="0"/>
              <a:t>L'objectif du cours est d'amener l'étudiant à configurer un système de base de données relationnelles ainsi qu'effectuer les opérations structurelles, les opérations transactionnelles, la gestion des accès ainsi que diverses tâches administratives.</a:t>
            </a:r>
          </a:p>
        </p:txBody>
      </p:sp>
    </p:spTree>
    <p:extLst>
      <p:ext uri="{BB962C8B-B14F-4D97-AF65-F5344CB8AC3E}">
        <p14:creationId xmlns:p14="http://schemas.microsoft.com/office/powerpoint/2010/main" val="11990895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E5970-9E4C-4A4B-9494-5C3A1EA58FDF}"/>
              </a:ext>
            </a:extLst>
          </p:cNvPr>
          <p:cNvSpPr>
            <a:spLocks noGrp="1"/>
          </p:cNvSpPr>
          <p:nvPr>
            <p:ph type="title"/>
            <p:custDataLst>
              <p:tags r:id="rId1"/>
            </p:custDataLst>
          </p:nvPr>
        </p:nvSpPr>
        <p:spPr/>
        <p:txBody>
          <a:bodyPr/>
          <a:lstStyle/>
          <a:p>
            <a:r>
              <a:rPr lang="fr-CA" dirty="0"/>
              <a:t>SQL Server Management Studio</a:t>
            </a:r>
          </a:p>
        </p:txBody>
      </p:sp>
      <p:sp>
        <p:nvSpPr>
          <p:cNvPr id="3" name="Content Placeholder 2">
            <a:extLst>
              <a:ext uri="{FF2B5EF4-FFF2-40B4-BE49-F238E27FC236}">
                <a16:creationId xmlns:a16="http://schemas.microsoft.com/office/drawing/2014/main" id="{C1A019CE-161C-46FC-B6DF-C279858D6552}"/>
              </a:ext>
            </a:extLst>
          </p:cNvPr>
          <p:cNvSpPr>
            <a:spLocks noGrp="1"/>
          </p:cNvSpPr>
          <p:nvPr>
            <p:ph idx="1"/>
            <p:custDataLst>
              <p:tags r:id="rId2"/>
            </p:custDataLst>
          </p:nvPr>
        </p:nvSpPr>
        <p:spPr/>
        <p:txBody>
          <a:bodyPr/>
          <a:lstStyle/>
          <a:p>
            <a:r>
              <a:rPr lang="fr-CA" dirty="0"/>
              <a:t>SQL Server n'offre pas d'interface graphique permettant le création et la manipulation d'une base de données.</a:t>
            </a:r>
          </a:p>
          <a:p>
            <a:pPr marL="0" indent="0">
              <a:buNone/>
            </a:pPr>
            <a:endParaRPr lang="fr-CA" dirty="0"/>
          </a:p>
          <a:p>
            <a:r>
              <a:rPr lang="fr-CA" dirty="0"/>
              <a:t>Il faut pour cela utiliser un outil indépendant appelé "SQL Server Management Studio" (SSMS).</a:t>
            </a:r>
          </a:p>
          <a:p>
            <a:endParaRPr lang="fr-CA" dirty="0"/>
          </a:p>
          <a:p>
            <a:r>
              <a:rPr lang="fr-CA" dirty="0"/>
              <a:t>Tout comme SQL Server Express, SSMS est complètement </a:t>
            </a:r>
            <a:r>
              <a:rPr lang="fr-CA" u="sng" dirty="0"/>
              <a:t>gratuit</a:t>
            </a:r>
            <a:r>
              <a:rPr lang="fr-CA" dirty="0"/>
              <a:t>.</a:t>
            </a:r>
          </a:p>
        </p:txBody>
      </p:sp>
    </p:spTree>
    <p:extLst>
      <p:ext uri="{BB962C8B-B14F-4D97-AF65-F5344CB8AC3E}">
        <p14:creationId xmlns:p14="http://schemas.microsoft.com/office/powerpoint/2010/main" val="13689892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77E13-7B7C-4557-9C08-74436732DAEE}"/>
              </a:ext>
            </a:extLst>
          </p:cNvPr>
          <p:cNvSpPr>
            <a:spLocks noGrp="1"/>
          </p:cNvSpPr>
          <p:nvPr>
            <p:ph type="title"/>
            <p:custDataLst>
              <p:tags r:id="rId1"/>
            </p:custDataLst>
          </p:nvPr>
        </p:nvSpPr>
        <p:spPr/>
        <p:txBody>
          <a:bodyPr/>
          <a:lstStyle/>
          <a:p>
            <a:r>
              <a:rPr lang="fr-CA" dirty="0"/>
              <a:t>Interface graphique</a:t>
            </a:r>
          </a:p>
        </p:txBody>
      </p:sp>
      <p:pic>
        <p:nvPicPr>
          <p:cNvPr id="2050" name="Picture 2" descr="Image result for sql server management studio">
            <a:extLst>
              <a:ext uri="{FF2B5EF4-FFF2-40B4-BE49-F238E27FC236}">
                <a16:creationId xmlns:a16="http://schemas.microsoft.com/office/drawing/2014/main" id="{6075B4A7-614C-4977-B920-DB335058ECEC}"/>
              </a:ext>
            </a:extLst>
          </p:cNvPr>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1704511" y="1730036"/>
            <a:ext cx="8090517" cy="4550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1959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BAC13-91DB-4BD7-9EC4-F6D7D3025AA9}"/>
              </a:ext>
            </a:extLst>
          </p:cNvPr>
          <p:cNvSpPr>
            <a:spLocks noGrp="1"/>
          </p:cNvSpPr>
          <p:nvPr>
            <p:ph type="title"/>
            <p:custDataLst>
              <p:tags r:id="rId1"/>
            </p:custDataLst>
          </p:nvPr>
        </p:nvSpPr>
        <p:spPr/>
        <p:txBody>
          <a:bodyPr/>
          <a:lstStyle/>
          <a:p>
            <a:r>
              <a:rPr lang="fr-CA" dirty="0"/>
              <a:t>SQL Server Management Studio</a:t>
            </a:r>
          </a:p>
        </p:txBody>
      </p:sp>
      <p:sp>
        <p:nvSpPr>
          <p:cNvPr id="3" name="Content Placeholder 2">
            <a:extLst>
              <a:ext uri="{FF2B5EF4-FFF2-40B4-BE49-F238E27FC236}">
                <a16:creationId xmlns:a16="http://schemas.microsoft.com/office/drawing/2014/main" id="{D3604275-0660-4AC6-A441-44566BDD7450}"/>
              </a:ext>
            </a:extLst>
          </p:cNvPr>
          <p:cNvSpPr>
            <a:spLocks noGrp="1"/>
          </p:cNvSpPr>
          <p:nvPr>
            <p:ph idx="1"/>
            <p:custDataLst>
              <p:tags r:id="rId2"/>
            </p:custDataLst>
          </p:nvPr>
        </p:nvSpPr>
        <p:spPr>
          <a:xfrm>
            <a:off x="1103312" y="2052918"/>
            <a:ext cx="9327950" cy="4195481"/>
          </a:xfrm>
        </p:spPr>
        <p:txBody>
          <a:bodyPr/>
          <a:lstStyle/>
          <a:p>
            <a:pPr marL="0" indent="0">
              <a:buNone/>
            </a:pPr>
            <a:r>
              <a:rPr lang="fr-CA" dirty="0"/>
              <a:t>Procédure de téléchargement</a:t>
            </a:r>
          </a:p>
          <a:p>
            <a:r>
              <a:rPr lang="fr-CA" dirty="0"/>
              <a:t>1. Rendez-vous au lien suivant: </a:t>
            </a:r>
            <a:r>
              <a:rPr lang="fr-CA" dirty="0">
                <a:hlinkClick r:id="rId4"/>
              </a:rPr>
              <a:t>https://learn.microsoft.com/en-us/ssms/install/install</a:t>
            </a:r>
            <a:r>
              <a:rPr lang="fr-CA" dirty="0"/>
              <a:t> </a:t>
            </a:r>
          </a:p>
          <a:p>
            <a:r>
              <a:rPr lang="fr-CA" dirty="0"/>
              <a:t>2. Cliquer sur le bouton suivant pour télécharger SSMS</a:t>
            </a:r>
          </a:p>
        </p:txBody>
      </p:sp>
      <p:pic>
        <p:nvPicPr>
          <p:cNvPr id="8" name="Picture 7">
            <a:extLst>
              <a:ext uri="{FF2B5EF4-FFF2-40B4-BE49-F238E27FC236}">
                <a16:creationId xmlns:a16="http://schemas.microsoft.com/office/drawing/2014/main" id="{2A85D25B-C794-4153-3D28-7F9FB5916F5D}"/>
              </a:ext>
            </a:extLst>
          </p:cNvPr>
          <p:cNvPicPr>
            <a:picLocks noChangeAspect="1"/>
          </p:cNvPicPr>
          <p:nvPr/>
        </p:nvPicPr>
        <p:blipFill>
          <a:blip r:embed="rId5"/>
          <a:stretch>
            <a:fillRect/>
          </a:stretch>
        </p:blipFill>
        <p:spPr>
          <a:xfrm>
            <a:off x="1247775" y="3788932"/>
            <a:ext cx="7520584" cy="2783538"/>
          </a:xfrm>
          <a:prstGeom prst="rect">
            <a:avLst/>
          </a:prstGeom>
        </p:spPr>
      </p:pic>
    </p:spTree>
    <p:extLst>
      <p:ext uri="{BB962C8B-B14F-4D97-AF65-F5344CB8AC3E}">
        <p14:creationId xmlns:p14="http://schemas.microsoft.com/office/powerpoint/2010/main" val="12180522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BAC13-91DB-4BD7-9EC4-F6D7D3025AA9}"/>
              </a:ext>
            </a:extLst>
          </p:cNvPr>
          <p:cNvSpPr>
            <a:spLocks noGrp="1"/>
          </p:cNvSpPr>
          <p:nvPr>
            <p:ph type="title"/>
            <p:custDataLst>
              <p:tags r:id="rId1"/>
            </p:custDataLst>
          </p:nvPr>
        </p:nvSpPr>
        <p:spPr/>
        <p:txBody>
          <a:bodyPr/>
          <a:lstStyle/>
          <a:p>
            <a:r>
              <a:rPr lang="fr-CA" dirty="0"/>
              <a:t>SQL Server Management Studio</a:t>
            </a:r>
          </a:p>
        </p:txBody>
      </p:sp>
      <p:sp>
        <p:nvSpPr>
          <p:cNvPr id="3" name="Content Placeholder 2">
            <a:extLst>
              <a:ext uri="{FF2B5EF4-FFF2-40B4-BE49-F238E27FC236}">
                <a16:creationId xmlns:a16="http://schemas.microsoft.com/office/drawing/2014/main" id="{D3604275-0660-4AC6-A441-44566BDD7450}"/>
              </a:ext>
            </a:extLst>
          </p:cNvPr>
          <p:cNvSpPr>
            <a:spLocks noGrp="1"/>
          </p:cNvSpPr>
          <p:nvPr>
            <p:ph idx="1"/>
            <p:custDataLst>
              <p:tags r:id="rId2"/>
            </p:custDataLst>
          </p:nvPr>
        </p:nvSpPr>
        <p:spPr>
          <a:xfrm>
            <a:off x="1103312" y="2052918"/>
            <a:ext cx="9327950" cy="4195481"/>
          </a:xfrm>
        </p:spPr>
        <p:txBody>
          <a:bodyPr/>
          <a:lstStyle/>
          <a:p>
            <a:r>
              <a:rPr lang="fr-CA"/>
              <a:t>Assurez-vous toutefois d’installer SSMS </a:t>
            </a:r>
            <a:r>
              <a:rPr lang="fr-CA" u="sng"/>
              <a:t>après</a:t>
            </a:r>
            <a:r>
              <a:rPr lang="fr-CA"/>
              <a:t> avoir installé SQL Server</a:t>
            </a:r>
          </a:p>
          <a:p>
            <a:pPr marL="0" indent="0">
              <a:buNone/>
            </a:pPr>
            <a:endParaRPr lang="fr-CA"/>
          </a:p>
          <a:p>
            <a:r>
              <a:rPr lang="fr-CA"/>
              <a:t>Une fois l’installation complétée, vous pouvez ouvrir SSMS</a:t>
            </a:r>
            <a:endParaRPr lang="fr-CA" dirty="0"/>
          </a:p>
        </p:txBody>
      </p:sp>
      <p:pic>
        <p:nvPicPr>
          <p:cNvPr id="5" name="Picture 4">
            <a:extLst>
              <a:ext uri="{FF2B5EF4-FFF2-40B4-BE49-F238E27FC236}">
                <a16:creationId xmlns:a16="http://schemas.microsoft.com/office/drawing/2014/main" id="{7DBC37EC-45BA-C4E2-777D-7CA52DC151D0}"/>
              </a:ext>
            </a:extLst>
          </p:cNvPr>
          <p:cNvPicPr>
            <a:picLocks noChangeAspect="1"/>
          </p:cNvPicPr>
          <p:nvPr/>
        </p:nvPicPr>
        <p:blipFill>
          <a:blip r:embed="rId4"/>
          <a:stretch>
            <a:fillRect/>
          </a:stretch>
        </p:blipFill>
        <p:spPr>
          <a:xfrm>
            <a:off x="2342626" y="3433067"/>
            <a:ext cx="3753374" cy="2972215"/>
          </a:xfrm>
          <a:prstGeom prst="rect">
            <a:avLst/>
          </a:prstGeom>
        </p:spPr>
      </p:pic>
    </p:spTree>
    <p:extLst>
      <p:ext uri="{BB962C8B-B14F-4D97-AF65-F5344CB8AC3E}">
        <p14:creationId xmlns:p14="http://schemas.microsoft.com/office/powerpoint/2010/main" val="27739035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BAC13-91DB-4BD7-9EC4-F6D7D3025AA9}"/>
              </a:ext>
            </a:extLst>
          </p:cNvPr>
          <p:cNvSpPr>
            <a:spLocks noGrp="1"/>
          </p:cNvSpPr>
          <p:nvPr>
            <p:ph type="title"/>
            <p:custDataLst>
              <p:tags r:id="rId1"/>
            </p:custDataLst>
          </p:nvPr>
        </p:nvSpPr>
        <p:spPr/>
        <p:txBody>
          <a:bodyPr/>
          <a:lstStyle/>
          <a:p>
            <a:r>
              <a:rPr lang="fr-CA" dirty="0"/>
              <a:t>SQL Server Management Studio</a:t>
            </a:r>
          </a:p>
        </p:txBody>
      </p:sp>
      <p:sp>
        <p:nvSpPr>
          <p:cNvPr id="3" name="Content Placeholder 2">
            <a:extLst>
              <a:ext uri="{FF2B5EF4-FFF2-40B4-BE49-F238E27FC236}">
                <a16:creationId xmlns:a16="http://schemas.microsoft.com/office/drawing/2014/main" id="{D3604275-0660-4AC6-A441-44566BDD7450}"/>
              </a:ext>
            </a:extLst>
          </p:cNvPr>
          <p:cNvSpPr>
            <a:spLocks noGrp="1"/>
          </p:cNvSpPr>
          <p:nvPr>
            <p:ph idx="1"/>
            <p:custDataLst>
              <p:tags r:id="rId2"/>
            </p:custDataLst>
          </p:nvPr>
        </p:nvSpPr>
        <p:spPr>
          <a:xfrm>
            <a:off x="1103311" y="2052918"/>
            <a:ext cx="9404723" cy="4805082"/>
          </a:xfrm>
        </p:spPr>
        <p:txBody>
          <a:bodyPr>
            <a:normAutofit/>
          </a:bodyPr>
          <a:lstStyle/>
          <a:p>
            <a:r>
              <a:rPr lang="fr-CA" dirty="0"/>
              <a:t>Entrez les informations suivantes pour vous connecter:</a:t>
            </a:r>
          </a:p>
          <a:p>
            <a:endParaRPr lang="fr-CA" dirty="0"/>
          </a:p>
          <a:p>
            <a:endParaRPr lang="fr-CA" dirty="0"/>
          </a:p>
          <a:p>
            <a:endParaRPr lang="fr-CA" dirty="0"/>
          </a:p>
          <a:p>
            <a:endParaRPr lang="fr-CA" dirty="0"/>
          </a:p>
          <a:p>
            <a:endParaRPr lang="fr-CA" dirty="0"/>
          </a:p>
          <a:p>
            <a:endParaRPr lang="fr-CA" dirty="0"/>
          </a:p>
          <a:p>
            <a:endParaRPr lang="fr-CA" dirty="0"/>
          </a:p>
          <a:p>
            <a:endParaRPr lang="fr-CA" dirty="0"/>
          </a:p>
          <a:p>
            <a:endParaRPr lang="fr-CA" dirty="0"/>
          </a:p>
          <a:p>
            <a:r>
              <a:rPr lang="fr-CA" dirty="0"/>
              <a:t>Il arrive que le nom du serveur doit plutôt être .\</a:t>
            </a:r>
          </a:p>
          <a:p>
            <a:endParaRPr lang="fr-CA" dirty="0"/>
          </a:p>
        </p:txBody>
      </p:sp>
      <p:pic>
        <p:nvPicPr>
          <p:cNvPr id="5" name="Picture 4">
            <a:extLst>
              <a:ext uri="{FF2B5EF4-FFF2-40B4-BE49-F238E27FC236}">
                <a16:creationId xmlns:a16="http://schemas.microsoft.com/office/drawing/2014/main" id="{9985CE1B-3805-A96B-CF2B-7B208CE79813}"/>
              </a:ext>
            </a:extLst>
          </p:cNvPr>
          <p:cNvPicPr>
            <a:picLocks noChangeAspect="1"/>
          </p:cNvPicPr>
          <p:nvPr/>
        </p:nvPicPr>
        <p:blipFill>
          <a:blip r:embed="rId4"/>
          <a:stretch>
            <a:fillRect/>
          </a:stretch>
        </p:blipFill>
        <p:spPr>
          <a:xfrm>
            <a:off x="1430431" y="2428875"/>
            <a:ext cx="3184711" cy="3867150"/>
          </a:xfrm>
          <a:prstGeom prst="rect">
            <a:avLst/>
          </a:prstGeom>
        </p:spPr>
      </p:pic>
    </p:spTree>
    <p:extLst>
      <p:ext uri="{BB962C8B-B14F-4D97-AF65-F5344CB8AC3E}">
        <p14:creationId xmlns:p14="http://schemas.microsoft.com/office/powerpoint/2010/main" val="18958102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DCD05-0A38-44B0-8742-2E32F01D867D}"/>
              </a:ext>
            </a:extLst>
          </p:cNvPr>
          <p:cNvSpPr>
            <a:spLocks noGrp="1"/>
          </p:cNvSpPr>
          <p:nvPr>
            <p:ph type="title"/>
            <p:custDataLst>
              <p:tags r:id="rId1"/>
            </p:custDataLst>
          </p:nvPr>
        </p:nvSpPr>
        <p:spPr/>
        <p:txBody>
          <a:bodyPr/>
          <a:lstStyle/>
          <a:p>
            <a:r>
              <a:rPr lang="fr-CA"/>
              <a:t>SQL Server Management Studio</a:t>
            </a:r>
            <a:endParaRPr lang="en-CA"/>
          </a:p>
        </p:txBody>
      </p:sp>
      <p:sp>
        <p:nvSpPr>
          <p:cNvPr id="3" name="Content Placeholder 2">
            <a:extLst>
              <a:ext uri="{FF2B5EF4-FFF2-40B4-BE49-F238E27FC236}">
                <a16:creationId xmlns:a16="http://schemas.microsoft.com/office/drawing/2014/main" id="{A8969A12-9B43-4F47-882C-27DB296C18F4}"/>
              </a:ext>
            </a:extLst>
          </p:cNvPr>
          <p:cNvSpPr>
            <a:spLocks noGrp="1"/>
          </p:cNvSpPr>
          <p:nvPr>
            <p:ph idx="1"/>
            <p:custDataLst>
              <p:tags r:id="rId2"/>
            </p:custDataLst>
          </p:nvPr>
        </p:nvSpPr>
        <p:spPr>
          <a:xfrm>
            <a:off x="1104293" y="2052918"/>
            <a:ext cx="8946541" cy="4195481"/>
          </a:xfrm>
        </p:spPr>
        <p:txBody>
          <a:bodyPr/>
          <a:lstStyle/>
          <a:p>
            <a:r>
              <a:rPr lang="en-US" dirty="0"/>
              <a:t>Dans la </a:t>
            </a:r>
            <a:r>
              <a:rPr lang="en-US" dirty="0" err="1"/>
              <a:t>prochaine</a:t>
            </a:r>
            <a:r>
              <a:rPr lang="en-US" dirty="0"/>
              <a:t> section, nous </a:t>
            </a:r>
            <a:r>
              <a:rPr lang="en-US" dirty="0" err="1"/>
              <a:t>commencerons</a:t>
            </a:r>
            <a:r>
              <a:rPr lang="en-US" dirty="0"/>
              <a:t> à </a:t>
            </a:r>
            <a:r>
              <a:rPr lang="en-US" dirty="0" err="1"/>
              <a:t>aborder</a:t>
            </a:r>
            <a:r>
              <a:rPr lang="en-US" dirty="0"/>
              <a:t> la structure </a:t>
            </a:r>
            <a:r>
              <a:rPr lang="en-US" dirty="0" err="1"/>
              <a:t>d’une</a:t>
            </a:r>
            <a:r>
              <a:rPr lang="en-US" dirty="0"/>
              <a:t> base de données.</a:t>
            </a:r>
            <a:endParaRPr lang="en-CA" dirty="0"/>
          </a:p>
        </p:txBody>
      </p:sp>
    </p:spTree>
    <p:extLst>
      <p:ext uri="{BB962C8B-B14F-4D97-AF65-F5344CB8AC3E}">
        <p14:creationId xmlns:p14="http://schemas.microsoft.com/office/powerpoint/2010/main" val="27651267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Structure d'une base de données</a:t>
            </a:r>
          </a:p>
        </p:txBody>
      </p:sp>
    </p:spTree>
    <p:extLst>
      <p:ext uri="{BB962C8B-B14F-4D97-AF65-F5344CB8AC3E}">
        <p14:creationId xmlns:p14="http://schemas.microsoft.com/office/powerpoint/2010/main" val="21087732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340A6-4D4A-4339-A4DF-D2D037852F46}"/>
              </a:ext>
            </a:extLst>
          </p:cNvPr>
          <p:cNvSpPr>
            <a:spLocks noGrp="1"/>
          </p:cNvSpPr>
          <p:nvPr>
            <p:ph type="title"/>
            <p:custDataLst>
              <p:tags r:id="rId1"/>
            </p:custDataLst>
          </p:nvPr>
        </p:nvSpPr>
        <p:spPr/>
        <p:txBody>
          <a:bodyPr/>
          <a:lstStyle/>
          <a:p>
            <a:r>
              <a:rPr lang="fr-CA" dirty="0"/>
              <a:t>Structure d'une base de données</a:t>
            </a:r>
          </a:p>
        </p:txBody>
      </p:sp>
      <p:sp>
        <p:nvSpPr>
          <p:cNvPr id="3" name="Content Placeholder 2">
            <a:extLst>
              <a:ext uri="{FF2B5EF4-FFF2-40B4-BE49-F238E27FC236}">
                <a16:creationId xmlns:a16="http://schemas.microsoft.com/office/drawing/2014/main" id="{F56A7DAD-4A46-4B3F-BE7E-E52F07C9B57B}"/>
              </a:ext>
            </a:extLst>
          </p:cNvPr>
          <p:cNvSpPr>
            <a:spLocks noGrp="1"/>
          </p:cNvSpPr>
          <p:nvPr>
            <p:ph idx="1"/>
            <p:custDataLst>
              <p:tags r:id="rId2"/>
            </p:custDataLst>
          </p:nvPr>
        </p:nvSpPr>
        <p:spPr/>
        <p:txBody>
          <a:bodyPr/>
          <a:lstStyle/>
          <a:p>
            <a:r>
              <a:rPr lang="fr-CA" dirty="0"/>
              <a:t>Une base de données, à sa plus simple expression, est une </a:t>
            </a:r>
            <a:r>
              <a:rPr lang="fr-CA" u="sng" dirty="0"/>
              <a:t>table</a:t>
            </a:r>
            <a:r>
              <a:rPr lang="fr-CA" dirty="0"/>
              <a:t> possédant chacun des </a:t>
            </a:r>
            <a:r>
              <a:rPr lang="fr-CA" u="sng" dirty="0"/>
              <a:t>champs</a:t>
            </a:r>
            <a:r>
              <a:rPr lang="fr-CA" dirty="0"/>
              <a:t> et des </a:t>
            </a:r>
            <a:r>
              <a:rPr lang="fr-CA" u="sng" dirty="0"/>
              <a:t>tuples</a:t>
            </a:r>
            <a:r>
              <a:rPr lang="fr-CA" dirty="0"/>
              <a:t>.</a:t>
            </a:r>
          </a:p>
          <a:p>
            <a:endParaRPr lang="fr-CA" dirty="0"/>
          </a:p>
          <a:p>
            <a:r>
              <a:rPr lang="fr-CA" dirty="0"/>
              <a:t>On peut en quelque sorte la comparer à une feuille Excel ou chaque colonne porterait un nom (champs) et chaque ligne de cellule serait un tuple.</a:t>
            </a:r>
          </a:p>
        </p:txBody>
      </p:sp>
    </p:spTree>
    <p:extLst>
      <p:ext uri="{BB962C8B-B14F-4D97-AF65-F5344CB8AC3E}">
        <p14:creationId xmlns:p14="http://schemas.microsoft.com/office/powerpoint/2010/main" val="40743136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Les tables et </a:t>
            </a:r>
            <a:r>
              <a:rPr lang="en-US" dirty="0" err="1"/>
              <a:t>ses</a:t>
            </a:r>
            <a:r>
              <a:rPr lang="en-US" dirty="0"/>
              <a:t> champs</a:t>
            </a:r>
          </a:p>
        </p:txBody>
      </p:sp>
      <p:sp>
        <p:nvSpPr>
          <p:cNvPr id="3" name="Espace réservé du contenu 2"/>
          <p:cNvSpPr>
            <a:spLocks noGrp="1"/>
          </p:cNvSpPr>
          <p:nvPr>
            <p:ph idx="1"/>
            <p:custDataLst>
              <p:tags r:id="rId2"/>
            </p:custDataLst>
          </p:nvPr>
        </p:nvSpPr>
        <p:spPr/>
        <p:txBody>
          <a:bodyPr/>
          <a:lstStyle/>
          <a:p>
            <a:r>
              <a:rPr lang="en-US" dirty="0"/>
              <a:t>La première </a:t>
            </a:r>
            <a:r>
              <a:rPr lang="en-US" dirty="0" err="1"/>
              <a:t>étape</a:t>
            </a:r>
            <a:r>
              <a:rPr lang="en-US" dirty="0"/>
              <a:t> </a:t>
            </a:r>
            <a:r>
              <a:rPr lang="en-US" dirty="0" err="1"/>
              <a:t>est</a:t>
            </a:r>
            <a:r>
              <a:rPr lang="en-US" dirty="0"/>
              <a:t> de </a:t>
            </a:r>
            <a:r>
              <a:rPr lang="en-US" dirty="0" err="1"/>
              <a:t>créer</a:t>
            </a:r>
            <a:r>
              <a:rPr lang="en-US" dirty="0"/>
              <a:t> </a:t>
            </a:r>
            <a:r>
              <a:rPr lang="en-US" dirty="0" err="1"/>
              <a:t>une</a:t>
            </a:r>
            <a:r>
              <a:rPr lang="en-US" dirty="0"/>
              <a:t> table et de </a:t>
            </a:r>
            <a:r>
              <a:rPr lang="en-US" dirty="0" err="1"/>
              <a:t>nommer</a:t>
            </a:r>
            <a:r>
              <a:rPr lang="en-US" dirty="0"/>
              <a:t> </a:t>
            </a:r>
            <a:r>
              <a:rPr lang="en-US" dirty="0" err="1"/>
              <a:t>ses</a:t>
            </a:r>
            <a:r>
              <a:rPr lang="en-US" dirty="0"/>
              <a:t> champs (</a:t>
            </a:r>
            <a:r>
              <a:rPr lang="en-US" dirty="0" err="1"/>
              <a:t>colonne</a:t>
            </a:r>
            <a:r>
              <a:rPr lang="en-US" dirty="0"/>
              <a:t>).</a:t>
            </a:r>
          </a:p>
          <a:p>
            <a:r>
              <a:rPr lang="en-US" dirty="0" err="1"/>
              <a:t>Aussi</a:t>
            </a:r>
            <a:r>
              <a:rPr lang="en-US" dirty="0"/>
              <a:t>, </a:t>
            </a:r>
            <a:r>
              <a:rPr lang="en-US" dirty="0" err="1"/>
              <a:t>chaque</a:t>
            </a:r>
            <a:r>
              <a:rPr lang="en-US" dirty="0"/>
              <a:t> champ sera d'un type de </a:t>
            </a:r>
            <a:r>
              <a:rPr lang="en-US" dirty="0" err="1"/>
              <a:t>données</a:t>
            </a:r>
            <a:r>
              <a:rPr lang="en-US" dirty="0"/>
              <a:t> </a:t>
            </a:r>
            <a:r>
              <a:rPr lang="en-US" dirty="0" err="1"/>
              <a:t>en</a:t>
            </a:r>
            <a:r>
              <a:rPr lang="en-US" dirty="0"/>
              <a:t> particulier. Nous y </a:t>
            </a:r>
            <a:r>
              <a:rPr lang="en-US" dirty="0" err="1"/>
              <a:t>reviendrons</a:t>
            </a:r>
            <a:r>
              <a:rPr lang="en-US" dirty="0"/>
              <a:t> au prochain </a:t>
            </a:r>
            <a:r>
              <a:rPr lang="en-US" dirty="0" err="1"/>
              <a:t>cours</a:t>
            </a:r>
            <a:r>
              <a:rPr lang="en-US" dirty="0"/>
              <a:t>.</a:t>
            </a:r>
          </a:p>
          <a:p>
            <a:r>
              <a:rPr lang="en-US" dirty="0" err="1"/>
              <a:t>Cette</a:t>
            </a:r>
            <a:r>
              <a:rPr lang="en-US" dirty="0"/>
              <a:t> </a:t>
            </a:r>
            <a:r>
              <a:rPr lang="en-US" dirty="0" err="1"/>
              <a:t>étape</a:t>
            </a:r>
            <a:r>
              <a:rPr lang="en-US" dirty="0"/>
              <a:t> </a:t>
            </a:r>
            <a:r>
              <a:rPr lang="en-US" dirty="0" err="1"/>
              <a:t>est</a:t>
            </a:r>
            <a:r>
              <a:rPr lang="en-US" dirty="0"/>
              <a:t> </a:t>
            </a:r>
            <a:r>
              <a:rPr lang="en-US" dirty="0" err="1"/>
              <a:t>généralement</a:t>
            </a:r>
            <a:r>
              <a:rPr lang="en-US" dirty="0"/>
              <a:t> </a:t>
            </a:r>
            <a:r>
              <a:rPr lang="en-US" dirty="0" err="1"/>
              <a:t>effectuée</a:t>
            </a:r>
            <a:r>
              <a:rPr lang="en-US" dirty="0"/>
              <a:t> par le </a:t>
            </a:r>
            <a:r>
              <a:rPr lang="en-US" dirty="0" err="1"/>
              <a:t>développeur</a:t>
            </a:r>
            <a:r>
              <a:rPr lang="en-US" dirty="0"/>
              <a:t> du </a:t>
            </a:r>
            <a:r>
              <a:rPr lang="en-US" dirty="0" err="1"/>
              <a:t>système</a:t>
            </a:r>
            <a:r>
              <a:rPr lang="en-US" dirty="0"/>
              <a:t>.</a:t>
            </a:r>
          </a:p>
          <a:p>
            <a:r>
              <a:rPr lang="en-US" dirty="0" err="1"/>
              <a:t>Exemple</a:t>
            </a:r>
            <a:r>
              <a:rPr lang="en-US" dirty="0"/>
              <a:t>:</a:t>
            </a:r>
          </a:p>
        </p:txBody>
      </p:sp>
      <p:graphicFrame>
        <p:nvGraphicFramePr>
          <p:cNvPr id="4" name="Table 3">
            <a:extLst>
              <a:ext uri="{FF2B5EF4-FFF2-40B4-BE49-F238E27FC236}">
                <a16:creationId xmlns:a16="http://schemas.microsoft.com/office/drawing/2014/main" id="{DA69C03C-B3AA-4D48-9DEB-A6EA26B3C27B}"/>
              </a:ext>
            </a:extLst>
          </p:cNvPr>
          <p:cNvGraphicFramePr>
            <a:graphicFrameLocks noGrp="1"/>
          </p:cNvGraphicFramePr>
          <p:nvPr>
            <p:custDataLst>
              <p:tags r:id="rId3"/>
            </p:custDataLst>
            <p:extLst>
              <p:ext uri="{D42A27DB-BD31-4B8C-83A1-F6EECF244321}">
                <p14:modId xmlns:p14="http://schemas.microsoft.com/office/powerpoint/2010/main" val="3295831862"/>
              </p:ext>
            </p:extLst>
          </p:nvPr>
        </p:nvGraphicFramePr>
        <p:xfrm>
          <a:off x="1641382" y="5105234"/>
          <a:ext cx="8128000" cy="74168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392700704"/>
                    </a:ext>
                  </a:extLst>
                </a:gridCol>
                <a:gridCol w="2032000">
                  <a:extLst>
                    <a:ext uri="{9D8B030D-6E8A-4147-A177-3AD203B41FA5}">
                      <a16:colId xmlns:a16="http://schemas.microsoft.com/office/drawing/2014/main" val="3906033786"/>
                    </a:ext>
                  </a:extLst>
                </a:gridCol>
                <a:gridCol w="2032000">
                  <a:extLst>
                    <a:ext uri="{9D8B030D-6E8A-4147-A177-3AD203B41FA5}">
                      <a16:colId xmlns:a16="http://schemas.microsoft.com/office/drawing/2014/main" val="1979295208"/>
                    </a:ext>
                  </a:extLst>
                </a:gridCol>
                <a:gridCol w="2032000">
                  <a:extLst>
                    <a:ext uri="{9D8B030D-6E8A-4147-A177-3AD203B41FA5}">
                      <a16:colId xmlns:a16="http://schemas.microsoft.com/office/drawing/2014/main" val="1217816150"/>
                    </a:ext>
                  </a:extLst>
                </a:gridCol>
              </a:tblGrid>
              <a:tr h="370840">
                <a:tc>
                  <a:txBody>
                    <a:bodyPr/>
                    <a:lstStyle/>
                    <a:p>
                      <a:r>
                        <a:rPr lang="fr-CA" dirty="0" err="1"/>
                        <a:t>Prenom</a:t>
                      </a:r>
                      <a:endParaRPr lang="fr-CA" dirty="0"/>
                    </a:p>
                  </a:txBody>
                  <a:tcPr/>
                </a:tc>
                <a:tc>
                  <a:txBody>
                    <a:bodyPr/>
                    <a:lstStyle/>
                    <a:p>
                      <a:r>
                        <a:rPr lang="fr-CA" dirty="0"/>
                        <a:t>Nom</a:t>
                      </a:r>
                    </a:p>
                  </a:txBody>
                  <a:tcPr/>
                </a:tc>
                <a:tc>
                  <a:txBody>
                    <a:bodyPr/>
                    <a:lstStyle/>
                    <a:p>
                      <a:r>
                        <a:rPr lang="fr-CA" dirty="0"/>
                        <a:t>Age</a:t>
                      </a:r>
                    </a:p>
                  </a:txBody>
                  <a:tcPr/>
                </a:tc>
                <a:tc>
                  <a:txBody>
                    <a:bodyPr/>
                    <a:lstStyle/>
                    <a:p>
                      <a:r>
                        <a:rPr lang="fr-CA" dirty="0"/>
                        <a:t>Adresse</a:t>
                      </a:r>
                    </a:p>
                  </a:txBody>
                  <a:tcPr/>
                </a:tc>
                <a:extLst>
                  <a:ext uri="{0D108BD9-81ED-4DB2-BD59-A6C34878D82A}">
                    <a16:rowId xmlns:a16="http://schemas.microsoft.com/office/drawing/2014/main" val="189015565"/>
                  </a:ext>
                </a:extLst>
              </a:tr>
              <a:tr h="370840">
                <a:tc>
                  <a:txBody>
                    <a:bodyPr/>
                    <a:lstStyle/>
                    <a:p>
                      <a:endParaRPr lang="fr-CA" dirty="0"/>
                    </a:p>
                  </a:txBody>
                  <a:tcPr/>
                </a:tc>
                <a:tc>
                  <a:txBody>
                    <a:bodyPr/>
                    <a:lstStyle/>
                    <a:p>
                      <a:endParaRPr lang="fr-CA" dirty="0"/>
                    </a:p>
                  </a:txBody>
                  <a:tcPr/>
                </a:tc>
                <a:tc>
                  <a:txBody>
                    <a:bodyPr/>
                    <a:lstStyle/>
                    <a:p>
                      <a:endParaRPr lang="fr-CA"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fr-CA" dirty="0"/>
                    </a:p>
                  </a:txBody>
                  <a:tcPr/>
                </a:tc>
                <a:extLst>
                  <a:ext uri="{0D108BD9-81ED-4DB2-BD59-A6C34878D82A}">
                    <a16:rowId xmlns:a16="http://schemas.microsoft.com/office/drawing/2014/main" val="2237946802"/>
                  </a:ext>
                </a:extLst>
              </a:tr>
            </a:tbl>
          </a:graphicData>
        </a:graphic>
      </p:graphicFrame>
    </p:spTree>
    <p:extLst>
      <p:ext uri="{BB962C8B-B14F-4D97-AF65-F5344CB8AC3E}">
        <p14:creationId xmlns:p14="http://schemas.microsoft.com/office/powerpoint/2010/main" val="30818807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Les tuples</a:t>
            </a:r>
          </a:p>
        </p:txBody>
      </p:sp>
      <p:sp>
        <p:nvSpPr>
          <p:cNvPr id="3" name="Espace réservé du contenu 2"/>
          <p:cNvSpPr>
            <a:spLocks noGrp="1"/>
          </p:cNvSpPr>
          <p:nvPr>
            <p:ph idx="1"/>
            <p:custDataLst>
              <p:tags r:id="rId2"/>
            </p:custDataLst>
          </p:nvPr>
        </p:nvSpPr>
        <p:spPr/>
        <p:txBody>
          <a:bodyPr/>
          <a:lstStyle/>
          <a:p>
            <a:r>
              <a:rPr lang="en-US" dirty="0"/>
              <a:t>Les tuples correspondent à </a:t>
            </a:r>
            <a:r>
              <a:rPr lang="en-US" dirty="0" err="1"/>
              <a:t>chaque</a:t>
            </a:r>
            <a:r>
              <a:rPr lang="en-US" dirty="0"/>
              <a:t> </a:t>
            </a:r>
            <a:r>
              <a:rPr lang="en-US" dirty="0" err="1"/>
              <a:t>ligne</a:t>
            </a:r>
            <a:r>
              <a:rPr lang="en-US" dirty="0"/>
              <a:t> de </a:t>
            </a:r>
            <a:r>
              <a:rPr lang="en-US" dirty="0" err="1"/>
              <a:t>données</a:t>
            </a:r>
            <a:r>
              <a:rPr lang="en-US" dirty="0"/>
              <a:t> qui </a:t>
            </a:r>
            <a:r>
              <a:rPr lang="en-US" dirty="0" err="1"/>
              <a:t>est</a:t>
            </a:r>
            <a:r>
              <a:rPr lang="en-US" dirty="0"/>
              <a:t> entrée dans la base de </a:t>
            </a:r>
            <a:r>
              <a:rPr lang="en-US" dirty="0" err="1"/>
              <a:t>données</a:t>
            </a:r>
            <a:r>
              <a:rPr lang="en-US" dirty="0"/>
              <a:t>.</a:t>
            </a:r>
          </a:p>
          <a:p>
            <a:endParaRPr lang="en-US" dirty="0"/>
          </a:p>
          <a:p>
            <a:r>
              <a:rPr lang="en-US" dirty="0"/>
              <a:t>Les tuples </a:t>
            </a:r>
            <a:r>
              <a:rPr lang="en-US" dirty="0" err="1"/>
              <a:t>seront</a:t>
            </a:r>
            <a:r>
              <a:rPr lang="en-US" dirty="0"/>
              <a:t> </a:t>
            </a:r>
            <a:r>
              <a:rPr lang="en-US" dirty="0" err="1"/>
              <a:t>généralement</a:t>
            </a:r>
            <a:r>
              <a:rPr lang="en-US" dirty="0"/>
              <a:t> </a:t>
            </a:r>
            <a:r>
              <a:rPr lang="en-US" dirty="0" err="1"/>
              <a:t>entrés</a:t>
            </a:r>
            <a:r>
              <a:rPr lang="en-US" dirty="0"/>
              <a:t> par </a:t>
            </a:r>
            <a:r>
              <a:rPr lang="en-US" dirty="0" err="1"/>
              <a:t>l'application</a:t>
            </a:r>
            <a:r>
              <a:rPr lang="en-US" dirty="0"/>
              <a:t> </a:t>
            </a:r>
            <a:r>
              <a:rPr lang="en-US" dirty="0" err="1"/>
              <a:t>elle-même</a:t>
            </a:r>
            <a:r>
              <a:rPr lang="en-US" dirty="0"/>
              <a:t> dans le cadre de son </a:t>
            </a:r>
            <a:r>
              <a:rPr lang="en-US" dirty="0" err="1"/>
              <a:t>utilisation</a:t>
            </a:r>
            <a:r>
              <a:rPr lang="en-US" dirty="0"/>
              <a:t> (Ex. </a:t>
            </a:r>
            <a:r>
              <a:rPr lang="en-US" dirty="0" err="1"/>
              <a:t>Ajouter</a:t>
            </a:r>
            <a:r>
              <a:rPr lang="en-US" dirty="0"/>
              <a:t> un client, modifier un </a:t>
            </a:r>
            <a:r>
              <a:rPr lang="en-US" dirty="0" err="1"/>
              <a:t>compte</a:t>
            </a:r>
            <a:r>
              <a:rPr lang="en-US" dirty="0"/>
              <a:t>, etc.)</a:t>
            </a:r>
          </a:p>
          <a:p>
            <a:endParaRPr lang="en-US" dirty="0"/>
          </a:p>
        </p:txBody>
      </p:sp>
      <p:graphicFrame>
        <p:nvGraphicFramePr>
          <p:cNvPr id="4" name="Table 3">
            <a:extLst>
              <a:ext uri="{FF2B5EF4-FFF2-40B4-BE49-F238E27FC236}">
                <a16:creationId xmlns:a16="http://schemas.microsoft.com/office/drawing/2014/main" id="{C14F846C-D307-4F1B-A2FF-304A280BD148}"/>
              </a:ext>
            </a:extLst>
          </p:cNvPr>
          <p:cNvGraphicFramePr>
            <a:graphicFrameLocks noGrp="1"/>
          </p:cNvGraphicFramePr>
          <p:nvPr>
            <p:custDataLst>
              <p:tags r:id="rId3"/>
            </p:custDataLst>
            <p:extLst>
              <p:ext uri="{D42A27DB-BD31-4B8C-83A1-F6EECF244321}">
                <p14:modId xmlns:p14="http://schemas.microsoft.com/office/powerpoint/2010/main" val="1917748423"/>
              </p:ext>
            </p:extLst>
          </p:nvPr>
        </p:nvGraphicFramePr>
        <p:xfrm>
          <a:off x="1512582" y="4551082"/>
          <a:ext cx="8128000" cy="18542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392700704"/>
                    </a:ext>
                  </a:extLst>
                </a:gridCol>
                <a:gridCol w="2032000">
                  <a:extLst>
                    <a:ext uri="{9D8B030D-6E8A-4147-A177-3AD203B41FA5}">
                      <a16:colId xmlns:a16="http://schemas.microsoft.com/office/drawing/2014/main" val="3906033786"/>
                    </a:ext>
                  </a:extLst>
                </a:gridCol>
                <a:gridCol w="2032000">
                  <a:extLst>
                    <a:ext uri="{9D8B030D-6E8A-4147-A177-3AD203B41FA5}">
                      <a16:colId xmlns:a16="http://schemas.microsoft.com/office/drawing/2014/main" val="1979295208"/>
                    </a:ext>
                  </a:extLst>
                </a:gridCol>
                <a:gridCol w="2032000">
                  <a:extLst>
                    <a:ext uri="{9D8B030D-6E8A-4147-A177-3AD203B41FA5}">
                      <a16:colId xmlns:a16="http://schemas.microsoft.com/office/drawing/2014/main" val="1217816150"/>
                    </a:ext>
                  </a:extLst>
                </a:gridCol>
              </a:tblGrid>
              <a:tr h="370840">
                <a:tc>
                  <a:txBody>
                    <a:bodyPr/>
                    <a:lstStyle/>
                    <a:p>
                      <a:r>
                        <a:rPr lang="fr-CA" dirty="0" err="1"/>
                        <a:t>Prenom</a:t>
                      </a:r>
                      <a:endParaRPr lang="fr-CA" dirty="0"/>
                    </a:p>
                  </a:txBody>
                  <a:tcPr/>
                </a:tc>
                <a:tc>
                  <a:txBody>
                    <a:bodyPr/>
                    <a:lstStyle/>
                    <a:p>
                      <a:r>
                        <a:rPr lang="fr-CA" dirty="0"/>
                        <a:t>Nom</a:t>
                      </a:r>
                    </a:p>
                  </a:txBody>
                  <a:tcPr/>
                </a:tc>
                <a:tc>
                  <a:txBody>
                    <a:bodyPr/>
                    <a:lstStyle/>
                    <a:p>
                      <a:r>
                        <a:rPr lang="fr-CA" dirty="0"/>
                        <a:t>Age</a:t>
                      </a:r>
                    </a:p>
                  </a:txBody>
                  <a:tcPr/>
                </a:tc>
                <a:tc>
                  <a:txBody>
                    <a:bodyPr/>
                    <a:lstStyle/>
                    <a:p>
                      <a:r>
                        <a:rPr lang="fr-CA" dirty="0"/>
                        <a:t>Adresse</a:t>
                      </a:r>
                    </a:p>
                  </a:txBody>
                  <a:tcPr/>
                </a:tc>
                <a:extLst>
                  <a:ext uri="{0D108BD9-81ED-4DB2-BD59-A6C34878D82A}">
                    <a16:rowId xmlns:a16="http://schemas.microsoft.com/office/drawing/2014/main" val="189015565"/>
                  </a:ext>
                </a:extLst>
              </a:tr>
              <a:tr h="370840">
                <a:tc>
                  <a:txBody>
                    <a:bodyPr/>
                    <a:lstStyle/>
                    <a:p>
                      <a:r>
                        <a:rPr lang="fr-CA" dirty="0"/>
                        <a:t>Robert</a:t>
                      </a:r>
                    </a:p>
                  </a:txBody>
                  <a:tcPr/>
                </a:tc>
                <a:tc>
                  <a:txBody>
                    <a:bodyPr/>
                    <a:lstStyle/>
                    <a:p>
                      <a:r>
                        <a:rPr lang="fr-CA" dirty="0"/>
                        <a:t>Blais</a:t>
                      </a:r>
                    </a:p>
                  </a:txBody>
                  <a:tcPr/>
                </a:tc>
                <a:tc>
                  <a:txBody>
                    <a:bodyPr/>
                    <a:lstStyle/>
                    <a:p>
                      <a:r>
                        <a:rPr lang="fr-CA" dirty="0"/>
                        <a:t>45</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CA" dirty="0"/>
                        <a:t>213 rue AAA</a:t>
                      </a:r>
                    </a:p>
                  </a:txBody>
                  <a:tcPr/>
                </a:tc>
                <a:extLst>
                  <a:ext uri="{0D108BD9-81ED-4DB2-BD59-A6C34878D82A}">
                    <a16:rowId xmlns:a16="http://schemas.microsoft.com/office/drawing/2014/main" val="2237946802"/>
                  </a:ext>
                </a:extLst>
              </a:tr>
              <a:tr h="370840">
                <a:tc>
                  <a:txBody>
                    <a:bodyPr/>
                    <a:lstStyle/>
                    <a:p>
                      <a:r>
                        <a:rPr lang="fr-CA" dirty="0"/>
                        <a:t>Roger</a:t>
                      </a:r>
                    </a:p>
                  </a:txBody>
                  <a:tcPr/>
                </a:tc>
                <a:tc>
                  <a:txBody>
                    <a:bodyPr/>
                    <a:lstStyle/>
                    <a:p>
                      <a:r>
                        <a:rPr lang="fr-CA" dirty="0" err="1"/>
                        <a:t>Duquet</a:t>
                      </a:r>
                      <a:endParaRPr lang="fr-CA" dirty="0"/>
                    </a:p>
                  </a:txBody>
                  <a:tcPr/>
                </a:tc>
                <a:tc>
                  <a:txBody>
                    <a:bodyPr/>
                    <a:lstStyle/>
                    <a:p>
                      <a:r>
                        <a:rPr lang="fr-CA" dirty="0"/>
                        <a:t>52</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CA" dirty="0"/>
                        <a:t>321 rue BBB</a:t>
                      </a:r>
                    </a:p>
                  </a:txBody>
                  <a:tcPr/>
                </a:tc>
                <a:extLst>
                  <a:ext uri="{0D108BD9-81ED-4DB2-BD59-A6C34878D82A}">
                    <a16:rowId xmlns:a16="http://schemas.microsoft.com/office/drawing/2014/main" val="962926210"/>
                  </a:ext>
                </a:extLst>
              </a:tr>
              <a:tr h="370840">
                <a:tc>
                  <a:txBody>
                    <a:bodyPr/>
                    <a:lstStyle/>
                    <a:p>
                      <a:r>
                        <a:rPr lang="fr-CA" dirty="0"/>
                        <a:t>Maurice</a:t>
                      </a:r>
                    </a:p>
                  </a:txBody>
                  <a:tcPr/>
                </a:tc>
                <a:tc>
                  <a:txBody>
                    <a:bodyPr/>
                    <a:lstStyle/>
                    <a:p>
                      <a:r>
                        <a:rPr lang="fr-CA" dirty="0"/>
                        <a:t>Tremblay</a:t>
                      </a:r>
                    </a:p>
                  </a:txBody>
                  <a:tcPr/>
                </a:tc>
                <a:tc>
                  <a:txBody>
                    <a:bodyPr/>
                    <a:lstStyle/>
                    <a:p>
                      <a:r>
                        <a:rPr lang="fr-CA" dirty="0"/>
                        <a:t>38</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CA" dirty="0"/>
                        <a:t>23 rue YYY</a:t>
                      </a:r>
                    </a:p>
                  </a:txBody>
                  <a:tcPr/>
                </a:tc>
                <a:extLst>
                  <a:ext uri="{0D108BD9-81ED-4DB2-BD59-A6C34878D82A}">
                    <a16:rowId xmlns:a16="http://schemas.microsoft.com/office/drawing/2014/main" val="403929097"/>
                  </a:ext>
                </a:extLst>
              </a:tr>
              <a:tr h="370840">
                <a:tc>
                  <a:txBody>
                    <a:bodyPr/>
                    <a:lstStyle/>
                    <a:p>
                      <a:r>
                        <a:rPr lang="fr-CA" dirty="0"/>
                        <a:t>Denis</a:t>
                      </a:r>
                    </a:p>
                  </a:txBody>
                  <a:tcPr/>
                </a:tc>
                <a:tc>
                  <a:txBody>
                    <a:bodyPr/>
                    <a:lstStyle/>
                    <a:p>
                      <a:r>
                        <a:rPr lang="fr-CA" dirty="0"/>
                        <a:t>Masse</a:t>
                      </a:r>
                    </a:p>
                  </a:txBody>
                  <a:tcPr/>
                </a:tc>
                <a:tc>
                  <a:txBody>
                    <a:bodyPr/>
                    <a:lstStyle/>
                    <a:p>
                      <a:r>
                        <a:rPr lang="fr-CA" dirty="0"/>
                        <a:t>57</a:t>
                      </a:r>
                    </a:p>
                  </a:txBody>
                  <a:tcPr/>
                </a:tc>
                <a:tc>
                  <a:txBody>
                    <a:bodyPr/>
                    <a:lstStyle/>
                    <a:p>
                      <a:r>
                        <a:rPr lang="fr-CA" dirty="0"/>
                        <a:t>123 rue ZZZ</a:t>
                      </a:r>
                    </a:p>
                  </a:txBody>
                  <a:tcPr/>
                </a:tc>
                <a:extLst>
                  <a:ext uri="{0D108BD9-81ED-4DB2-BD59-A6C34878D82A}">
                    <a16:rowId xmlns:a16="http://schemas.microsoft.com/office/drawing/2014/main" val="1016983258"/>
                  </a:ext>
                </a:extLst>
              </a:tr>
            </a:tbl>
          </a:graphicData>
        </a:graphic>
      </p:graphicFrame>
    </p:spTree>
    <p:extLst>
      <p:ext uri="{BB962C8B-B14F-4D97-AF65-F5344CB8AC3E}">
        <p14:creationId xmlns:p14="http://schemas.microsoft.com/office/powerpoint/2010/main" val="1732514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DEAA9-74B8-4021-A07D-827326EA8EAE}"/>
              </a:ext>
            </a:extLst>
          </p:cNvPr>
          <p:cNvSpPr>
            <a:spLocks noGrp="1"/>
          </p:cNvSpPr>
          <p:nvPr>
            <p:ph type="title"/>
            <p:custDataLst>
              <p:tags r:id="rId1"/>
            </p:custDataLst>
          </p:nvPr>
        </p:nvSpPr>
        <p:spPr/>
        <p:txBody>
          <a:bodyPr/>
          <a:lstStyle/>
          <a:p>
            <a:r>
              <a:rPr lang="fr-CA" dirty="0"/>
              <a:t>Pourquoi ce cours important?</a:t>
            </a:r>
          </a:p>
        </p:txBody>
      </p:sp>
      <p:sp>
        <p:nvSpPr>
          <p:cNvPr id="3" name="Content Placeholder 2">
            <a:extLst>
              <a:ext uri="{FF2B5EF4-FFF2-40B4-BE49-F238E27FC236}">
                <a16:creationId xmlns:a16="http://schemas.microsoft.com/office/drawing/2014/main" id="{4C113AFD-2229-4711-A5CD-AE6328E66ABF}"/>
              </a:ext>
            </a:extLst>
          </p:cNvPr>
          <p:cNvSpPr>
            <a:spLocks noGrp="1"/>
          </p:cNvSpPr>
          <p:nvPr>
            <p:ph idx="1"/>
            <p:custDataLst>
              <p:tags r:id="rId2"/>
            </p:custDataLst>
          </p:nvPr>
        </p:nvSpPr>
        <p:spPr/>
        <p:txBody>
          <a:bodyPr>
            <a:normAutofit lnSpcReduction="10000"/>
          </a:bodyPr>
          <a:lstStyle/>
          <a:p>
            <a:r>
              <a:rPr lang="fr-CA" dirty="0"/>
              <a:t>Toutes les organisations conservent et manipulent des données.</a:t>
            </a:r>
          </a:p>
          <a:p>
            <a:r>
              <a:rPr lang="fr-CA"/>
              <a:t>Le rôle des applications web que vous développerez dans le cadre de votre emploi sera de manipuler ces données.</a:t>
            </a:r>
          </a:p>
          <a:p>
            <a:endParaRPr lang="fr-CA"/>
          </a:p>
          <a:p>
            <a:r>
              <a:rPr lang="fr-CA"/>
              <a:t>Elles peuvent servir, par exemple, à:</a:t>
            </a:r>
          </a:p>
          <a:p>
            <a:pPr lvl="1"/>
            <a:r>
              <a:rPr lang="fr-CA"/>
              <a:t>Gérer l’information sur les employés, l’inventaire, etc.</a:t>
            </a:r>
          </a:p>
          <a:p>
            <a:pPr lvl="1"/>
            <a:r>
              <a:rPr lang="fr-CA"/>
              <a:t>Contenir les transactions de l’organisation (Vente, dépense, paie, etc.)</a:t>
            </a:r>
          </a:p>
          <a:p>
            <a:pPr lvl="1"/>
            <a:r>
              <a:rPr lang="fr-CA"/>
              <a:t>Générer des rapports (Total des ventes, taux d’absentéisme, etc.)</a:t>
            </a:r>
            <a:endParaRPr lang="fr-CA" dirty="0"/>
          </a:p>
          <a:p>
            <a:endParaRPr lang="fr-CA" dirty="0"/>
          </a:p>
          <a:p>
            <a:r>
              <a:rPr lang="fr-CA"/>
              <a:t>Être en mesure de concevoir et d’utiliser efficacement des données est une compétence fondamentale pour un programmeur web.</a:t>
            </a:r>
            <a:endParaRPr lang="fr-CA" dirty="0"/>
          </a:p>
        </p:txBody>
      </p:sp>
    </p:spTree>
    <p:extLst>
      <p:ext uri="{BB962C8B-B14F-4D97-AF65-F5344CB8AC3E}">
        <p14:creationId xmlns:p14="http://schemas.microsoft.com/office/powerpoint/2010/main" val="6844557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a:t>Structure d'une base de données</a:t>
            </a:r>
            <a:endParaRPr lang="en-US" dirty="0"/>
          </a:p>
        </p:txBody>
      </p:sp>
      <p:sp>
        <p:nvSpPr>
          <p:cNvPr id="3" name="Espace réservé du contenu 2"/>
          <p:cNvSpPr>
            <a:spLocks noGrp="1"/>
          </p:cNvSpPr>
          <p:nvPr>
            <p:ph idx="1"/>
            <p:custDataLst>
              <p:tags r:id="rId2"/>
            </p:custDataLst>
          </p:nvPr>
        </p:nvSpPr>
        <p:spPr/>
        <p:txBody>
          <a:bodyPr/>
          <a:lstStyle/>
          <a:p>
            <a:r>
              <a:rPr lang="en-US"/>
              <a:t>On peut donc voir qu’une base de données ressemble à une feuille Excel.</a:t>
            </a:r>
          </a:p>
          <a:p>
            <a:endParaRPr lang="en-US"/>
          </a:p>
          <a:p>
            <a:r>
              <a:rPr lang="en-US"/>
              <a:t>Toutefois, nous ne la manipulerons pas de la même facon.</a:t>
            </a:r>
          </a:p>
          <a:p>
            <a:r>
              <a:rPr lang="en-US"/>
              <a:t>Nous utiliserons plutot un langage specialisé qui permet de le faire qui s’appel “SQL”.</a:t>
            </a:r>
          </a:p>
          <a:p>
            <a:endParaRPr lang="en-US"/>
          </a:p>
          <a:p>
            <a:r>
              <a:rPr lang="en-US"/>
              <a:t>C’est ce que nous verrons dans la prochaine section.</a:t>
            </a:r>
            <a:endParaRPr lang="en-US" dirty="0"/>
          </a:p>
          <a:p>
            <a:endParaRPr lang="en-US" dirty="0"/>
          </a:p>
        </p:txBody>
      </p:sp>
    </p:spTree>
    <p:extLst>
      <p:ext uri="{BB962C8B-B14F-4D97-AF65-F5344CB8AC3E}">
        <p14:creationId xmlns:p14="http://schemas.microsoft.com/office/powerpoint/2010/main" val="3782025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Introduction à SQL</a:t>
            </a:r>
          </a:p>
        </p:txBody>
      </p:sp>
    </p:spTree>
    <p:extLst>
      <p:ext uri="{BB962C8B-B14F-4D97-AF65-F5344CB8AC3E}">
        <p14:creationId xmlns:p14="http://schemas.microsoft.com/office/powerpoint/2010/main" val="17819565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Introduction à SQL</a:t>
            </a:r>
            <a:endParaRPr lang="en-US" dirty="0"/>
          </a:p>
        </p:txBody>
      </p:sp>
      <p:sp>
        <p:nvSpPr>
          <p:cNvPr id="3" name="Espace réservé du contenu 2"/>
          <p:cNvSpPr>
            <a:spLocks noGrp="1"/>
          </p:cNvSpPr>
          <p:nvPr>
            <p:ph idx="1"/>
            <p:custDataLst>
              <p:tags r:id="rId2"/>
            </p:custDataLst>
          </p:nvPr>
        </p:nvSpPr>
        <p:spPr/>
        <p:txBody>
          <a:bodyPr/>
          <a:lstStyle/>
          <a:p>
            <a:r>
              <a:rPr lang="en-US" dirty="0" err="1"/>
              <a:t>Jusqu’ici</a:t>
            </a:r>
            <a:r>
              <a:rPr lang="en-US" dirty="0"/>
              <a:t>, nous </a:t>
            </a:r>
            <a:r>
              <a:rPr lang="en-US" dirty="0" err="1"/>
              <a:t>avons</a:t>
            </a:r>
            <a:r>
              <a:rPr lang="en-US" dirty="0"/>
              <a:t> vu </a:t>
            </a:r>
            <a:r>
              <a:rPr lang="en-US" dirty="0" err="1"/>
              <a:t>l'idée</a:t>
            </a:r>
            <a:r>
              <a:rPr lang="en-US" dirty="0"/>
              <a:t> </a:t>
            </a:r>
            <a:r>
              <a:rPr lang="en-US" dirty="0" err="1"/>
              <a:t>générale</a:t>
            </a:r>
            <a:r>
              <a:rPr lang="en-US" dirty="0"/>
              <a:t> des bases de </a:t>
            </a:r>
            <a:r>
              <a:rPr lang="en-US" dirty="0" err="1"/>
              <a:t>données</a:t>
            </a:r>
            <a:r>
              <a:rPr lang="en-US" dirty="0"/>
              <a:t> et </a:t>
            </a:r>
            <a:r>
              <a:rPr lang="en-US" dirty="0" err="1"/>
              <a:t>sa</a:t>
            </a:r>
            <a:r>
              <a:rPr lang="en-US" dirty="0"/>
              <a:t> </a:t>
            </a:r>
            <a:r>
              <a:rPr lang="en-US" dirty="0" err="1"/>
              <a:t>procédure</a:t>
            </a:r>
            <a:r>
              <a:rPr lang="en-US" dirty="0"/>
              <a:t> </a:t>
            </a:r>
            <a:r>
              <a:rPr lang="en-US" dirty="0" err="1"/>
              <a:t>d'installation</a:t>
            </a:r>
            <a:r>
              <a:rPr lang="en-US" dirty="0"/>
              <a:t> </a:t>
            </a:r>
            <a:r>
              <a:rPr lang="en-US" dirty="0" err="1"/>
              <a:t>ainsi</a:t>
            </a:r>
            <a:r>
              <a:rPr lang="en-US" dirty="0"/>
              <a:t> que </a:t>
            </a:r>
            <a:r>
              <a:rPr lang="en-US" dirty="0" err="1"/>
              <a:t>celle</a:t>
            </a:r>
            <a:r>
              <a:rPr lang="en-US" dirty="0"/>
              <a:t> de son </a:t>
            </a:r>
            <a:r>
              <a:rPr lang="en-US" dirty="0" err="1"/>
              <a:t>outil</a:t>
            </a:r>
            <a:r>
              <a:rPr lang="en-US" dirty="0"/>
              <a:t> de gestion (</a:t>
            </a:r>
            <a:r>
              <a:rPr lang="en-US"/>
              <a:t>SSMS).</a:t>
            </a:r>
          </a:p>
          <a:p>
            <a:r>
              <a:rPr lang="en-US"/>
              <a:t>Nous avons également abordé les éléments généraux d’une base de données (Table, champs, tuples)</a:t>
            </a:r>
            <a:endParaRPr lang="en-US" dirty="0"/>
          </a:p>
          <a:p>
            <a:r>
              <a:rPr lang="en-US" dirty="0"/>
              <a:t>À </a:t>
            </a:r>
            <a:r>
              <a:rPr lang="en-US" dirty="0" err="1"/>
              <a:t>partir</a:t>
            </a:r>
            <a:r>
              <a:rPr lang="en-US" dirty="0"/>
              <a:t> de </a:t>
            </a:r>
            <a:r>
              <a:rPr lang="en-US" dirty="0" err="1"/>
              <a:t>ce</a:t>
            </a:r>
            <a:r>
              <a:rPr lang="en-US" dirty="0"/>
              <a:t> point, nous </a:t>
            </a:r>
            <a:r>
              <a:rPr lang="en-US" dirty="0" err="1"/>
              <a:t>allons</a:t>
            </a:r>
            <a:r>
              <a:rPr lang="en-US" dirty="0"/>
              <a:t> </a:t>
            </a:r>
            <a:r>
              <a:rPr lang="en-US" dirty="0" err="1"/>
              <a:t>voir</a:t>
            </a:r>
            <a:r>
              <a:rPr lang="en-US" dirty="0"/>
              <a:t> </a:t>
            </a:r>
            <a:r>
              <a:rPr lang="en-US" dirty="0" err="1"/>
              <a:t>concrètement</a:t>
            </a:r>
            <a:r>
              <a:rPr lang="en-US" dirty="0"/>
              <a:t> comment la </a:t>
            </a:r>
            <a:r>
              <a:rPr lang="en-US" dirty="0" err="1"/>
              <a:t>manipuler</a:t>
            </a:r>
            <a:r>
              <a:rPr lang="en-US" dirty="0"/>
              <a:t> </a:t>
            </a:r>
            <a:r>
              <a:rPr lang="en-US" dirty="0" err="1"/>
              <a:t>en</a:t>
            </a:r>
            <a:r>
              <a:rPr lang="en-US" dirty="0"/>
              <a:t> </a:t>
            </a:r>
            <a:r>
              <a:rPr lang="en-US" dirty="0" err="1"/>
              <a:t>utilisant</a:t>
            </a:r>
            <a:r>
              <a:rPr lang="en-US" dirty="0"/>
              <a:t> le </a:t>
            </a:r>
            <a:r>
              <a:rPr lang="en-US" u="sng" dirty="0" err="1"/>
              <a:t>langage</a:t>
            </a:r>
            <a:r>
              <a:rPr lang="en-US" u="sng" dirty="0"/>
              <a:t> SQL</a:t>
            </a:r>
            <a:r>
              <a:rPr lang="en-US" dirty="0"/>
              <a:t>.</a:t>
            </a:r>
          </a:p>
        </p:txBody>
      </p:sp>
    </p:spTree>
    <p:extLst>
      <p:ext uri="{BB962C8B-B14F-4D97-AF65-F5344CB8AC3E}">
        <p14:creationId xmlns:p14="http://schemas.microsoft.com/office/powerpoint/2010/main" val="28903011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C815D-371F-4D09-9D43-F866C64905F9}"/>
              </a:ext>
            </a:extLst>
          </p:cNvPr>
          <p:cNvSpPr>
            <a:spLocks noGrp="1"/>
          </p:cNvSpPr>
          <p:nvPr>
            <p:ph type="title"/>
            <p:custDataLst>
              <p:tags r:id="rId1"/>
            </p:custDataLst>
          </p:nvPr>
        </p:nvSpPr>
        <p:spPr/>
        <p:txBody>
          <a:bodyPr/>
          <a:lstStyle/>
          <a:p>
            <a:r>
              <a:rPr lang="fr-CA" dirty="0"/>
              <a:t>Introduction à SQL</a:t>
            </a:r>
          </a:p>
        </p:txBody>
      </p:sp>
      <p:sp>
        <p:nvSpPr>
          <p:cNvPr id="3" name="Content Placeholder 2">
            <a:extLst>
              <a:ext uri="{FF2B5EF4-FFF2-40B4-BE49-F238E27FC236}">
                <a16:creationId xmlns:a16="http://schemas.microsoft.com/office/drawing/2014/main" id="{1BDB9F4D-E2EA-466B-A36A-9974BC7306DF}"/>
              </a:ext>
            </a:extLst>
          </p:cNvPr>
          <p:cNvSpPr>
            <a:spLocks noGrp="1"/>
          </p:cNvSpPr>
          <p:nvPr>
            <p:ph idx="1"/>
            <p:custDataLst>
              <p:tags r:id="rId2"/>
            </p:custDataLst>
          </p:nvPr>
        </p:nvSpPr>
        <p:spPr/>
        <p:txBody>
          <a:bodyPr/>
          <a:lstStyle/>
          <a:p>
            <a:r>
              <a:rPr lang="fr-CA" dirty="0"/>
              <a:t>SQL est l'acronyme de "</a:t>
            </a:r>
            <a:r>
              <a:rPr lang="fr-CA" dirty="0" err="1"/>
              <a:t>Structured</a:t>
            </a:r>
            <a:r>
              <a:rPr lang="fr-CA" dirty="0"/>
              <a:t> </a:t>
            </a:r>
            <a:r>
              <a:rPr lang="fr-CA" dirty="0" err="1"/>
              <a:t>Query</a:t>
            </a:r>
            <a:r>
              <a:rPr lang="fr-CA" dirty="0"/>
              <a:t> </a:t>
            </a:r>
            <a:r>
              <a:rPr lang="fr-CA" dirty="0" err="1"/>
              <a:t>Language</a:t>
            </a:r>
            <a:r>
              <a:rPr lang="fr-CA" dirty="0"/>
              <a:t>".</a:t>
            </a:r>
          </a:p>
          <a:p>
            <a:endParaRPr lang="fr-CA" dirty="0"/>
          </a:p>
          <a:p>
            <a:r>
              <a:rPr lang="fr-CA" dirty="0"/>
              <a:t>Il s'agit d'un langage qui permet de communiquer de façon programmatique avec une base de données de type "relationnelles" afin d'effectuer l'ensemble de ses fonctionnalités.</a:t>
            </a:r>
          </a:p>
        </p:txBody>
      </p:sp>
    </p:spTree>
    <p:extLst>
      <p:ext uri="{BB962C8B-B14F-4D97-AF65-F5344CB8AC3E}">
        <p14:creationId xmlns:p14="http://schemas.microsoft.com/office/powerpoint/2010/main" val="35664149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C815D-371F-4D09-9D43-F866C64905F9}"/>
              </a:ext>
            </a:extLst>
          </p:cNvPr>
          <p:cNvSpPr>
            <a:spLocks noGrp="1"/>
          </p:cNvSpPr>
          <p:nvPr>
            <p:ph type="title"/>
            <p:custDataLst>
              <p:tags r:id="rId1"/>
            </p:custDataLst>
          </p:nvPr>
        </p:nvSpPr>
        <p:spPr/>
        <p:txBody>
          <a:bodyPr/>
          <a:lstStyle/>
          <a:p>
            <a:r>
              <a:rPr lang="fr-CA" dirty="0"/>
              <a:t>Introduction à SQL</a:t>
            </a:r>
          </a:p>
        </p:txBody>
      </p:sp>
      <p:sp>
        <p:nvSpPr>
          <p:cNvPr id="3" name="Content Placeholder 2">
            <a:extLst>
              <a:ext uri="{FF2B5EF4-FFF2-40B4-BE49-F238E27FC236}">
                <a16:creationId xmlns:a16="http://schemas.microsoft.com/office/drawing/2014/main" id="{1BDB9F4D-E2EA-466B-A36A-9974BC7306DF}"/>
              </a:ext>
            </a:extLst>
          </p:cNvPr>
          <p:cNvSpPr>
            <a:spLocks noGrp="1"/>
          </p:cNvSpPr>
          <p:nvPr>
            <p:ph idx="1"/>
            <p:custDataLst>
              <p:tags r:id="rId2"/>
            </p:custDataLst>
          </p:nvPr>
        </p:nvSpPr>
        <p:spPr/>
        <p:txBody>
          <a:bodyPr/>
          <a:lstStyle/>
          <a:p>
            <a:r>
              <a:rPr lang="fr-CA" dirty="0"/>
              <a:t>SQL permet d'effectuer de nombreuses tâches:</a:t>
            </a:r>
          </a:p>
          <a:p>
            <a:pPr lvl="2"/>
            <a:r>
              <a:rPr lang="fr-CA" dirty="0"/>
              <a:t>Effectuer des opérations de lecture des données</a:t>
            </a:r>
          </a:p>
          <a:p>
            <a:pPr lvl="2"/>
            <a:r>
              <a:rPr lang="fr-CA" dirty="0"/>
              <a:t>Ajouter, modifier, ou supprimer des données</a:t>
            </a:r>
          </a:p>
          <a:p>
            <a:pPr lvl="2"/>
            <a:r>
              <a:rPr lang="fr-CA" dirty="0"/>
              <a:t>Donner ou retirer des accès</a:t>
            </a:r>
          </a:p>
          <a:p>
            <a:pPr lvl="2"/>
            <a:r>
              <a:rPr lang="fr-CA" dirty="0"/>
              <a:t>Créer des index</a:t>
            </a:r>
          </a:p>
          <a:p>
            <a:pPr lvl="2"/>
            <a:r>
              <a:rPr lang="fr-CA" dirty="0"/>
              <a:t>etc.</a:t>
            </a:r>
          </a:p>
          <a:p>
            <a:pPr lvl="2"/>
            <a:endParaRPr lang="fr-CA" dirty="0"/>
          </a:p>
        </p:txBody>
      </p:sp>
    </p:spTree>
    <p:extLst>
      <p:ext uri="{BB962C8B-B14F-4D97-AF65-F5344CB8AC3E}">
        <p14:creationId xmlns:p14="http://schemas.microsoft.com/office/powerpoint/2010/main" val="25726205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Introduction à SQL</a:t>
            </a:r>
            <a:endParaRPr lang="en-US" dirty="0"/>
          </a:p>
        </p:txBody>
      </p:sp>
      <p:sp>
        <p:nvSpPr>
          <p:cNvPr id="3" name="Espace réservé du contenu 2"/>
          <p:cNvSpPr>
            <a:spLocks noGrp="1"/>
          </p:cNvSpPr>
          <p:nvPr>
            <p:ph idx="1"/>
            <p:custDataLst>
              <p:tags r:id="rId2"/>
            </p:custDataLst>
          </p:nvPr>
        </p:nvSpPr>
        <p:spPr/>
        <p:txBody>
          <a:bodyPr/>
          <a:lstStyle/>
          <a:p>
            <a:r>
              <a:rPr lang="en-US" dirty="0"/>
              <a:t>SQL </a:t>
            </a:r>
            <a:r>
              <a:rPr lang="en-US" dirty="0" err="1"/>
              <a:t>est</a:t>
            </a:r>
            <a:r>
              <a:rPr lang="en-US" dirty="0"/>
              <a:t> </a:t>
            </a:r>
            <a:r>
              <a:rPr lang="en-US" dirty="0" err="1"/>
              <a:t>devenu</a:t>
            </a:r>
            <a:r>
              <a:rPr lang="en-US" dirty="0"/>
              <a:t> le standard </a:t>
            </a:r>
            <a:r>
              <a:rPr lang="en-US" dirty="0" err="1"/>
              <a:t>approuvé</a:t>
            </a:r>
            <a:r>
              <a:rPr lang="en-US" dirty="0"/>
              <a:t> par </a:t>
            </a:r>
            <a:r>
              <a:rPr lang="en-US" dirty="0" err="1"/>
              <a:t>l'American</a:t>
            </a:r>
            <a:r>
              <a:rPr lang="en-US" dirty="0"/>
              <a:t> National Standard </a:t>
            </a:r>
            <a:r>
              <a:rPr lang="en-US" dirty="0" err="1"/>
              <a:t>Institude</a:t>
            </a:r>
            <a:r>
              <a:rPr lang="en-US" dirty="0"/>
              <a:t> (ANSI) </a:t>
            </a:r>
            <a:r>
              <a:rPr lang="en-US" dirty="0" err="1"/>
              <a:t>en</a:t>
            </a:r>
            <a:r>
              <a:rPr lang="en-US" dirty="0"/>
              <a:t> 1986 </a:t>
            </a:r>
            <a:r>
              <a:rPr lang="en-US" dirty="0" err="1"/>
              <a:t>ainsi</a:t>
            </a:r>
            <a:r>
              <a:rPr lang="en-US" dirty="0"/>
              <a:t> que par </a:t>
            </a:r>
            <a:r>
              <a:rPr lang="en-US" dirty="0" err="1"/>
              <a:t>l'International</a:t>
            </a:r>
            <a:r>
              <a:rPr lang="en-US" dirty="0"/>
              <a:t> Organization for </a:t>
            </a:r>
            <a:r>
              <a:rPr lang="en-US" dirty="0" err="1"/>
              <a:t>Standadization</a:t>
            </a:r>
            <a:r>
              <a:rPr lang="en-US" dirty="0"/>
              <a:t> (ISO) </a:t>
            </a:r>
            <a:r>
              <a:rPr lang="en-US" dirty="0" err="1"/>
              <a:t>en</a:t>
            </a:r>
            <a:r>
              <a:rPr lang="en-US" dirty="0"/>
              <a:t> 1987.</a:t>
            </a:r>
          </a:p>
          <a:p>
            <a:endParaRPr lang="en-US" dirty="0"/>
          </a:p>
          <a:p>
            <a:r>
              <a:rPr lang="en-US" dirty="0"/>
              <a:t>SQL </a:t>
            </a:r>
            <a:r>
              <a:rPr lang="en-US" dirty="0" err="1"/>
              <a:t>est</a:t>
            </a:r>
            <a:r>
              <a:rPr lang="en-US" dirty="0"/>
              <a:t> </a:t>
            </a:r>
            <a:r>
              <a:rPr lang="en-US" dirty="0" err="1"/>
              <a:t>supporté</a:t>
            </a:r>
            <a:r>
              <a:rPr lang="en-US" dirty="0"/>
              <a:t> par </a:t>
            </a:r>
            <a:r>
              <a:rPr lang="en-US" dirty="0" err="1"/>
              <a:t>tous</a:t>
            </a:r>
            <a:r>
              <a:rPr lang="en-US" dirty="0"/>
              <a:t> les </a:t>
            </a:r>
            <a:r>
              <a:rPr lang="en-US" dirty="0" err="1"/>
              <a:t>systèmes</a:t>
            </a:r>
            <a:r>
              <a:rPr lang="en-US" dirty="0"/>
              <a:t> de base de </a:t>
            </a:r>
            <a:r>
              <a:rPr lang="en-US" dirty="0" err="1"/>
              <a:t>données</a:t>
            </a:r>
            <a:r>
              <a:rPr lang="en-US" dirty="0"/>
              <a:t> </a:t>
            </a:r>
            <a:r>
              <a:rPr lang="en-US" dirty="0" err="1"/>
              <a:t>relationnels</a:t>
            </a:r>
            <a:r>
              <a:rPr lang="en-US" dirty="0"/>
              <a:t> </a:t>
            </a:r>
            <a:r>
              <a:rPr lang="en-US" dirty="0" err="1"/>
              <a:t>principaux</a:t>
            </a:r>
            <a:r>
              <a:rPr lang="en-US" dirty="0"/>
              <a:t>.</a:t>
            </a:r>
          </a:p>
          <a:p>
            <a:endParaRPr lang="en-US" dirty="0"/>
          </a:p>
        </p:txBody>
      </p:sp>
    </p:spTree>
    <p:extLst>
      <p:ext uri="{BB962C8B-B14F-4D97-AF65-F5344CB8AC3E}">
        <p14:creationId xmlns:p14="http://schemas.microsoft.com/office/powerpoint/2010/main" val="42667162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F8DC6-5F97-4C9D-B1D4-5A9F0456A356}"/>
              </a:ext>
            </a:extLst>
          </p:cNvPr>
          <p:cNvSpPr>
            <a:spLocks noGrp="1"/>
          </p:cNvSpPr>
          <p:nvPr>
            <p:ph type="title"/>
            <p:custDataLst>
              <p:tags r:id="rId1"/>
            </p:custDataLst>
          </p:nvPr>
        </p:nvSpPr>
        <p:spPr/>
        <p:txBody>
          <a:bodyPr/>
          <a:lstStyle/>
          <a:p>
            <a:r>
              <a:rPr lang="fr-CA" dirty="0"/>
              <a:t>Introduction au langage SQL</a:t>
            </a:r>
          </a:p>
        </p:txBody>
      </p:sp>
      <p:sp>
        <p:nvSpPr>
          <p:cNvPr id="3" name="Content Placeholder 2">
            <a:extLst>
              <a:ext uri="{FF2B5EF4-FFF2-40B4-BE49-F238E27FC236}">
                <a16:creationId xmlns:a16="http://schemas.microsoft.com/office/drawing/2014/main" id="{8E553AF5-6194-431B-A75E-E5E4E2F48393}"/>
              </a:ext>
            </a:extLst>
          </p:cNvPr>
          <p:cNvSpPr>
            <a:spLocks noGrp="1"/>
          </p:cNvSpPr>
          <p:nvPr>
            <p:ph idx="1"/>
            <p:custDataLst>
              <p:tags r:id="rId2"/>
            </p:custDataLst>
          </p:nvPr>
        </p:nvSpPr>
        <p:spPr/>
        <p:txBody>
          <a:bodyPr/>
          <a:lstStyle/>
          <a:p>
            <a:r>
              <a:rPr lang="en-US" dirty="0" err="1"/>
              <a:t>Toutefois</a:t>
            </a:r>
            <a:r>
              <a:rPr lang="en-US" dirty="0"/>
              <a:t>, </a:t>
            </a:r>
            <a:r>
              <a:rPr lang="en-US" dirty="0" err="1"/>
              <a:t>certains</a:t>
            </a:r>
            <a:r>
              <a:rPr lang="en-US" dirty="0"/>
              <a:t> </a:t>
            </a:r>
            <a:r>
              <a:rPr lang="en-US" dirty="0" err="1"/>
              <a:t>systèmes</a:t>
            </a:r>
            <a:r>
              <a:rPr lang="en-US" dirty="0"/>
              <a:t> de base de </a:t>
            </a:r>
            <a:r>
              <a:rPr lang="en-US" dirty="0" err="1"/>
              <a:t>données</a:t>
            </a:r>
            <a:r>
              <a:rPr lang="en-US" dirty="0"/>
              <a:t> </a:t>
            </a:r>
            <a:r>
              <a:rPr lang="en-US" dirty="0" err="1"/>
              <a:t>ont</a:t>
            </a:r>
            <a:r>
              <a:rPr lang="en-US" dirty="0"/>
              <a:t> </a:t>
            </a:r>
            <a:r>
              <a:rPr lang="en-US" dirty="0" err="1"/>
              <a:t>leur</a:t>
            </a:r>
            <a:r>
              <a:rPr lang="en-US" dirty="0"/>
              <a:t> </a:t>
            </a:r>
            <a:r>
              <a:rPr lang="en-US" dirty="0" err="1"/>
              <a:t>propre</a:t>
            </a:r>
            <a:r>
              <a:rPr lang="en-US" dirty="0"/>
              <a:t> </a:t>
            </a:r>
            <a:r>
              <a:rPr lang="en-US" dirty="0" err="1"/>
              <a:t>variante</a:t>
            </a:r>
            <a:r>
              <a:rPr lang="en-US" dirty="0"/>
              <a:t> de SQL qui </a:t>
            </a:r>
            <a:r>
              <a:rPr lang="en-US" dirty="0" err="1"/>
              <a:t>ajoute</a:t>
            </a:r>
            <a:r>
              <a:rPr lang="en-US" dirty="0"/>
              <a:t> des </a:t>
            </a:r>
            <a:r>
              <a:rPr lang="en-US" dirty="0" err="1"/>
              <a:t>fonctionnalités</a:t>
            </a:r>
            <a:r>
              <a:rPr lang="en-US" dirty="0"/>
              <a:t>.</a:t>
            </a:r>
          </a:p>
          <a:p>
            <a:endParaRPr lang="en-US" dirty="0"/>
          </a:p>
          <a:p>
            <a:r>
              <a:rPr lang="en-US" dirty="0" err="1"/>
              <a:t>C'est</a:t>
            </a:r>
            <a:r>
              <a:rPr lang="en-US" dirty="0"/>
              <a:t> le </a:t>
            </a:r>
            <a:r>
              <a:rPr lang="en-US" dirty="0" err="1"/>
              <a:t>cas</a:t>
            </a:r>
            <a:r>
              <a:rPr lang="en-US" dirty="0"/>
              <a:t> </a:t>
            </a:r>
            <a:r>
              <a:rPr lang="en-US" dirty="0" err="1"/>
              <a:t>notamment</a:t>
            </a:r>
            <a:r>
              <a:rPr lang="en-US" dirty="0"/>
              <a:t> de</a:t>
            </a:r>
          </a:p>
          <a:p>
            <a:pPr lvl="1"/>
            <a:r>
              <a:rPr lang="en-US" dirty="0"/>
              <a:t>SQL Server, qui </a:t>
            </a:r>
            <a:r>
              <a:rPr lang="en-US" dirty="0" err="1"/>
              <a:t>implémente</a:t>
            </a:r>
            <a:r>
              <a:rPr lang="en-US" dirty="0"/>
              <a:t> le T-SQL (Transact SQL)</a:t>
            </a:r>
          </a:p>
          <a:p>
            <a:pPr lvl="1"/>
            <a:r>
              <a:rPr lang="en-US" dirty="0"/>
              <a:t>Oracle, qui </a:t>
            </a:r>
            <a:r>
              <a:rPr lang="en-US" dirty="0" err="1"/>
              <a:t>implémente</a:t>
            </a:r>
            <a:r>
              <a:rPr lang="en-US" dirty="0"/>
              <a:t> le PL/SQL</a:t>
            </a:r>
          </a:p>
          <a:p>
            <a:pPr lvl="1"/>
            <a:endParaRPr lang="en-US" dirty="0"/>
          </a:p>
          <a:p>
            <a:r>
              <a:rPr lang="en-US" dirty="0"/>
              <a:t>Nous </a:t>
            </a:r>
            <a:r>
              <a:rPr lang="en-US" dirty="0" err="1"/>
              <a:t>couvrirons</a:t>
            </a:r>
            <a:r>
              <a:rPr lang="en-US" dirty="0"/>
              <a:t> le T-SQL plus tard dans la session</a:t>
            </a:r>
          </a:p>
          <a:p>
            <a:endParaRPr lang="fr-CA" dirty="0"/>
          </a:p>
        </p:txBody>
      </p:sp>
    </p:spTree>
    <p:extLst>
      <p:ext uri="{BB962C8B-B14F-4D97-AF65-F5344CB8AC3E}">
        <p14:creationId xmlns:p14="http://schemas.microsoft.com/office/powerpoint/2010/main" val="42684371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Type de </a:t>
            </a:r>
            <a:r>
              <a:rPr lang="en-US" dirty="0" err="1"/>
              <a:t>commande</a:t>
            </a:r>
            <a:endParaRPr lang="en-US" dirty="0"/>
          </a:p>
        </p:txBody>
      </p:sp>
      <p:graphicFrame>
        <p:nvGraphicFramePr>
          <p:cNvPr id="5" name="Tableau 4"/>
          <p:cNvGraphicFramePr>
            <a:graphicFrameLocks noGrp="1"/>
          </p:cNvGraphicFramePr>
          <p:nvPr>
            <p:custDataLst>
              <p:tags r:id="rId2"/>
            </p:custDataLst>
            <p:extLst>
              <p:ext uri="{D42A27DB-BD31-4B8C-83A1-F6EECF244321}">
                <p14:modId xmlns:p14="http://schemas.microsoft.com/office/powerpoint/2010/main" val="941515485"/>
              </p:ext>
            </p:extLst>
          </p:nvPr>
        </p:nvGraphicFramePr>
        <p:xfrm>
          <a:off x="1198558" y="2867330"/>
          <a:ext cx="8128000" cy="1854200"/>
        </p:xfrm>
        <a:graphic>
          <a:graphicData uri="http://schemas.openxmlformats.org/drawingml/2006/table">
            <a:tbl>
              <a:tblPr firstRow="1" bandRow="1">
                <a:tableStyleId>{5C22544A-7EE6-4342-B048-85BDC9FD1C3A}</a:tableStyleId>
              </a:tblPr>
              <a:tblGrid>
                <a:gridCol w="2313497">
                  <a:extLst>
                    <a:ext uri="{9D8B030D-6E8A-4147-A177-3AD203B41FA5}">
                      <a16:colId xmlns:a16="http://schemas.microsoft.com/office/drawing/2014/main" val="20000"/>
                    </a:ext>
                  </a:extLst>
                </a:gridCol>
                <a:gridCol w="5814503">
                  <a:extLst>
                    <a:ext uri="{9D8B030D-6E8A-4147-A177-3AD203B41FA5}">
                      <a16:colId xmlns:a16="http://schemas.microsoft.com/office/drawing/2014/main" val="20001"/>
                    </a:ext>
                  </a:extLst>
                </a:gridCol>
              </a:tblGrid>
              <a:tr h="370840">
                <a:tc>
                  <a:txBody>
                    <a:bodyPr/>
                    <a:lstStyle/>
                    <a:p>
                      <a:r>
                        <a:rPr lang="en-US" dirty="0"/>
                        <a:t>Type</a:t>
                      </a:r>
                    </a:p>
                  </a:txBody>
                  <a:tcPr/>
                </a:tc>
                <a:tc>
                  <a:txBody>
                    <a:bodyPr/>
                    <a:lstStyle/>
                    <a:p>
                      <a:r>
                        <a:rPr lang="en-US" dirty="0"/>
                        <a:t>Signification</a:t>
                      </a:r>
                    </a:p>
                  </a:txBody>
                  <a:tcPr/>
                </a:tc>
                <a:extLst>
                  <a:ext uri="{0D108BD9-81ED-4DB2-BD59-A6C34878D82A}">
                    <a16:rowId xmlns:a16="http://schemas.microsoft.com/office/drawing/2014/main" val="10000"/>
                  </a:ext>
                </a:extLst>
              </a:tr>
              <a:tr h="370840">
                <a:tc>
                  <a:txBody>
                    <a:bodyPr/>
                    <a:lstStyle/>
                    <a:p>
                      <a:r>
                        <a:rPr lang="en-US" dirty="0"/>
                        <a:t>DDL</a:t>
                      </a:r>
                    </a:p>
                  </a:txBody>
                  <a:tcPr/>
                </a:tc>
                <a:tc>
                  <a:txBody>
                    <a:bodyPr/>
                    <a:lstStyle/>
                    <a:p>
                      <a:r>
                        <a:rPr lang="en-US" dirty="0"/>
                        <a:t>Data definition language</a:t>
                      </a:r>
                    </a:p>
                  </a:txBody>
                  <a:tcPr/>
                </a:tc>
                <a:extLst>
                  <a:ext uri="{0D108BD9-81ED-4DB2-BD59-A6C34878D82A}">
                    <a16:rowId xmlns:a16="http://schemas.microsoft.com/office/drawing/2014/main" val="10001"/>
                  </a:ext>
                </a:extLst>
              </a:tr>
              <a:tr h="370840">
                <a:tc>
                  <a:txBody>
                    <a:bodyPr/>
                    <a:lstStyle/>
                    <a:p>
                      <a:r>
                        <a:rPr lang="en-US" dirty="0"/>
                        <a:t>DML</a:t>
                      </a:r>
                    </a:p>
                  </a:txBody>
                  <a:tcPr/>
                </a:tc>
                <a:tc>
                  <a:txBody>
                    <a:bodyPr/>
                    <a:lstStyle/>
                    <a:p>
                      <a:r>
                        <a:rPr lang="en-US" dirty="0"/>
                        <a:t>Data</a:t>
                      </a:r>
                      <a:r>
                        <a:rPr lang="en-US" baseline="0" dirty="0"/>
                        <a:t> manipulation language</a:t>
                      </a:r>
                      <a:endParaRPr lang="en-US" dirty="0"/>
                    </a:p>
                  </a:txBody>
                  <a:tcPr/>
                </a:tc>
                <a:extLst>
                  <a:ext uri="{0D108BD9-81ED-4DB2-BD59-A6C34878D82A}">
                    <a16:rowId xmlns:a16="http://schemas.microsoft.com/office/drawing/2014/main" val="10002"/>
                  </a:ext>
                </a:extLst>
              </a:tr>
              <a:tr h="370840">
                <a:tc>
                  <a:txBody>
                    <a:bodyPr/>
                    <a:lstStyle/>
                    <a:p>
                      <a:r>
                        <a:rPr lang="en-US" dirty="0"/>
                        <a:t>DCL</a:t>
                      </a:r>
                    </a:p>
                  </a:txBody>
                  <a:tcPr/>
                </a:tc>
                <a:tc>
                  <a:txBody>
                    <a:bodyPr/>
                    <a:lstStyle/>
                    <a:p>
                      <a:r>
                        <a:rPr lang="en-US" dirty="0"/>
                        <a:t>Data Control language</a:t>
                      </a:r>
                    </a:p>
                  </a:txBody>
                  <a:tcPr/>
                </a:tc>
                <a:extLst>
                  <a:ext uri="{0D108BD9-81ED-4DB2-BD59-A6C34878D82A}">
                    <a16:rowId xmlns:a16="http://schemas.microsoft.com/office/drawing/2014/main" val="10003"/>
                  </a:ext>
                </a:extLst>
              </a:tr>
              <a:tr h="370840">
                <a:tc>
                  <a:txBody>
                    <a:bodyPr/>
                    <a:lstStyle/>
                    <a:p>
                      <a:r>
                        <a:rPr lang="en-US" dirty="0"/>
                        <a:t>TCL</a:t>
                      </a:r>
                    </a:p>
                  </a:txBody>
                  <a:tcPr/>
                </a:tc>
                <a:tc>
                  <a:txBody>
                    <a:bodyPr/>
                    <a:lstStyle/>
                    <a:p>
                      <a:r>
                        <a:rPr lang="en-US" dirty="0"/>
                        <a:t>Transaction control language</a:t>
                      </a:r>
                    </a:p>
                  </a:txBody>
                  <a:tcPr/>
                </a:tc>
                <a:extLst>
                  <a:ext uri="{0D108BD9-81ED-4DB2-BD59-A6C34878D82A}">
                    <a16:rowId xmlns:a16="http://schemas.microsoft.com/office/drawing/2014/main" val="10004"/>
                  </a:ext>
                </a:extLst>
              </a:tr>
            </a:tbl>
          </a:graphicData>
        </a:graphic>
      </p:graphicFrame>
      <p:sp>
        <p:nvSpPr>
          <p:cNvPr id="3" name="TextBox 2">
            <a:extLst>
              <a:ext uri="{FF2B5EF4-FFF2-40B4-BE49-F238E27FC236}">
                <a16:creationId xmlns:a16="http://schemas.microsoft.com/office/drawing/2014/main" id="{228146E0-3C4A-4D10-8E3B-1FA6F0198DB5}"/>
              </a:ext>
            </a:extLst>
          </p:cNvPr>
          <p:cNvSpPr txBox="1"/>
          <p:nvPr>
            <p:custDataLst>
              <p:tags r:id="rId3"/>
            </p:custDataLst>
          </p:nvPr>
        </p:nvSpPr>
        <p:spPr>
          <a:xfrm>
            <a:off x="1136342" y="2370338"/>
            <a:ext cx="6877204" cy="369332"/>
          </a:xfrm>
          <a:prstGeom prst="rect">
            <a:avLst/>
          </a:prstGeom>
          <a:noFill/>
        </p:spPr>
        <p:txBody>
          <a:bodyPr wrap="none" rtlCol="0">
            <a:spAutoFit/>
          </a:bodyPr>
          <a:lstStyle/>
          <a:p>
            <a:r>
              <a:rPr lang="fr-CA" dirty="0"/>
              <a:t>Les commandes offertes par SQL se divisent en 4 catégories</a:t>
            </a:r>
          </a:p>
        </p:txBody>
      </p:sp>
    </p:spTree>
    <p:extLst>
      <p:ext uri="{BB962C8B-B14F-4D97-AF65-F5344CB8AC3E}">
        <p14:creationId xmlns:p14="http://schemas.microsoft.com/office/powerpoint/2010/main" val="12434723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Data </a:t>
            </a:r>
            <a:r>
              <a:rPr lang="en-US"/>
              <a:t>definition language (DDL)</a:t>
            </a:r>
            <a:br>
              <a:rPr lang="en-US" dirty="0"/>
            </a:br>
            <a:endParaRPr lang="en-US" dirty="0"/>
          </a:p>
        </p:txBody>
      </p:sp>
      <p:sp>
        <p:nvSpPr>
          <p:cNvPr id="3" name="Espace réservé du contenu 2"/>
          <p:cNvSpPr>
            <a:spLocks noGrp="1"/>
          </p:cNvSpPr>
          <p:nvPr>
            <p:ph idx="1"/>
            <p:custDataLst>
              <p:tags r:id="rId2"/>
            </p:custDataLst>
          </p:nvPr>
        </p:nvSpPr>
        <p:spPr/>
        <p:txBody>
          <a:bodyPr/>
          <a:lstStyle/>
          <a:p>
            <a:r>
              <a:rPr lang="en-US" dirty="0"/>
              <a:t>Les </a:t>
            </a:r>
            <a:r>
              <a:rPr lang="en-US" dirty="0" err="1"/>
              <a:t>commandes</a:t>
            </a:r>
            <a:r>
              <a:rPr lang="en-US" dirty="0"/>
              <a:t> de </a:t>
            </a:r>
            <a:r>
              <a:rPr lang="en-US" dirty="0" err="1"/>
              <a:t>définition</a:t>
            </a:r>
            <a:r>
              <a:rPr lang="en-US" dirty="0"/>
              <a:t> de </a:t>
            </a:r>
            <a:r>
              <a:rPr lang="en-US" dirty="0" err="1"/>
              <a:t>données</a:t>
            </a:r>
            <a:r>
              <a:rPr lang="en-US" dirty="0"/>
              <a:t> </a:t>
            </a:r>
            <a:r>
              <a:rPr lang="en-US" dirty="0" err="1"/>
              <a:t>sont</a:t>
            </a:r>
            <a:r>
              <a:rPr lang="en-US" dirty="0"/>
              <a:t> </a:t>
            </a:r>
            <a:r>
              <a:rPr lang="en-US" dirty="0" err="1"/>
              <a:t>celles</a:t>
            </a:r>
            <a:r>
              <a:rPr lang="en-US" dirty="0"/>
              <a:t> qui </a:t>
            </a:r>
            <a:r>
              <a:rPr lang="en-US" dirty="0" err="1"/>
              <a:t>permettront</a:t>
            </a:r>
            <a:r>
              <a:rPr lang="en-US" dirty="0"/>
              <a:t> de </a:t>
            </a:r>
            <a:r>
              <a:rPr lang="en-US" dirty="0" err="1"/>
              <a:t>définir</a:t>
            </a:r>
            <a:r>
              <a:rPr lang="en-US" dirty="0"/>
              <a:t> la structure de </a:t>
            </a:r>
            <a:r>
              <a:rPr lang="en-US" dirty="0" err="1"/>
              <a:t>notre</a:t>
            </a:r>
            <a:r>
              <a:rPr lang="en-US" dirty="0"/>
              <a:t> base de </a:t>
            </a:r>
            <a:r>
              <a:rPr lang="en-US" dirty="0" err="1"/>
              <a:t>données</a:t>
            </a:r>
            <a:r>
              <a:rPr lang="en-US" dirty="0"/>
              <a:t>.</a:t>
            </a:r>
          </a:p>
          <a:p>
            <a:endParaRPr lang="en-US" dirty="0"/>
          </a:p>
          <a:p>
            <a:r>
              <a:rPr lang="en-US" dirty="0" err="1"/>
              <a:t>C’est</a:t>
            </a:r>
            <a:r>
              <a:rPr lang="en-US" dirty="0"/>
              <a:t> </a:t>
            </a:r>
            <a:r>
              <a:rPr lang="en-US" dirty="0" err="1"/>
              <a:t>ce</a:t>
            </a:r>
            <a:r>
              <a:rPr lang="en-US" dirty="0"/>
              <a:t> qui </a:t>
            </a:r>
            <a:r>
              <a:rPr lang="en-US" dirty="0" err="1"/>
              <a:t>permettra</a:t>
            </a:r>
            <a:r>
              <a:rPr lang="en-US" dirty="0"/>
              <a:t> de </a:t>
            </a:r>
            <a:r>
              <a:rPr lang="en-US" dirty="0" err="1"/>
              <a:t>définir</a:t>
            </a:r>
            <a:r>
              <a:rPr lang="en-US" dirty="0"/>
              <a:t> le format des </a:t>
            </a:r>
            <a:r>
              <a:rPr lang="en-US" dirty="0" err="1"/>
              <a:t>données</a:t>
            </a:r>
            <a:r>
              <a:rPr lang="en-US" dirty="0"/>
              <a:t> (Nom des </a:t>
            </a:r>
            <a:r>
              <a:rPr lang="en-US" dirty="0" err="1"/>
              <a:t>colonnes</a:t>
            </a:r>
            <a:r>
              <a:rPr lang="en-US" dirty="0"/>
              <a:t>, types de </a:t>
            </a:r>
            <a:r>
              <a:rPr lang="en-US" dirty="0" err="1"/>
              <a:t>données</a:t>
            </a:r>
            <a:r>
              <a:rPr lang="en-US" dirty="0"/>
              <a:t>, etc.)</a:t>
            </a:r>
          </a:p>
          <a:p>
            <a:endParaRPr lang="en-US" dirty="0"/>
          </a:p>
          <a:p>
            <a:r>
              <a:rPr lang="en-US" dirty="0" err="1"/>
              <a:t>Vous</a:t>
            </a:r>
            <a:r>
              <a:rPr lang="en-US" dirty="0"/>
              <a:t> y </a:t>
            </a:r>
            <a:r>
              <a:rPr lang="en-US" dirty="0" err="1"/>
              <a:t>verrez</a:t>
            </a:r>
            <a:r>
              <a:rPr lang="en-US" dirty="0"/>
              <a:t> des instructions </a:t>
            </a:r>
            <a:r>
              <a:rPr lang="en-US" dirty="0" err="1"/>
              <a:t>telles</a:t>
            </a:r>
            <a:r>
              <a:rPr lang="en-US" dirty="0"/>
              <a:t> que: CREATE, DROP, ALTER, etc.</a:t>
            </a:r>
          </a:p>
        </p:txBody>
      </p:sp>
    </p:spTree>
    <p:extLst>
      <p:ext uri="{BB962C8B-B14F-4D97-AF65-F5344CB8AC3E}">
        <p14:creationId xmlns:p14="http://schemas.microsoft.com/office/powerpoint/2010/main" val="40755176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Date manipulation language (DML)</a:t>
            </a:r>
            <a:br>
              <a:rPr lang="en-US" dirty="0"/>
            </a:br>
            <a:endParaRPr lang="en-US" dirty="0"/>
          </a:p>
        </p:txBody>
      </p:sp>
      <p:sp>
        <p:nvSpPr>
          <p:cNvPr id="3" name="Espace réservé du contenu 2"/>
          <p:cNvSpPr>
            <a:spLocks noGrp="1"/>
          </p:cNvSpPr>
          <p:nvPr>
            <p:ph idx="1"/>
            <p:custDataLst>
              <p:tags r:id="rId2"/>
            </p:custDataLst>
          </p:nvPr>
        </p:nvSpPr>
        <p:spPr/>
        <p:txBody>
          <a:bodyPr>
            <a:normAutofit lnSpcReduction="10000"/>
          </a:bodyPr>
          <a:lstStyle/>
          <a:p>
            <a:r>
              <a:rPr lang="en-US" dirty="0"/>
              <a:t>Les </a:t>
            </a:r>
            <a:r>
              <a:rPr lang="en-US" dirty="0" err="1"/>
              <a:t>opérations</a:t>
            </a:r>
            <a:r>
              <a:rPr lang="en-US" dirty="0"/>
              <a:t> de manipulation de </a:t>
            </a:r>
            <a:r>
              <a:rPr lang="en-US" dirty="0" err="1"/>
              <a:t>données</a:t>
            </a:r>
            <a:r>
              <a:rPr lang="en-US" dirty="0"/>
              <a:t> </a:t>
            </a:r>
            <a:r>
              <a:rPr lang="en-US" dirty="0" err="1"/>
              <a:t>gèrent</a:t>
            </a:r>
            <a:r>
              <a:rPr lang="en-US" dirty="0"/>
              <a:t> les transactions de </a:t>
            </a:r>
            <a:r>
              <a:rPr lang="en-US" dirty="0" err="1"/>
              <a:t>changement</a:t>
            </a:r>
            <a:r>
              <a:rPr lang="en-US" dirty="0"/>
              <a:t> de </a:t>
            </a:r>
            <a:r>
              <a:rPr lang="en-US" dirty="0" err="1"/>
              <a:t>données</a:t>
            </a:r>
            <a:r>
              <a:rPr lang="en-US" dirty="0"/>
              <a:t> sur la base de </a:t>
            </a:r>
            <a:r>
              <a:rPr lang="en-US" dirty="0" err="1"/>
              <a:t>données</a:t>
            </a:r>
            <a:r>
              <a:rPr lang="en-US" dirty="0"/>
              <a:t> .</a:t>
            </a:r>
          </a:p>
          <a:p>
            <a:endParaRPr lang="en-US" dirty="0"/>
          </a:p>
          <a:p>
            <a:r>
              <a:rPr lang="en-US" dirty="0" err="1"/>
              <a:t>Ces</a:t>
            </a:r>
            <a:r>
              <a:rPr lang="en-US" dirty="0"/>
              <a:t> </a:t>
            </a:r>
            <a:r>
              <a:rPr lang="en-US" dirty="0" err="1"/>
              <a:t>opérations</a:t>
            </a:r>
            <a:r>
              <a:rPr lang="en-US" dirty="0"/>
              <a:t> </a:t>
            </a:r>
            <a:r>
              <a:rPr lang="en-US" dirty="0" err="1"/>
              <a:t>sont</a:t>
            </a:r>
            <a:r>
              <a:rPr lang="en-US" dirty="0"/>
              <a:t> </a:t>
            </a:r>
            <a:r>
              <a:rPr lang="en-US" dirty="0" err="1"/>
              <a:t>communément</a:t>
            </a:r>
            <a:r>
              <a:rPr lang="en-US" dirty="0"/>
              <a:t> </a:t>
            </a:r>
            <a:r>
              <a:rPr lang="en-US" dirty="0" err="1"/>
              <a:t>appelées</a:t>
            </a:r>
            <a:r>
              <a:rPr lang="en-US" dirty="0"/>
              <a:t> CRUD (CREATE, READ, UPDATE, DELETE).</a:t>
            </a:r>
          </a:p>
          <a:p>
            <a:endParaRPr lang="en-US" dirty="0"/>
          </a:p>
          <a:p>
            <a:r>
              <a:rPr lang="en-US" dirty="0" err="1"/>
              <a:t>Elles</a:t>
            </a:r>
            <a:r>
              <a:rPr lang="en-US" dirty="0"/>
              <a:t> </a:t>
            </a:r>
            <a:r>
              <a:rPr lang="en-US" dirty="0" err="1"/>
              <a:t>permettent</a:t>
            </a:r>
            <a:r>
              <a:rPr lang="en-US" dirty="0"/>
              <a:t> de faire </a:t>
            </a:r>
            <a:r>
              <a:rPr lang="en-US" dirty="0" err="1"/>
              <a:t>l'ajout</a:t>
            </a:r>
            <a:r>
              <a:rPr lang="en-US" dirty="0"/>
              <a:t>, la suppression, la modification et la lecture des </a:t>
            </a:r>
            <a:r>
              <a:rPr lang="en-US" dirty="0" err="1"/>
              <a:t>données</a:t>
            </a:r>
            <a:r>
              <a:rPr lang="en-US" dirty="0"/>
              <a:t>.</a:t>
            </a:r>
          </a:p>
          <a:p>
            <a:endParaRPr lang="en-US" dirty="0"/>
          </a:p>
          <a:p>
            <a:r>
              <a:rPr lang="en-US" dirty="0" err="1"/>
              <a:t>Vous</a:t>
            </a:r>
            <a:r>
              <a:rPr lang="en-US" dirty="0"/>
              <a:t> y </a:t>
            </a:r>
            <a:r>
              <a:rPr lang="en-US" dirty="0" err="1"/>
              <a:t>verrez</a:t>
            </a:r>
            <a:r>
              <a:rPr lang="en-US" dirty="0"/>
              <a:t> des </a:t>
            </a:r>
            <a:r>
              <a:rPr lang="en-US" dirty="0" err="1"/>
              <a:t>instructructions</a:t>
            </a:r>
            <a:r>
              <a:rPr lang="en-US" dirty="0"/>
              <a:t> </a:t>
            </a:r>
            <a:r>
              <a:rPr lang="en-US" dirty="0" err="1"/>
              <a:t>telles</a:t>
            </a:r>
            <a:r>
              <a:rPr lang="en-US" dirty="0"/>
              <a:t> que : INSERT, UPDATE, DELETE, SELECT</a:t>
            </a:r>
          </a:p>
        </p:txBody>
      </p:sp>
    </p:spTree>
    <p:extLst>
      <p:ext uri="{BB962C8B-B14F-4D97-AF65-F5344CB8AC3E}">
        <p14:creationId xmlns:p14="http://schemas.microsoft.com/office/powerpoint/2010/main" val="2662009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953B8-E141-4809-9C36-E7C51CB9ECFE}"/>
              </a:ext>
            </a:extLst>
          </p:cNvPr>
          <p:cNvSpPr>
            <a:spLocks noGrp="1"/>
          </p:cNvSpPr>
          <p:nvPr>
            <p:ph type="title"/>
            <p:custDataLst>
              <p:tags r:id="rId1"/>
            </p:custDataLst>
          </p:nvPr>
        </p:nvSpPr>
        <p:spPr/>
        <p:txBody>
          <a:bodyPr/>
          <a:lstStyle/>
          <a:p>
            <a:r>
              <a:rPr lang="fr-CA" dirty="0"/>
              <a:t>Calendrier du cours</a:t>
            </a:r>
          </a:p>
        </p:txBody>
      </p:sp>
      <p:sp>
        <p:nvSpPr>
          <p:cNvPr id="3" name="TextBox 2">
            <a:extLst>
              <a:ext uri="{FF2B5EF4-FFF2-40B4-BE49-F238E27FC236}">
                <a16:creationId xmlns:a16="http://schemas.microsoft.com/office/drawing/2014/main" id="{8ADE9D09-67CD-4D2F-AEE8-E862232A2A08}"/>
              </a:ext>
            </a:extLst>
          </p:cNvPr>
          <p:cNvSpPr txBox="1"/>
          <p:nvPr>
            <p:custDataLst>
              <p:tags r:id="rId2"/>
            </p:custDataLst>
          </p:nvPr>
        </p:nvSpPr>
        <p:spPr>
          <a:xfrm>
            <a:off x="896645" y="2166151"/>
            <a:ext cx="9456435" cy="369332"/>
          </a:xfrm>
          <a:prstGeom prst="rect">
            <a:avLst/>
          </a:prstGeom>
          <a:noFill/>
        </p:spPr>
        <p:txBody>
          <a:bodyPr wrap="none" rtlCol="0">
            <a:spAutoFit/>
          </a:bodyPr>
          <a:lstStyle/>
          <a:p>
            <a:r>
              <a:rPr lang="fr-CA">
                <a:hlinkClick r:id="rId4"/>
              </a:rPr>
              <a:t>https://www.alexandremageau.ca/home/exploitation-de-base-de-donnees-2022/</a:t>
            </a:r>
            <a:endParaRPr lang="fr-CA"/>
          </a:p>
        </p:txBody>
      </p:sp>
    </p:spTree>
    <p:extLst>
      <p:ext uri="{BB962C8B-B14F-4D97-AF65-F5344CB8AC3E}">
        <p14:creationId xmlns:p14="http://schemas.microsoft.com/office/powerpoint/2010/main" val="5029807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Data Control language (DCL)</a:t>
            </a:r>
            <a:br>
              <a:rPr lang="en-US" dirty="0"/>
            </a:br>
            <a:endParaRPr lang="en-US" dirty="0"/>
          </a:p>
        </p:txBody>
      </p:sp>
      <p:sp>
        <p:nvSpPr>
          <p:cNvPr id="3" name="Espace réservé du contenu 2"/>
          <p:cNvSpPr>
            <a:spLocks noGrp="1"/>
          </p:cNvSpPr>
          <p:nvPr>
            <p:ph idx="1"/>
            <p:custDataLst>
              <p:tags r:id="rId2"/>
            </p:custDataLst>
          </p:nvPr>
        </p:nvSpPr>
        <p:spPr/>
        <p:txBody>
          <a:bodyPr/>
          <a:lstStyle/>
          <a:p>
            <a:r>
              <a:rPr lang="en-US" dirty="0"/>
              <a:t>Les instructions de </a:t>
            </a:r>
            <a:r>
              <a:rPr lang="en-US" dirty="0" err="1"/>
              <a:t>contrôle</a:t>
            </a:r>
            <a:r>
              <a:rPr lang="en-US" dirty="0"/>
              <a:t> des </a:t>
            </a:r>
            <a:r>
              <a:rPr lang="en-US" dirty="0" err="1"/>
              <a:t>données</a:t>
            </a:r>
            <a:r>
              <a:rPr lang="en-US" dirty="0"/>
              <a:t> </a:t>
            </a:r>
            <a:r>
              <a:rPr lang="en-US" dirty="0" err="1"/>
              <a:t>permettent</a:t>
            </a:r>
            <a:r>
              <a:rPr lang="en-US" dirty="0"/>
              <a:t> de </a:t>
            </a:r>
            <a:r>
              <a:rPr lang="en-US" dirty="0" err="1"/>
              <a:t>définir</a:t>
            </a:r>
            <a:r>
              <a:rPr lang="en-US" dirty="0"/>
              <a:t> les </a:t>
            </a:r>
            <a:r>
              <a:rPr lang="en-US" dirty="0" err="1"/>
              <a:t>accès</a:t>
            </a:r>
            <a:r>
              <a:rPr lang="en-US" dirty="0"/>
              <a:t> sur la base de </a:t>
            </a:r>
            <a:r>
              <a:rPr lang="en-US" dirty="0" err="1"/>
              <a:t>données</a:t>
            </a:r>
            <a:r>
              <a:rPr lang="en-US" dirty="0"/>
              <a:t>.</a:t>
            </a:r>
          </a:p>
          <a:p>
            <a:endParaRPr lang="en-US" dirty="0"/>
          </a:p>
          <a:p>
            <a:r>
              <a:rPr lang="en-US" dirty="0" err="1"/>
              <a:t>C'est</a:t>
            </a:r>
            <a:r>
              <a:rPr lang="en-US" dirty="0"/>
              <a:t> un </a:t>
            </a:r>
            <a:r>
              <a:rPr lang="en-US" dirty="0" err="1"/>
              <a:t>sujet</a:t>
            </a:r>
            <a:r>
              <a:rPr lang="en-US" dirty="0"/>
              <a:t> qui sera </a:t>
            </a:r>
            <a:r>
              <a:rPr lang="en-US" dirty="0" err="1"/>
              <a:t>couvert</a:t>
            </a:r>
            <a:r>
              <a:rPr lang="en-US" dirty="0"/>
              <a:t> plus </a:t>
            </a:r>
            <a:r>
              <a:rPr lang="en-US" dirty="0" err="1"/>
              <a:t>en</a:t>
            </a:r>
            <a:r>
              <a:rPr lang="en-US" dirty="0"/>
              <a:t> </a:t>
            </a:r>
            <a:r>
              <a:rPr lang="en-US" dirty="0" err="1"/>
              <a:t>détail</a:t>
            </a:r>
            <a:r>
              <a:rPr lang="en-US" dirty="0"/>
              <a:t> plus tard dans la session.</a:t>
            </a:r>
          </a:p>
          <a:p>
            <a:endParaRPr lang="en-US" dirty="0"/>
          </a:p>
          <a:p>
            <a:r>
              <a:rPr lang="en-US" dirty="0" err="1"/>
              <a:t>Vous</a:t>
            </a:r>
            <a:r>
              <a:rPr lang="en-US" dirty="0"/>
              <a:t> y </a:t>
            </a:r>
            <a:r>
              <a:rPr lang="en-US" dirty="0" err="1"/>
              <a:t>verrez</a:t>
            </a:r>
            <a:r>
              <a:rPr lang="en-US" dirty="0"/>
              <a:t> des instructions </a:t>
            </a:r>
            <a:r>
              <a:rPr lang="en-US" dirty="0" err="1"/>
              <a:t>telles</a:t>
            </a:r>
            <a:r>
              <a:rPr lang="en-US" dirty="0"/>
              <a:t> que: Grant, Revoke</a:t>
            </a:r>
          </a:p>
        </p:txBody>
      </p:sp>
    </p:spTree>
    <p:extLst>
      <p:ext uri="{BB962C8B-B14F-4D97-AF65-F5344CB8AC3E}">
        <p14:creationId xmlns:p14="http://schemas.microsoft.com/office/powerpoint/2010/main" val="1022772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Transaction control language (TCL)</a:t>
            </a:r>
            <a:br>
              <a:rPr lang="en-US" dirty="0"/>
            </a:br>
            <a:endParaRPr lang="en-US" dirty="0"/>
          </a:p>
        </p:txBody>
      </p:sp>
      <p:sp>
        <p:nvSpPr>
          <p:cNvPr id="3" name="Espace réservé du contenu 2"/>
          <p:cNvSpPr>
            <a:spLocks noGrp="1"/>
          </p:cNvSpPr>
          <p:nvPr>
            <p:ph idx="1"/>
            <p:custDataLst>
              <p:tags r:id="rId2"/>
            </p:custDataLst>
          </p:nvPr>
        </p:nvSpPr>
        <p:spPr/>
        <p:txBody>
          <a:bodyPr/>
          <a:lstStyle/>
          <a:p>
            <a:r>
              <a:rPr lang="en-US" dirty="0"/>
              <a:t>Les instructions de </a:t>
            </a:r>
            <a:r>
              <a:rPr lang="en-US" dirty="0" err="1"/>
              <a:t>contrôle</a:t>
            </a:r>
            <a:r>
              <a:rPr lang="en-US" dirty="0"/>
              <a:t> des transactions </a:t>
            </a:r>
            <a:r>
              <a:rPr lang="en-US" dirty="0" err="1"/>
              <a:t>permettent</a:t>
            </a:r>
            <a:r>
              <a:rPr lang="en-US" dirty="0"/>
              <a:t> de </a:t>
            </a:r>
            <a:r>
              <a:rPr lang="en-US" dirty="0" err="1"/>
              <a:t>définir</a:t>
            </a:r>
            <a:r>
              <a:rPr lang="en-US" dirty="0"/>
              <a:t> le moment </a:t>
            </a:r>
            <a:r>
              <a:rPr lang="en-US" dirty="0" err="1"/>
              <a:t>d'exécution</a:t>
            </a:r>
            <a:r>
              <a:rPr lang="en-US" dirty="0"/>
              <a:t> </a:t>
            </a:r>
            <a:r>
              <a:rPr lang="en-US" dirty="0" err="1"/>
              <a:t>d'une</a:t>
            </a:r>
            <a:r>
              <a:rPr lang="en-US" dirty="0"/>
              <a:t> transaction </a:t>
            </a:r>
            <a:r>
              <a:rPr lang="en-US" dirty="0" err="1"/>
              <a:t>ou</a:t>
            </a:r>
            <a:r>
              <a:rPr lang="en-US" dirty="0"/>
              <a:t> encore la </a:t>
            </a:r>
            <a:r>
              <a:rPr lang="en-US" dirty="0" err="1"/>
              <a:t>sauvegarde</a:t>
            </a:r>
            <a:r>
              <a:rPr lang="en-US" dirty="0"/>
              <a:t> de son </a:t>
            </a:r>
            <a:r>
              <a:rPr lang="en-US" dirty="0" err="1"/>
              <a:t>état</a:t>
            </a:r>
            <a:r>
              <a:rPr lang="en-US" dirty="0"/>
              <a:t> </a:t>
            </a:r>
            <a:r>
              <a:rPr lang="en-US" dirty="0" err="1"/>
              <a:t>ou</a:t>
            </a:r>
            <a:r>
              <a:rPr lang="en-US" dirty="0"/>
              <a:t> son annulation (rollback) </a:t>
            </a:r>
            <a:r>
              <a:rPr lang="en-US" dirty="0" err="1"/>
              <a:t>en</a:t>
            </a:r>
            <a:r>
              <a:rPr lang="en-US" dirty="0"/>
              <a:t> </a:t>
            </a:r>
            <a:r>
              <a:rPr lang="en-US" dirty="0" err="1"/>
              <a:t>cas</a:t>
            </a:r>
            <a:r>
              <a:rPr lang="en-US" dirty="0"/>
              <a:t> </a:t>
            </a:r>
            <a:r>
              <a:rPr lang="en-US" dirty="0" err="1"/>
              <a:t>d'erreur</a:t>
            </a:r>
            <a:r>
              <a:rPr lang="en-US" dirty="0"/>
              <a:t>.</a:t>
            </a:r>
          </a:p>
          <a:p>
            <a:endParaRPr lang="en-US" dirty="0"/>
          </a:p>
          <a:p>
            <a:r>
              <a:rPr lang="en-US" dirty="0" err="1"/>
              <a:t>C'est</a:t>
            </a:r>
            <a:r>
              <a:rPr lang="en-US" dirty="0"/>
              <a:t> un </a:t>
            </a:r>
            <a:r>
              <a:rPr lang="en-US" dirty="0" err="1"/>
              <a:t>sujet</a:t>
            </a:r>
            <a:r>
              <a:rPr lang="en-US" dirty="0"/>
              <a:t> qui sera </a:t>
            </a:r>
            <a:r>
              <a:rPr lang="en-US" dirty="0" err="1"/>
              <a:t>couvert</a:t>
            </a:r>
            <a:r>
              <a:rPr lang="en-US" dirty="0"/>
              <a:t> </a:t>
            </a:r>
            <a:r>
              <a:rPr lang="en-US" dirty="0" err="1"/>
              <a:t>en</a:t>
            </a:r>
            <a:r>
              <a:rPr lang="en-US" dirty="0"/>
              <a:t> </a:t>
            </a:r>
            <a:r>
              <a:rPr lang="en-US" dirty="0" err="1"/>
              <a:t>détail</a:t>
            </a:r>
            <a:r>
              <a:rPr lang="en-US" dirty="0"/>
              <a:t> plus tard dans la session.</a:t>
            </a:r>
          </a:p>
          <a:p>
            <a:endParaRPr lang="en-US" dirty="0"/>
          </a:p>
          <a:p>
            <a:r>
              <a:rPr lang="en-US" dirty="0" err="1"/>
              <a:t>Vous</a:t>
            </a:r>
            <a:r>
              <a:rPr lang="en-US" dirty="0"/>
              <a:t> y </a:t>
            </a:r>
            <a:r>
              <a:rPr lang="en-US" dirty="0" err="1"/>
              <a:t>verrez</a:t>
            </a:r>
            <a:r>
              <a:rPr lang="en-US" dirty="0"/>
              <a:t> des instructions </a:t>
            </a:r>
            <a:r>
              <a:rPr lang="en-US" dirty="0" err="1"/>
              <a:t>tel</a:t>
            </a:r>
            <a:r>
              <a:rPr lang="en-US" dirty="0"/>
              <a:t> que: Commit, rollback, </a:t>
            </a:r>
            <a:r>
              <a:rPr lang="en-US" dirty="0" err="1"/>
              <a:t>savepoint</a:t>
            </a:r>
            <a:r>
              <a:rPr lang="en-US" dirty="0"/>
              <a:t>, set transaction</a:t>
            </a:r>
          </a:p>
          <a:p>
            <a:endParaRPr lang="en-US" dirty="0"/>
          </a:p>
        </p:txBody>
      </p:sp>
    </p:spTree>
    <p:extLst>
      <p:ext uri="{BB962C8B-B14F-4D97-AF65-F5344CB8AC3E}">
        <p14:creationId xmlns:p14="http://schemas.microsoft.com/office/powerpoint/2010/main" val="7099395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SQL en pratique</a:t>
            </a:r>
          </a:p>
        </p:txBody>
      </p:sp>
    </p:spTree>
    <p:extLst>
      <p:ext uri="{BB962C8B-B14F-4D97-AF65-F5344CB8AC3E}">
        <p14:creationId xmlns:p14="http://schemas.microsoft.com/office/powerpoint/2010/main" val="31273175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SQL </a:t>
            </a:r>
            <a:r>
              <a:rPr lang="en-US" dirty="0" err="1"/>
              <a:t>en</a:t>
            </a:r>
            <a:r>
              <a:rPr lang="en-US" dirty="0"/>
              <a:t> </a:t>
            </a:r>
            <a:r>
              <a:rPr lang="en-US" dirty="0" err="1"/>
              <a:t>pratique</a:t>
            </a:r>
            <a:endParaRPr lang="en-US" dirty="0"/>
          </a:p>
        </p:txBody>
      </p:sp>
      <p:sp>
        <p:nvSpPr>
          <p:cNvPr id="3" name="Espace réservé du contenu 2"/>
          <p:cNvSpPr>
            <a:spLocks noGrp="1"/>
          </p:cNvSpPr>
          <p:nvPr>
            <p:ph idx="1"/>
            <p:custDataLst>
              <p:tags r:id="rId2"/>
            </p:custDataLst>
          </p:nvPr>
        </p:nvSpPr>
        <p:spPr/>
        <p:txBody>
          <a:bodyPr/>
          <a:lstStyle/>
          <a:p>
            <a:r>
              <a:rPr lang="en-US" dirty="0"/>
              <a:t>Les </a:t>
            </a:r>
            <a:r>
              <a:rPr lang="en-US" dirty="0" err="1"/>
              <a:t>opérations</a:t>
            </a:r>
            <a:r>
              <a:rPr lang="en-US" dirty="0"/>
              <a:t> DDL et DML (</a:t>
            </a:r>
            <a:r>
              <a:rPr lang="en-US" dirty="0" err="1"/>
              <a:t>Création</a:t>
            </a:r>
            <a:r>
              <a:rPr lang="en-US" dirty="0"/>
              <a:t> de bases de </a:t>
            </a:r>
            <a:r>
              <a:rPr lang="en-US" dirty="0" err="1"/>
              <a:t>données</a:t>
            </a:r>
            <a:r>
              <a:rPr lang="en-US" dirty="0"/>
              <a:t> et manipulation des </a:t>
            </a:r>
            <a:r>
              <a:rPr lang="en-US" dirty="0" err="1"/>
              <a:t>données</a:t>
            </a:r>
            <a:r>
              <a:rPr lang="en-US" dirty="0"/>
              <a:t> </a:t>
            </a:r>
            <a:r>
              <a:rPr lang="en-US" dirty="0" err="1"/>
              <a:t>seront</a:t>
            </a:r>
            <a:r>
              <a:rPr lang="en-US" dirty="0"/>
              <a:t> </a:t>
            </a:r>
            <a:r>
              <a:rPr lang="en-US" dirty="0" err="1"/>
              <a:t>vues</a:t>
            </a:r>
            <a:r>
              <a:rPr lang="en-US" dirty="0"/>
              <a:t> </a:t>
            </a:r>
            <a:r>
              <a:rPr lang="en-US" dirty="0" err="1"/>
              <a:t>en</a:t>
            </a:r>
            <a:r>
              <a:rPr lang="en-US" dirty="0"/>
              <a:t> </a:t>
            </a:r>
            <a:r>
              <a:rPr lang="en-US" dirty="0" err="1"/>
              <a:t>détail</a:t>
            </a:r>
            <a:r>
              <a:rPr lang="en-US" dirty="0"/>
              <a:t> au prochain </a:t>
            </a:r>
            <a:r>
              <a:rPr lang="en-US" dirty="0" err="1"/>
              <a:t>cours</a:t>
            </a:r>
            <a:r>
              <a:rPr lang="en-US" dirty="0"/>
              <a:t>.</a:t>
            </a:r>
          </a:p>
          <a:p>
            <a:r>
              <a:rPr lang="en-US" dirty="0"/>
              <a:t>Nous </a:t>
            </a:r>
            <a:r>
              <a:rPr lang="en-US" dirty="0" err="1"/>
              <a:t>allons</a:t>
            </a:r>
            <a:r>
              <a:rPr lang="en-US" dirty="0"/>
              <a:t> tout de </a:t>
            </a:r>
            <a:r>
              <a:rPr lang="en-US" dirty="0" err="1"/>
              <a:t>même</a:t>
            </a:r>
            <a:r>
              <a:rPr lang="en-US" dirty="0"/>
              <a:t> </a:t>
            </a:r>
            <a:r>
              <a:rPr lang="en-US" dirty="0" err="1"/>
              <a:t>en</a:t>
            </a:r>
            <a:r>
              <a:rPr lang="en-US" dirty="0"/>
              <a:t> </a:t>
            </a:r>
            <a:r>
              <a:rPr lang="en-US" dirty="0" err="1"/>
              <a:t>voir</a:t>
            </a:r>
            <a:r>
              <a:rPr lang="en-US" dirty="0"/>
              <a:t> la base </a:t>
            </a:r>
            <a:r>
              <a:rPr lang="en-US" dirty="0" err="1"/>
              <a:t>aujourd’hui</a:t>
            </a:r>
            <a:r>
              <a:rPr lang="en-US" dirty="0"/>
              <a:t> pour que </a:t>
            </a:r>
            <a:r>
              <a:rPr lang="en-US" dirty="0" err="1"/>
              <a:t>vous</a:t>
            </a:r>
            <a:r>
              <a:rPr lang="en-US" dirty="0"/>
              <a:t> </a:t>
            </a:r>
            <a:r>
              <a:rPr lang="en-US" dirty="0" err="1"/>
              <a:t>puissiez</a:t>
            </a:r>
            <a:r>
              <a:rPr lang="en-US" dirty="0"/>
              <a:t> commencer à </a:t>
            </a:r>
            <a:r>
              <a:rPr lang="en-US" dirty="0" err="1"/>
              <a:t>vous</a:t>
            </a:r>
            <a:r>
              <a:rPr lang="en-US" dirty="0"/>
              <a:t> </a:t>
            </a:r>
            <a:r>
              <a:rPr lang="en-US" dirty="0" err="1"/>
              <a:t>familiariser</a:t>
            </a:r>
            <a:r>
              <a:rPr lang="en-US" dirty="0"/>
              <a:t> avec </a:t>
            </a:r>
            <a:r>
              <a:rPr lang="en-US" dirty="0" err="1"/>
              <a:t>leurs</a:t>
            </a:r>
            <a:r>
              <a:rPr lang="en-US" dirty="0"/>
              <a:t> </a:t>
            </a:r>
            <a:r>
              <a:rPr lang="en-US" dirty="0" err="1"/>
              <a:t>utilisations</a:t>
            </a:r>
            <a:r>
              <a:rPr lang="en-US" dirty="0"/>
              <a:t>.</a:t>
            </a:r>
          </a:p>
          <a:p>
            <a:endParaRPr lang="en-US" dirty="0"/>
          </a:p>
          <a:p>
            <a:endParaRPr lang="en-US" dirty="0"/>
          </a:p>
        </p:txBody>
      </p:sp>
    </p:spTree>
    <p:extLst>
      <p:ext uri="{BB962C8B-B14F-4D97-AF65-F5344CB8AC3E}">
        <p14:creationId xmlns:p14="http://schemas.microsoft.com/office/powerpoint/2010/main" val="33460005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SQL </a:t>
            </a:r>
            <a:r>
              <a:rPr lang="en-US" dirty="0" err="1"/>
              <a:t>en</a:t>
            </a:r>
            <a:r>
              <a:rPr lang="en-US" dirty="0"/>
              <a:t> </a:t>
            </a:r>
            <a:r>
              <a:rPr lang="en-US" dirty="0" err="1"/>
              <a:t>pratique</a:t>
            </a:r>
            <a:r>
              <a:rPr lang="en-US" dirty="0"/>
              <a:t> </a:t>
            </a:r>
          </a:p>
        </p:txBody>
      </p:sp>
      <p:sp>
        <p:nvSpPr>
          <p:cNvPr id="3" name="Espace réservé du contenu 2"/>
          <p:cNvSpPr>
            <a:spLocks noGrp="1"/>
          </p:cNvSpPr>
          <p:nvPr>
            <p:ph idx="1"/>
            <p:custDataLst>
              <p:tags r:id="rId2"/>
            </p:custDataLst>
          </p:nvPr>
        </p:nvSpPr>
        <p:spPr/>
        <p:txBody>
          <a:bodyPr/>
          <a:lstStyle/>
          <a:p>
            <a:r>
              <a:rPr lang="en-US" dirty="0"/>
              <a:t>Nous </a:t>
            </a:r>
            <a:r>
              <a:rPr lang="en-US" dirty="0" err="1"/>
              <a:t>verrons</a:t>
            </a:r>
            <a:r>
              <a:rPr lang="en-US" dirty="0"/>
              <a:t> </a:t>
            </a:r>
            <a:r>
              <a:rPr lang="en-US" dirty="0" err="1"/>
              <a:t>donc</a:t>
            </a:r>
            <a:r>
              <a:rPr lang="en-US" dirty="0"/>
              <a:t> comment</a:t>
            </a:r>
          </a:p>
          <a:p>
            <a:pPr lvl="1"/>
            <a:r>
              <a:rPr lang="en-US" dirty="0" err="1"/>
              <a:t>Créer</a:t>
            </a:r>
            <a:r>
              <a:rPr lang="en-US" dirty="0"/>
              <a:t> </a:t>
            </a:r>
            <a:r>
              <a:rPr lang="en-US" dirty="0" err="1"/>
              <a:t>une</a:t>
            </a:r>
            <a:r>
              <a:rPr lang="en-US" dirty="0"/>
              <a:t> base de </a:t>
            </a:r>
            <a:r>
              <a:rPr lang="en-US" dirty="0" err="1"/>
              <a:t>données</a:t>
            </a:r>
            <a:endParaRPr lang="en-US" dirty="0"/>
          </a:p>
          <a:p>
            <a:pPr lvl="1"/>
            <a:r>
              <a:rPr lang="en-US" dirty="0" err="1"/>
              <a:t>Sélectionner</a:t>
            </a:r>
            <a:r>
              <a:rPr lang="en-US" dirty="0"/>
              <a:t> </a:t>
            </a:r>
            <a:r>
              <a:rPr lang="en-US" dirty="0" err="1"/>
              <a:t>une</a:t>
            </a:r>
            <a:r>
              <a:rPr lang="en-US" dirty="0"/>
              <a:t> base de </a:t>
            </a:r>
            <a:r>
              <a:rPr lang="en-US" dirty="0" err="1"/>
              <a:t>données</a:t>
            </a:r>
            <a:endParaRPr lang="en-US" dirty="0"/>
          </a:p>
          <a:p>
            <a:pPr lvl="1"/>
            <a:r>
              <a:rPr lang="en-US" dirty="0" err="1"/>
              <a:t>Créer</a:t>
            </a:r>
            <a:r>
              <a:rPr lang="en-US" dirty="0"/>
              <a:t> </a:t>
            </a:r>
            <a:r>
              <a:rPr lang="en-US" dirty="0" err="1"/>
              <a:t>une</a:t>
            </a:r>
            <a:r>
              <a:rPr lang="en-US" dirty="0"/>
              <a:t> base de </a:t>
            </a:r>
            <a:r>
              <a:rPr lang="en-US" dirty="0" err="1"/>
              <a:t>données</a:t>
            </a:r>
            <a:endParaRPr lang="en-US" dirty="0"/>
          </a:p>
          <a:p>
            <a:pPr lvl="1"/>
            <a:r>
              <a:rPr lang="en-US" dirty="0"/>
              <a:t>Faire des </a:t>
            </a:r>
            <a:r>
              <a:rPr lang="en-US" dirty="0" err="1"/>
              <a:t>opérations</a:t>
            </a:r>
            <a:r>
              <a:rPr lang="en-US" dirty="0"/>
              <a:t> </a:t>
            </a:r>
            <a:r>
              <a:rPr lang="en-US" dirty="0" err="1"/>
              <a:t>d’ajout</a:t>
            </a:r>
            <a:r>
              <a:rPr lang="en-US" dirty="0"/>
              <a:t> (Insertion)</a:t>
            </a:r>
          </a:p>
          <a:p>
            <a:pPr lvl="1"/>
            <a:r>
              <a:rPr lang="en-US" dirty="0"/>
              <a:t>Faire des </a:t>
            </a:r>
            <a:r>
              <a:rPr lang="en-US" dirty="0" err="1"/>
              <a:t>opérations</a:t>
            </a:r>
            <a:r>
              <a:rPr lang="en-US" dirty="0"/>
              <a:t> de lecture</a:t>
            </a:r>
          </a:p>
          <a:p>
            <a:pPr lvl="1"/>
            <a:endParaRPr lang="en-US" dirty="0"/>
          </a:p>
          <a:p>
            <a:pPr marL="0" indent="0">
              <a:buNone/>
            </a:pPr>
            <a:endParaRPr lang="en-US" dirty="0"/>
          </a:p>
        </p:txBody>
      </p:sp>
    </p:spTree>
    <p:extLst>
      <p:ext uri="{BB962C8B-B14F-4D97-AF65-F5344CB8AC3E}">
        <p14:creationId xmlns:p14="http://schemas.microsoft.com/office/powerpoint/2010/main" val="16349468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8C7DF-1584-4567-99C4-F8B27A2A405C}"/>
              </a:ext>
            </a:extLst>
          </p:cNvPr>
          <p:cNvSpPr>
            <a:spLocks noGrp="1"/>
          </p:cNvSpPr>
          <p:nvPr>
            <p:ph type="title"/>
            <p:custDataLst>
              <p:tags r:id="rId1"/>
            </p:custDataLst>
          </p:nvPr>
        </p:nvSpPr>
        <p:spPr/>
        <p:txBody>
          <a:bodyPr/>
          <a:lstStyle/>
          <a:p>
            <a:r>
              <a:rPr lang="en-US" dirty="0" err="1"/>
              <a:t>Créer</a:t>
            </a:r>
            <a:r>
              <a:rPr lang="en-US" dirty="0"/>
              <a:t> </a:t>
            </a:r>
            <a:r>
              <a:rPr lang="en-US" dirty="0" err="1"/>
              <a:t>une</a:t>
            </a:r>
            <a:r>
              <a:rPr lang="en-US" dirty="0"/>
              <a:t> base de </a:t>
            </a:r>
            <a:r>
              <a:rPr lang="en-US" dirty="0" err="1"/>
              <a:t>données</a:t>
            </a:r>
            <a:br>
              <a:rPr lang="en-US" dirty="0"/>
            </a:br>
            <a:endParaRPr lang="fr-CA" dirty="0"/>
          </a:p>
        </p:txBody>
      </p:sp>
      <p:sp>
        <p:nvSpPr>
          <p:cNvPr id="3" name="Content Placeholder 2">
            <a:extLst>
              <a:ext uri="{FF2B5EF4-FFF2-40B4-BE49-F238E27FC236}">
                <a16:creationId xmlns:a16="http://schemas.microsoft.com/office/drawing/2014/main" id="{52ABF9D2-2AAB-478C-84A7-220D5D53B708}"/>
              </a:ext>
            </a:extLst>
          </p:cNvPr>
          <p:cNvSpPr>
            <a:spLocks noGrp="1"/>
          </p:cNvSpPr>
          <p:nvPr>
            <p:ph idx="1"/>
            <p:custDataLst>
              <p:tags r:id="rId2"/>
            </p:custDataLst>
          </p:nvPr>
        </p:nvSpPr>
        <p:spPr/>
        <p:txBody>
          <a:bodyPr/>
          <a:lstStyle/>
          <a:p>
            <a:r>
              <a:rPr lang="en-US" dirty="0"/>
              <a:t>La première </a:t>
            </a:r>
            <a:r>
              <a:rPr lang="en-US" dirty="0" err="1"/>
              <a:t>étape</a:t>
            </a:r>
            <a:r>
              <a:rPr lang="en-US" dirty="0"/>
              <a:t> </a:t>
            </a:r>
            <a:r>
              <a:rPr lang="en-US" dirty="0" err="1"/>
              <a:t>est</a:t>
            </a:r>
            <a:r>
              <a:rPr lang="en-US" dirty="0"/>
              <a:t> de </a:t>
            </a:r>
            <a:r>
              <a:rPr lang="en-US" dirty="0" err="1"/>
              <a:t>créer</a:t>
            </a:r>
            <a:r>
              <a:rPr lang="en-US" dirty="0"/>
              <a:t> </a:t>
            </a:r>
            <a:r>
              <a:rPr lang="en-US" dirty="0" err="1"/>
              <a:t>une</a:t>
            </a:r>
            <a:r>
              <a:rPr lang="en-US" dirty="0"/>
              <a:t> base de </a:t>
            </a:r>
            <a:r>
              <a:rPr lang="en-US" dirty="0" err="1"/>
              <a:t>données</a:t>
            </a:r>
            <a:r>
              <a:rPr lang="en-US" dirty="0"/>
              <a:t>.</a:t>
            </a:r>
          </a:p>
          <a:p>
            <a:r>
              <a:rPr lang="en-US" dirty="0" err="1"/>
              <a:t>Vous</a:t>
            </a:r>
            <a:r>
              <a:rPr lang="en-US" dirty="0"/>
              <a:t> </a:t>
            </a:r>
            <a:r>
              <a:rPr lang="en-US" dirty="0" err="1"/>
              <a:t>devez</a:t>
            </a:r>
            <a:r>
              <a:rPr lang="en-US" dirty="0"/>
              <a:t> </a:t>
            </a:r>
            <a:r>
              <a:rPr lang="en-US" dirty="0" err="1"/>
              <a:t>utiliser</a:t>
            </a:r>
            <a:r>
              <a:rPr lang="en-US" dirty="0"/>
              <a:t> </a:t>
            </a:r>
            <a:r>
              <a:rPr lang="en-US" dirty="0" err="1"/>
              <a:t>l'instruction</a:t>
            </a:r>
            <a:r>
              <a:rPr lang="en-US" dirty="0"/>
              <a:t>: CREATE DATABASE &lt;</a:t>
            </a:r>
            <a:r>
              <a:rPr lang="en-US" dirty="0" err="1"/>
              <a:t>nom_de_la_bd</a:t>
            </a:r>
            <a:r>
              <a:rPr lang="en-US" dirty="0"/>
              <a:t>&gt;</a:t>
            </a:r>
          </a:p>
          <a:p>
            <a:endParaRPr lang="en-US" dirty="0"/>
          </a:p>
          <a:p>
            <a:r>
              <a:rPr lang="en-US" dirty="0"/>
              <a:t>Par </a:t>
            </a:r>
            <a:r>
              <a:rPr lang="en-US" dirty="0" err="1"/>
              <a:t>exemple</a:t>
            </a:r>
            <a:r>
              <a:rPr lang="en-US" dirty="0"/>
              <a:t>: CREATE DATABASE </a:t>
            </a:r>
            <a:r>
              <a:rPr lang="en-US" dirty="0" err="1"/>
              <a:t>magasin</a:t>
            </a:r>
            <a:r>
              <a:rPr lang="en-US" dirty="0"/>
              <a:t>;</a:t>
            </a:r>
          </a:p>
          <a:p>
            <a:endParaRPr lang="en-US" dirty="0"/>
          </a:p>
          <a:p>
            <a:endParaRPr lang="en-US" dirty="0"/>
          </a:p>
          <a:p>
            <a:endParaRPr lang="fr-CA" dirty="0"/>
          </a:p>
        </p:txBody>
      </p:sp>
    </p:spTree>
    <p:extLst>
      <p:ext uri="{BB962C8B-B14F-4D97-AF65-F5344CB8AC3E}">
        <p14:creationId xmlns:p14="http://schemas.microsoft.com/office/powerpoint/2010/main" val="22597952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1323A-6E3A-45C5-B6D7-CAFE7B555586}"/>
              </a:ext>
            </a:extLst>
          </p:cNvPr>
          <p:cNvSpPr>
            <a:spLocks noGrp="1"/>
          </p:cNvSpPr>
          <p:nvPr>
            <p:ph type="title"/>
            <p:custDataLst>
              <p:tags r:id="rId1"/>
            </p:custDataLst>
          </p:nvPr>
        </p:nvSpPr>
        <p:spPr/>
        <p:txBody>
          <a:bodyPr/>
          <a:lstStyle/>
          <a:p>
            <a:r>
              <a:rPr lang="en-US" dirty="0" err="1"/>
              <a:t>Sélectionner</a:t>
            </a:r>
            <a:r>
              <a:rPr lang="en-US" dirty="0"/>
              <a:t> </a:t>
            </a:r>
            <a:r>
              <a:rPr lang="en-US" dirty="0" err="1"/>
              <a:t>une</a:t>
            </a:r>
            <a:r>
              <a:rPr lang="en-US" dirty="0"/>
              <a:t> base de </a:t>
            </a:r>
            <a:r>
              <a:rPr lang="en-US" dirty="0" err="1"/>
              <a:t>données</a:t>
            </a:r>
            <a:br>
              <a:rPr lang="en-US" dirty="0"/>
            </a:br>
            <a:endParaRPr lang="fr-CA" dirty="0"/>
          </a:p>
        </p:txBody>
      </p:sp>
      <p:sp>
        <p:nvSpPr>
          <p:cNvPr id="3" name="Content Placeholder 2">
            <a:extLst>
              <a:ext uri="{FF2B5EF4-FFF2-40B4-BE49-F238E27FC236}">
                <a16:creationId xmlns:a16="http://schemas.microsoft.com/office/drawing/2014/main" id="{0E1D26D4-22BF-4152-B91E-C0F85661101C}"/>
              </a:ext>
            </a:extLst>
          </p:cNvPr>
          <p:cNvSpPr>
            <a:spLocks noGrp="1"/>
          </p:cNvSpPr>
          <p:nvPr>
            <p:ph idx="1"/>
            <p:custDataLst>
              <p:tags r:id="rId2"/>
            </p:custDataLst>
          </p:nvPr>
        </p:nvSpPr>
        <p:spPr/>
        <p:txBody>
          <a:bodyPr/>
          <a:lstStyle/>
          <a:p>
            <a:r>
              <a:rPr lang="en-US" dirty="0"/>
              <a:t>Une </a:t>
            </a:r>
            <a:r>
              <a:rPr lang="en-US" dirty="0" err="1"/>
              <a:t>fois</a:t>
            </a:r>
            <a:r>
              <a:rPr lang="en-US" dirty="0"/>
              <a:t> la base de </a:t>
            </a:r>
            <a:r>
              <a:rPr lang="en-US" dirty="0" err="1"/>
              <a:t>données</a:t>
            </a:r>
            <a:r>
              <a:rPr lang="en-US" dirty="0"/>
              <a:t> </a:t>
            </a:r>
            <a:r>
              <a:rPr lang="en-US" dirty="0" err="1"/>
              <a:t>créée</a:t>
            </a:r>
            <a:r>
              <a:rPr lang="en-US" dirty="0"/>
              <a:t>, </a:t>
            </a:r>
            <a:r>
              <a:rPr lang="en-US" dirty="0" err="1"/>
              <a:t>vous</a:t>
            </a:r>
            <a:r>
              <a:rPr lang="en-US" dirty="0"/>
              <a:t> </a:t>
            </a:r>
            <a:r>
              <a:rPr lang="en-US" dirty="0" err="1"/>
              <a:t>pouvez</a:t>
            </a:r>
            <a:r>
              <a:rPr lang="en-US" dirty="0"/>
              <a:t> la </a:t>
            </a:r>
            <a:r>
              <a:rPr lang="en-US" dirty="0" err="1"/>
              <a:t>sélectionner</a:t>
            </a:r>
            <a:r>
              <a:rPr lang="en-US" dirty="0"/>
              <a:t> avec </a:t>
            </a:r>
            <a:r>
              <a:rPr lang="en-US" dirty="0" err="1"/>
              <a:t>l'instruction</a:t>
            </a:r>
            <a:r>
              <a:rPr lang="en-US" dirty="0"/>
              <a:t>: USE &lt;</a:t>
            </a:r>
            <a:r>
              <a:rPr lang="en-US" dirty="0" err="1">
                <a:solidFill>
                  <a:srgbClr val="FFC000"/>
                </a:solidFill>
              </a:rPr>
              <a:t>base_de_données</a:t>
            </a:r>
            <a:r>
              <a:rPr lang="en-US" dirty="0"/>
              <a:t>&gt;;</a:t>
            </a:r>
          </a:p>
          <a:p>
            <a:r>
              <a:rPr lang="en-US" dirty="0"/>
              <a:t>La </a:t>
            </a:r>
            <a:r>
              <a:rPr lang="en-US" dirty="0" err="1"/>
              <a:t>sélection</a:t>
            </a:r>
            <a:r>
              <a:rPr lang="en-US" dirty="0"/>
              <a:t> a pour </a:t>
            </a:r>
            <a:r>
              <a:rPr lang="en-US" dirty="0" err="1"/>
              <a:t>effet</a:t>
            </a:r>
            <a:r>
              <a:rPr lang="en-US" dirty="0"/>
              <a:t> </a:t>
            </a:r>
            <a:r>
              <a:rPr lang="en-US" dirty="0" err="1"/>
              <a:t>d'appliquer</a:t>
            </a:r>
            <a:r>
              <a:rPr lang="en-US" dirty="0"/>
              <a:t> à </a:t>
            </a:r>
            <a:r>
              <a:rPr lang="en-US" dirty="0" err="1"/>
              <a:t>cette</a:t>
            </a:r>
            <a:r>
              <a:rPr lang="en-US" dirty="0"/>
              <a:t> base de </a:t>
            </a:r>
            <a:r>
              <a:rPr lang="en-US" dirty="0" err="1"/>
              <a:t>données</a:t>
            </a:r>
            <a:r>
              <a:rPr lang="en-US" dirty="0"/>
              <a:t> </a:t>
            </a:r>
            <a:r>
              <a:rPr lang="en-US" dirty="0" err="1"/>
              <a:t>toutes</a:t>
            </a:r>
            <a:r>
              <a:rPr lang="en-US" dirty="0"/>
              <a:t> les </a:t>
            </a:r>
            <a:r>
              <a:rPr lang="en-US" dirty="0" err="1"/>
              <a:t>requêtes</a:t>
            </a:r>
            <a:r>
              <a:rPr lang="en-US" dirty="0"/>
              <a:t> que nous </a:t>
            </a:r>
            <a:r>
              <a:rPr lang="en-US" dirty="0" err="1"/>
              <a:t>effectuerons</a:t>
            </a:r>
            <a:r>
              <a:rPr lang="en-US" dirty="0"/>
              <a:t>.</a:t>
            </a:r>
          </a:p>
          <a:p>
            <a:endParaRPr lang="en-US" dirty="0"/>
          </a:p>
          <a:p>
            <a:r>
              <a:rPr lang="en-US" dirty="0"/>
              <a:t>Par </a:t>
            </a:r>
            <a:r>
              <a:rPr lang="en-US" dirty="0" err="1"/>
              <a:t>exemple</a:t>
            </a:r>
            <a:r>
              <a:rPr lang="en-US" dirty="0"/>
              <a:t>: USE </a:t>
            </a:r>
            <a:r>
              <a:rPr lang="en-US" dirty="0" err="1"/>
              <a:t>magasin</a:t>
            </a:r>
            <a:r>
              <a:rPr lang="en-US" dirty="0"/>
              <a:t>;</a:t>
            </a:r>
          </a:p>
          <a:p>
            <a:endParaRPr lang="fr-CA" dirty="0"/>
          </a:p>
        </p:txBody>
      </p:sp>
    </p:spTree>
    <p:extLst>
      <p:ext uri="{BB962C8B-B14F-4D97-AF65-F5344CB8AC3E}">
        <p14:creationId xmlns:p14="http://schemas.microsoft.com/office/powerpoint/2010/main" val="34806573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err="1"/>
              <a:t>Création</a:t>
            </a:r>
            <a:r>
              <a:rPr lang="en-US" dirty="0"/>
              <a:t> de tables</a:t>
            </a:r>
          </a:p>
        </p:txBody>
      </p:sp>
      <p:sp>
        <p:nvSpPr>
          <p:cNvPr id="3" name="Espace réservé du contenu 2"/>
          <p:cNvSpPr>
            <a:spLocks noGrp="1"/>
          </p:cNvSpPr>
          <p:nvPr>
            <p:ph idx="1"/>
            <p:custDataLst>
              <p:tags r:id="rId2"/>
            </p:custDataLst>
          </p:nvPr>
        </p:nvSpPr>
        <p:spPr/>
        <p:txBody>
          <a:bodyPr/>
          <a:lstStyle/>
          <a:p>
            <a:r>
              <a:rPr lang="en-US" dirty="0"/>
              <a:t>La </a:t>
            </a:r>
            <a:r>
              <a:rPr lang="en-US" dirty="0" err="1"/>
              <a:t>création</a:t>
            </a:r>
            <a:r>
              <a:rPr lang="en-US" dirty="0"/>
              <a:t> </a:t>
            </a:r>
            <a:r>
              <a:rPr lang="en-US" dirty="0" err="1"/>
              <a:t>d'une</a:t>
            </a:r>
            <a:r>
              <a:rPr lang="en-US" dirty="0"/>
              <a:t> table suit la </a:t>
            </a:r>
            <a:r>
              <a:rPr lang="en-US" dirty="0" err="1"/>
              <a:t>syntaxe</a:t>
            </a:r>
            <a:r>
              <a:rPr lang="en-US" dirty="0"/>
              <a:t> </a:t>
            </a:r>
            <a:r>
              <a:rPr lang="en-US" dirty="0" err="1"/>
              <a:t>suivante</a:t>
            </a:r>
            <a:r>
              <a:rPr lang="en-US" dirty="0"/>
              <a:t>:</a:t>
            </a:r>
          </a:p>
          <a:p>
            <a:pPr marL="0" indent="0">
              <a:buNone/>
            </a:pPr>
            <a:r>
              <a:rPr lang="en-US" dirty="0"/>
              <a:t>CREATE TABLE &lt;</a:t>
            </a:r>
            <a:r>
              <a:rPr lang="en-US" i="1" dirty="0">
                <a:solidFill>
                  <a:srgbClr val="FFC000"/>
                </a:solidFill>
              </a:rPr>
              <a:t>table</a:t>
            </a:r>
            <a:r>
              <a:rPr lang="en-US" i="1" dirty="0"/>
              <a:t>&gt; </a:t>
            </a:r>
            <a:r>
              <a:rPr lang="en-US" dirty="0"/>
              <a:t>(</a:t>
            </a:r>
            <a:br>
              <a:rPr lang="en-US" dirty="0"/>
            </a:br>
            <a:r>
              <a:rPr lang="en-US" i="1" dirty="0"/>
              <a:t>    &lt;</a:t>
            </a:r>
            <a:r>
              <a:rPr lang="en-US" i="1" dirty="0">
                <a:solidFill>
                  <a:srgbClr val="FFC000"/>
                </a:solidFill>
              </a:rPr>
              <a:t>champs1</a:t>
            </a:r>
            <a:r>
              <a:rPr lang="en-US" i="1" dirty="0"/>
              <a:t>&gt; &lt;</a:t>
            </a:r>
            <a:r>
              <a:rPr lang="en-US" i="1" dirty="0">
                <a:solidFill>
                  <a:srgbClr val="FFC000"/>
                </a:solidFill>
              </a:rPr>
              <a:t>datatype</a:t>
            </a:r>
            <a:r>
              <a:rPr lang="en-US" i="1" dirty="0"/>
              <a:t>&gt;</a:t>
            </a:r>
            <a:r>
              <a:rPr lang="en-US" dirty="0"/>
              <a:t>,</a:t>
            </a:r>
            <a:br>
              <a:rPr lang="en-US" dirty="0"/>
            </a:br>
            <a:r>
              <a:rPr lang="en-US" i="1" dirty="0"/>
              <a:t>    &lt;</a:t>
            </a:r>
            <a:r>
              <a:rPr lang="en-US" i="1" dirty="0">
                <a:solidFill>
                  <a:srgbClr val="FFC000"/>
                </a:solidFill>
              </a:rPr>
              <a:t>champs2</a:t>
            </a:r>
            <a:r>
              <a:rPr lang="en-US" i="1" dirty="0"/>
              <a:t>&gt; &lt;</a:t>
            </a:r>
            <a:r>
              <a:rPr lang="en-US" i="1" dirty="0">
                <a:solidFill>
                  <a:srgbClr val="FFC000"/>
                </a:solidFill>
              </a:rPr>
              <a:t>datatype</a:t>
            </a:r>
            <a:r>
              <a:rPr lang="en-US" i="1" dirty="0"/>
              <a:t>&gt;</a:t>
            </a:r>
            <a:r>
              <a:rPr lang="en-US" dirty="0"/>
              <a:t>,</a:t>
            </a:r>
            <a:br>
              <a:rPr lang="en-US" dirty="0"/>
            </a:br>
            <a:r>
              <a:rPr lang="en-US" i="1" dirty="0"/>
              <a:t>    &lt;</a:t>
            </a:r>
            <a:r>
              <a:rPr lang="en-US" i="1" dirty="0">
                <a:solidFill>
                  <a:srgbClr val="FFC000"/>
                </a:solidFill>
              </a:rPr>
              <a:t>champs3</a:t>
            </a:r>
            <a:r>
              <a:rPr lang="en-US" i="1" dirty="0"/>
              <a:t>&gt; &lt;</a:t>
            </a:r>
            <a:r>
              <a:rPr lang="en-US" i="1" dirty="0">
                <a:solidFill>
                  <a:srgbClr val="FFC000"/>
                </a:solidFill>
              </a:rPr>
              <a:t>datatype</a:t>
            </a:r>
            <a:r>
              <a:rPr lang="en-US" i="1" dirty="0"/>
              <a:t>&gt;</a:t>
            </a:r>
            <a:r>
              <a:rPr lang="en-US" dirty="0"/>
              <a:t>,</a:t>
            </a:r>
            <a:br>
              <a:rPr lang="en-US" dirty="0"/>
            </a:br>
            <a:r>
              <a:rPr lang="en-US" dirty="0"/>
              <a:t>   ....</a:t>
            </a:r>
            <a:br>
              <a:rPr lang="en-US" dirty="0"/>
            </a:br>
            <a:r>
              <a:rPr lang="en-US" dirty="0"/>
              <a:t>);</a:t>
            </a:r>
          </a:p>
          <a:p>
            <a:endParaRPr lang="en-US" dirty="0"/>
          </a:p>
        </p:txBody>
      </p:sp>
    </p:spTree>
    <p:extLst>
      <p:ext uri="{BB962C8B-B14F-4D97-AF65-F5344CB8AC3E}">
        <p14:creationId xmlns:p14="http://schemas.microsoft.com/office/powerpoint/2010/main" val="35719859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7C287-BBF6-4C89-B467-0A16B5EA61A8}"/>
              </a:ext>
            </a:extLst>
          </p:cNvPr>
          <p:cNvSpPr>
            <a:spLocks noGrp="1"/>
          </p:cNvSpPr>
          <p:nvPr>
            <p:ph type="title"/>
            <p:custDataLst>
              <p:tags r:id="rId1"/>
            </p:custDataLst>
          </p:nvPr>
        </p:nvSpPr>
        <p:spPr/>
        <p:txBody>
          <a:bodyPr/>
          <a:lstStyle/>
          <a:p>
            <a:r>
              <a:rPr lang="fr-CA" dirty="0"/>
              <a:t>Création de tables</a:t>
            </a:r>
          </a:p>
        </p:txBody>
      </p:sp>
      <p:sp>
        <p:nvSpPr>
          <p:cNvPr id="3" name="Content Placeholder 2">
            <a:extLst>
              <a:ext uri="{FF2B5EF4-FFF2-40B4-BE49-F238E27FC236}">
                <a16:creationId xmlns:a16="http://schemas.microsoft.com/office/drawing/2014/main" id="{E466B6B5-CE58-4CED-839F-8C5E56FF17B4}"/>
              </a:ext>
            </a:extLst>
          </p:cNvPr>
          <p:cNvSpPr>
            <a:spLocks noGrp="1"/>
          </p:cNvSpPr>
          <p:nvPr>
            <p:ph idx="1"/>
            <p:custDataLst>
              <p:tags r:id="rId2"/>
            </p:custDataLst>
          </p:nvPr>
        </p:nvSpPr>
        <p:spPr/>
        <p:txBody>
          <a:bodyPr/>
          <a:lstStyle/>
          <a:p>
            <a:r>
              <a:rPr lang="en-US" dirty="0"/>
              <a:t>Par </a:t>
            </a:r>
            <a:r>
              <a:rPr lang="en-US" dirty="0" err="1"/>
              <a:t>exemple</a:t>
            </a:r>
            <a:r>
              <a:rPr lang="en-US" dirty="0"/>
              <a:t>:</a:t>
            </a:r>
          </a:p>
          <a:p>
            <a:pPr marL="0" indent="0">
              <a:buNone/>
            </a:pPr>
            <a:r>
              <a:rPr lang="en-US" dirty="0"/>
              <a:t>CREATE TABLE </a:t>
            </a:r>
            <a:r>
              <a:rPr lang="en-US" i="1" dirty="0"/>
              <a:t>client </a:t>
            </a:r>
            <a:r>
              <a:rPr lang="en-US" dirty="0"/>
              <a:t>(</a:t>
            </a:r>
            <a:br>
              <a:rPr lang="en-US" dirty="0"/>
            </a:br>
            <a:r>
              <a:rPr lang="en-US" i="1" dirty="0"/>
              <a:t>    </a:t>
            </a:r>
            <a:r>
              <a:rPr lang="en-US" i="1" dirty="0" err="1"/>
              <a:t>id_client</a:t>
            </a:r>
            <a:r>
              <a:rPr lang="en-US" i="1" dirty="0"/>
              <a:t> int</a:t>
            </a:r>
            <a:r>
              <a:rPr lang="en-US" dirty="0"/>
              <a:t>,</a:t>
            </a:r>
            <a:br>
              <a:rPr lang="en-US" dirty="0"/>
            </a:br>
            <a:r>
              <a:rPr lang="en-US" i="1" dirty="0"/>
              <a:t>    nom 		varchar(50)</a:t>
            </a:r>
            <a:r>
              <a:rPr lang="en-US" dirty="0"/>
              <a:t>,</a:t>
            </a:r>
            <a:br>
              <a:rPr lang="en-US" dirty="0"/>
            </a:br>
            <a:r>
              <a:rPr lang="en-US" i="1" dirty="0"/>
              <a:t>    </a:t>
            </a:r>
            <a:r>
              <a:rPr lang="en-US" i="1" dirty="0" err="1"/>
              <a:t>prenom</a:t>
            </a:r>
            <a:r>
              <a:rPr lang="en-US" i="1" dirty="0"/>
              <a:t>	varchar(50)</a:t>
            </a:r>
            <a:r>
              <a:rPr lang="en-US" dirty="0"/>
              <a:t>,</a:t>
            </a:r>
            <a:br>
              <a:rPr lang="en-US" dirty="0"/>
            </a:br>
            <a:r>
              <a:rPr lang="en-US" dirty="0"/>
              <a:t>);</a:t>
            </a:r>
          </a:p>
          <a:p>
            <a:endParaRPr lang="en-US" dirty="0"/>
          </a:p>
          <a:p>
            <a:endParaRPr lang="fr-CA" dirty="0"/>
          </a:p>
        </p:txBody>
      </p:sp>
    </p:spTree>
    <p:extLst>
      <p:ext uri="{BB962C8B-B14F-4D97-AF65-F5344CB8AC3E}">
        <p14:creationId xmlns:p14="http://schemas.microsoft.com/office/powerpoint/2010/main" val="4870184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Insertion de </a:t>
            </a:r>
            <a:r>
              <a:rPr lang="en-US" dirty="0" err="1"/>
              <a:t>données</a:t>
            </a:r>
            <a:endParaRPr lang="en-US" dirty="0"/>
          </a:p>
        </p:txBody>
      </p:sp>
      <p:sp>
        <p:nvSpPr>
          <p:cNvPr id="3" name="Espace réservé du contenu 2"/>
          <p:cNvSpPr>
            <a:spLocks noGrp="1"/>
          </p:cNvSpPr>
          <p:nvPr>
            <p:ph idx="1"/>
            <p:custDataLst>
              <p:tags r:id="rId2"/>
            </p:custDataLst>
          </p:nvPr>
        </p:nvSpPr>
        <p:spPr/>
        <p:txBody>
          <a:bodyPr/>
          <a:lstStyle/>
          <a:p>
            <a:r>
              <a:rPr lang="en-US" dirty="0" err="1"/>
              <a:t>L'insertion</a:t>
            </a:r>
            <a:r>
              <a:rPr lang="en-US" dirty="0"/>
              <a:t> de </a:t>
            </a:r>
            <a:r>
              <a:rPr lang="en-US" dirty="0" err="1"/>
              <a:t>données</a:t>
            </a:r>
            <a:r>
              <a:rPr lang="en-US" dirty="0"/>
              <a:t> se fait avec la </a:t>
            </a:r>
            <a:r>
              <a:rPr lang="en-US" dirty="0" err="1"/>
              <a:t>requête</a:t>
            </a:r>
            <a:r>
              <a:rPr lang="en-US" dirty="0"/>
              <a:t> </a:t>
            </a:r>
            <a:r>
              <a:rPr lang="en-US" dirty="0" err="1"/>
              <a:t>suivante</a:t>
            </a:r>
            <a:r>
              <a:rPr lang="en-US" dirty="0"/>
              <a:t>:</a:t>
            </a:r>
          </a:p>
          <a:p>
            <a:pPr marL="0" indent="0">
              <a:buNone/>
            </a:pPr>
            <a:r>
              <a:rPr lang="en-US" dirty="0"/>
              <a:t>INSERT INTO </a:t>
            </a:r>
            <a:r>
              <a:rPr lang="en-US" i="1" dirty="0" err="1"/>
              <a:t>table_name</a:t>
            </a:r>
            <a:r>
              <a:rPr lang="en-US" dirty="0"/>
              <a:t> (</a:t>
            </a:r>
            <a:r>
              <a:rPr lang="en-US" i="1" dirty="0"/>
              <a:t>&lt;</a:t>
            </a:r>
            <a:r>
              <a:rPr lang="en-US" i="1" dirty="0">
                <a:solidFill>
                  <a:srgbClr val="FFC000"/>
                </a:solidFill>
              </a:rPr>
              <a:t>champs1</a:t>
            </a:r>
            <a:r>
              <a:rPr lang="en-US" i="1" dirty="0"/>
              <a:t>&gt;</a:t>
            </a:r>
            <a:r>
              <a:rPr lang="en-US" dirty="0"/>
              <a:t>,</a:t>
            </a:r>
            <a:r>
              <a:rPr lang="en-US" i="1" dirty="0"/>
              <a:t> &lt;</a:t>
            </a:r>
            <a:r>
              <a:rPr lang="en-US" i="1" dirty="0">
                <a:solidFill>
                  <a:srgbClr val="FFC000"/>
                </a:solidFill>
              </a:rPr>
              <a:t>champs2</a:t>
            </a:r>
            <a:r>
              <a:rPr lang="en-US" i="1" dirty="0"/>
              <a:t>&gt;</a:t>
            </a:r>
            <a:r>
              <a:rPr lang="en-US" dirty="0"/>
              <a:t>,</a:t>
            </a:r>
            <a:r>
              <a:rPr lang="en-US" i="1" dirty="0"/>
              <a:t> &lt;</a:t>
            </a:r>
            <a:r>
              <a:rPr lang="en-US" i="1" dirty="0">
                <a:solidFill>
                  <a:srgbClr val="FFC000"/>
                </a:solidFill>
              </a:rPr>
              <a:t>champs3</a:t>
            </a:r>
            <a:r>
              <a:rPr lang="en-US" i="1" dirty="0"/>
              <a:t>&gt;</a:t>
            </a:r>
            <a:r>
              <a:rPr lang="en-US" dirty="0"/>
              <a:t>, ...)</a:t>
            </a:r>
            <a:br>
              <a:rPr lang="en-US" dirty="0"/>
            </a:br>
            <a:r>
              <a:rPr lang="en-US"/>
              <a:t>VALUES (</a:t>
            </a:r>
            <a:r>
              <a:rPr lang="en-US" i="1"/>
              <a:t>&lt;</a:t>
            </a:r>
            <a:r>
              <a:rPr lang="en-US" i="1">
                <a:solidFill>
                  <a:srgbClr val="FFC000"/>
                </a:solidFill>
              </a:rPr>
              <a:t>valeur1</a:t>
            </a:r>
            <a:r>
              <a:rPr lang="en-US" i="1"/>
              <a:t>&gt;, </a:t>
            </a:r>
            <a:r>
              <a:rPr lang="en-US" i="1" dirty="0"/>
              <a:t>&lt;</a:t>
            </a:r>
            <a:r>
              <a:rPr lang="en-US" i="1" dirty="0">
                <a:solidFill>
                  <a:srgbClr val="FFC000"/>
                </a:solidFill>
              </a:rPr>
              <a:t>valeur2</a:t>
            </a:r>
            <a:r>
              <a:rPr lang="en-US" i="1" dirty="0"/>
              <a:t>&gt;, &lt;</a:t>
            </a:r>
            <a:r>
              <a:rPr lang="en-US" i="1" dirty="0">
                <a:solidFill>
                  <a:srgbClr val="FFC000"/>
                </a:solidFill>
              </a:rPr>
              <a:t>valeur3</a:t>
            </a:r>
            <a:r>
              <a:rPr lang="en-US" i="1" dirty="0"/>
              <a:t>&gt;,...</a:t>
            </a:r>
            <a:r>
              <a:rPr lang="en-US" dirty="0"/>
              <a:t>);</a:t>
            </a:r>
          </a:p>
          <a:p>
            <a:pPr marL="0" indent="0">
              <a:buNone/>
            </a:pPr>
            <a:endParaRPr lang="en-US" dirty="0"/>
          </a:p>
          <a:p>
            <a:pPr marL="0" indent="0">
              <a:buNone/>
            </a:pPr>
            <a:r>
              <a:rPr lang="en-US" dirty="0"/>
              <a:t>Petite remarque:</a:t>
            </a:r>
          </a:p>
          <a:p>
            <a:pPr marL="0" indent="0">
              <a:buNone/>
            </a:pPr>
            <a:r>
              <a:rPr lang="en-US" dirty="0"/>
              <a:t>Les </a:t>
            </a:r>
            <a:r>
              <a:rPr lang="en-US" dirty="0" err="1"/>
              <a:t>valeurs</a:t>
            </a:r>
            <a:r>
              <a:rPr lang="en-US" dirty="0"/>
              <a:t> </a:t>
            </a:r>
            <a:r>
              <a:rPr lang="en-US" dirty="0" err="1"/>
              <a:t>numériques</a:t>
            </a:r>
            <a:r>
              <a:rPr lang="en-US" dirty="0"/>
              <a:t> </a:t>
            </a:r>
            <a:r>
              <a:rPr lang="en-US" dirty="0" err="1"/>
              <a:t>sont</a:t>
            </a:r>
            <a:r>
              <a:rPr lang="en-US" dirty="0"/>
              <a:t> </a:t>
            </a:r>
            <a:r>
              <a:rPr lang="en-US" dirty="0" err="1"/>
              <a:t>inscrites</a:t>
            </a:r>
            <a:r>
              <a:rPr lang="en-US" dirty="0"/>
              <a:t> </a:t>
            </a:r>
            <a:r>
              <a:rPr lang="en-US" dirty="0" err="1"/>
              <a:t>telles</a:t>
            </a:r>
            <a:r>
              <a:rPr lang="en-US" dirty="0"/>
              <a:t> </a:t>
            </a:r>
            <a:r>
              <a:rPr lang="en-US" dirty="0" err="1"/>
              <a:t>quelles</a:t>
            </a:r>
            <a:r>
              <a:rPr lang="en-US" dirty="0"/>
              <a:t> (ex. 12)</a:t>
            </a:r>
          </a:p>
          <a:p>
            <a:pPr marL="0" indent="0">
              <a:buNone/>
            </a:pPr>
            <a:r>
              <a:rPr lang="en-US" dirty="0"/>
              <a:t>Les </a:t>
            </a:r>
            <a:r>
              <a:rPr lang="en-US" dirty="0" err="1"/>
              <a:t>valeurs</a:t>
            </a:r>
            <a:r>
              <a:rPr lang="en-US" dirty="0"/>
              <a:t> </a:t>
            </a:r>
            <a:r>
              <a:rPr lang="en-US" dirty="0" err="1"/>
              <a:t>textuelles</a:t>
            </a:r>
            <a:r>
              <a:rPr lang="en-US" dirty="0"/>
              <a:t> (varchar) </a:t>
            </a:r>
            <a:r>
              <a:rPr lang="en-US" dirty="0" err="1"/>
              <a:t>sont</a:t>
            </a:r>
            <a:r>
              <a:rPr lang="en-US" dirty="0"/>
              <a:t> entre guillemets simples (ex. 'Roger')</a:t>
            </a:r>
          </a:p>
        </p:txBody>
      </p:sp>
    </p:spTree>
    <p:extLst>
      <p:ext uri="{BB962C8B-B14F-4D97-AF65-F5344CB8AC3E}">
        <p14:creationId xmlns:p14="http://schemas.microsoft.com/office/powerpoint/2010/main" val="1442143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145B7-5551-4E92-84CF-6BE9FBD6715B}"/>
              </a:ext>
            </a:extLst>
          </p:cNvPr>
          <p:cNvSpPr>
            <a:spLocks noGrp="1"/>
          </p:cNvSpPr>
          <p:nvPr>
            <p:ph type="title"/>
            <p:custDataLst>
              <p:tags r:id="rId1"/>
            </p:custDataLst>
          </p:nvPr>
        </p:nvSpPr>
        <p:spPr/>
        <p:txBody>
          <a:bodyPr/>
          <a:lstStyle/>
          <a:p>
            <a:r>
              <a:rPr lang="en-CA" dirty="0" err="1"/>
              <a:t>Évaluation</a:t>
            </a:r>
            <a:r>
              <a:rPr lang="en-CA" dirty="0"/>
              <a:t> des </a:t>
            </a:r>
            <a:r>
              <a:rPr lang="en-CA" dirty="0" err="1"/>
              <a:t>compétences</a:t>
            </a:r>
            <a:endParaRPr lang="en-CA" dirty="0"/>
          </a:p>
        </p:txBody>
      </p:sp>
      <p:sp>
        <p:nvSpPr>
          <p:cNvPr id="3" name="Content Placeholder 2">
            <a:extLst>
              <a:ext uri="{FF2B5EF4-FFF2-40B4-BE49-F238E27FC236}">
                <a16:creationId xmlns:a16="http://schemas.microsoft.com/office/drawing/2014/main" id="{773E818A-486D-4C0B-98E1-A7FD8EFADC8E}"/>
              </a:ext>
            </a:extLst>
          </p:cNvPr>
          <p:cNvSpPr>
            <a:spLocks noGrp="1"/>
          </p:cNvSpPr>
          <p:nvPr>
            <p:ph idx="1"/>
            <p:custDataLst>
              <p:tags r:id="rId2"/>
            </p:custDataLst>
          </p:nvPr>
        </p:nvSpPr>
        <p:spPr>
          <a:xfrm>
            <a:off x="1103312" y="2052918"/>
            <a:ext cx="10322249" cy="4195481"/>
          </a:xfrm>
        </p:spPr>
        <p:txBody>
          <a:bodyPr>
            <a:normAutofit/>
          </a:bodyPr>
          <a:lstStyle/>
          <a:p>
            <a:r>
              <a:rPr lang="en-CA" dirty="0">
                <a:solidFill>
                  <a:schemeClr val="tx1">
                    <a:lumMod val="95000"/>
                  </a:schemeClr>
                </a:solidFill>
              </a:rPr>
              <a:t>4 </a:t>
            </a:r>
            <a:r>
              <a:rPr lang="en-CA" dirty="0" err="1">
                <a:solidFill>
                  <a:schemeClr val="tx1">
                    <a:lumMod val="95000"/>
                  </a:schemeClr>
                </a:solidFill>
              </a:rPr>
              <a:t>évaluations</a:t>
            </a:r>
            <a:endParaRPr lang="en-CA" dirty="0">
              <a:solidFill>
                <a:schemeClr val="tx1">
                  <a:lumMod val="95000"/>
                </a:schemeClr>
              </a:solidFill>
            </a:endParaRPr>
          </a:p>
          <a:p>
            <a:pPr lvl="1"/>
            <a:r>
              <a:rPr lang="en-CA" dirty="0" err="1">
                <a:solidFill>
                  <a:schemeClr val="tx1">
                    <a:lumMod val="95000"/>
                  </a:schemeClr>
                </a:solidFill>
              </a:rPr>
              <a:t>Cours</a:t>
            </a:r>
            <a:r>
              <a:rPr lang="en-CA" dirty="0">
                <a:solidFill>
                  <a:schemeClr val="tx1">
                    <a:lumMod val="95000"/>
                  </a:schemeClr>
                </a:solidFill>
              </a:rPr>
              <a:t> 5 (Examen 1)		 : 15%</a:t>
            </a:r>
          </a:p>
          <a:p>
            <a:pPr lvl="1"/>
            <a:r>
              <a:rPr lang="en-CA" dirty="0" err="1">
                <a:solidFill>
                  <a:schemeClr val="tx1">
                    <a:lumMod val="95000"/>
                  </a:schemeClr>
                </a:solidFill>
              </a:rPr>
              <a:t>Cours</a:t>
            </a:r>
            <a:r>
              <a:rPr lang="en-CA" dirty="0">
                <a:solidFill>
                  <a:schemeClr val="tx1">
                    <a:lumMod val="95000"/>
                  </a:schemeClr>
                </a:solidFill>
              </a:rPr>
              <a:t> 10 (Examen 2)		 : 25%</a:t>
            </a:r>
          </a:p>
          <a:p>
            <a:pPr lvl="1"/>
            <a:r>
              <a:rPr lang="en-CA" dirty="0">
                <a:solidFill>
                  <a:schemeClr val="tx1">
                    <a:lumMod val="95000"/>
                  </a:schemeClr>
                </a:solidFill>
              </a:rPr>
              <a:t>Cours 12 (</a:t>
            </a:r>
            <a:r>
              <a:rPr lang="en-CA" dirty="0" err="1">
                <a:solidFill>
                  <a:schemeClr val="tx1">
                    <a:lumMod val="95000"/>
                  </a:schemeClr>
                </a:solidFill>
              </a:rPr>
              <a:t>Projet</a:t>
            </a:r>
            <a:r>
              <a:rPr lang="en-CA" dirty="0">
                <a:solidFill>
                  <a:schemeClr val="tx1">
                    <a:lumMod val="95000"/>
                  </a:schemeClr>
                </a:solidFill>
              </a:rPr>
              <a:t> de session): 10%</a:t>
            </a:r>
          </a:p>
          <a:p>
            <a:pPr lvl="1"/>
            <a:r>
              <a:rPr lang="en-CA" dirty="0">
                <a:solidFill>
                  <a:schemeClr val="tx1">
                    <a:lumMod val="95000"/>
                  </a:schemeClr>
                </a:solidFill>
              </a:rPr>
              <a:t>Cours 13 (Examen final)	 : 50%</a:t>
            </a:r>
          </a:p>
          <a:p>
            <a:pPr lvl="1"/>
            <a:endParaRPr lang="en-CA" dirty="0">
              <a:solidFill>
                <a:schemeClr val="tx1">
                  <a:lumMod val="95000"/>
                </a:schemeClr>
              </a:solidFill>
            </a:endParaRPr>
          </a:p>
          <a:p>
            <a:r>
              <a:rPr lang="en-CA" dirty="0">
                <a:solidFill>
                  <a:schemeClr val="tx1">
                    <a:lumMod val="95000"/>
                  </a:schemeClr>
                </a:solidFill>
              </a:rPr>
              <a:t>Les examens </a:t>
            </a:r>
            <a:r>
              <a:rPr lang="en-CA" dirty="0" err="1">
                <a:solidFill>
                  <a:schemeClr val="tx1">
                    <a:lumMod val="95000"/>
                  </a:schemeClr>
                </a:solidFill>
              </a:rPr>
              <a:t>suivront</a:t>
            </a:r>
            <a:r>
              <a:rPr lang="en-CA" dirty="0">
                <a:solidFill>
                  <a:schemeClr val="tx1">
                    <a:lumMod val="95000"/>
                  </a:schemeClr>
                </a:solidFill>
              </a:rPr>
              <a:t> le </a:t>
            </a:r>
            <a:r>
              <a:rPr lang="en-CA" dirty="0" err="1">
                <a:solidFill>
                  <a:schemeClr val="tx1">
                    <a:lumMod val="95000"/>
                  </a:schemeClr>
                </a:solidFill>
              </a:rPr>
              <a:t>même</a:t>
            </a:r>
            <a:r>
              <a:rPr lang="en-CA" dirty="0">
                <a:solidFill>
                  <a:schemeClr val="tx1">
                    <a:lumMod val="95000"/>
                  </a:schemeClr>
                </a:solidFill>
              </a:rPr>
              <a:t> </a:t>
            </a:r>
            <a:r>
              <a:rPr lang="en-CA" dirty="0" err="1">
                <a:solidFill>
                  <a:schemeClr val="tx1">
                    <a:lumMod val="95000"/>
                  </a:schemeClr>
                </a:solidFill>
              </a:rPr>
              <a:t>modèle</a:t>
            </a:r>
            <a:r>
              <a:rPr lang="en-CA" dirty="0">
                <a:solidFill>
                  <a:schemeClr val="tx1">
                    <a:lumMod val="95000"/>
                  </a:schemeClr>
                </a:solidFill>
              </a:rPr>
              <a:t> que les </a:t>
            </a:r>
            <a:r>
              <a:rPr lang="en-CA" dirty="0" err="1">
                <a:solidFill>
                  <a:schemeClr val="tx1">
                    <a:lumMod val="95000"/>
                  </a:schemeClr>
                </a:solidFill>
              </a:rPr>
              <a:t>exercices</a:t>
            </a:r>
            <a:r>
              <a:rPr lang="en-CA" dirty="0">
                <a:solidFill>
                  <a:schemeClr val="tx1">
                    <a:lumMod val="95000"/>
                  </a:schemeClr>
                </a:solidFill>
              </a:rPr>
              <a:t>.</a:t>
            </a:r>
          </a:p>
          <a:p>
            <a:pPr marL="0" indent="0">
              <a:buNone/>
            </a:pPr>
            <a:endParaRPr lang="en-CA" dirty="0">
              <a:solidFill>
                <a:schemeClr val="tx1">
                  <a:lumMod val="95000"/>
                </a:schemeClr>
              </a:solidFill>
            </a:endParaRPr>
          </a:p>
        </p:txBody>
      </p:sp>
    </p:spTree>
    <p:extLst>
      <p:ext uri="{BB962C8B-B14F-4D97-AF65-F5344CB8AC3E}">
        <p14:creationId xmlns:p14="http://schemas.microsoft.com/office/powerpoint/2010/main" val="28685585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Insertion de </a:t>
            </a:r>
            <a:r>
              <a:rPr lang="en-US" dirty="0" err="1"/>
              <a:t>données</a:t>
            </a:r>
            <a:endParaRPr lang="en-US" dirty="0"/>
          </a:p>
        </p:txBody>
      </p:sp>
      <p:sp>
        <p:nvSpPr>
          <p:cNvPr id="3" name="Espace réservé du contenu 2"/>
          <p:cNvSpPr>
            <a:spLocks noGrp="1"/>
          </p:cNvSpPr>
          <p:nvPr>
            <p:ph idx="1"/>
            <p:custDataLst>
              <p:tags r:id="rId2"/>
            </p:custDataLst>
          </p:nvPr>
        </p:nvSpPr>
        <p:spPr>
          <a:xfrm>
            <a:off x="1103312" y="2052918"/>
            <a:ext cx="10464292" cy="4195481"/>
          </a:xfrm>
        </p:spPr>
        <p:txBody>
          <a:bodyPr/>
          <a:lstStyle/>
          <a:p>
            <a:r>
              <a:rPr lang="en-US" dirty="0" err="1"/>
              <a:t>Exemple</a:t>
            </a:r>
            <a:endParaRPr lang="en-US" dirty="0"/>
          </a:p>
          <a:p>
            <a:pPr marL="0" indent="0">
              <a:buNone/>
            </a:pPr>
            <a:r>
              <a:rPr lang="en-US" dirty="0"/>
              <a:t>INSERT INTO </a:t>
            </a:r>
            <a:r>
              <a:rPr lang="en-US" i="1" dirty="0"/>
              <a:t>client</a:t>
            </a:r>
            <a:r>
              <a:rPr lang="en-US" dirty="0"/>
              <a:t> (</a:t>
            </a:r>
            <a:r>
              <a:rPr lang="en-US" i="1" dirty="0" err="1"/>
              <a:t>id_client</a:t>
            </a:r>
            <a:r>
              <a:rPr lang="en-US" dirty="0"/>
              <a:t>,</a:t>
            </a:r>
            <a:r>
              <a:rPr lang="en-US" i="1" dirty="0"/>
              <a:t> </a:t>
            </a:r>
            <a:r>
              <a:rPr lang="en-US" i="1" dirty="0" err="1"/>
              <a:t>prenom</a:t>
            </a:r>
            <a:r>
              <a:rPr lang="en-US" dirty="0"/>
              <a:t>,</a:t>
            </a:r>
            <a:r>
              <a:rPr lang="en-US" i="1" dirty="0"/>
              <a:t> nom</a:t>
            </a:r>
            <a:r>
              <a:rPr lang="en-US" dirty="0"/>
              <a:t>) VALUES (</a:t>
            </a:r>
            <a:r>
              <a:rPr lang="en-US" i="1" dirty="0"/>
              <a:t>1, 'Roger', 'Tremblay'</a:t>
            </a:r>
            <a:r>
              <a:rPr lang="en-US" dirty="0"/>
              <a:t>);</a:t>
            </a:r>
          </a:p>
          <a:p>
            <a:pPr marL="0" indent="0">
              <a:buNone/>
            </a:pPr>
            <a:r>
              <a:rPr lang="en-US" dirty="0"/>
              <a:t>INSERT INTO </a:t>
            </a:r>
            <a:r>
              <a:rPr lang="en-US" i="1" dirty="0"/>
              <a:t>client</a:t>
            </a:r>
            <a:r>
              <a:rPr lang="en-US" dirty="0"/>
              <a:t> (</a:t>
            </a:r>
            <a:r>
              <a:rPr lang="en-US" i="1" dirty="0" err="1"/>
              <a:t>id_client</a:t>
            </a:r>
            <a:r>
              <a:rPr lang="en-US" dirty="0"/>
              <a:t>,</a:t>
            </a:r>
            <a:r>
              <a:rPr lang="en-US" i="1" dirty="0"/>
              <a:t> </a:t>
            </a:r>
            <a:r>
              <a:rPr lang="en-US" i="1" dirty="0" err="1"/>
              <a:t>prenom</a:t>
            </a:r>
            <a:r>
              <a:rPr lang="en-US" dirty="0"/>
              <a:t>,</a:t>
            </a:r>
            <a:r>
              <a:rPr lang="en-US" i="1" dirty="0"/>
              <a:t> nom</a:t>
            </a:r>
            <a:r>
              <a:rPr lang="en-US" dirty="0"/>
              <a:t>) VALUES (</a:t>
            </a:r>
            <a:r>
              <a:rPr lang="en-US" i="1" dirty="0"/>
              <a:t>2, 'Isabelle', 'Giroux'</a:t>
            </a:r>
            <a:r>
              <a:rPr lang="en-US" dirty="0"/>
              <a:t>);</a:t>
            </a:r>
          </a:p>
          <a:p>
            <a:pPr marL="0" indent="0">
              <a:buNone/>
            </a:pPr>
            <a:r>
              <a:rPr lang="en-US" dirty="0"/>
              <a:t>INSERT INTO </a:t>
            </a:r>
            <a:r>
              <a:rPr lang="en-US" i="1" dirty="0"/>
              <a:t>client</a:t>
            </a:r>
            <a:r>
              <a:rPr lang="en-US" dirty="0"/>
              <a:t> (</a:t>
            </a:r>
            <a:r>
              <a:rPr lang="en-US" i="1" dirty="0" err="1"/>
              <a:t>id_client</a:t>
            </a:r>
            <a:r>
              <a:rPr lang="en-US" dirty="0"/>
              <a:t>,</a:t>
            </a:r>
            <a:r>
              <a:rPr lang="en-US" i="1" dirty="0"/>
              <a:t> </a:t>
            </a:r>
            <a:r>
              <a:rPr lang="en-US" i="1" dirty="0" err="1"/>
              <a:t>prenom</a:t>
            </a:r>
            <a:r>
              <a:rPr lang="en-US" dirty="0"/>
              <a:t>,</a:t>
            </a:r>
            <a:r>
              <a:rPr lang="en-US" i="1" dirty="0"/>
              <a:t> nom</a:t>
            </a:r>
            <a:r>
              <a:rPr lang="en-US" dirty="0"/>
              <a:t>) VALUES (</a:t>
            </a:r>
            <a:r>
              <a:rPr lang="en-US" i="1" dirty="0"/>
              <a:t>3, 'Roger', 'Demers'</a:t>
            </a:r>
            <a:r>
              <a:rPr lang="en-US" dirty="0"/>
              <a:t>);</a:t>
            </a:r>
          </a:p>
          <a:p>
            <a:pPr marL="0" indent="0">
              <a:buNone/>
            </a:pPr>
            <a:endParaRPr lang="en-US" dirty="0"/>
          </a:p>
          <a:p>
            <a:endParaRPr lang="en-US" dirty="0"/>
          </a:p>
        </p:txBody>
      </p:sp>
    </p:spTree>
    <p:extLst>
      <p:ext uri="{BB962C8B-B14F-4D97-AF65-F5344CB8AC3E}">
        <p14:creationId xmlns:p14="http://schemas.microsoft.com/office/powerpoint/2010/main" val="31396597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Lecture des </a:t>
            </a:r>
            <a:r>
              <a:rPr lang="en-US" dirty="0" err="1"/>
              <a:t>données</a:t>
            </a:r>
            <a:endParaRPr lang="en-US" dirty="0"/>
          </a:p>
        </p:txBody>
      </p:sp>
      <p:sp>
        <p:nvSpPr>
          <p:cNvPr id="3" name="Espace réservé du contenu 2"/>
          <p:cNvSpPr>
            <a:spLocks noGrp="1"/>
          </p:cNvSpPr>
          <p:nvPr>
            <p:ph idx="1"/>
            <p:custDataLst>
              <p:tags r:id="rId2"/>
            </p:custDataLst>
          </p:nvPr>
        </p:nvSpPr>
        <p:spPr/>
        <p:txBody>
          <a:bodyPr/>
          <a:lstStyle/>
          <a:p>
            <a:r>
              <a:rPr lang="en-US" dirty="0"/>
              <a:t>La lecture des </a:t>
            </a:r>
            <a:r>
              <a:rPr lang="en-US" dirty="0" err="1"/>
              <a:t>données</a:t>
            </a:r>
            <a:r>
              <a:rPr lang="en-US" dirty="0"/>
              <a:t> se fait avec </a:t>
            </a:r>
            <a:r>
              <a:rPr lang="en-US" dirty="0" err="1"/>
              <a:t>l'instruction</a:t>
            </a:r>
            <a:r>
              <a:rPr lang="en-US" dirty="0"/>
              <a:t> SELECT.</a:t>
            </a:r>
          </a:p>
          <a:p>
            <a:r>
              <a:rPr lang="en-US" dirty="0"/>
              <a:t>Il </a:t>
            </a:r>
            <a:r>
              <a:rPr lang="en-US" dirty="0" err="1"/>
              <a:t>faut</a:t>
            </a:r>
            <a:r>
              <a:rPr lang="en-US" dirty="0"/>
              <a:t> </a:t>
            </a:r>
            <a:r>
              <a:rPr lang="en-US" dirty="0" err="1"/>
              <a:t>lui</a:t>
            </a:r>
            <a:r>
              <a:rPr lang="en-US" dirty="0"/>
              <a:t> </a:t>
            </a:r>
            <a:r>
              <a:rPr lang="en-US" dirty="0" err="1"/>
              <a:t>indiquer</a:t>
            </a:r>
            <a:r>
              <a:rPr lang="en-US" dirty="0"/>
              <a:t> les champs que </a:t>
            </a:r>
            <a:r>
              <a:rPr lang="en-US" dirty="0" err="1"/>
              <a:t>l'on</a:t>
            </a:r>
            <a:r>
              <a:rPr lang="en-US" dirty="0"/>
              <a:t> </a:t>
            </a:r>
            <a:r>
              <a:rPr lang="en-US" dirty="0" err="1"/>
              <a:t>souhaite</a:t>
            </a:r>
            <a:r>
              <a:rPr lang="en-US" dirty="0"/>
              <a:t> </a:t>
            </a:r>
          </a:p>
          <a:p>
            <a:endParaRPr lang="en-US" dirty="0"/>
          </a:p>
          <a:p>
            <a:r>
              <a:rPr lang="en-US" dirty="0" err="1"/>
              <a:t>Syntaxe</a:t>
            </a:r>
            <a:endParaRPr lang="en-US" dirty="0"/>
          </a:p>
          <a:p>
            <a:pPr marL="0" indent="0">
              <a:buNone/>
            </a:pPr>
            <a:r>
              <a:rPr lang="fr-CA" dirty="0"/>
              <a:t>SELECT &lt;</a:t>
            </a:r>
            <a:r>
              <a:rPr lang="fr-CA" dirty="0">
                <a:solidFill>
                  <a:srgbClr val="FFC000"/>
                </a:solidFill>
              </a:rPr>
              <a:t>champs1</a:t>
            </a:r>
            <a:r>
              <a:rPr lang="fr-CA" dirty="0"/>
              <a:t>&gt;,&lt;</a:t>
            </a:r>
            <a:r>
              <a:rPr lang="fr-CA" dirty="0">
                <a:solidFill>
                  <a:srgbClr val="FFC000"/>
                </a:solidFill>
              </a:rPr>
              <a:t>champs2</a:t>
            </a:r>
            <a:r>
              <a:rPr lang="fr-CA" dirty="0"/>
              <a:t>&gt;,... FROM &lt;</a:t>
            </a:r>
            <a:r>
              <a:rPr lang="fr-CA" dirty="0">
                <a:solidFill>
                  <a:srgbClr val="FFC000"/>
                </a:solidFill>
              </a:rPr>
              <a:t>table</a:t>
            </a:r>
            <a:r>
              <a:rPr lang="fr-CA" dirty="0"/>
              <a:t>&gt;;</a:t>
            </a:r>
          </a:p>
          <a:p>
            <a:pPr marL="0" indent="0">
              <a:buNone/>
            </a:pPr>
            <a:endParaRPr lang="en-US" dirty="0"/>
          </a:p>
        </p:txBody>
      </p:sp>
    </p:spTree>
    <p:extLst>
      <p:ext uri="{BB962C8B-B14F-4D97-AF65-F5344CB8AC3E}">
        <p14:creationId xmlns:p14="http://schemas.microsoft.com/office/powerpoint/2010/main" val="11374755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11EAA-61FF-42A6-A38B-DEF7A1683D1A}"/>
              </a:ext>
            </a:extLst>
          </p:cNvPr>
          <p:cNvSpPr>
            <a:spLocks noGrp="1"/>
          </p:cNvSpPr>
          <p:nvPr>
            <p:ph type="title"/>
            <p:custDataLst>
              <p:tags r:id="rId1"/>
            </p:custDataLst>
          </p:nvPr>
        </p:nvSpPr>
        <p:spPr/>
        <p:txBody>
          <a:bodyPr/>
          <a:lstStyle/>
          <a:p>
            <a:r>
              <a:rPr lang="fr-CA" dirty="0"/>
              <a:t>Lecture des données</a:t>
            </a:r>
          </a:p>
        </p:txBody>
      </p:sp>
      <p:sp>
        <p:nvSpPr>
          <p:cNvPr id="3" name="Content Placeholder 2">
            <a:extLst>
              <a:ext uri="{FF2B5EF4-FFF2-40B4-BE49-F238E27FC236}">
                <a16:creationId xmlns:a16="http://schemas.microsoft.com/office/drawing/2014/main" id="{558286FD-4AFC-4D92-B143-0FE411E0C9C6}"/>
              </a:ext>
            </a:extLst>
          </p:cNvPr>
          <p:cNvSpPr>
            <a:spLocks noGrp="1"/>
          </p:cNvSpPr>
          <p:nvPr>
            <p:ph idx="1"/>
            <p:custDataLst>
              <p:tags r:id="rId2"/>
            </p:custDataLst>
          </p:nvPr>
        </p:nvSpPr>
        <p:spPr/>
        <p:txBody>
          <a:bodyPr/>
          <a:lstStyle/>
          <a:p>
            <a:r>
              <a:rPr lang="fr-CA" dirty="0"/>
              <a:t>Par exemple</a:t>
            </a:r>
          </a:p>
          <a:p>
            <a:pPr marL="0" indent="0">
              <a:buNone/>
            </a:pPr>
            <a:r>
              <a:rPr lang="fr-CA" dirty="0"/>
              <a:t>SELECT </a:t>
            </a:r>
            <a:r>
              <a:rPr lang="fr-CA" dirty="0" err="1"/>
              <a:t>id_client,prenom,nom</a:t>
            </a:r>
            <a:r>
              <a:rPr lang="fr-CA" dirty="0"/>
              <a:t> FROM client;</a:t>
            </a:r>
          </a:p>
        </p:txBody>
      </p:sp>
    </p:spTree>
    <p:extLst>
      <p:ext uri="{BB962C8B-B14F-4D97-AF65-F5344CB8AC3E}">
        <p14:creationId xmlns:p14="http://schemas.microsoft.com/office/powerpoint/2010/main" val="492583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23102-334F-492A-85BD-FA1747DC5E97}"/>
              </a:ext>
            </a:extLst>
          </p:cNvPr>
          <p:cNvSpPr>
            <a:spLocks noGrp="1"/>
          </p:cNvSpPr>
          <p:nvPr>
            <p:ph type="title"/>
            <p:custDataLst>
              <p:tags r:id="rId1"/>
            </p:custDataLst>
          </p:nvPr>
        </p:nvSpPr>
        <p:spPr/>
        <p:txBody>
          <a:bodyPr/>
          <a:lstStyle/>
          <a:p>
            <a:r>
              <a:rPr lang="fr-CA" dirty="0"/>
              <a:t>Lecture des données</a:t>
            </a:r>
          </a:p>
        </p:txBody>
      </p:sp>
      <p:sp>
        <p:nvSpPr>
          <p:cNvPr id="3" name="Content Placeholder 2">
            <a:extLst>
              <a:ext uri="{FF2B5EF4-FFF2-40B4-BE49-F238E27FC236}">
                <a16:creationId xmlns:a16="http://schemas.microsoft.com/office/drawing/2014/main" id="{4AA1CB18-1305-445B-A0D0-401F6B393EB4}"/>
              </a:ext>
            </a:extLst>
          </p:cNvPr>
          <p:cNvSpPr>
            <a:spLocks noGrp="1"/>
          </p:cNvSpPr>
          <p:nvPr>
            <p:ph idx="1"/>
            <p:custDataLst>
              <p:tags r:id="rId2"/>
            </p:custDataLst>
          </p:nvPr>
        </p:nvSpPr>
        <p:spPr/>
        <p:txBody>
          <a:bodyPr/>
          <a:lstStyle/>
          <a:p>
            <a:r>
              <a:rPr lang="fr-CA" dirty="0"/>
              <a:t>Ajout de condition</a:t>
            </a:r>
          </a:p>
          <a:p>
            <a:r>
              <a:rPr lang="fr-CA" dirty="0"/>
              <a:t>Il est également possible d'ajouter une condition à la sélection de sorte à n'afficher que les tuples qui nous intéressent.</a:t>
            </a:r>
          </a:p>
          <a:p>
            <a:r>
              <a:rPr lang="fr-CA" dirty="0"/>
              <a:t>Pour cela, nous utilisons l'instruction "WHERE"</a:t>
            </a:r>
          </a:p>
          <a:p>
            <a:endParaRPr lang="fr-CA" dirty="0"/>
          </a:p>
          <a:p>
            <a:r>
              <a:rPr lang="fr-CA" dirty="0"/>
              <a:t>Par exemple</a:t>
            </a:r>
          </a:p>
          <a:p>
            <a:pPr marL="0" indent="0">
              <a:buNone/>
            </a:pPr>
            <a:r>
              <a:rPr lang="fr-CA" dirty="0"/>
              <a:t>SELECT </a:t>
            </a:r>
            <a:r>
              <a:rPr lang="fr-CA" dirty="0" err="1"/>
              <a:t>id_client,prenom,nom</a:t>
            </a:r>
            <a:r>
              <a:rPr lang="fr-CA" dirty="0"/>
              <a:t> FROM client WHERE </a:t>
            </a:r>
            <a:r>
              <a:rPr lang="fr-CA" dirty="0" err="1"/>
              <a:t>id_client</a:t>
            </a:r>
            <a:r>
              <a:rPr lang="fr-CA" dirty="0"/>
              <a:t>=2;</a:t>
            </a:r>
          </a:p>
          <a:p>
            <a:pPr marL="0" indent="0">
              <a:buNone/>
            </a:pPr>
            <a:endParaRPr lang="fr-CA" dirty="0"/>
          </a:p>
        </p:txBody>
      </p:sp>
    </p:spTree>
    <p:extLst>
      <p:ext uri="{BB962C8B-B14F-4D97-AF65-F5344CB8AC3E}">
        <p14:creationId xmlns:p14="http://schemas.microsoft.com/office/powerpoint/2010/main" val="9221667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96C0D-EDA4-4B93-B0FF-A6B13A2A3973}"/>
              </a:ext>
            </a:extLst>
          </p:cNvPr>
          <p:cNvSpPr>
            <a:spLocks noGrp="1"/>
          </p:cNvSpPr>
          <p:nvPr>
            <p:ph type="title"/>
            <p:custDataLst>
              <p:tags r:id="rId1"/>
            </p:custDataLst>
          </p:nvPr>
        </p:nvSpPr>
        <p:spPr/>
        <p:txBody>
          <a:bodyPr/>
          <a:lstStyle/>
          <a:p>
            <a:r>
              <a:rPr lang="fr-CA" dirty="0"/>
              <a:t>Lecture des données</a:t>
            </a:r>
          </a:p>
        </p:txBody>
      </p:sp>
      <p:sp>
        <p:nvSpPr>
          <p:cNvPr id="3" name="Content Placeholder 2">
            <a:extLst>
              <a:ext uri="{FF2B5EF4-FFF2-40B4-BE49-F238E27FC236}">
                <a16:creationId xmlns:a16="http://schemas.microsoft.com/office/drawing/2014/main" id="{23C881B1-5781-46A8-85DE-833C5FE7B75D}"/>
              </a:ext>
            </a:extLst>
          </p:cNvPr>
          <p:cNvSpPr>
            <a:spLocks noGrp="1"/>
          </p:cNvSpPr>
          <p:nvPr>
            <p:ph idx="1"/>
            <p:custDataLst>
              <p:tags r:id="rId2"/>
            </p:custDataLst>
          </p:nvPr>
        </p:nvSpPr>
        <p:spPr/>
        <p:txBody>
          <a:bodyPr/>
          <a:lstStyle/>
          <a:p>
            <a:r>
              <a:rPr lang="fr-CA" dirty="0"/>
              <a:t>Sélection de tous les champs</a:t>
            </a:r>
          </a:p>
          <a:p>
            <a:r>
              <a:rPr lang="fr-CA" dirty="0"/>
              <a:t>Si on souhaite sélectionner tous les champs de la table, on peut simplement utiliser le caractère d'étoile (*).</a:t>
            </a:r>
          </a:p>
          <a:p>
            <a:endParaRPr lang="fr-CA" dirty="0"/>
          </a:p>
          <a:p>
            <a:r>
              <a:rPr lang="fr-CA" dirty="0"/>
              <a:t>Par exemple:</a:t>
            </a:r>
          </a:p>
          <a:p>
            <a:pPr marL="0" indent="0">
              <a:buNone/>
            </a:pPr>
            <a:r>
              <a:rPr lang="fr-CA" dirty="0"/>
              <a:t>SELECT * FROM client;</a:t>
            </a:r>
          </a:p>
        </p:txBody>
      </p:sp>
    </p:spTree>
    <p:extLst>
      <p:ext uri="{BB962C8B-B14F-4D97-AF65-F5344CB8AC3E}">
        <p14:creationId xmlns:p14="http://schemas.microsoft.com/office/powerpoint/2010/main" val="39164258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15965-3A91-4598-A8BB-D3233626C7E1}"/>
              </a:ext>
            </a:extLst>
          </p:cNvPr>
          <p:cNvSpPr>
            <a:spLocks noGrp="1"/>
          </p:cNvSpPr>
          <p:nvPr>
            <p:ph type="title"/>
            <p:custDataLst>
              <p:tags r:id="rId1"/>
            </p:custDataLst>
          </p:nvPr>
        </p:nvSpPr>
        <p:spPr/>
        <p:txBody>
          <a:bodyPr/>
          <a:lstStyle/>
          <a:p>
            <a:r>
              <a:rPr lang="fr-CA" dirty="0"/>
              <a:t>Un peu de triche</a:t>
            </a:r>
          </a:p>
        </p:txBody>
      </p:sp>
      <p:sp>
        <p:nvSpPr>
          <p:cNvPr id="3" name="Content Placeholder 2">
            <a:extLst>
              <a:ext uri="{FF2B5EF4-FFF2-40B4-BE49-F238E27FC236}">
                <a16:creationId xmlns:a16="http://schemas.microsoft.com/office/drawing/2014/main" id="{6BC05C3A-CCE0-4280-9035-79D00FAD7233}"/>
              </a:ext>
            </a:extLst>
          </p:cNvPr>
          <p:cNvSpPr>
            <a:spLocks noGrp="1"/>
          </p:cNvSpPr>
          <p:nvPr>
            <p:ph idx="1"/>
            <p:custDataLst>
              <p:tags r:id="rId2"/>
            </p:custDataLst>
          </p:nvPr>
        </p:nvSpPr>
        <p:spPr/>
        <p:txBody>
          <a:bodyPr/>
          <a:lstStyle/>
          <a:p>
            <a:r>
              <a:rPr lang="fr-CA" dirty="0"/>
              <a:t>La plupart des applications de gestion de base de données (comme c'est le cas de SSMS) offre une interface graphique qui permet d'effectuer les opérations de types DDL (Structure de la base de données) sans taper la moindre ligne de code.</a:t>
            </a:r>
          </a:p>
          <a:p>
            <a:endParaRPr lang="fr-CA" dirty="0"/>
          </a:p>
          <a:p>
            <a:r>
              <a:rPr lang="fr-CA" dirty="0"/>
              <a:t>Je vous encouragerai à utiliser ces outils dans le futur, mais pour l'instant utiliser la version "code" pour bien comprendre les éléments impliqués dans la création d'une base de données et ses tables.</a:t>
            </a:r>
          </a:p>
        </p:txBody>
      </p:sp>
    </p:spTree>
    <p:extLst>
      <p:ext uri="{BB962C8B-B14F-4D97-AF65-F5344CB8AC3E}">
        <p14:creationId xmlns:p14="http://schemas.microsoft.com/office/powerpoint/2010/main" val="556670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Prochain cours</a:t>
            </a:r>
          </a:p>
        </p:txBody>
      </p:sp>
    </p:spTree>
    <p:extLst>
      <p:ext uri="{BB962C8B-B14F-4D97-AF65-F5344CB8AC3E}">
        <p14:creationId xmlns:p14="http://schemas.microsoft.com/office/powerpoint/2010/main" val="28721329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C709-FD1E-4048-96E9-6EE4EAFECF95}"/>
              </a:ext>
            </a:extLst>
          </p:cNvPr>
          <p:cNvSpPr>
            <a:spLocks noGrp="1"/>
          </p:cNvSpPr>
          <p:nvPr>
            <p:ph type="title"/>
            <p:custDataLst>
              <p:tags r:id="rId1"/>
            </p:custDataLst>
          </p:nvPr>
        </p:nvSpPr>
        <p:spPr/>
        <p:txBody>
          <a:bodyPr/>
          <a:lstStyle/>
          <a:p>
            <a:r>
              <a:rPr lang="fr-CA" dirty="0"/>
              <a:t>Prochain cours</a:t>
            </a:r>
          </a:p>
        </p:txBody>
      </p:sp>
      <p:sp>
        <p:nvSpPr>
          <p:cNvPr id="3" name="Content Placeholder 2">
            <a:extLst>
              <a:ext uri="{FF2B5EF4-FFF2-40B4-BE49-F238E27FC236}">
                <a16:creationId xmlns:a16="http://schemas.microsoft.com/office/drawing/2014/main" id="{D828A01E-223A-4F2C-8BB7-67CA1C144BCE}"/>
              </a:ext>
            </a:extLst>
          </p:cNvPr>
          <p:cNvSpPr>
            <a:spLocks noGrp="1"/>
          </p:cNvSpPr>
          <p:nvPr>
            <p:ph idx="1"/>
            <p:custDataLst>
              <p:tags r:id="rId2"/>
            </p:custDataLst>
          </p:nvPr>
        </p:nvSpPr>
        <p:spPr/>
        <p:txBody>
          <a:bodyPr/>
          <a:lstStyle/>
          <a:p>
            <a:r>
              <a:rPr lang="fr-CA" dirty="0"/>
              <a:t>Au prochain cours, nous verrons plus en détail les commandes de création de bases de données (DDL) et de manipulation des données (DML) afin de pouvoir les adapter à un large éventail de situation.</a:t>
            </a:r>
          </a:p>
        </p:txBody>
      </p:sp>
    </p:spTree>
    <p:extLst>
      <p:ext uri="{BB962C8B-B14F-4D97-AF65-F5344CB8AC3E}">
        <p14:creationId xmlns:p14="http://schemas.microsoft.com/office/powerpoint/2010/main" val="348614142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Conclusion</a:t>
            </a:r>
          </a:p>
        </p:txBody>
      </p:sp>
    </p:spTree>
    <p:extLst>
      <p:ext uri="{BB962C8B-B14F-4D97-AF65-F5344CB8AC3E}">
        <p14:creationId xmlns:p14="http://schemas.microsoft.com/office/powerpoint/2010/main" val="18271127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Conclusion</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fr-CA" dirty="0"/>
              <a:t>En résumé</a:t>
            </a:r>
          </a:p>
          <a:p>
            <a:pPr lvl="1"/>
            <a:r>
              <a:rPr lang="fr-CA" dirty="0"/>
              <a:t>Les bases de données jouent un rôle majeur dans le domaine des applications web.</a:t>
            </a:r>
          </a:p>
          <a:p>
            <a:pPr marL="457200" lvl="1" indent="0">
              <a:buNone/>
            </a:pPr>
            <a:endParaRPr lang="fr-CA" dirty="0"/>
          </a:p>
          <a:p>
            <a:pPr lvl="1"/>
            <a:r>
              <a:rPr lang="fr-CA" dirty="0"/>
              <a:t>SQL est le langage pour interagir avec les bases de données relationnelles.</a:t>
            </a:r>
          </a:p>
          <a:p>
            <a:pPr lvl="1"/>
            <a:endParaRPr lang="fr-CA" dirty="0"/>
          </a:p>
          <a:p>
            <a:pPr lvl="1"/>
            <a:r>
              <a:rPr lang="fr-CA" dirty="0"/>
              <a:t>Bien maitriser le langage SQL sera un atout incontournable dans votre carrière de développeur web.</a:t>
            </a:r>
          </a:p>
        </p:txBody>
      </p:sp>
    </p:spTree>
    <p:extLst>
      <p:ext uri="{BB962C8B-B14F-4D97-AF65-F5344CB8AC3E}">
        <p14:creationId xmlns:p14="http://schemas.microsoft.com/office/powerpoint/2010/main" val="926987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145B7-5551-4E92-84CF-6BE9FBD6715B}"/>
              </a:ext>
            </a:extLst>
          </p:cNvPr>
          <p:cNvSpPr>
            <a:spLocks noGrp="1"/>
          </p:cNvSpPr>
          <p:nvPr>
            <p:ph type="title"/>
            <p:custDataLst>
              <p:tags r:id="rId1"/>
            </p:custDataLst>
          </p:nvPr>
        </p:nvSpPr>
        <p:spPr/>
        <p:txBody>
          <a:bodyPr/>
          <a:lstStyle/>
          <a:p>
            <a:r>
              <a:rPr lang="en-CA" dirty="0" err="1"/>
              <a:t>Évaluation</a:t>
            </a:r>
            <a:r>
              <a:rPr lang="en-CA" dirty="0"/>
              <a:t> des </a:t>
            </a:r>
            <a:r>
              <a:rPr lang="en-CA" dirty="0" err="1"/>
              <a:t>compétences</a:t>
            </a:r>
            <a:r>
              <a:rPr lang="en-CA" dirty="0"/>
              <a:t> (Suite)</a:t>
            </a:r>
          </a:p>
        </p:txBody>
      </p:sp>
      <p:sp>
        <p:nvSpPr>
          <p:cNvPr id="3" name="Content Placeholder 2">
            <a:extLst>
              <a:ext uri="{FF2B5EF4-FFF2-40B4-BE49-F238E27FC236}">
                <a16:creationId xmlns:a16="http://schemas.microsoft.com/office/drawing/2014/main" id="{773E818A-486D-4C0B-98E1-A7FD8EFADC8E}"/>
              </a:ext>
            </a:extLst>
          </p:cNvPr>
          <p:cNvSpPr>
            <a:spLocks noGrp="1"/>
          </p:cNvSpPr>
          <p:nvPr>
            <p:ph idx="1"/>
            <p:custDataLst>
              <p:tags r:id="rId2"/>
            </p:custDataLst>
          </p:nvPr>
        </p:nvSpPr>
        <p:spPr>
          <a:xfrm>
            <a:off x="1103312" y="2052918"/>
            <a:ext cx="10322249" cy="4195481"/>
          </a:xfrm>
        </p:spPr>
        <p:txBody>
          <a:bodyPr>
            <a:normAutofit/>
          </a:bodyPr>
          <a:lstStyle/>
          <a:p>
            <a:r>
              <a:rPr lang="en-CA" dirty="0">
                <a:solidFill>
                  <a:schemeClr val="tx1">
                    <a:lumMod val="95000"/>
                  </a:schemeClr>
                </a:solidFill>
              </a:rPr>
              <a:t>Durant les </a:t>
            </a:r>
            <a:r>
              <a:rPr lang="en-CA" dirty="0" err="1">
                <a:solidFill>
                  <a:schemeClr val="tx1">
                    <a:lumMod val="95000"/>
                  </a:schemeClr>
                </a:solidFill>
              </a:rPr>
              <a:t>examens</a:t>
            </a:r>
            <a:r>
              <a:rPr lang="en-CA" dirty="0">
                <a:solidFill>
                  <a:schemeClr val="tx1">
                    <a:lumMod val="95000"/>
                  </a:schemeClr>
                </a:solidFill>
              </a:rPr>
              <a:t>, </a:t>
            </a:r>
            <a:r>
              <a:rPr lang="en-CA" dirty="0" err="1">
                <a:solidFill>
                  <a:schemeClr val="tx1">
                    <a:lumMod val="95000"/>
                  </a:schemeClr>
                </a:solidFill>
              </a:rPr>
              <a:t>vous</a:t>
            </a:r>
            <a:r>
              <a:rPr lang="en-CA" dirty="0">
                <a:solidFill>
                  <a:schemeClr val="tx1">
                    <a:lumMod val="95000"/>
                  </a:schemeClr>
                </a:solidFill>
              </a:rPr>
              <a:t> </a:t>
            </a:r>
            <a:r>
              <a:rPr lang="en-CA" dirty="0" err="1">
                <a:solidFill>
                  <a:schemeClr val="tx1">
                    <a:lumMod val="95000"/>
                  </a:schemeClr>
                </a:solidFill>
              </a:rPr>
              <a:t>avez</a:t>
            </a:r>
            <a:r>
              <a:rPr lang="en-CA" dirty="0">
                <a:solidFill>
                  <a:schemeClr val="tx1">
                    <a:lumMod val="95000"/>
                  </a:schemeClr>
                </a:solidFill>
              </a:rPr>
              <a:t> droit à</a:t>
            </a:r>
          </a:p>
          <a:p>
            <a:pPr lvl="1"/>
            <a:r>
              <a:rPr lang="en-CA" dirty="0" err="1">
                <a:solidFill>
                  <a:schemeClr val="tx1">
                    <a:lumMod val="95000"/>
                  </a:schemeClr>
                </a:solidFill>
              </a:rPr>
              <a:t>toutes</a:t>
            </a:r>
            <a:r>
              <a:rPr lang="en-CA" dirty="0">
                <a:solidFill>
                  <a:schemeClr val="tx1">
                    <a:lumMod val="95000"/>
                  </a:schemeClr>
                </a:solidFill>
              </a:rPr>
              <a:t> les notes de </a:t>
            </a:r>
            <a:r>
              <a:rPr lang="en-CA" dirty="0" err="1">
                <a:solidFill>
                  <a:schemeClr val="tx1">
                    <a:lumMod val="95000"/>
                  </a:schemeClr>
                </a:solidFill>
              </a:rPr>
              <a:t>cours</a:t>
            </a:r>
            <a:endParaRPr lang="en-CA" dirty="0">
              <a:solidFill>
                <a:schemeClr val="tx1">
                  <a:lumMod val="95000"/>
                </a:schemeClr>
              </a:solidFill>
            </a:endParaRPr>
          </a:p>
          <a:p>
            <a:pPr lvl="1"/>
            <a:r>
              <a:rPr lang="en-CA" dirty="0" err="1">
                <a:solidFill>
                  <a:schemeClr val="tx1">
                    <a:lumMod val="95000"/>
                  </a:schemeClr>
                </a:solidFill>
              </a:rPr>
              <a:t>Tous</a:t>
            </a:r>
            <a:r>
              <a:rPr lang="en-CA" dirty="0">
                <a:solidFill>
                  <a:schemeClr val="tx1">
                    <a:lumMod val="95000"/>
                  </a:schemeClr>
                </a:solidFill>
              </a:rPr>
              <a:t> les </a:t>
            </a:r>
            <a:r>
              <a:rPr lang="en-CA" dirty="0" err="1">
                <a:solidFill>
                  <a:schemeClr val="tx1">
                    <a:lumMod val="95000"/>
                  </a:schemeClr>
                </a:solidFill>
              </a:rPr>
              <a:t>exercices</a:t>
            </a:r>
            <a:r>
              <a:rPr lang="en-CA" dirty="0">
                <a:solidFill>
                  <a:schemeClr val="tx1">
                    <a:lumMod val="95000"/>
                  </a:schemeClr>
                </a:solidFill>
              </a:rPr>
              <a:t> que </a:t>
            </a:r>
            <a:r>
              <a:rPr lang="en-CA" dirty="0" err="1">
                <a:solidFill>
                  <a:schemeClr val="tx1">
                    <a:lumMod val="95000"/>
                  </a:schemeClr>
                </a:solidFill>
              </a:rPr>
              <a:t>vous</a:t>
            </a:r>
            <a:r>
              <a:rPr lang="en-CA" dirty="0">
                <a:solidFill>
                  <a:schemeClr val="tx1">
                    <a:lumMod val="95000"/>
                  </a:schemeClr>
                </a:solidFill>
              </a:rPr>
              <a:t> </a:t>
            </a:r>
            <a:r>
              <a:rPr lang="en-CA" dirty="0" err="1">
                <a:solidFill>
                  <a:schemeClr val="tx1">
                    <a:lumMod val="95000"/>
                  </a:schemeClr>
                </a:solidFill>
              </a:rPr>
              <a:t>avez</a:t>
            </a:r>
            <a:r>
              <a:rPr lang="en-CA" dirty="0">
                <a:solidFill>
                  <a:schemeClr val="tx1">
                    <a:lumMod val="95000"/>
                  </a:schemeClr>
                </a:solidFill>
              </a:rPr>
              <a:t> </a:t>
            </a:r>
            <a:r>
              <a:rPr lang="en-CA" dirty="0" err="1">
                <a:solidFill>
                  <a:schemeClr val="tx1">
                    <a:lumMod val="95000"/>
                  </a:schemeClr>
                </a:solidFill>
              </a:rPr>
              <a:t>faits</a:t>
            </a:r>
            <a:r>
              <a:rPr lang="en-CA" dirty="0">
                <a:solidFill>
                  <a:schemeClr val="tx1">
                    <a:lumMod val="95000"/>
                  </a:schemeClr>
                </a:solidFill>
              </a:rPr>
              <a:t>.</a:t>
            </a:r>
          </a:p>
          <a:p>
            <a:pPr lvl="1"/>
            <a:r>
              <a:rPr lang="en-CA" dirty="0" err="1">
                <a:solidFill>
                  <a:schemeClr val="tx1">
                    <a:lumMod val="95000"/>
                  </a:schemeClr>
                </a:solidFill>
              </a:rPr>
              <a:t>L’Internet</a:t>
            </a:r>
            <a:r>
              <a:rPr lang="en-CA" dirty="0">
                <a:solidFill>
                  <a:schemeClr val="tx1">
                    <a:lumMod val="95000"/>
                  </a:schemeClr>
                </a:solidFill>
              </a:rPr>
              <a:t> </a:t>
            </a:r>
            <a:r>
              <a:rPr lang="en-CA" dirty="0" err="1">
                <a:solidFill>
                  <a:schemeClr val="tx1">
                    <a:lumMod val="95000"/>
                  </a:schemeClr>
                </a:solidFill>
              </a:rPr>
              <a:t>ou</a:t>
            </a:r>
            <a:r>
              <a:rPr lang="en-CA" dirty="0">
                <a:solidFill>
                  <a:schemeClr val="tx1">
                    <a:lumMod val="95000"/>
                  </a:schemeClr>
                </a:solidFill>
              </a:rPr>
              <a:t> </a:t>
            </a:r>
            <a:r>
              <a:rPr lang="en-CA" dirty="0" err="1">
                <a:solidFill>
                  <a:schemeClr val="tx1">
                    <a:lumMod val="95000"/>
                  </a:schemeClr>
                </a:solidFill>
              </a:rPr>
              <a:t>toute</a:t>
            </a:r>
            <a:r>
              <a:rPr lang="en-CA" dirty="0">
                <a:solidFill>
                  <a:schemeClr val="tx1">
                    <a:lumMod val="95000"/>
                  </a:schemeClr>
                </a:solidFill>
              </a:rPr>
              <a:t> </a:t>
            </a:r>
            <a:r>
              <a:rPr lang="en-CA" dirty="0" err="1">
                <a:solidFill>
                  <a:schemeClr val="tx1">
                    <a:lumMod val="95000"/>
                  </a:schemeClr>
                </a:solidFill>
              </a:rPr>
              <a:t>autre</a:t>
            </a:r>
            <a:r>
              <a:rPr lang="en-CA" dirty="0">
                <a:solidFill>
                  <a:schemeClr val="tx1">
                    <a:lumMod val="95000"/>
                  </a:schemeClr>
                </a:solidFill>
              </a:rPr>
              <a:t> documentation (Livre, documentation </a:t>
            </a:r>
            <a:r>
              <a:rPr lang="en-CA" dirty="0" err="1">
                <a:solidFill>
                  <a:schemeClr val="tx1">
                    <a:lumMod val="95000"/>
                  </a:schemeClr>
                </a:solidFill>
              </a:rPr>
              <a:t>officielle</a:t>
            </a:r>
            <a:r>
              <a:rPr lang="en-CA" dirty="0">
                <a:solidFill>
                  <a:schemeClr val="tx1">
                    <a:lumMod val="95000"/>
                  </a:schemeClr>
                </a:solidFill>
              </a:rPr>
              <a:t>, etc.)</a:t>
            </a:r>
          </a:p>
          <a:p>
            <a:pPr lvl="1"/>
            <a:endParaRPr lang="en-CA" dirty="0">
              <a:solidFill>
                <a:schemeClr val="tx1">
                  <a:lumMod val="95000"/>
                </a:schemeClr>
              </a:solidFill>
            </a:endParaRPr>
          </a:p>
          <a:p>
            <a:pPr lvl="1"/>
            <a:endParaRPr lang="en-CA" dirty="0">
              <a:solidFill>
                <a:schemeClr val="tx1">
                  <a:lumMod val="95000"/>
                </a:schemeClr>
              </a:solidFill>
            </a:endParaRPr>
          </a:p>
          <a:p>
            <a:r>
              <a:rPr lang="en-CA" dirty="0">
                <a:solidFill>
                  <a:schemeClr val="tx1">
                    <a:lumMod val="95000"/>
                  </a:schemeClr>
                </a:solidFill>
              </a:rPr>
              <a:t>Attention, il </a:t>
            </a:r>
            <a:r>
              <a:rPr lang="en-CA" dirty="0" err="1">
                <a:solidFill>
                  <a:schemeClr val="tx1">
                    <a:lumMod val="95000"/>
                  </a:schemeClr>
                </a:solidFill>
              </a:rPr>
              <a:t>est</a:t>
            </a:r>
            <a:r>
              <a:rPr lang="en-CA" dirty="0">
                <a:solidFill>
                  <a:schemeClr val="tx1">
                    <a:lumMod val="95000"/>
                  </a:schemeClr>
                </a:solidFill>
              </a:rPr>
              <a:t> important de </a:t>
            </a:r>
            <a:r>
              <a:rPr lang="en-CA" dirty="0" err="1">
                <a:solidFill>
                  <a:schemeClr val="tx1">
                    <a:lumMod val="95000"/>
                  </a:schemeClr>
                </a:solidFill>
              </a:rPr>
              <a:t>mentionner</a:t>
            </a:r>
            <a:r>
              <a:rPr lang="en-CA" dirty="0">
                <a:solidFill>
                  <a:schemeClr val="tx1">
                    <a:lumMod val="95000"/>
                  </a:schemeClr>
                </a:solidFill>
              </a:rPr>
              <a:t> la source de code </a:t>
            </a:r>
            <a:r>
              <a:rPr lang="en-CA" dirty="0" err="1">
                <a:solidFill>
                  <a:schemeClr val="tx1">
                    <a:lumMod val="95000"/>
                  </a:schemeClr>
                </a:solidFill>
              </a:rPr>
              <a:t>utilisé</a:t>
            </a:r>
            <a:r>
              <a:rPr lang="en-CA" dirty="0">
                <a:solidFill>
                  <a:schemeClr val="tx1">
                    <a:lumMod val="95000"/>
                  </a:schemeClr>
                </a:solidFill>
              </a:rPr>
              <a:t> à </a:t>
            </a:r>
            <a:r>
              <a:rPr lang="en-CA" dirty="0" err="1">
                <a:solidFill>
                  <a:schemeClr val="tx1">
                    <a:lumMod val="95000"/>
                  </a:schemeClr>
                </a:solidFill>
              </a:rPr>
              <a:t>partir</a:t>
            </a:r>
            <a:r>
              <a:rPr lang="en-CA" dirty="0">
                <a:solidFill>
                  <a:schemeClr val="tx1">
                    <a:lumMod val="95000"/>
                  </a:schemeClr>
                </a:solidFill>
              </a:rPr>
              <a:t> de </a:t>
            </a:r>
            <a:r>
              <a:rPr lang="en-CA" dirty="0" err="1">
                <a:solidFill>
                  <a:schemeClr val="tx1">
                    <a:lumMod val="95000"/>
                  </a:schemeClr>
                </a:solidFill>
              </a:rPr>
              <a:t>l’Internet</a:t>
            </a:r>
            <a:r>
              <a:rPr lang="en-CA" dirty="0">
                <a:solidFill>
                  <a:schemeClr val="tx1">
                    <a:lumMod val="95000"/>
                  </a:schemeClr>
                </a:solidFill>
              </a:rPr>
              <a:t>. Ne pas le faire </a:t>
            </a:r>
            <a:r>
              <a:rPr lang="en-CA" dirty="0" err="1">
                <a:solidFill>
                  <a:schemeClr val="tx1">
                    <a:lumMod val="95000"/>
                  </a:schemeClr>
                </a:solidFill>
              </a:rPr>
              <a:t>peut</a:t>
            </a:r>
            <a:r>
              <a:rPr lang="en-CA" dirty="0">
                <a:solidFill>
                  <a:schemeClr val="tx1">
                    <a:lumMod val="95000"/>
                  </a:schemeClr>
                </a:solidFill>
              </a:rPr>
              <a:t> </a:t>
            </a:r>
            <a:r>
              <a:rPr lang="en-CA" dirty="0" err="1">
                <a:solidFill>
                  <a:schemeClr val="tx1">
                    <a:lumMod val="95000"/>
                  </a:schemeClr>
                </a:solidFill>
              </a:rPr>
              <a:t>résulter</a:t>
            </a:r>
            <a:r>
              <a:rPr lang="en-CA" dirty="0">
                <a:solidFill>
                  <a:schemeClr val="tx1">
                    <a:lumMod val="95000"/>
                  </a:schemeClr>
                </a:solidFill>
              </a:rPr>
              <a:t> </a:t>
            </a:r>
            <a:r>
              <a:rPr lang="en-CA" dirty="0" err="1">
                <a:solidFill>
                  <a:schemeClr val="tx1">
                    <a:lumMod val="95000"/>
                  </a:schemeClr>
                </a:solidFill>
              </a:rPr>
              <a:t>en</a:t>
            </a:r>
            <a:r>
              <a:rPr lang="en-CA" dirty="0">
                <a:solidFill>
                  <a:schemeClr val="tx1">
                    <a:lumMod val="95000"/>
                  </a:schemeClr>
                </a:solidFill>
              </a:rPr>
              <a:t> </a:t>
            </a:r>
            <a:r>
              <a:rPr lang="en-CA" dirty="0" err="1">
                <a:solidFill>
                  <a:schemeClr val="tx1">
                    <a:lumMod val="95000"/>
                  </a:schemeClr>
                </a:solidFill>
              </a:rPr>
              <a:t>une</a:t>
            </a:r>
            <a:r>
              <a:rPr lang="en-CA" dirty="0">
                <a:solidFill>
                  <a:schemeClr val="tx1">
                    <a:lumMod val="95000"/>
                  </a:schemeClr>
                </a:solidFill>
              </a:rPr>
              <a:t> mention de </a:t>
            </a:r>
            <a:r>
              <a:rPr lang="en-CA" dirty="0" err="1">
                <a:solidFill>
                  <a:schemeClr val="tx1">
                    <a:lumMod val="95000"/>
                  </a:schemeClr>
                </a:solidFill>
              </a:rPr>
              <a:t>plagiat</a:t>
            </a:r>
            <a:r>
              <a:rPr lang="en-CA" dirty="0">
                <a:solidFill>
                  <a:schemeClr val="tx1">
                    <a:lumMod val="95000"/>
                  </a:schemeClr>
                </a:solidFill>
              </a:rPr>
              <a:t> pour </a:t>
            </a:r>
            <a:r>
              <a:rPr lang="en-CA" dirty="0" err="1">
                <a:solidFill>
                  <a:schemeClr val="tx1">
                    <a:lumMod val="95000"/>
                  </a:schemeClr>
                </a:solidFill>
              </a:rPr>
              <a:t>l’examen</a:t>
            </a:r>
            <a:r>
              <a:rPr lang="en-CA" dirty="0">
                <a:solidFill>
                  <a:schemeClr val="tx1">
                    <a:lumMod val="95000"/>
                  </a:schemeClr>
                </a:solidFill>
              </a:rPr>
              <a:t>.</a:t>
            </a:r>
          </a:p>
          <a:p>
            <a:pPr lvl="1"/>
            <a:endParaRPr lang="en-CA" dirty="0">
              <a:solidFill>
                <a:schemeClr val="tx1">
                  <a:lumMod val="95000"/>
                </a:schemeClr>
              </a:solidFill>
            </a:endParaRPr>
          </a:p>
          <a:p>
            <a:pPr lvl="1"/>
            <a:endParaRPr lang="en-CA" dirty="0">
              <a:solidFill>
                <a:schemeClr val="tx1">
                  <a:lumMod val="95000"/>
                </a:schemeClr>
              </a:solidFill>
            </a:endParaRPr>
          </a:p>
          <a:p>
            <a:pPr lvl="1"/>
            <a:endParaRPr lang="en-CA" dirty="0">
              <a:solidFill>
                <a:schemeClr val="tx1">
                  <a:lumMod val="95000"/>
                </a:schemeClr>
              </a:solidFill>
            </a:endParaRPr>
          </a:p>
        </p:txBody>
      </p:sp>
    </p:spTree>
    <p:extLst>
      <p:ext uri="{BB962C8B-B14F-4D97-AF65-F5344CB8AC3E}">
        <p14:creationId xmlns:p14="http://schemas.microsoft.com/office/powerpoint/2010/main" val="33315246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Questions?</a:t>
            </a:r>
          </a:p>
        </p:txBody>
      </p:sp>
      <p:pic>
        <p:nvPicPr>
          <p:cNvPr id="1026" name="Picture 2" descr="Image result for question">
            <a:extLst>
              <a:ext uri="{FF2B5EF4-FFF2-40B4-BE49-F238E27FC236}">
                <a16:creationId xmlns:a16="http://schemas.microsoft.com/office/drawing/2014/main" id="{4E079FC6-3B2D-4E5E-8C10-88DBD5F33159}"/>
              </a:ext>
            </a:extLst>
          </p:cNvPr>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5757622" y="1788885"/>
            <a:ext cx="3566891" cy="453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3890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9FDCA-AECB-42DF-B5DB-5DC189609345}"/>
              </a:ext>
            </a:extLst>
          </p:cNvPr>
          <p:cNvSpPr>
            <a:spLocks noGrp="1"/>
          </p:cNvSpPr>
          <p:nvPr>
            <p:ph type="title"/>
            <p:custDataLst>
              <p:tags r:id="rId1"/>
            </p:custDataLst>
          </p:nvPr>
        </p:nvSpPr>
        <p:spPr/>
        <p:txBody>
          <a:bodyPr/>
          <a:lstStyle/>
          <a:p>
            <a:r>
              <a:rPr lang="fr-CA" dirty="0"/>
              <a:t>Références</a:t>
            </a:r>
          </a:p>
        </p:txBody>
      </p:sp>
      <p:sp>
        <p:nvSpPr>
          <p:cNvPr id="3" name="Content Placeholder 2">
            <a:extLst>
              <a:ext uri="{FF2B5EF4-FFF2-40B4-BE49-F238E27FC236}">
                <a16:creationId xmlns:a16="http://schemas.microsoft.com/office/drawing/2014/main" id="{BAA6A2E3-B625-4645-BD2E-B126C13BE2F6}"/>
              </a:ext>
            </a:extLst>
          </p:cNvPr>
          <p:cNvSpPr>
            <a:spLocks noGrp="1"/>
          </p:cNvSpPr>
          <p:nvPr>
            <p:ph idx="1"/>
            <p:custDataLst>
              <p:tags r:id="rId2"/>
            </p:custDataLst>
          </p:nvPr>
        </p:nvSpPr>
        <p:spPr/>
        <p:txBody>
          <a:bodyPr/>
          <a:lstStyle/>
          <a:p>
            <a:r>
              <a:rPr lang="fr-CA" dirty="0">
                <a:hlinkClick r:id="rId4"/>
              </a:rPr>
              <a:t>http://lacl.u-pec.fr/dima/bd/bd7.pdf</a:t>
            </a:r>
            <a:endParaRPr lang="fr-CA" dirty="0"/>
          </a:p>
          <a:p>
            <a:r>
              <a:rPr lang="fr-CA" dirty="0">
                <a:hlinkClick r:id="rId5"/>
              </a:rPr>
              <a:t>https://en.wikipedia.org/wiki/Relational_database</a:t>
            </a:r>
            <a:endParaRPr lang="fr-CA" dirty="0"/>
          </a:p>
          <a:p>
            <a:r>
              <a:rPr lang="fr-CA" dirty="0">
                <a:hlinkClick r:id="rId6"/>
              </a:rPr>
              <a:t>https://www.geeksforgeeks.org/sql-ddl-dml-dcl-tcl-commands/</a:t>
            </a:r>
            <a:endParaRPr lang="fr-CA" dirty="0"/>
          </a:p>
          <a:p>
            <a:r>
              <a:rPr lang="fr-CA" dirty="0">
                <a:hlinkClick r:id="rId7"/>
              </a:rPr>
              <a:t>https://www.w3schools.com/sql/</a:t>
            </a:r>
            <a:endParaRPr lang="fr-CA" dirty="0"/>
          </a:p>
          <a:p>
            <a:r>
              <a:rPr lang="fr-CA" dirty="0">
                <a:hlinkClick r:id="rId8"/>
              </a:rPr>
              <a:t>https://www.cs.wcupa.edu/~zjiang/RDB_table.htm</a:t>
            </a:r>
            <a:endParaRPr lang="fr-CA" dirty="0"/>
          </a:p>
          <a:p>
            <a:r>
              <a:rPr lang="fr-CA" dirty="0">
                <a:hlinkClick r:id="rId5"/>
              </a:rPr>
              <a:t>https://en.wikipedia.org/wiki/Relational_database</a:t>
            </a:r>
            <a:endParaRPr lang="fr-CA" dirty="0"/>
          </a:p>
          <a:p>
            <a:endParaRPr lang="fr-CA" dirty="0"/>
          </a:p>
        </p:txBody>
      </p:sp>
    </p:spTree>
    <p:extLst>
      <p:ext uri="{BB962C8B-B14F-4D97-AF65-F5344CB8AC3E}">
        <p14:creationId xmlns:p14="http://schemas.microsoft.com/office/powerpoint/2010/main" val="3305676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145B7-5551-4E92-84CF-6BE9FBD6715B}"/>
              </a:ext>
            </a:extLst>
          </p:cNvPr>
          <p:cNvSpPr>
            <a:spLocks noGrp="1"/>
          </p:cNvSpPr>
          <p:nvPr>
            <p:ph type="title"/>
            <p:custDataLst>
              <p:tags r:id="rId1"/>
            </p:custDataLst>
          </p:nvPr>
        </p:nvSpPr>
        <p:spPr/>
        <p:txBody>
          <a:bodyPr/>
          <a:lstStyle/>
          <a:p>
            <a:r>
              <a:rPr lang="en-CA" dirty="0" err="1"/>
              <a:t>Évaluation</a:t>
            </a:r>
            <a:r>
              <a:rPr lang="en-CA" dirty="0"/>
              <a:t> des </a:t>
            </a:r>
            <a:r>
              <a:rPr lang="en-CA" dirty="0" err="1"/>
              <a:t>compétences</a:t>
            </a:r>
            <a:r>
              <a:rPr lang="en-CA" dirty="0"/>
              <a:t> (Suite)</a:t>
            </a:r>
          </a:p>
        </p:txBody>
      </p:sp>
      <p:sp>
        <p:nvSpPr>
          <p:cNvPr id="3" name="Content Placeholder 2">
            <a:extLst>
              <a:ext uri="{FF2B5EF4-FFF2-40B4-BE49-F238E27FC236}">
                <a16:creationId xmlns:a16="http://schemas.microsoft.com/office/drawing/2014/main" id="{773E818A-486D-4C0B-98E1-A7FD8EFADC8E}"/>
              </a:ext>
            </a:extLst>
          </p:cNvPr>
          <p:cNvSpPr>
            <a:spLocks noGrp="1"/>
          </p:cNvSpPr>
          <p:nvPr>
            <p:ph idx="1"/>
            <p:custDataLst>
              <p:tags r:id="rId2"/>
            </p:custDataLst>
          </p:nvPr>
        </p:nvSpPr>
        <p:spPr>
          <a:xfrm>
            <a:off x="1103312" y="2052918"/>
            <a:ext cx="10322249" cy="4195481"/>
          </a:xfrm>
        </p:spPr>
        <p:txBody>
          <a:bodyPr>
            <a:normAutofit/>
          </a:bodyPr>
          <a:lstStyle/>
          <a:p>
            <a:r>
              <a:rPr lang="en-CA" dirty="0">
                <a:solidFill>
                  <a:schemeClr val="tx1">
                    <a:lumMod val="95000"/>
                  </a:schemeClr>
                </a:solidFill>
              </a:rPr>
              <a:t>Les examens </a:t>
            </a:r>
            <a:r>
              <a:rPr lang="en-CA" dirty="0" err="1">
                <a:solidFill>
                  <a:schemeClr val="tx1">
                    <a:lumMod val="95000"/>
                  </a:schemeClr>
                </a:solidFill>
              </a:rPr>
              <a:t>auront</a:t>
            </a:r>
            <a:r>
              <a:rPr lang="en-CA" dirty="0">
                <a:solidFill>
                  <a:schemeClr val="tx1">
                    <a:lumMod val="95000"/>
                  </a:schemeClr>
                </a:solidFill>
              </a:rPr>
              <a:t> lieu le </a:t>
            </a:r>
            <a:r>
              <a:rPr lang="en-CA" dirty="0" err="1">
                <a:solidFill>
                  <a:schemeClr val="tx1">
                    <a:lumMod val="95000"/>
                  </a:schemeClr>
                </a:solidFill>
              </a:rPr>
              <a:t>vendredi</a:t>
            </a:r>
            <a:r>
              <a:rPr lang="en-CA" dirty="0">
                <a:solidFill>
                  <a:schemeClr val="tx1">
                    <a:lumMod val="95000"/>
                  </a:schemeClr>
                </a:solidFill>
              </a:rPr>
              <a:t> </a:t>
            </a:r>
            <a:r>
              <a:rPr lang="en-CA" dirty="0" err="1">
                <a:solidFill>
                  <a:schemeClr val="tx1">
                    <a:lumMod val="95000"/>
                  </a:schemeClr>
                </a:solidFill>
              </a:rPr>
              <a:t>afin</a:t>
            </a:r>
            <a:r>
              <a:rPr lang="en-CA" dirty="0">
                <a:solidFill>
                  <a:schemeClr val="tx1">
                    <a:lumMod val="95000"/>
                  </a:schemeClr>
                </a:solidFill>
              </a:rPr>
              <a:t> que nous </a:t>
            </a:r>
            <a:r>
              <a:rPr lang="en-CA" dirty="0" err="1">
                <a:solidFill>
                  <a:schemeClr val="tx1">
                    <a:lumMod val="95000"/>
                  </a:schemeClr>
                </a:solidFill>
              </a:rPr>
              <a:t>puissions</a:t>
            </a:r>
            <a:r>
              <a:rPr lang="en-CA" dirty="0">
                <a:solidFill>
                  <a:schemeClr val="tx1">
                    <a:lumMod val="95000"/>
                  </a:schemeClr>
                </a:solidFill>
              </a:rPr>
              <a:t> faire de la revision ensemble le </a:t>
            </a:r>
            <a:r>
              <a:rPr lang="en-CA" dirty="0" err="1">
                <a:solidFill>
                  <a:schemeClr val="tx1">
                    <a:lumMod val="95000"/>
                  </a:schemeClr>
                </a:solidFill>
              </a:rPr>
              <a:t>mercredi</a:t>
            </a:r>
            <a:r>
              <a:rPr lang="en-CA" dirty="0">
                <a:solidFill>
                  <a:schemeClr val="tx1">
                    <a:lumMod val="95000"/>
                  </a:schemeClr>
                </a:solidFill>
              </a:rPr>
              <a:t>.</a:t>
            </a:r>
          </a:p>
          <a:p>
            <a:endParaRPr lang="en-CA" dirty="0">
              <a:solidFill>
                <a:schemeClr val="tx1">
                  <a:lumMod val="95000"/>
                </a:schemeClr>
              </a:solidFill>
            </a:endParaRPr>
          </a:p>
        </p:txBody>
      </p:sp>
    </p:spTree>
    <p:extLst>
      <p:ext uri="{BB962C8B-B14F-4D97-AF65-F5344CB8AC3E}">
        <p14:creationId xmlns:p14="http://schemas.microsoft.com/office/powerpoint/2010/main" val="1717600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7F528-2A78-4E69-85EB-122E59768501}"/>
              </a:ext>
            </a:extLst>
          </p:cNvPr>
          <p:cNvSpPr>
            <a:spLocks noGrp="1"/>
          </p:cNvSpPr>
          <p:nvPr>
            <p:ph type="title"/>
            <p:custDataLst>
              <p:tags r:id="rId1"/>
            </p:custDataLst>
          </p:nvPr>
        </p:nvSpPr>
        <p:spPr/>
        <p:txBody>
          <a:bodyPr/>
          <a:lstStyle/>
          <a:p>
            <a:r>
              <a:rPr lang="en-CA" dirty="0" err="1"/>
              <a:t>Déroulement</a:t>
            </a:r>
            <a:r>
              <a:rPr lang="en-CA" dirty="0"/>
              <a:t> du </a:t>
            </a:r>
            <a:r>
              <a:rPr lang="en-CA" dirty="0" err="1"/>
              <a:t>cours</a:t>
            </a:r>
            <a:endParaRPr lang="en-CA" dirty="0"/>
          </a:p>
        </p:txBody>
      </p:sp>
      <p:graphicFrame>
        <p:nvGraphicFramePr>
          <p:cNvPr id="4" name="Table 3">
            <a:extLst>
              <a:ext uri="{FF2B5EF4-FFF2-40B4-BE49-F238E27FC236}">
                <a16:creationId xmlns:a16="http://schemas.microsoft.com/office/drawing/2014/main" id="{BB1DB254-6F6E-4D77-98DE-52322D7E0E62}"/>
              </a:ext>
            </a:extLst>
          </p:cNvPr>
          <p:cNvGraphicFramePr>
            <a:graphicFrameLocks noGrp="1"/>
          </p:cNvGraphicFramePr>
          <p:nvPr>
            <p:custDataLst>
              <p:tags r:id="rId2"/>
            </p:custDataLst>
            <p:extLst>
              <p:ext uri="{D42A27DB-BD31-4B8C-83A1-F6EECF244321}">
                <p14:modId xmlns:p14="http://schemas.microsoft.com/office/powerpoint/2010/main" val="1786977782"/>
              </p:ext>
            </p:extLst>
          </p:nvPr>
        </p:nvGraphicFramePr>
        <p:xfrm>
          <a:off x="1098040" y="2370913"/>
          <a:ext cx="8127999" cy="110744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79486920"/>
                    </a:ext>
                  </a:extLst>
                </a:gridCol>
                <a:gridCol w="2709333">
                  <a:extLst>
                    <a:ext uri="{9D8B030D-6E8A-4147-A177-3AD203B41FA5}">
                      <a16:colId xmlns:a16="http://schemas.microsoft.com/office/drawing/2014/main" val="3961586408"/>
                    </a:ext>
                  </a:extLst>
                </a:gridCol>
                <a:gridCol w="2709333">
                  <a:extLst>
                    <a:ext uri="{9D8B030D-6E8A-4147-A177-3AD203B41FA5}">
                      <a16:colId xmlns:a16="http://schemas.microsoft.com/office/drawing/2014/main" val="347169715"/>
                    </a:ext>
                  </a:extLst>
                </a:gridCol>
              </a:tblGrid>
              <a:tr h="370840">
                <a:tc>
                  <a:txBody>
                    <a:bodyPr/>
                    <a:lstStyle/>
                    <a:p>
                      <a:r>
                        <a:rPr lang="en-CA" dirty="0" err="1"/>
                        <a:t>Activités</a:t>
                      </a:r>
                      <a:endParaRPr lang="en-CA" dirty="0"/>
                    </a:p>
                  </a:txBody>
                  <a:tcPr/>
                </a:tc>
                <a:tc>
                  <a:txBody>
                    <a:bodyPr/>
                    <a:lstStyle/>
                    <a:p>
                      <a:r>
                        <a:rPr lang="en-CA"/>
                        <a:t>Mercredi </a:t>
                      </a:r>
                      <a:r>
                        <a:rPr lang="en-CA" dirty="0"/>
                        <a:t>(</a:t>
                      </a:r>
                      <a:r>
                        <a:rPr lang="en-CA" dirty="0" err="1"/>
                        <a:t>Théorie</a:t>
                      </a:r>
                      <a:r>
                        <a:rPr lang="en-CA" dirty="0"/>
                        <a:t>)</a:t>
                      </a:r>
                    </a:p>
                  </a:txBody>
                  <a:tcPr/>
                </a:tc>
                <a:tc>
                  <a:txBody>
                    <a:bodyPr/>
                    <a:lstStyle/>
                    <a:p>
                      <a:r>
                        <a:rPr lang="en-US"/>
                        <a:t>Vendredi</a:t>
                      </a:r>
                      <a:r>
                        <a:rPr lang="en-CA"/>
                        <a:t> </a:t>
                      </a:r>
                      <a:r>
                        <a:rPr lang="en-CA" dirty="0"/>
                        <a:t>(Pratique)</a:t>
                      </a:r>
                    </a:p>
                  </a:txBody>
                  <a:tcPr/>
                </a:tc>
                <a:extLst>
                  <a:ext uri="{0D108BD9-81ED-4DB2-BD59-A6C34878D82A}">
                    <a16:rowId xmlns:a16="http://schemas.microsoft.com/office/drawing/2014/main" val="584484530"/>
                  </a:ext>
                </a:extLst>
              </a:tr>
              <a:tr h="185420">
                <a:tc>
                  <a:txBody>
                    <a:bodyPr/>
                    <a:lstStyle/>
                    <a:p>
                      <a:r>
                        <a:rPr lang="en-CA" dirty="0"/>
                        <a:t>Début du </a:t>
                      </a:r>
                      <a:r>
                        <a:rPr lang="en-CA" dirty="0" err="1"/>
                        <a:t>cours</a:t>
                      </a:r>
                      <a:endParaRPr lang="en-CA" dirty="0"/>
                    </a:p>
                  </a:txBody>
                  <a:tcPr/>
                </a:tc>
                <a:tc>
                  <a:txBody>
                    <a:bodyPr/>
                    <a:lstStyle/>
                    <a:p>
                      <a:r>
                        <a:rPr lang="en-CA"/>
                        <a:t>18h00</a:t>
                      </a:r>
                      <a:endParaRPr lang="en-CA" dirty="0"/>
                    </a:p>
                  </a:txBody>
                  <a:tcPr/>
                </a:tc>
                <a:tc>
                  <a:txBody>
                    <a:bodyPr/>
                    <a:lstStyle/>
                    <a:p>
                      <a:r>
                        <a:rPr lang="af-ZA" dirty="0"/>
                        <a:t>13h00</a:t>
                      </a:r>
                      <a:endParaRPr lang="en-CA" dirty="0"/>
                    </a:p>
                  </a:txBody>
                  <a:tcPr/>
                </a:tc>
                <a:extLst>
                  <a:ext uri="{0D108BD9-81ED-4DB2-BD59-A6C34878D82A}">
                    <a16:rowId xmlns:a16="http://schemas.microsoft.com/office/drawing/2014/main" val="4253268128"/>
                  </a:ext>
                </a:extLst>
              </a:tr>
              <a:tr h="370840">
                <a:tc>
                  <a:txBody>
                    <a:bodyPr/>
                    <a:lstStyle/>
                    <a:p>
                      <a:r>
                        <a:rPr lang="en-CA" dirty="0"/>
                        <a:t>Fin du </a:t>
                      </a:r>
                      <a:r>
                        <a:rPr lang="en-CA" dirty="0" err="1"/>
                        <a:t>cours</a:t>
                      </a:r>
                      <a:endParaRPr lang="en-CA" dirty="0"/>
                    </a:p>
                  </a:txBody>
                  <a:tcPr/>
                </a:tc>
                <a:tc>
                  <a:txBody>
                    <a:bodyPr/>
                    <a:lstStyle/>
                    <a:p>
                      <a:r>
                        <a:rPr lang="af-ZA" dirty="0"/>
                        <a:t>21h00</a:t>
                      </a:r>
                      <a:endParaRPr lang="en-CA" dirty="0"/>
                    </a:p>
                  </a:txBody>
                  <a:tcPr/>
                </a:tc>
                <a:tc>
                  <a:txBody>
                    <a:bodyPr/>
                    <a:lstStyle/>
                    <a:p>
                      <a:r>
                        <a:rPr lang="af-ZA" dirty="0"/>
                        <a:t>16h00</a:t>
                      </a:r>
                      <a:endParaRPr lang="en-CA" dirty="0"/>
                    </a:p>
                  </a:txBody>
                  <a:tcPr/>
                </a:tc>
                <a:extLst>
                  <a:ext uri="{0D108BD9-81ED-4DB2-BD59-A6C34878D82A}">
                    <a16:rowId xmlns:a16="http://schemas.microsoft.com/office/drawing/2014/main" val="3726673458"/>
                  </a:ext>
                </a:extLst>
              </a:tr>
            </a:tbl>
          </a:graphicData>
        </a:graphic>
      </p:graphicFrame>
      <p:sp>
        <p:nvSpPr>
          <p:cNvPr id="5" name="TextBox 4">
            <a:extLst>
              <a:ext uri="{FF2B5EF4-FFF2-40B4-BE49-F238E27FC236}">
                <a16:creationId xmlns:a16="http://schemas.microsoft.com/office/drawing/2014/main" id="{F293386E-9D01-49E2-8F0A-21CACE8B606B}"/>
              </a:ext>
            </a:extLst>
          </p:cNvPr>
          <p:cNvSpPr txBox="1"/>
          <p:nvPr>
            <p:custDataLst>
              <p:tags r:id="rId3"/>
            </p:custDataLst>
          </p:nvPr>
        </p:nvSpPr>
        <p:spPr>
          <a:xfrm>
            <a:off x="1098040" y="4248727"/>
            <a:ext cx="7673896" cy="369332"/>
          </a:xfrm>
          <a:prstGeom prst="rect">
            <a:avLst/>
          </a:prstGeom>
          <a:noFill/>
        </p:spPr>
        <p:txBody>
          <a:bodyPr wrap="none" rtlCol="0">
            <a:spAutoFit/>
          </a:bodyPr>
          <a:lstStyle/>
          <a:p>
            <a:r>
              <a:rPr lang="af-ZA" dirty="0"/>
              <a:t>Une pause de 10 minutes sera </a:t>
            </a:r>
            <a:r>
              <a:rPr lang="af-ZA"/>
              <a:t>accordée chaque </a:t>
            </a:r>
            <a:r>
              <a:rPr lang="af-ZA" dirty="0"/>
              <a:t>heure de cours.</a:t>
            </a:r>
            <a:endParaRPr lang="en-CA" dirty="0"/>
          </a:p>
        </p:txBody>
      </p:sp>
    </p:spTree>
    <p:extLst>
      <p:ext uri="{BB962C8B-B14F-4D97-AF65-F5344CB8AC3E}">
        <p14:creationId xmlns:p14="http://schemas.microsoft.com/office/powerpoint/2010/main" val="19955176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2"/>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482</TotalTime>
  <Words>2797</Words>
  <Application>Microsoft Office PowerPoint</Application>
  <PresentationFormat>Widescreen</PresentationFormat>
  <Paragraphs>373</Paragraphs>
  <Slides>71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71</vt:i4>
      </vt:variant>
    </vt:vector>
  </HeadingPairs>
  <TitlesOfParts>
    <vt:vector size="74" baseType="lpstr">
      <vt:lpstr>Century Gothic</vt:lpstr>
      <vt:lpstr>Wingdings 3</vt:lpstr>
      <vt:lpstr>Ion</vt:lpstr>
      <vt:lpstr>Exploitation de base de données</vt:lpstr>
      <vt:lpstr>Information de contact</vt:lpstr>
      <vt:lpstr>Objectif du cours</vt:lpstr>
      <vt:lpstr>Pourquoi ce cours important?</vt:lpstr>
      <vt:lpstr>Calendrier du cours</vt:lpstr>
      <vt:lpstr>Évaluation des compétences</vt:lpstr>
      <vt:lpstr>Évaluation des compétences (Suite)</vt:lpstr>
      <vt:lpstr>Évaluation des compétences (Suite)</vt:lpstr>
      <vt:lpstr>Déroulement du cours</vt:lpstr>
      <vt:lpstr>Déroulement des travaux à la maison</vt:lpstr>
      <vt:lpstr>Absence ou retard au cours</vt:lpstr>
      <vt:lpstr>Ressources</vt:lpstr>
      <vt:lpstr>Frais à prévoir</vt:lpstr>
      <vt:lpstr>Contenu</vt:lpstr>
      <vt:lpstr>Introduction aux bases de données</vt:lpstr>
      <vt:lpstr>Introduction aux bases de données</vt:lpstr>
      <vt:lpstr>Introduction aux bases de données</vt:lpstr>
      <vt:lpstr>Base de données  relationnelles</vt:lpstr>
      <vt:lpstr>Base de données relationnelles</vt:lpstr>
      <vt:lpstr>Base de données relationnelles</vt:lpstr>
      <vt:lpstr>Exemple</vt:lpstr>
      <vt:lpstr>Produits sur le marché (SQL)</vt:lpstr>
      <vt:lpstr>Introduction à SQL Server</vt:lpstr>
      <vt:lpstr>Introduction à SQL Server</vt:lpstr>
      <vt:lpstr>Introduction à SQL Server</vt:lpstr>
      <vt:lpstr>Version de SQL Server</vt:lpstr>
      <vt:lpstr>SQL Server Express</vt:lpstr>
      <vt:lpstr>SQL Server Express</vt:lpstr>
      <vt:lpstr>Introduction aux outils</vt:lpstr>
      <vt:lpstr>SQL Server Management Studio</vt:lpstr>
      <vt:lpstr>Interface graphique</vt:lpstr>
      <vt:lpstr>SQL Server Management Studio</vt:lpstr>
      <vt:lpstr>SQL Server Management Studio</vt:lpstr>
      <vt:lpstr>SQL Server Management Studio</vt:lpstr>
      <vt:lpstr>SQL Server Management Studio</vt:lpstr>
      <vt:lpstr>Structure d'une base de données</vt:lpstr>
      <vt:lpstr>Structure d'une base de données</vt:lpstr>
      <vt:lpstr>Les tables et ses champs</vt:lpstr>
      <vt:lpstr>Les tuples</vt:lpstr>
      <vt:lpstr>Structure d'une base de données</vt:lpstr>
      <vt:lpstr>Introduction à SQL</vt:lpstr>
      <vt:lpstr>Introduction à SQL</vt:lpstr>
      <vt:lpstr>Introduction à SQL</vt:lpstr>
      <vt:lpstr>Introduction à SQL</vt:lpstr>
      <vt:lpstr>Introduction à SQL</vt:lpstr>
      <vt:lpstr>Introduction au langage SQL</vt:lpstr>
      <vt:lpstr>Type de commande</vt:lpstr>
      <vt:lpstr>Data definition language (DDL) </vt:lpstr>
      <vt:lpstr>Date manipulation language (DML) </vt:lpstr>
      <vt:lpstr>Data Control language (DCL) </vt:lpstr>
      <vt:lpstr>Transaction control language (TCL) </vt:lpstr>
      <vt:lpstr>SQL en pratique</vt:lpstr>
      <vt:lpstr>SQL en pratique</vt:lpstr>
      <vt:lpstr>SQL en pratique </vt:lpstr>
      <vt:lpstr>Créer une base de données </vt:lpstr>
      <vt:lpstr>Sélectionner une base de données </vt:lpstr>
      <vt:lpstr>Création de tables</vt:lpstr>
      <vt:lpstr>Création de tables</vt:lpstr>
      <vt:lpstr>Insertion de données</vt:lpstr>
      <vt:lpstr>Insertion de données</vt:lpstr>
      <vt:lpstr>Lecture des données</vt:lpstr>
      <vt:lpstr>Lecture des données</vt:lpstr>
      <vt:lpstr>Lecture des données</vt:lpstr>
      <vt:lpstr>Lecture des données</vt:lpstr>
      <vt:lpstr>Un peu de triche</vt:lpstr>
      <vt:lpstr>Prochain cours</vt:lpstr>
      <vt:lpstr>Prochain cours</vt:lpstr>
      <vt:lpstr>Conclusion</vt:lpstr>
      <vt:lpstr>Conclusion</vt:lpstr>
      <vt:lpstr>Questions?</vt:lpstr>
      <vt:lpstr>Références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420-A10-HU Administration et gestion bases données</dc:title>
  <dc:creator>Alexandre Mageau-Pétrin</dc:creator>
  <cp:lastModifiedBy>Alexandre Mageau-Pétrin</cp:lastModifiedBy>
  <cp:revision>337</cp:revision>
  <dcterms:created xsi:type="dcterms:W3CDTF">2019-01-03T23:02:14Z</dcterms:created>
  <dcterms:modified xsi:type="dcterms:W3CDTF">2026-01-03T17:53:17Z</dcterms:modified>
</cp:coreProperties>
</file>