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8" r:id="rId2"/>
    <p:sldId id="295" r:id="rId3"/>
    <p:sldId id="303" r:id="rId4"/>
    <p:sldId id="361" r:id="rId5"/>
    <p:sldId id="378" r:id="rId6"/>
    <p:sldId id="374" r:id="rId7"/>
    <p:sldId id="376" r:id="rId8"/>
    <p:sldId id="375" r:id="rId9"/>
    <p:sldId id="377" r:id="rId10"/>
    <p:sldId id="379" r:id="rId11"/>
    <p:sldId id="380" r:id="rId12"/>
    <p:sldId id="381" r:id="rId13"/>
    <p:sldId id="362" r:id="rId14"/>
    <p:sldId id="363" r:id="rId15"/>
    <p:sldId id="382" r:id="rId16"/>
    <p:sldId id="383" r:id="rId17"/>
    <p:sldId id="384" r:id="rId18"/>
    <p:sldId id="385" r:id="rId19"/>
    <p:sldId id="386" r:id="rId20"/>
    <p:sldId id="387" r:id="rId21"/>
    <p:sldId id="390" r:id="rId22"/>
    <p:sldId id="416" r:id="rId23"/>
    <p:sldId id="419" r:id="rId24"/>
    <p:sldId id="405" r:id="rId25"/>
    <p:sldId id="406" r:id="rId26"/>
    <p:sldId id="367" r:id="rId27"/>
    <p:sldId id="456" r:id="rId28"/>
    <p:sldId id="421" r:id="rId29"/>
    <p:sldId id="422" r:id="rId30"/>
    <p:sldId id="435" r:id="rId31"/>
    <p:sldId id="436" r:id="rId32"/>
    <p:sldId id="420" r:id="rId33"/>
    <p:sldId id="402" r:id="rId34"/>
    <p:sldId id="437" r:id="rId35"/>
    <p:sldId id="438" r:id="rId36"/>
    <p:sldId id="440" r:id="rId37"/>
    <p:sldId id="423" r:id="rId38"/>
    <p:sldId id="424" r:id="rId39"/>
    <p:sldId id="434" r:id="rId40"/>
    <p:sldId id="409" r:id="rId41"/>
    <p:sldId id="410" r:id="rId42"/>
    <p:sldId id="404" r:id="rId43"/>
    <p:sldId id="411" r:id="rId44"/>
    <p:sldId id="455" r:id="rId45"/>
    <p:sldId id="425" r:id="rId46"/>
    <p:sldId id="441" r:id="rId47"/>
    <p:sldId id="442" r:id="rId48"/>
    <p:sldId id="443" r:id="rId49"/>
    <p:sldId id="445" r:id="rId50"/>
    <p:sldId id="444" r:id="rId51"/>
    <p:sldId id="446" r:id="rId52"/>
    <p:sldId id="447" r:id="rId53"/>
    <p:sldId id="448" r:id="rId54"/>
    <p:sldId id="457" r:id="rId55"/>
    <p:sldId id="449" r:id="rId56"/>
    <p:sldId id="450" r:id="rId57"/>
    <p:sldId id="412" r:id="rId58"/>
    <p:sldId id="451" r:id="rId59"/>
    <p:sldId id="452" r:id="rId60"/>
    <p:sldId id="453" r:id="rId61"/>
    <p:sldId id="454" r:id="rId62"/>
    <p:sldId id="426" r:id="rId63"/>
    <p:sldId id="413" r:id="rId64"/>
    <p:sldId id="427" r:id="rId65"/>
    <p:sldId id="428" r:id="rId66"/>
    <p:sldId id="429" r:id="rId67"/>
    <p:sldId id="431" r:id="rId68"/>
    <p:sldId id="407" r:id="rId69"/>
    <p:sldId id="408" r:id="rId70"/>
    <p:sldId id="294" r:id="rId71"/>
    <p:sldId id="298" r:id="rId72"/>
    <p:sldId id="321" r:id="rId73"/>
    <p:sldId id="322" r:id="rId74"/>
    <p:sldId id="323" r:id="rId75"/>
    <p:sldId id="324" r:id="rId7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2026-05-21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1396025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E2FB3C1-3D71-481E-9898-EF100A2FF7C8}" type="datetimeFigureOut">
              <a:rPr lang="fr-CA" smtClean="0"/>
              <a:t>2026-05-21</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649315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2026-05-21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499787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2026-05-21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968172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2026-05-21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710507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E2FB3C1-3D71-481E-9898-EF100A2FF7C8}" type="datetimeFigureOut">
              <a:rPr lang="fr-CA" smtClean="0"/>
              <a:t>2026-05-21</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805877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E2FB3C1-3D71-481E-9898-EF100A2FF7C8}" type="datetimeFigureOut">
              <a:rPr lang="fr-CA" smtClean="0"/>
              <a:t>2026-05-21</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3798420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2026-05-21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1459915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2026-05-21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492256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2026-05-21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424004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2026-05-21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366077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2FB3C1-3D71-481E-9898-EF100A2FF7C8}" type="datetimeFigureOut">
              <a:rPr lang="fr-CA" smtClean="0"/>
              <a:t>2026-05-21</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971536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2FB3C1-3D71-481E-9898-EF100A2FF7C8}" type="datetimeFigureOut">
              <a:rPr lang="fr-CA" smtClean="0"/>
              <a:t>2026-05-21</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578643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E2FB3C1-3D71-481E-9898-EF100A2FF7C8}" type="datetimeFigureOut">
              <a:rPr lang="fr-CA" smtClean="0"/>
              <a:t>2026-05-21</a:t>
            </a:fld>
            <a:endParaRPr lang="fr-CA"/>
          </a:p>
        </p:txBody>
      </p:sp>
      <p:sp>
        <p:nvSpPr>
          <p:cNvPr id="5" name="Footer Placeholder 3"/>
          <p:cNvSpPr>
            <a:spLocks noGrp="1"/>
          </p:cNvSpPr>
          <p:nvPr>
            <p:ph type="ftr" sz="quarter" idx="11"/>
          </p:nvPr>
        </p:nvSpPr>
        <p:spPr/>
        <p:txBody>
          <a:bodyPr/>
          <a:lstStyle/>
          <a:p>
            <a:endParaRPr lang="fr-CA"/>
          </a:p>
        </p:txBody>
      </p:sp>
      <p:sp>
        <p:nvSpPr>
          <p:cNvPr id="6" name="Slide Number Placeholder 4"/>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4155589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E2FB3C1-3D71-481E-9898-EF100A2FF7C8}" type="datetimeFigureOut">
              <a:rPr lang="fr-CA" smtClean="0"/>
              <a:t>2026-05-21</a:t>
            </a:fld>
            <a:endParaRPr lang="fr-CA"/>
          </a:p>
        </p:txBody>
      </p:sp>
      <p:sp>
        <p:nvSpPr>
          <p:cNvPr id="5" name="Footer Placeholder 2"/>
          <p:cNvSpPr>
            <a:spLocks noGrp="1"/>
          </p:cNvSpPr>
          <p:nvPr>
            <p:ph type="ftr" sz="quarter" idx="11"/>
          </p:nvPr>
        </p:nvSpPr>
        <p:spPr/>
        <p:txBody>
          <a:bodyPr/>
          <a:lstStyle/>
          <a:p>
            <a:endParaRPr lang="fr-CA"/>
          </a:p>
        </p:txBody>
      </p:sp>
      <p:sp>
        <p:nvSpPr>
          <p:cNvPr id="6" name="Slide Number Placeholder 3"/>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749043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E2FB3C1-3D71-481E-9898-EF100A2FF7C8}" type="datetimeFigureOut">
              <a:rPr lang="fr-CA" smtClean="0"/>
              <a:t>2026-05-21</a:t>
            </a:fld>
            <a:endParaRPr lang="fr-CA"/>
          </a:p>
        </p:txBody>
      </p:sp>
      <p:sp>
        <p:nvSpPr>
          <p:cNvPr id="5" name="Footer Placeholder 5"/>
          <p:cNvSpPr>
            <a:spLocks noGrp="1"/>
          </p:cNvSpPr>
          <p:nvPr>
            <p:ph type="ftr" sz="quarter" idx="11"/>
          </p:nvPr>
        </p:nvSpPr>
        <p:spPr/>
        <p:txBody>
          <a:bodyPr/>
          <a:lstStyle/>
          <a:p>
            <a:endParaRPr lang="fr-CA"/>
          </a:p>
        </p:txBody>
      </p:sp>
      <p:sp>
        <p:nvSpPr>
          <p:cNvPr id="6"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136946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E2FB3C1-3D71-481E-9898-EF100A2FF7C8}" type="datetimeFigureOut">
              <a:rPr lang="fr-CA" smtClean="0"/>
              <a:t>2026-05-21</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199719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E2FB3C1-3D71-481E-9898-EF100A2FF7C8}" type="datetimeFigureOut">
              <a:rPr lang="fr-CA" smtClean="0"/>
              <a:t>2026-05-21</a:t>
            </a:fld>
            <a:endParaRPr lang="fr-CA"/>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CA"/>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069B04C-3768-46FD-A802-5AD0E60F61EB}" type="slidenum">
              <a:rPr lang="fr-CA" smtClean="0"/>
              <a:t>‹#›</a:t>
            </a:fld>
            <a:endParaRPr lang="fr-CA"/>
          </a:p>
        </p:txBody>
      </p:sp>
    </p:spTree>
    <p:extLst>
      <p:ext uri="{BB962C8B-B14F-4D97-AF65-F5344CB8AC3E}">
        <p14:creationId xmlns:p14="http://schemas.microsoft.com/office/powerpoint/2010/main" val="198999288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xml"/><Relationship Id="rId1" Type="http://schemas.openxmlformats.org/officeDocument/2006/relationships/tags" Target="../tags/tag17.xml"/></Relationships>
</file>

<file path=ppt/slides/_rels/slide11.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6.gif"/><Relationship Id="rId5" Type="http://schemas.openxmlformats.org/officeDocument/2006/relationships/slideLayout" Target="../slideLayouts/slideLayout2.xml"/><Relationship Id="rId4" Type="http://schemas.openxmlformats.org/officeDocument/2006/relationships/tags" Target="../tags/tag2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tags" Target="../tags/tag2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3.pn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12.png"/><Relationship Id="rId5" Type="http://schemas.openxmlformats.org/officeDocument/2006/relationships/slideLayout" Target="../slideLayouts/slideLayout2.xml"/><Relationship Id="rId4" Type="http://schemas.openxmlformats.org/officeDocument/2006/relationships/tags" Target="../tags/tag41.xml"/></Relationships>
</file>

<file path=ppt/slides/_rels/slide21.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image" Target="../media/image14.png"/><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25.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15.png"/><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5" Type="http://schemas.openxmlformats.org/officeDocument/2006/relationships/image" Target="../media/image16.png"/><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6.xml"/><Relationship Id="rId1" Type="http://schemas.openxmlformats.org/officeDocument/2006/relationships/tags" Target="../tags/tag55.xml"/><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 Id="rId5" Type="http://schemas.openxmlformats.org/officeDocument/2006/relationships/image" Target="../media/image18.png"/><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5" Type="http://schemas.openxmlformats.org/officeDocument/2006/relationships/image" Target="../media/image19.png"/><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8.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0.xml"/><Relationship Id="rId1" Type="http://schemas.openxmlformats.org/officeDocument/2006/relationships/tags" Target="../tags/tag69.xml"/></Relationships>
</file>

<file path=ppt/slides/_rels/slide34.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 Id="rId5" Type="http://schemas.openxmlformats.org/officeDocument/2006/relationships/image" Target="../media/image22.png"/><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5.xml"/><Relationship Id="rId1" Type="http://schemas.openxmlformats.org/officeDocument/2006/relationships/tags" Target="../tags/tag74.xml"/><Relationship Id="rId4" Type="http://schemas.openxmlformats.org/officeDocument/2006/relationships/image" Target="../media/image23.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7.xml"/><Relationship Id="rId1" Type="http://schemas.openxmlformats.org/officeDocument/2006/relationships/tags" Target="../tags/tag76.xml"/><Relationship Id="rId4" Type="http://schemas.openxmlformats.org/officeDocument/2006/relationships/image" Target="../media/image24.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9.xml"/><Relationship Id="rId1" Type="http://schemas.openxmlformats.org/officeDocument/2006/relationships/tags" Target="../tags/tag78.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0.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2.xml"/><Relationship Id="rId1" Type="http://schemas.openxmlformats.org/officeDocument/2006/relationships/tags" Target="../tags/tag8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xml"/><Relationship Id="rId1" Type="http://schemas.openxmlformats.org/officeDocument/2006/relationships/tags" Target="../tags/tag6.xml"/></Relationships>
</file>

<file path=ppt/slides/_rels/slide40.xml.rels><?xml version="1.0" encoding="UTF-8" standalone="yes"?>
<Relationships xmlns="http://schemas.openxmlformats.org/package/2006/relationships"><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tags" Target="../tags/tag83.xml"/><Relationship Id="rId5" Type="http://schemas.openxmlformats.org/officeDocument/2006/relationships/image" Target="../media/image25.png"/><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tags" Target="../tags/tag86.xml"/><Relationship Id="rId5" Type="http://schemas.openxmlformats.org/officeDocument/2006/relationships/image" Target="../media/image26.png"/><Relationship Id="rId4"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0.xml"/><Relationship Id="rId1" Type="http://schemas.openxmlformats.org/officeDocument/2006/relationships/tags" Target="../tags/tag89.xml"/><Relationship Id="rId4" Type="http://schemas.openxmlformats.org/officeDocument/2006/relationships/image" Target="../media/image27.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2.xml"/><Relationship Id="rId1" Type="http://schemas.openxmlformats.org/officeDocument/2006/relationships/tags" Target="../tags/tag91.xml"/><Relationship Id="rId5" Type="http://schemas.openxmlformats.org/officeDocument/2006/relationships/image" Target="../media/image29.png"/><Relationship Id="rId4" Type="http://schemas.openxmlformats.org/officeDocument/2006/relationships/image" Target="../media/image28.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4.xml"/><Relationship Id="rId1" Type="http://schemas.openxmlformats.org/officeDocument/2006/relationships/tags" Target="../tags/tag93.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5.xml"/></Relationships>
</file>

<file path=ppt/slides/_rels/slide46.xml.rels><?xml version="1.0" encoding="UTF-8" standalone="yes"?>
<Relationships xmlns="http://schemas.openxmlformats.org/package/2006/relationships"><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 Id="rId5" Type="http://schemas.openxmlformats.org/officeDocument/2006/relationships/image" Target="../media/image30.png"/><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0.xml"/><Relationship Id="rId1" Type="http://schemas.openxmlformats.org/officeDocument/2006/relationships/tags" Target="../tags/tag99.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2.xml"/><Relationship Id="rId1" Type="http://schemas.openxmlformats.org/officeDocument/2006/relationships/tags" Target="../tags/tag101.xml"/></Relationships>
</file>

<file path=ppt/slides/_rels/slide49.xml.rels><?xml version="1.0" encoding="UTF-8" standalone="yes"?>
<Relationships xmlns="http://schemas.openxmlformats.org/package/2006/relationships"><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tags" Target="../tags/tag103.xml"/><Relationship Id="rId5" Type="http://schemas.openxmlformats.org/officeDocument/2006/relationships/image" Target="../media/image31.pn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50.xml.rels><?xml version="1.0" encoding="UTF-8" standalone="yes"?>
<Relationships xmlns="http://schemas.openxmlformats.org/package/2006/relationships"><Relationship Id="rId3" Type="http://schemas.openxmlformats.org/officeDocument/2006/relationships/tags" Target="../tags/tag108.xml"/><Relationship Id="rId2" Type="http://schemas.openxmlformats.org/officeDocument/2006/relationships/tags" Target="../tags/tag107.xml"/><Relationship Id="rId1" Type="http://schemas.openxmlformats.org/officeDocument/2006/relationships/tags" Target="../tags/tag106.xml"/><Relationship Id="rId5" Type="http://schemas.openxmlformats.org/officeDocument/2006/relationships/image" Target="../media/image32.png"/><Relationship Id="rId4"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tags" Target="../tags/tag109.xml"/><Relationship Id="rId5" Type="http://schemas.openxmlformats.org/officeDocument/2006/relationships/image" Target="../media/image33.png"/><Relationship Id="rId4"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tags" Target="../tags/tag112.xml"/><Relationship Id="rId5" Type="http://schemas.openxmlformats.org/officeDocument/2006/relationships/image" Target="../media/image34.png"/><Relationship Id="rId4"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6.xml"/><Relationship Id="rId1" Type="http://schemas.openxmlformats.org/officeDocument/2006/relationships/tags" Target="../tags/tag115.xml"/><Relationship Id="rId4" Type="http://schemas.openxmlformats.org/officeDocument/2006/relationships/image" Target="../media/image35.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8.xml"/><Relationship Id="rId1" Type="http://schemas.openxmlformats.org/officeDocument/2006/relationships/tags" Target="../tags/tag117.xml"/><Relationship Id="rId4" Type="http://schemas.openxmlformats.org/officeDocument/2006/relationships/image" Target="../media/image36.png"/></Relationships>
</file>

<file path=ppt/slides/_rels/slide55.xml.rels><?xml version="1.0" encoding="UTF-8" standalone="yes"?>
<Relationships xmlns="http://schemas.openxmlformats.org/package/2006/relationships"><Relationship Id="rId3" Type="http://schemas.openxmlformats.org/officeDocument/2006/relationships/tags" Target="../tags/tag121.xml"/><Relationship Id="rId2" Type="http://schemas.openxmlformats.org/officeDocument/2006/relationships/tags" Target="../tags/tag120.xml"/><Relationship Id="rId1" Type="http://schemas.openxmlformats.org/officeDocument/2006/relationships/tags" Target="../tags/tag119.xml"/><Relationship Id="rId5" Type="http://schemas.openxmlformats.org/officeDocument/2006/relationships/image" Target="../media/image37.png"/><Relationship Id="rId4"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3.xml"/><Relationship Id="rId1" Type="http://schemas.openxmlformats.org/officeDocument/2006/relationships/tags" Target="../tags/tag122.xml"/><Relationship Id="rId5" Type="http://schemas.openxmlformats.org/officeDocument/2006/relationships/image" Target="../media/image38.png"/><Relationship Id="rId4" Type="http://schemas.openxmlformats.org/officeDocument/2006/relationships/hyperlink" Target="https://localhost:44380/Demo/Index" TargetMode="Externa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5.xml"/><Relationship Id="rId1" Type="http://schemas.openxmlformats.org/officeDocument/2006/relationships/tags" Target="../tags/tag124.xml"/></Relationships>
</file>

<file path=ppt/slides/_rels/slide58.xml.rels><?xml version="1.0" encoding="UTF-8" standalone="yes"?>
<Relationships xmlns="http://schemas.openxmlformats.org/package/2006/relationships"><Relationship Id="rId3" Type="http://schemas.openxmlformats.org/officeDocument/2006/relationships/tags" Target="../tags/tag128.xml"/><Relationship Id="rId7" Type="http://schemas.openxmlformats.org/officeDocument/2006/relationships/image" Target="../media/image40.png"/><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image" Target="../media/image39.png"/><Relationship Id="rId5" Type="http://schemas.openxmlformats.org/officeDocument/2006/relationships/slideLayout" Target="../slideLayouts/slideLayout2.xml"/><Relationship Id="rId4" Type="http://schemas.openxmlformats.org/officeDocument/2006/relationships/tags" Target="../tags/tag129.xml"/></Relationships>
</file>

<file path=ppt/slides/_rels/slide59.xml.rels><?xml version="1.0" encoding="UTF-8" standalone="yes"?>
<Relationships xmlns="http://schemas.openxmlformats.org/package/2006/relationships"><Relationship Id="rId3" Type="http://schemas.openxmlformats.org/officeDocument/2006/relationships/tags" Target="../tags/tag132.xml"/><Relationship Id="rId2" Type="http://schemas.openxmlformats.org/officeDocument/2006/relationships/tags" Target="../tags/tag131.xml"/><Relationship Id="rId1" Type="http://schemas.openxmlformats.org/officeDocument/2006/relationships/tags" Target="../tags/tag130.xml"/><Relationship Id="rId5" Type="http://schemas.openxmlformats.org/officeDocument/2006/relationships/image" Target="../media/image41.pn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s>
</file>

<file path=ppt/slides/_rels/slide60.xml.rels><?xml version="1.0" encoding="UTF-8" standalone="yes"?>
<Relationships xmlns="http://schemas.openxmlformats.org/package/2006/relationships"><Relationship Id="rId3" Type="http://schemas.openxmlformats.org/officeDocument/2006/relationships/tags" Target="../tags/tag135.xml"/><Relationship Id="rId2" Type="http://schemas.openxmlformats.org/officeDocument/2006/relationships/tags" Target="../tags/tag134.xml"/><Relationship Id="rId1" Type="http://schemas.openxmlformats.org/officeDocument/2006/relationships/tags" Target="../tags/tag133.xml"/><Relationship Id="rId5" Type="http://schemas.openxmlformats.org/officeDocument/2006/relationships/image" Target="../media/image42.png"/><Relationship Id="rId4"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7.xml"/><Relationship Id="rId1" Type="http://schemas.openxmlformats.org/officeDocument/2006/relationships/tags" Target="../tags/tag136.xml"/></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8.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0.xml"/><Relationship Id="rId1" Type="http://schemas.openxmlformats.org/officeDocument/2006/relationships/tags" Target="../tags/tag139.xml"/><Relationship Id="rId4" Type="http://schemas.openxmlformats.org/officeDocument/2006/relationships/hyperlink" Target="https://www.tutorialspoint.com/asp.net_core/asp.net_core_action_results.htm" TargetMode="Externa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2.xml"/><Relationship Id="rId1" Type="http://schemas.openxmlformats.org/officeDocument/2006/relationships/tags" Target="../tags/tag141.xml"/></Relationships>
</file>

<file path=ppt/slides/_rels/slide65.xml.rels><?xml version="1.0" encoding="UTF-8" standalone="yes"?>
<Relationships xmlns="http://schemas.openxmlformats.org/package/2006/relationships"><Relationship Id="rId3" Type="http://schemas.openxmlformats.org/officeDocument/2006/relationships/tags" Target="../tags/tag145.xml"/><Relationship Id="rId2" Type="http://schemas.openxmlformats.org/officeDocument/2006/relationships/tags" Target="../tags/tag144.xml"/><Relationship Id="rId1" Type="http://schemas.openxmlformats.org/officeDocument/2006/relationships/tags" Target="../tags/tag143.xml"/><Relationship Id="rId5" Type="http://schemas.openxmlformats.org/officeDocument/2006/relationships/image" Target="../media/image43.png"/><Relationship Id="rId4"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tags" Target="../tags/tag148.xml"/><Relationship Id="rId7" Type="http://schemas.openxmlformats.org/officeDocument/2006/relationships/image" Target="../media/image45.png"/><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image" Target="../media/image44.png"/><Relationship Id="rId5" Type="http://schemas.openxmlformats.org/officeDocument/2006/relationships/slideLayout" Target="../slideLayouts/slideLayout2.xml"/><Relationship Id="rId4" Type="http://schemas.openxmlformats.org/officeDocument/2006/relationships/tags" Target="../tags/tag149.xml"/></Relationships>
</file>

<file path=ppt/slides/_rels/slide67.xml.rels><?xml version="1.0" encoding="UTF-8" standalone="yes"?>
<Relationships xmlns="http://schemas.openxmlformats.org/package/2006/relationships"><Relationship Id="rId3" Type="http://schemas.openxmlformats.org/officeDocument/2006/relationships/tags" Target="../tags/tag152.xml"/><Relationship Id="rId2" Type="http://schemas.openxmlformats.org/officeDocument/2006/relationships/tags" Target="../tags/tag151.xml"/><Relationship Id="rId1" Type="http://schemas.openxmlformats.org/officeDocument/2006/relationships/tags" Target="../tags/tag150.xml"/><Relationship Id="rId5" Type="http://schemas.openxmlformats.org/officeDocument/2006/relationships/image" Target="../media/image46.png"/><Relationship Id="rId4"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3.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5.xml"/><Relationship Id="rId1" Type="http://schemas.openxmlformats.org/officeDocument/2006/relationships/tags" Target="../tags/tag15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6.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8.xml"/><Relationship Id="rId1" Type="http://schemas.openxmlformats.org/officeDocument/2006/relationships/tags" Target="../tags/tag157.xml"/></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9.xml"/></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1.xml"/><Relationship Id="rId1" Type="http://schemas.openxmlformats.org/officeDocument/2006/relationships/tags" Target="../tags/tag160.xml"/></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3.xml"/><Relationship Id="rId1" Type="http://schemas.openxmlformats.org/officeDocument/2006/relationships/tags" Target="../tags/tag162.xml"/><Relationship Id="rId4" Type="http://schemas.openxmlformats.org/officeDocument/2006/relationships/image" Target="../media/image47.jpe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5.xml"/><Relationship Id="rId1" Type="http://schemas.openxmlformats.org/officeDocument/2006/relationships/tags" Target="../tags/tag164.xml"/><Relationship Id="rId5" Type="http://schemas.openxmlformats.org/officeDocument/2006/relationships/hyperlink" Target="https://www.tutorialspoint.com/asp.net_core/asp.net_core_setup_mvc.htm" TargetMode="External"/><Relationship Id="rId4" Type="http://schemas.openxmlformats.org/officeDocument/2006/relationships/hyperlink" Target="https://docs.microsoft.com/en-us/aspnet/core/mvc/overview?view=aspnetcore-3.1" TargetMode="Externa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BFBBB-75A4-48A8-BF4D-1A422686C130}"/>
              </a:ext>
            </a:extLst>
          </p:cNvPr>
          <p:cNvSpPr>
            <a:spLocks noGrp="1"/>
          </p:cNvSpPr>
          <p:nvPr>
            <p:ph type="ctrTitle"/>
            <p:custDataLst>
              <p:tags r:id="rId1"/>
            </p:custDataLst>
          </p:nvPr>
        </p:nvSpPr>
        <p:spPr/>
        <p:txBody>
          <a:bodyPr/>
          <a:lstStyle/>
          <a:p>
            <a:r>
              <a:rPr lang="fr-CA" sz="6000" dirty="0"/>
              <a:t>Introduction à ASP.NET </a:t>
            </a:r>
            <a:r>
              <a:rPr lang="fr-CA" sz="6000" dirty="0" err="1"/>
              <a:t>Core</a:t>
            </a:r>
            <a:r>
              <a:rPr lang="fr-CA" sz="6000" dirty="0"/>
              <a:t> MVC</a:t>
            </a:r>
          </a:p>
        </p:txBody>
      </p:sp>
      <p:sp>
        <p:nvSpPr>
          <p:cNvPr id="3" name="Subtitle 2">
            <a:extLst>
              <a:ext uri="{FF2B5EF4-FFF2-40B4-BE49-F238E27FC236}">
                <a16:creationId xmlns:a16="http://schemas.microsoft.com/office/drawing/2014/main" id="{E874DFCA-810D-41A7-A7A0-9BDC978D0492}"/>
              </a:ext>
            </a:extLst>
          </p:cNvPr>
          <p:cNvSpPr>
            <a:spLocks noGrp="1"/>
          </p:cNvSpPr>
          <p:nvPr>
            <p:ph type="subTitle" idx="1"/>
            <p:custDataLst>
              <p:tags r:id="rId2"/>
            </p:custDataLst>
          </p:nvPr>
        </p:nvSpPr>
        <p:spPr/>
        <p:txBody>
          <a:bodyPr/>
          <a:lstStyle/>
          <a:p>
            <a:r>
              <a:rPr lang="fr-CA" dirty="0">
                <a:solidFill>
                  <a:srgbClr val="FFC000"/>
                </a:solidFill>
              </a:rPr>
              <a:t>Mercredi 15h à 17h</a:t>
            </a:r>
          </a:p>
        </p:txBody>
      </p:sp>
    </p:spTree>
    <p:extLst>
      <p:ext uri="{BB962C8B-B14F-4D97-AF65-F5344CB8AC3E}">
        <p14:creationId xmlns:p14="http://schemas.microsoft.com/office/powerpoint/2010/main" val="175308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91F2F-6E17-48D9-B40B-A7BCDB9D69EC}"/>
              </a:ext>
            </a:extLst>
          </p:cNvPr>
          <p:cNvSpPr>
            <a:spLocks noGrp="1"/>
          </p:cNvSpPr>
          <p:nvPr>
            <p:ph type="title"/>
            <p:custDataLst>
              <p:tags r:id="rId1"/>
            </p:custDataLst>
          </p:nvPr>
        </p:nvSpPr>
        <p:spPr/>
        <p:txBody>
          <a:bodyPr/>
          <a:lstStyle/>
          <a:p>
            <a:r>
              <a:rPr lang="fr-CA" dirty="0"/>
              <a:t>Introduction à ASP.NET </a:t>
            </a:r>
            <a:r>
              <a:rPr lang="fr-CA" dirty="0" err="1"/>
              <a:t>Core</a:t>
            </a:r>
            <a:r>
              <a:rPr lang="fr-CA" dirty="0"/>
              <a:t> MVC</a:t>
            </a:r>
          </a:p>
        </p:txBody>
      </p:sp>
      <p:sp>
        <p:nvSpPr>
          <p:cNvPr id="3" name="Content Placeholder 2">
            <a:extLst>
              <a:ext uri="{FF2B5EF4-FFF2-40B4-BE49-F238E27FC236}">
                <a16:creationId xmlns:a16="http://schemas.microsoft.com/office/drawing/2014/main" id="{CE63B961-69F5-4529-95F0-329D3FF0859A}"/>
              </a:ext>
            </a:extLst>
          </p:cNvPr>
          <p:cNvSpPr>
            <a:spLocks noGrp="1"/>
          </p:cNvSpPr>
          <p:nvPr>
            <p:ph idx="1"/>
            <p:custDataLst>
              <p:tags r:id="rId2"/>
            </p:custDataLst>
          </p:nvPr>
        </p:nvSpPr>
        <p:spPr>
          <a:xfrm>
            <a:off x="1103312" y="2052918"/>
            <a:ext cx="10606335" cy="4195481"/>
          </a:xfrm>
        </p:spPr>
        <p:txBody>
          <a:bodyPr/>
          <a:lstStyle/>
          <a:p>
            <a:pPr marL="0" indent="0">
              <a:buNone/>
            </a:pPr>
            <a:r>
              <a:rPr lang="en-CA" dirty="0" err="1"/>
              <a:t>Logique</a:t>
            </a:r>
            <a:r>
              <a:rPr lang="en-CA" dirty="0"/>
              <a:t> </a:t>
            </a:r>
            <a:r>
              <a:rPr lang="en-CA" dirty="0" err="1"/>
              <a:t>d'exécution</a:t>
            </a:r>
            <a:r>
              <a:rPr lang="en-CA" dirty="0"/>
              <a:t> </a:t>
            </a:r>
            <a:r>
              <a:rPr lang="en-CA" dirty="0" err="1"/>
              <a:t>typique</a:t>
            </a:r>
            <a:r>
              <a:rPr lang="en-CA" dirty="0"/>
              <a:t> </a:t>
            </a:r>
            <a:r>
              <a:rPr lang="en-CA" dirty="0" err="1"/>
              <a:t>ressemble</a:t>
            </a:r>
            <a:r>
              <a:rPr lang="en-CA" dirty="0"/>
              <a:t> à </a:t>
            </a:r>
            <a:r>
              <a:rPr lang="en-CA" dirty="0" err="1"/>
              <a:t>ceci</a:t>
            </a:r>
            <a:endParaRPr lang="en-CA" dirty="0"/>
          </a:p>
          <a:p>
            <a:pPr lvl="1"/>
            <a:r>
              <a:rPr lang="en-CA" dirty="0"/>
              <a:t>1) </a:t>
            </a:r>
            <a:r>
              <a:rPr lang="en-CA" dirty="0" err="1"/>
              <a:t>L'application</a:t>
            </a:r>
            <a:r>
              <a:rPr lang="en-CA" dirty="0"/>
              <a:t> </a:t>
            </a:r>
            <a:r>
              <a:rPr lang="en-CA" dirty="0" err="1"/>
              <a:t>reçoit</a:t>
            </a:r>
            <a:r>
              <a:rPr lang="en-CA" dirty="0"/>
              <a:t> </a:t>
            </a:r>
            <a:r>
              <a:rPr lang="en-CA" dirty="0" err="1"/>
              <a:t>une</a:t>
            </a:r>
            <a:r>
              <a:rPr lang="en-CA" dirty="0"/>
              <a:t> </a:t>
            </a:r>
            <a:r>
              <a:rPr lang="en-CA" dirty="0" err="1"/>
              <a:t>requête</a:t>
            </a:r>
            <a:r>
              <a:rPr lang="en-CA" dirty="0"/>
              <a:t> et </a:t>
            </a:r>
            <a:r>
              <a:rPr lang="en-CA" dirty="0" err="1"/>
              <a:t>l'envoi</a:t>
            </a:r>
            <a:r>
              <a:rPr lang="en-CA" dirty="0"/>
              <a:t> au </a:t>
            </a:r>
            <a:r>
              <a:rPr lang="en-CA" dirty="0" err="1"/>
              <a:t>contrôleur</a:t>
            </a:r>
            <a:endParaRPr lang="en-CA" dirty="0"/>
          </a:p>
          <a:p>
            <a:pPr lvl="1"/>
            <a:r>
              <a:rPr lang="en-CA" dirty="0"/>
              <a:t>2) Le </a:t>
            </a:r>
            <a:r>
              <a:rPr lang="en-CA" dirty="0" err="1"/>
              <a:t>contrôleur</a:t>
            </a:r>
            <a:r>
              <a:rPr lang="en-CA" dirty="0"/>
              <a:t> </a:t>
            </a:r>
            <a:r>
              <a:rPr lang="en-CA" dirty="0" err="1"/>
              <a:t>demande</a:t>
            </a:r>
            <a:r>
              <a:rPr lang="en-CA" dirty="0"/>
              <a:t> </a:t>
            </a:r>
            <a:r>
              <a:rPr lang="en-CA" dirty="0" err="1"/>
              <a:t>d'effectuer</a:t>
            </a:r>
            <a:r>
              <a:rPr lang="en-CA" dirty="0"/>
              <a:t> </a:t>
            </a:r>
            <a:r>
              <a:rPr lang="en-CA" dirty="0" err="1"/>
              <a:t>une</a:t>
            </a:r>
            <a:r>
              <a:rPr lang="en-CA" dirty="0"/>
              <a:t> modification sur le </a:t>
            </a:r>
            <a:r>
              <a:rPr lang="en-CA" dirty="0" err="1"/>
              <a:t>modèle</a:t>
            </a:r>
            <a:r>
              <a:rPr lang="en-CA" dirty="0"/>
              <a:t> (les </a:t>
            </a:r>
            <a:r>
              <a:rPr lang="en-CA" dirty="0" err="1"/>
              <a:t>données</a:t>
            </a:r>
            <a:r>
              <a:rPr lang="en-CA" dirty="0"/>
              <a:t>)</a:t>
            </a:r>
          </a:p>
          <a:p>
            <a:pPr lvl="1"/>
            <a:r>
              <a:rPr lang="en-CA" dirty="0"/>
              <a:t>3) Une </a:t>
            </a:r>
            <a:r>
              <a:rPr lang="en-CA" dirty="0" err="1"/>
              <a:t>vue</a:t>
            </a:r>
            <a:r>
              <a:rPr lang="en-CA" dirty="0"/>
              <a:t> </a:t>
            </a:r>
            <a:r>
              <a:rPr lang="en-CA" dirty="0" err="1"/>
              <a:t>est</a:t>
            </a:r>
            <a:r>
              <a:rPr lang="en-CA" dirty="0"/>
              <a:t> </a:t>
            </a:r>
            <a:r>
              <a:rPr lang="en-CA" dirty="0" err="1"/>
              <a:t>appelée</a:t>
            </a:r>
            <a:r>
              <a:rPr lang="en-CA" dirty="0"/>
              <a:t> pour </a:t>
            </a:r>
            <a:r>
              <a:rPr lang="en-CA" dirty="0" err="1"/>
              <a:t>répondre</a:t>
            </a:r>
            <a:r>
              <a:rPr lang="en-CA" dirty="0"/>
              <a:t>, </a:t>
            </a:r>
            <a:r>
              <a:rPr lang="en-CA" dirty="0" err="1"/>
              <a:t>celle</a:t>
            </a:r>
            <a:r>
              <a:rPr lang="en-CA" dirty="0"/>
              <a:t>-ci utilise le </a:t>
            </a:r>
            <a:r>
              <a:rPr lang="en-CA" dirty="0" err="1"/>
              <a:t>modèle</a:t>
            </a:r>
            <a:r>
              <a:rPr lang="en-CA" dirty="0"/>
              <a:t> pour </a:t>
            </a:r>
            <a:r>
              <a:rPr lang="en-CA" dirty="0" err="1"/>
              <a:t>intégrer</a:t>
            </a:r>
            <a:r>
              <a:rPr lang="en-CA" dirty="0"/>
              <a:t> </a:t>
            </a:r>
            <a:r>
              <a:rPr lang="en-CA" dirty="0" err="1"/>
              <a:t>l'information</a:t>
            </a:r>
            <a:r>
              <a:rPr lang="en-CA" dirty="0"/>
              <a:t> à son </a:t>
            </a:r>
            <a:r>
              <a:rPr lang="en-CA" dirty="0" err="1"/>
              <a:t>contenu</a:t>
            </a:r>
            <a:r>
              <a:rPr lang="en-CA" dirty="0"/>
              <a:t> (</a:t>
            </a:r>
            <a:r>
              <a:rPr lang="en-CA" dirty="0" err="1"/>
              <a:t>Syntaxe</a:t>
            </a:r>
            <a:r>
              <a:rPr lang="en-CA" dirty="0"/>
              <a:t> Razor)</a:t>
            </a:r>
          </a:p>
          <a:p>
            <a:pPr lvl="1"/>
            <a:r>
              <a:rPr lang="en-CA" dirty="0"/>
              <a:t>4) Le </a:t>
            </a:r>
            <a:r>
              <a:rPr lang="en-CA" dirty="0" err="1"/>
              <a:t>résultat</a:t>
            </a:r>
            <a:r>
              <a:rPr lang="en-CA" dirty="0"/>
              <a:t> </a:t>
            </a:r>
            <a:r>
              <a:rPr lang="en-CA" dirty="0" err="1"/>
              <a:t>produit</a:t>
            </a:r>
            <a:r>
              <a:rPr lang="en-CA" dirty="0"/>
              <a:t> par la </a:t>
            </a:r>
            <a:r>
              <a:rPr lang="en-CA" dirty="0" err="1"/>
              <a:t>vue</a:t>
            </a:r>
            <a:r>
              <a:rPr lang="en-CA" dirty="0"/>
              <a:t> </a:t>
            </a:r>
            <a:r>
              <a:rPr lang="en-CA" dirty="0" err="1"/>
              <a:t>est</a:t>
            </a:r>
            <a:r>
              <a:rPr lang="en-CA" dirty="0"/>
              <a:t> </a:t>
            </a:r>
            <a:r>
              <a:rPr lang="en-CA" dirty="0" err="1"/>
              <a:t>retourné</a:t>
            </a:r>
            <a:r>
              <a:rPr lang="en-CA" dirty="0"/>
              <a:t> à </a:t>
            </a:r>
            <a:r>
              <a:rPr lang="en-CA" dirty="0" err="1"/>
              <a:t>l'utilisateur</a:t>
            </a:r>
            <a:r>
              <a:rPr lang="en-CA" dirty="0"/>
              <a:t> par le </a:t>
            </a:r>
            <a:r>
              <a:rPr lang="en-CA" dirty="0" err="1"/>
              <a:t>contrôleur</a:t>
            </a:r>
            <a:r>
              <a:rPr lang="en-CA" dirty="0"/>
              <a:t>.</a:t>
            </a:r>
            <a:endParaRPr lang="fr-CA" dirty="0"/>
          </a:p>
          <a:p>
            <a:endParaRPr lang="fr-CA" dirty="0"/>
          </a:p>
        </p:txBody>
      </p:sp>
    </p:spTree>
    <p:extLst>
      <p:ext uri="{BB962C8B-B14F-4D97-AF65-F5344CB8AC3E}">
        <p14:creationId xmlns:p14="http://schemas.microsoft.com/office/powerpoint/2010/main" val="241295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91F2F-6E17-48D9-B40B-A7BCDB9D69EC}"/>
              </a:ext>
            </a:extLst>
          </p:cNvPr>
          <p:cNvSpPr>
            <a:spLocks noGrp="1"/>
          </p:cNvSpPr>
          <p:nvPr>
            <p:ph type="title"/>
            <p:custDataLst>
              <p:tags r:id="rId1"/>
            </p:custDataLst>
          </p:nvPr>
        </p:nvSpPr>
        <p:spPr/>
        <p:txBody>
          <a:bodyPr/>
          <a:lstStyle/>
          <a:p>
            <a:r>
              <a:rPr lang="fr-CA" dirty="0"/>
              <a:t>Introduction à ASP.NET </a:t>
            </a:r>
            <a:r>
              <a:rPr lang="fr-CA" dirty="0" err="1"/>
              <a:t>Core</a:t>
            </a:r>
            <a:r>
              <a:rPr lang="fr-CA" dirty="0"/>
              <a:t> MVC</a:t>
            </a:r>
          </a:p>
        </p:txBody>
      </p:sp>
      <p:sp>
        <p:nvSpPr>
          <p:cNvPr id="3" name="Content Placeholder 2">
            <a:extLst>
              <a:ext uri="{FF2B5EF4-FFF2-40B4-BE49-F238E27FC236}">
                <a16:creationId xmlns:a16="http://schemas.microsoft.com/office/drawing/2014/main" id="{CE63B961-69F5-4529-95F0-329D3FF0859A}"/>
              </a:ext>
            </a:extLst>
          </p:cNvPr>
          <p:cNvSpPr>
            <a:spLocks noGrp="1"/>
          </p:cNvSpPr>
          <p:nvPr>
            <p:ph idx="1"/>
            <p:custDataLst>
              <p:tags r:id="rId2"/>
            </p:custDataLst>
          </p:nvPr>
        </p:nvSpPr>
        <p:spPr/>
        <p:txBody>
          <a:bodyPr/>
          <a:lstStyle/>
          <a:p>
            <a:pPr marL="0" indent="0">
              <a:buNone/>
            </a:pPr>
            <a:r>
              <a:rPr lang="en-CA" dirty="0" err="1"/>
              <a:t>Logique</a:t>
            </a:r>
            <a:r>
              <a:rPr lang="en-CA" dirty="0"/>
              <a:t> </a:t>
            </a:r>
            <a:r>
              <a:rPr lang="en-CA" dirty="0" err="1"/>
              <a:t>d'exécution</a:t>
            </a:r>
            <a:r>
              <a:rPr lang="en-CA" dirty="0"/>
              <a:t> (</a:t>
            </a:r>
            <a:r>
              <a:rPr lang="en-CA" dirty="0" err="1"/>
              <a:t>Schéma</a:t>
            </a:r>
            <a:r>
              <a:rPr lang="en-CA" dirty="0"/>
              <a:t>)</a:t>
            </a:r>
          </a:p>
          <a:p>
            <a:endParaRPr lang="fr-CA" dirty="0"/>
          </a:p>
        </p:txBody>
      </p:sp>
      <p:pic>
        <p:nvPicPr>
          <p:cNvPr id="1026" name="Picture 2" descr="In MVC, should the View know the Model? - Stack Overflow">
            <a:extLst>
              <a:ext uri="{FF2B5EF4-FFF2-40B4-BE49-F238E27FC236}">
                <a16:creationId xmlns:a16="http://schemas.microsoft.com/office/drawing/2014/main" id="{B5428AE7-9454-4187-ABD3-200B0F7D246B}"/>
              </a:ext>
            </a:extLst>
          </p:cNvPr>
          <p:cNvPicPr>
            <a:picLocks noChangeAspect="1" noChangeArrowheads="1"/>
          </p:cNvPicPr>
          <p:nvPr>
            <p:custDataLst>
              <p:tags r:id="rId3"/>
            </p:custDataLst>
          </p:nvPr>
        </p:nvPicPr>
        <p:blipFill>
          <a:blip r:embed="rId6">
            <a:extLst>
              <a:ext uri="{28A0092B-C50C-407E-A947-70E740481C1C}">
                <a14:useLocalDpi xmlns:a14="http://schemas.microsoft.com/office/drawing/2010/main" val="0"/>
              </a:ext>
            </a:extLst>
          </a:blip>
          <a:srcRect/>
          <a:stretch>
            <a:fillRect/>
          </a:stretch>
        </p:blipFill>
        <p:spPr bwMode="auto">
          <a:xfrm>
            <a:off x="2020780" y="2619792"/>
            <a:ext cx="4191000" cy="33051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ECAB2B7-7E38-4B14-97FD-527B1C5BA7D4}"/>
              </a:ext>
            </a:extLst>
          </p:cNvPr>
          <p:cNvSpPr txBox="1"/>
          <p:nvPr>
            <p:custDataLst>
              <p:tags r:id="rId4"/>
            </p:custDataLst>
          </p:nvPr>
        </p:nvSpPr>
        <p:spPr>
          <a:xfrm>
            <a:off x="7190913" y="6405282"/>
            <a:ext cx="4886274" cy="369332"/>
          </a:xfrm>
          <a:prstGeom prst="rect">
            <a:avLst/>
          </a:prstGeom>
          <a:noFill/>
        </p:spPr>
        <p:txBody>
          <a:bodyPr wrap="none" rtlCol="0">
            <a:spAutoFit/>
          </a:bodyPr>
          <a:lstStyle/>
          <a:p>
            <a:r>
              <a:rPr lang="fr-CA" dirty="0"/>
              <a:t>Source: https://i.stack.imgur.com/s3d6r.gif</a:t>
            </a:r>
          </a:p>
        </p:txBody>
      </p:sp>
    </p:spTree>
    <p:extLst>
      <p:ext uri="{BB962C8B-B14F-4D97-AF65-F5344CB8AC3E}">
        <p14:creationId xmlns:p14="http://schemas.microsoft.com/office/powerpoint/2010/main" val="1156865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91F2F-6E17-48D9-B40B-A7BCDB9D69EC}"/>
              </a:ext>
            </a:extLst>
          </p:cNvPr>
          <p:cNvSpPr>
            <a:spLocks noGrp="1"/>
          </p:cNvSpPr>
          <p:nvPr>
            <p:ph type="title"/>
            <p:custDataLst>
              <p:tags r:id="rId1"/>
            </p:custDataLst>
          </p:nvPr>
        </p:nvSpPr>
        <p:spPr/>
        <p:txBody>
          <a:bodyPr/>
          <a:lstStyle/>
          <a:p>
            <a:r>
              <a:rPr lang="fr-CA" dirty="0"/>
              <a:t>Introduction à ASP.NET </a:t>
            </a:r>
            <a:r>
              <a:rPr lang="fr-CA" dirty="0" err="1"/>
              <a:t>Core</a:t>
            </a:r>
            <a:r>
              <a:rPr lang="fr-CA" dirty="0"/>
              <a:t> MVC</a:t>
            </a:r>
          </a:p>
        </p:txBody>
      </p:sp>
      <p:sp>
        <p:nvSpPr>
          <p:cNvPr id="3" name="Content Placeholder 2">
            <a:extLst>
              <a:ext uri="{FF2B5EF4-FFF2-40B4-BE49-F238E27FC236}">
                <a16:creationId xmlns:a16="http://schemas.microsoft.com/office/drawing/2014/main" id="{CE63B961-69F5-4529-95F0-329D3FF0859A}"/>
              </a:ext>
            </a:extLst>
          </p:cNvPr>
          <p:cNvSpPr>
            <a:spLocks noGrp="1"/>
          </p:cNvSpPr>
          <p:nvPr>
            <p:ph idx="1"/>
            <p:custDataLst>
              <p:tags r:id="rId2"/>
            </p:custDataLst>
          </p:nvPr>
        </p:nvSpPr>
        <p:spPr>
          <a:xfrm>
            <a:off x="1103312" y="2052918"/>
            <a:ext cx="10606335" cy="4195481"/>
          </a:xfrm>
        </p:spPr>
        <p:txBody>
          <a:bodyPr/>
          <a:lstStyle/>
          <a:p>
            <a:r>
              <a:rPr lang="en-CA" dirty="0"/>
              <a:t>Le concept </a:t>
            </a:r>
            <a:r>
              <a:rPr lang="en-CA" dirty="0" err="1"/>
              <a:t>reste</a:t>
            </a:r>
            <a:r>
              <a:rPr lang="en-CA" dirty="0"/>
              <a:t> un </a:t>
            </a:r>
            <a:r>
              <a:rPr lang="en-CA" dirty="0" err="1"/>
              <a:t>peu</a:t>
            </a:r>
            <a:r>
              <a:rPr lang="en-CA" dirty="0"/>
              <a:t> </a:t>
            </a:r>
            <a:r>
              <a:rPr lang="en-CA" dirty="0" err="1"/>
              <a:t>abstrait</a:t>
            </a:r>
            <a:r>
              <a:rPr lang="en-CA" dirty="0"/>
              <a:t>?</a:t>
            </a:r>
          </a:p>
          <a:p>
            <a:endParaRPr lang="en-CA" dirty="0"/>
          </a:p>
          <a:p>
            <a:r>
              <a:rPr lang="en-CA" dirty="0"/>
              <a:t>Pas de </a:t>
            </a:r>
            <a:r>
              <a:rPr lang="en-CA" dirty="0" err="1"/>
              <a:t>panique</a:t>
            </a:r>
            <a:r>
              <a:rPr lang="en-CA" dirty="0"/>
              <a:t>!</a:t>
            </a:r>
          </a:p>
          <a:p>
            <a:endParaRPr lang="en-CA" dirty="0"/>
          </a:p>
          <a:p>
            <a:r>
              <a:rPr lang="en-CA" dirty="0"/>
              <a:t>Dans la </a:t>
            </a:r>
            <a:r>
              <a:rPr lang="en-CA" dirty="0" err="1"/>
              <a:t>prochaine</a:t>
            </a:r>
            <a:r>
              <a:rPr lang="en-CA" dirty="0"/>
              <a:t> section, nous </a:t>
            </a:r>
            <a:r>
              <a:rPr lang="en-CA" dirty="0" err="1"/>
              <a:t>couvrirons</a:t>
            </a:r>
            <a:r>
              <a:rPr lang="en-CA" dirty="0"/>
              <a:t> </a:t>
            </a:r>
            <a:r>
              <a:rPr lang="en-CA" dirty="0" err="1"/>
              <a:t>étape</a:t>
            </a:r>
            <a:r>
              <a:rPr lang="en-CA" dirty="0"/>
              <a:t> par </a:t>
            </a:r>
            <a:r>
              <a:rPr lang="en-CA" dirty="0" err="1"/>
              <a:t>étape</a:t>
            </a:r>
            <a:r>
              <a:rPr lang="en-CA" dirty="0"/>
              <a:t> comment </a:t>
            </a:r>
            <a:r>
              <a:rPr lang="en-CA" dirty="0" err="1"/>
              <a:t>créer</a:t>
            </a:r>
            <a:r>
              <a:rPr lang="en-CA" dirty="0"/>
              <a:t> </a:t>
            </a:r>
            <a:r>
              <a:rPr lang="en-CA" dirty="0" err="1"/>
              <a:t>votre</a:t>
            </a:r>
            <a:r>
              <a:rPr lang="en-CA" dirty="0"/>
              <a:t> </a:t>
            </a:r>
            <a:r>
              <a:rPr lang="en-CA" dirty="0" err="1"/>
              <a:t>projet</a:t>
            </a:r>
            <a:r>
              <a:rPr lang="en-CA" dirty="0"/>
              <a:t> et commencer à </a:t>
            </a:r>
            <a:r>
              <a:rPr lang="en-CA" dirty="0" err="1"/>
              <a:t>expérimenter</a:t>
            </a:r>
            <a:r>
              <a:rPr lang="en-CA" dirty="0"/>
              <a:t> avec </a:t>
            </a:r>
            <a:r>
              <a:rPr lang="en-CA" dirty="0" err="1"/>
              <a:t>ces</a:t>
            </a:r>
            <a:r>
              <a:rPr lang="en-CA" dirty="0"/>
              <a:t> concepts.</a:t>
            </a:r>
            <a:endParaRPr lang="fr-CA" dirty="0"/>
          </a:p>
        </p:txBody>
      </p:sp>
    </p:spTree>
    <p:extLst>
      <p:ext uri="{BB962C8B-B14F-4D97-AF65-F5344CB8AC3E}">
        <p14:creationId xmlns:p14="http://schemas.microsoft.com/office/powerpoint/2010/main" val="353219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La création du projet</a:t>
            </a:r>
          </a:p>
        </p:txBody>
      </p:sp>
    </p:spTree>
    <p:extLst>
      <p:ext uri="{BB962C8B-B14F-4D97-AF65-F5344CB8AC3E}">
        <p14:creationId xmlns:p14="http://schemas.microsoft.com/office/powerpoint/2010/main" val="2247525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La création du projet</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p:txBody>
          <a:bodyPr/>
          <a:lstStyle/>
          <a:p>
            <a:r>
              <a:rPr lang="fr-CA" dirty="0"/>
              <a:t>Vous êtes familier avec le processus de création de projets Web Pages sous Visual Studio 2022.</a:t>
            </a:r>
          </a:p>
          <a:p>
            <a:endParaRPr lang="fr-CA" dirty="0"/>
          </a:p>
          <a:p>
            <a:r>
              <a:rPr lang="fr-CA" dirty="0"/>
              <a:t>Maintenant, nous allons couvrir comment créer un projet de type ASP.NET </a:t>
            </a:r>
            <a:r>
              <a:rPr lang="fr-CA" dirty="0" err="1"/>
              <a:t>Core</a:t>
            </a:r>
            <a:r>
              <a:rPr lang="fr-CA" dirty="0"/>
              <a:t> MVC</a:t>
            </a:r>
          </a:p>
          <a:p>
            <a:pPr lvl="1"/>
            <a:endParaRPr lang="fr-CA" dirty="0"/>
          </a:p>
        </p:txBody>
      </p:sp>
    </p:spTree>
    <p:extLst>
      <p:ext uri="{BB962C8B-B14F-4D97-AF65-F5344CB8AC3E}">
        <p14:creationId xmlns:p14="http://schemas.microsoft.com/office/powerpoint/2010/main" val="3652282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La création du projet</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p:txBody>
          <a:bodyPr/>
          <a:lstStyle/>
          <a:p>
            <a:pPr marL="0" indent="0">
              <a:buNone/>
            </a:pPr>
            <a:r>
              <a:rPr lang="fr-CA" dirty="0"/>
              <a:t>Étape 1</a:t>
            </a:r>
          </a:p>
          <a:p>
            <a:pPr lvl="1"/>
            <a:r>
              <a:rPr lang="fr-CA" dirty="0"/>
              <a:t>Ouvrir Visual </a:t>
            </a:r>
            <a:r>
              <a:rPr lang="fr-CA"/>
              <a:t>Studio 2022 </a:t>
            </a:r>
            <a:r>
              <a:rPr lang="fr-CA" dirty="0"/>
              <a:t>et sélectionner "</a:t>
            </a:r>
            <a:r>
              <a:rPr lang="fr-CA" dirty="0" err="1"/>
              <a:t>Create</a:t>
            </a:r>
            <a:r>
              <a:rPr lang="fr-CA" dirty="0"/>
              <a:t> a new </a:t>
            </a:r>
            <a:r>
              <a:rPr lang="fr-CA" dirty="0" err="1"/>
              <a:t>project</a:t>
            </a:r>
            <a:r>
              <a:rPr lang="fr-CA" dirty="0"/>
              <a:t>"</a:t>
            </a:r>
          </a:p>
        </p:txBody>
      </p:sp>
      <p:pic>
        <p:nvPicPr>
          <p:cNvPr id="8" name="Picture 7">
            <a:extLst>
              <a:ext uri="{FF2B5EF4-FFF2-40B4-BE49-F238E27FC236}">
                <a16:creationId xmlns:a16="http://schemas.microsoft.com/office/drawing/2014/main" id="{9731324C-E1D0-CC0E-6D21-A49B13D3005B}"/>
              </a:ext>
            </a:extLst>
          </p:cNvPr>
          <p:cNvPicPr>
            <a:picLocks noChangeAspect="1"/>
          </p:cNvPicPr>
          <p:nvPr/>
        </p:nvPicPr>
        <p:blipFill>
          <a:blip r:embed="rId4"/>
          <a:stretch>
            <a:fillRect/>
          </a:stretch>
        </p:blipFill>
        <p:spPr>
          <a:xfrm>
            <a:off x="1415473" y="1657870"/>
            <a:ext cx="7405798" cy="4917626"/>
          </a:xfrm>
          <a:prstGeom prst="rect">
            <a:avLst/>
          </a:prstGeom>
        </p:spPr>
      </p:pic>
    </p:spTree>
    <p:extLst>
      <p:ext uri="{BB962C8B-B14F-4D97-AF65-F5344CB8AC3E}">
        <p14:creationId xmlns:p14="http://schemas.microsoft.com/office/powerpoint/2010/main" val="17480504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La création du projet</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p:txBody>
          <a:bodyPr/>
          <a:lstStyle/>
          <a:p>
            <a:pPr marL="0" indent="0">
              <a:buNone/>
            </a:pPr>
            <a:r>
              <a:rPr lang="fr-CA" dirty="0"/>
              <a:t>Étape 2</a:t>
            </a:r>
          </a:p>
          <a:p>
            <a:pPr lvl="1"/>
            <a:r>
              <a:rPr lang="fr-CA" dirty="0"/>
              <a:t>Sélectionner "ASP.NET </a:t>
            </a:r>
            <a:r>
              <a:rPr lang="fr-CA" dirty="0" err="1"/>
              <a:t>Core</a:t>
            </a:r>
            <a:r>
              <a:rPr lang="fr-CA" dirty="0"/>
              <a:t> Web App (Model-</a:t>
            </a:r>
            <a:r>
              <a:rPr lang="fr-CA" dirty="0" err="1"/>
              <a:t>View</a:t>
            </a:r>
            <a:r>
              <a:rPr lang="fr-CA" dirty="0"/>
              <a:t>-Controller)", puis cliquez sur "Next"</a:t>
            </a:r>
          </a:p>
        </p:txBody>
      </p:sp>
      <p:pic>
        <p:nvPicPr>
          <p:cNvPr id="5" name="Picture 4">
            <a:extLst>
              <a:ext uri="{FF2B5EF4-FFF2-40B4-BE49-F238E27FC236}">
                <a16:creationId xmlns:a16="http://schemas.microsoft.com/office/drawing/2014/main" id="{2630EFD6-2B27-9606-373C-0B6E4907E547}"/>
              </a:ext>
            </a:extLst>
          </p:cNvPr>
          <p:cNvPicPr>
            <a:picLocks noChangeAspect="1"/>
          </p:cNvPicPr>
          <p:nvPr/>
        </p:nvPicPr>
        <p:blipFill>
          <a:blip r:embed="rId4"/>
          <a:stretch>
            <a:fillRect/>
          </a:stretch>
        </p:blipFill>
        <p:spPr>
          <a:xfrm>
            <a:off x="4313029" y="2958352"/>
            <a:ext cx="5760158" cy="3825017"/>
          </a:xfrm>
          <a:prstGeom prst="rect">
            <a:avLst/>
          </a:prstGeom>
        </p:spPr>
      </p:pic>
    </p:spTree>
    <p:extLst>
      <p:ext uri="{BB962C8B-B14F-4D97-AF65-F5344CB8AC3E}">
        <p14:creationId xmlns:p14="http://schemas.microsoft.com/office/powerpoint/2010/main" val="2448871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La création du projet</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p:txBody>
          <a:bodyPr/>
          <a:lstStyle/>
          <a:p>
            <a:pPr marL="0" indent="0">
              <a:buNone/>
            </a:pPr>
            <a:r>
              <a:rPr lang="fr-CA" dirty="0"/>
              <a:t>Étape 3</a:t>
            </a:r>
          </a:p>
          <a:p>
            <a:pPr lvl="1"/>
            <a:r>
              <a:rPr lang="fr-CA" dirty="0"/>
              <a:t>Entrez un nom pour votre projet, puis cliquez sur « Next »</a:t>
            </a:r>
          </a:p>
        </p:txBody>
      </p:sp>
      <p:pic>
        <p:nvPicPr>
          <p:cNvPr id="6" name="Picture 5">
            <a:extLst>
              <a:ext uri="{FF2B5EF4-FFF2-40B4-BE49-F238E27FC236}">
                <a16:creationId xmlns:a16="http://schemas.microsoft.com/office/drawing/2014/main" id="{E98ECBA3-E031-97E9-12F3-9480D19EF562}"/>
              </a:ext>
            </a:extLst>
          </p:cNvPr>
          <p:cNvPicPr>
            <a:picLocks noChangeAspect="1"/>
          </p:cNvPicPr>
          <p:nvPr/>
        </p:nvPicPr>
        <p:blipFill>
          <a:blip r:embed="rId4"/>
          <a:stretch>
            <a:fillRect/>
          </a:stretch>
        </p:blipFill>
        <p:spPr>
          <a:xfrm>
            <a:off x="1592478" y="2874123"/>
            <a:ext cx="5749355" cy="3812010"/>
          </a:xfrm>
          <a:prstGeom prst="rect">
            <a:avLst/>
          </a:prstGeom>
        </p:spPr>
      </p:pic>
    </p:spTree>
    <p:extLst>
      <p:ext uri="{BB962C8B-B14F-4D97-AF65-F5344CB8AC3E}">
        <p14:creationId xmlns:p14="http://schemas.microsoft.com/office/powerpoint/2010/main" val="42168654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La création du projet</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p:txBody>
          <a:bodyPr/>
          <a:lstStyle/>
          <a:p>
            <a:pPr marL="0" indent="0">
              <a:buNone/>
            </a:pPr>
            <a:r>
              <a:rPr lang="fr-CA" dirty="0"/>
              <a:t>Étape 4</a:t>
            </a:r>
          </a:p>
          <a:p>
            <a:pPr lvl="1"/>
            <a:r>
              <a:rPr lang="fr-CA" dirty="0"/>
              <a:t>Cliquez sur "</a:t>
            </a:r>
            <a:r>
              <a:rPr lang="fr-CA" dirty="0" err="1"/>
              <a:t>Create</a:t>
            </a:r>
            <a:r>
              <a:rPr lang="fr-CA" dirty="0"/>
              <a:t>"</a:t>
            </a:r>
          </a:p>
        </p:txBody>
      </p:sp>
      <p:pic>
        <p:nvPicPr>
          <p:cNvPr id="6" name="Picture 5">
            <a:extLst>
              <a:ext uri="{FF2B5EF4-FFF2-40B4-BE49-F238E27FC236}">
                <a16:creationId xmlns:a16="http://schemas.microsoft.com/office/drawing/2014/main" id="{64780BF7-E2FD-0AB1-B1AC-AEAAEA0DB7DE}"/>
              </a:ext>
            </a:extLst>
          </p:cNvPr>
          <p:cNvPicPr>
            <a:picLocks noChangeAspect="1"/>
          </p:cNvPicPr>
          <p:nvPr/>
        </p:nvPicPr>
        <p:blipFill>
          <a:blip r:embed="rId4"/>
          <a:stretch>
            <a:fillRect/>
          </a:stretch>
        </p:blipFill>
        <p:spPr>
          <a:xfrm>
            <a:off x="3435658" y="2908381"/>
            <a:ext cx="5712688" cy="3800917"/>
          </a:xfrm>
          <a:prstGeom prst="rect">
            <a:avLst/>
          </a:prstGeom>
        </p:spPr>
      </p:pic>
    </p:spTree>
    <p:extLst>
      <p:ext uri="{BB962C8B-B14F-4D97-AF65-F5344CB8AC3E}">
        <p14:creationId xmlns:p14="http://schemas.microsoft.com/office/powerpoint/2010/main" val="3190486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La création du projet</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p:txBody>
          <a:bodyPr/>
          <a:lstStyle/>
          <a:p>
            <a:pPr marL="0" indent="0">
              <a:buNone/>
            </a:pPr>
            <a:r>
              <a:rPr lang="fr-CA" dirty="0"/>
              <a:t>Étape 5</a:t>
            </a:r>
          </a:p>
          <a:p>
            <a:pPr lvl="1"/>
            <a:r>
              <a:rPr lang="fr-CA" dirty="0"/>
              <a:t>Vous avez maintenant un projet ASP.NET </a:t>
            </a:r>
            <a:r>
              <a:rPr lang="fr-CA" dirty="0" err="1"/>
              <a:t>Core</a:t>
            </a:r>
            <a:r>
              <a:rPr lang="fr-CA" dirty="0"/>
              <a:t> MVC</a:t>
            </a:r>
          </a:p>
        </p:txBody>
      </p:sp>
      <p:pic>
        <p:nvPicPr>
          <p:cNvPr id="6" name="Picture 5">
            <a:extLst>
              <a:ext uri="{FF2B5EF4-FFF2-40B4-BE49-F238E27FC236}">
                <a16:creationId xmlns:a16="http://schemas.microsoft.com/office/drawing/2014/main" id="{73DE7F4D-4732-4F81-4161-2991AFB5FE75}"/>
              </a:ext>
            </a:extLst>
          </p:cNvPr>
          <p:cNvPicPr>
            <a:picLocks noChangeAspect="1"/>
          </p:cNvPicPr>
          <p:nvPr/>
        </p:nvPicPr>
        <p:blipFill>
          <a:blip r:embed="rId4"/>
          <a:stretch>
            <a:fillRect/>
          </a:stretch>
        </p:blipFill>
        <p:spPr>
          <a:xfrm>
            <a:off x="1995781" y="2957319"/>
            <a:ext cx="3743847" cy="2772162"/>
          </a:xfrm>
          <a:prstGeom prst="rect">
            <a:avLst/>
          </a:prstGeom>
        </p:spPr>
      </p:pic>
    </p:spTree>
    <p:extLst>
      <p:ext uri="{BB962C8B-B14F-4D97-AF65-F5344CB8AC3E}">
        <p14:creationId xmlns:p14="http://schemas.microsoft.com/office/powerpoint/2010/main" val="1845644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595777" y="2625466"/>
            <a:ext cx="9404723" cy="1400530"/>
          </a:xfrm>
        </p:spPr>
        <p:txBody>
          <a:bodyPr/>
          <a:lstStyle/>
          <a:p>
            <a:r>
              <a:rPr lang="en-US" dirty="0"/>
              <a:t>Introduction à ASP.NET </a:t>
            </a:r>
            <a:r>
              <a:rPr lang="en-US"/>
              <a:t>Core MVC</a:t>
            </a:r>
            <a:endParaRPr lang="en-US" dirty="0"/>
          </a:p>
        </p:txBody>
      </p:sp>
    </p:spTree>
    <p:extLst>
      <p:ext uri="{BB962C8B-B14F-4D97-AF65-F5344CB8AC3E}">
        <p14:creationId xmlns:p14="http://schemas.microsoft.com/office/powerpoint/2010/main" val="37223278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La création du projet</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p:txBody>
          <a:bodyPr/>
          <a:lstStyle/>
          <a:p>
            <a:pPr marL="0" indent="0">
              <a:buNone/>
            </a:pPr>
            <a:r>
              <a:rPr lang="fr-CA" dirty="0"/>
              <a:t>Étape 6</a:t>
            </a:r>
          </a:p>
          <a:p>
            <a:pPr lvl="1"/>
            <a:r>
              <a:rPr lang="fr-CA" dirty="0"/>
              <a:t>Cliquez sur "IIS Express" pour vérifier son bon fonctionnement</a:t>
            </a:r>
          </a:p>
        </p:txBody>
      </p:sp>
      <p:pic>
        <p:nvPicPr>
          <p:cNvPr id="5" name="Picture 4">
            <a:extLst>
              <a:ext uri="{FF2B5EF4-FFF2-40B4-BE49-F238E27FC236}">
                <a16:creationId xmlns:a16="http://schemas.microsoft.com/office/drawing/2014/main" id="{462AD188-7AD9-4380-B673-36D550B46C68}"/>
              </a:ext>
            </a:extLst>
          </p:cNvPr>
          <p:cNvPicPr>
            <a:picLocks noChangeAspect="1"/>
          </p:cNvPicPr>
          <p:nvPr>
            <p:custDataLst>
              <p:tags r:id="rId3"/>
            </p:custDataLst>
          </p:nvPr>
        </p:nvPicPr>
        <p:blipFill>
          <a:blip r:embed="rId6"/>
          <a:stretch>
            <a:fillRect/>
          </a:stretch>
        </p:blipFill>
        <p:spPr>
          <a:xfrm>
            <a:off x="1238990" y="3265595"/>
            <a:ext cx="3162300" cy="2457450"/>
          </a:xfrm>
          <a:prstGeom prst="rect">
            <a:avLst/>
          </a:prstGeom>
        </p:spPr>
      </p:pic>
      <p:pic>
        <p:nvPicPr>
          <p:cNvPr id="6" name="Picture 5">
            <a:extLst>
              <a:ext uri="{FF2B5EF4-FFF2-40B4-BE49-F238E27FC236}">
                <a16:creationId xmlns:a16="http://schemas.microsoft.com/office/drawing/2014/main" id="{FA935DE8-E644-4721-8260-BE51F5BD8693}"/>
              </a:ext>
            </a:extLst>
          </p:cNvPr>
          <p:cNvPicPr>
            <a:picLocks noChangeAspect="1"/>
          </p:cNvPicPr>
          <p:nvPr>
            <p:custDataLst>
              <p:tags r:id="rId4"/>
            </p:custDataLst>
          </p:nvPr>
        </p:nvPicPr>
        <p:blipFill>
          <a:blip r:embed="rId7"/>
          <a:stretch>
            <a:fillRect/>
          </a:stretch>
        </p:blipFill>
        <p:spPr>
          <a:xfrm>
            <a:off x="5292030" y="3107184"/>
            <a:ext cx="4360354" cy="2849732"/>
          </a:xfrm>
          <a:prstGeom prst="rect">
            <a:avLst/>
          </a:prstGeom>
        </p:spPr>
      </p:pic>
    </p:spTree>
    <p:extLst>
      <p:ext uri="{BB962C8B-B14F-4D97-AF65-F5344CB8AC3E}">
        <p14:creationId xmlns:p14="http://schemas.microsoft.com/office/powerpoint/2010/main" val="37475409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La création du projet</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a:xfrm>
            <a:off x="1103311" y="1853248"/>
            <a:ext cx="8946541" cy="4195481"/>
          </a:xfrm>
        </p:spPr>
        <p:txBody>
          <a:bodyPr/>
          <a:lstStyle/>
          <a:p>
            <a:r>
              <a:rPr lang="fr-CA" dirty="0"/>
              <a:t>Si on observe la structure de fichier, on peut remarquer que la structure est légèrement différence aux applications faites jusqu'ici.</a:t>
            </a:r>
          </a:p>
          <a:p>
            <a:r>
              <a:rPr lang="fr-CA" dirty="0"/>
              <a:t>Celle-ci implémente effectivement une structure de fichier qui exploite l'architecture MVC.</a:t>
            </a:r>
          </a:p>
          <a:p>
            <a:r>
              <a:rPr lang="fr-CA" dirty="0"/>
              <a:t>Dans la prochaine section, nous couvrirons la configuration de la vue et du contrôleur.</a:t>
            </a:r>
          </a:p>
          <a:p>
            <a:pPr lvl="1"/>
            <a:endParaRPr lang="fr-CA" dirty="0"/>
          </a:p>
        </p:txBody>
      </p:sp>
      <p:pic>
        <p:nvPicPr>
          <p:cNvPr id="4" name="Picture 3">
            <a:extLst>
              <a:ext uri="{FF2B5EF4-FFF2-40B4-BE49-F238E27FC236}">
                <a16:creationId xmlns:a16="http://schemas.microsoft.com/office/drawing/2014/main" id="{26F00945-1018-426F-80DA-EC218DC27B3C}"/>
              </a:ext>
            </a:extLst>
          </p:cNvPr>
          <p:cNvPicPr>
            <a:picLocks noChangeAspect="1"/>
          </p:cNvPicPr>
          <p:nvPr>
            <p:custDataLst>
              <p:tags r:id="rId3"/>
            </p:custDataLst>
          </p:nvPr>
        </p:nvPicPr>
        <p:blipFill>
          <a:blip r:embed="rId5"/>
          <a:stretch>
            <a:fillRect/>
          </a:stretch>
        </p:blipFill>
        <p:spPr>
          <a:xfrm>
            <a:off x="4866369" y="3737454"/>
            <a:ext cx="3040885" cy="3049524"/>
          </a:xfrm>
          <a:prstGeom prst="rect">
            <a:avLst/>
          </a:prstGeom>
        </p:spPr>
      </p:pic>
    </p:spTree>
    <p:extLst>
      <p:ext uri="{BB962C8B-B14F-4D97-AF65-F5344CB8AC3E}">
        <p14:creationId xmlns:p14="http://schemas.microsoft.com/office/powerpoint/2010/main" val="26606514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Utilisation des différentes composantes</a:t>
            </a:r>
          </a:p>
        </p:txBody>
      </p:sp>
    </p:spTree>
    <p:extLst>
      <p:ext uri="{BB962C8B-B14F-4D97-AF65-F5344CB8AC3E}">
        <p14:creationId xmlns:p14="http://schemas.microsoft.com/office/powerpoint/2010/main" val="12690527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407BD-7895-46B2-AA6A-5FCEDB51FECD}"/>
              </a:ext>
            </a:extLst>
          </p:cNvPr>
          <p:cNvSpPr>
            <a:spLocks noGrp="1"/>
          </p:cNvSpPr>
          <p:nvPr>
            <p:ph type="title"/>
            <p:custDataLst>
              <p:tags r:id="rId1"/>
            </p:custDataLst>
          </p:nvPr>
        </p:nvSpPr>
        <p:spPr/>
        <p:txBody>
          <a:bodyPr/>
          <a:lstStyle/>
          <a:p>
            <a:r>
              <a:rPr lang="en-US" dirty="0" err="1"/>
              <a:t>Utilisation</a:t>
            </a:r>
            <a:r>
              <a:rPr lang="en-US" dirty="0"/>
              <a:t> des </a:t>
            </a:r>
            <a:r>
              <a:rPr lang="en-US" dirty="0" err="1"/>
              <a:t>différentes</a:t>
            </a:r>
            <a:r>
              <a:rPr lang="en-US" dirty="0"/>
              <a:t> </a:t>
            </a:r>
            <a:r>
              <a:rPr lang="en-US" dirty="0" err="1"/>
              <a:t>composantes</a:t>
            </a:r>
            <a:endParaRPr lang="fr-CA" dirty="0"/>
          </a:p>
        </p:txBody>
      </p:sp>
      <p:sp>
        <p:nvSpPr>
          <p:cNvPr id="3" name="Content Placeholder 2">
            <a:extLst>
              <a:ext uri="{FF2B5EF4-FFF2-40B4-BE49-F238E27FC236}">
                <a16:creationId xmlns:a16="http://schemas.microsoft.com/office/drawing/2014/main" id="{456BC3D3-DF6E-4DAC-8F64-265CB2033281}"/>
              </a:ext>
            </a:extLst>
          </p:cNvPr>
          <p:cNvSpPr>
            <a:spLocks noGrp="1"/>
          </p:cNvSpPr>
          <p:nvPr>
            <p:ph idx="1"/>
            <p:custDataLst>
              <p:tags r:id="rId2"/>
            </p:custDataLst>
          </p:nvPr>
        </p:nvSpPr>
        <p:spPr/>
        <p:txBody>
          <a:bodyPr/>
          <a:lstStyle/>
          <a:p>
            <a:r>
              <a:rPr lang="en-US" dirty="0"/>
              <a:t>Nous </a:t>
            </a:r>
            <a:r>
              <a:rPr lang="en-US" dirty="0" err="1"/>
              <a:t>avons</a:t>
            </a:r>
            <a:r>
              <a:rPr lang="en-US" dirty="0"/>
              <a:t> vu que la structure de </a:t>
            </a:r>
            <a:r>
              <a:rPr lang="en-US" dirty="0" err="1"/>
              <a:t>fichier</a:t>
            </a:r>
            <a:r>
              <a:rPr lang="en-US" dirty="0"/>
              <a:t> impose déjà </a:t>
            </a:r>
            <a:r>
              <a:rPr lang="en-US" dirty="0" err="1"/>
              <a:t>une</a:t>
            </a:r>
            <a:r>
              <a:rPr lang="en-US" dirty="0"/>
              <a:t> </a:t>
            </a:r>
            <a:r>
              <a:rPr lang="en-US" dirty="0" err="1"/>
              <a:t>implémentation</a:t>
            </a:r>
            <a:r>
              <a:rPr lang="en-US" dirty="0"/>
              <a:t> de </a:t>
            </a:r>
            <a:r>
              <a:rPr lang="en-US" dirty="0" err="1"/>
              <a:t>l'architecture</a:t>
            </a:r>
            <a:r>
              <a:rPr lang="en-US" dirty="0"/>
              <a:t> MVC.</a:t>
            </a:r>
          </a:p>
          <a:p>
            <a:r>
              <a:rPr lang="en-US" dirty="0"/>
              <a:t>Dans </a:t>
            </a:r>
            <a:r>
              <a:rPr lang="en-US" dirty="0" err="1"/>
              <a:t>cette</a:t>
            </a:r>
            <a:r>
              <a:rPr lang="en-US" dirty="0"/>
              <a:t> section, nous </a:t>
            </a:r>
            <a:r>
              <a:rPr lang="en-US" dirty="0" err="1"/>
              <a:t>verrons</a:t>
            </a:r>
            <a:r>
              <a:rPr lang="en-US" dirty="0"/>
              <a:t> comment </a:t>
            </a:r>
            <a:r>
              <a:rPr lang="en-US" dirty="0" err="1"/>
              <a:t>configurer</a:t>
            </a:r>
            <a:r>
              <a:rPr lang="en-US" dirty="0"/>
              <a:t> </a:t>
            </a:r>
            <a:r>
              <a:rPr lang="en-US" dirty="0" err="1"/>
              <a:t>chacune</a:t>
            </a:r>
            <a:r>
              <a:rPr lang="en-US" dirty="0"/>
              <a:t> de </a:t>
            </a:r>
            <a:r>
              <a:rPr lang="en-US" dirty="0" err="1"/>
              <a:t>ces</a:t>
            </a:r>
            <a:r>
              <a:rPr lang="en-US" dirty="0"/>
              <a:t> couches, </a:t>
            </a:r>
            <a:r>
              <a:rPr lang="en-US" dirty="0" err="1"/>
              <a:t>soit</a:t>
            </a:r>
            <a:endParaRPr lang="en-US" dirty="0"/>
          </a:p>
          <a:p>
            <a:pPr lvl="1"/>
            <a:r>
              <a:rPr lang="en-US" dirty="0"/>
              <a:t>La </a:t>
            </a:r>
            <a:r>
              <a:rPr lang="en-US" dirty="0" err="1"/>
              <a:t>vue</a:t>
            </a:r>
            <a:endParaRPr lang="en-US" dirty="0"/>
          </a:p>
          <a:p>
            <a:pPr lvl="1"/>
            <a:r>
              <a:rPr lang="en-US" dirty="0"/>
              <a:t>Le </a:t>
            </a:r>
            <a:r>
              <a:rPr lang="en-US" dirty="0" err="1"/>
              <a:t>contrôleur</a:t>
            </a:r>
            <a:endParaRPr lang="en-US" dirty="0"/>
          </a:p>
          <a:p>
            <a:pPr lvl="1"/>
            <a:r>
              <a:rPr lang="en-US" dirty="0"/>
              <a:t>Le </a:t>
            </a:r>
            <a:r>
              <a:rPr lang="en-US" dirty="0" err="1"/>
              <a:t>modèle</a:t>
            </a:r>
            <a:r>
              <a:rPr lang="en-US" dirty="0"/>
              <a:t> (prochain </a:t>
            </a:r>
            <a:r>
              <a:rPr lang="en-US" dirty="0" err="1"/>
              <a:t>cours</a:t>
            </a:r>
            <a:r>
              <a:rPr lang="en-US" dirty="0"/>
              <a:t>)</a:t>
            </a:r>
            <a:endParaRPr lang="fr-CA" dirty="0"/>
          </a:p>
        </p:txBody>
      </p:sp>
    </p:spTree>
    <p:extLst>
      <p:ext uri="{BB962C8B-B14F-4D97-AF65-F5344CB8AC3E}">
        <p14:creationId xmlns:p14="http://schemas.microsoft.com/office/powerpoint/2010/main" val="9015655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La vue</a:t>
            </a:r>
          </a:p>
        </p:txBody>
      </p:sp>
    </p:spTree>
    <p:extLst>
      <p:ext uri="{BB962C8B-B14F-4D97-AF65-F5344CB8AC3E}">
        <p14:creationId xmlns:p14="http://schemas.microsoft.com/office/powerpoint/2010/main" val="25211025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3ADFB-5814-4FFD-B73B-8FB0841903B6}"/>
              </a:ext>
            </a:extLst>
          </p:cNvPr>
          <p:cNvSpPr>
            <a:spLocks noGrp="1"/>
          </p:cNvSpPr>
          <p:nvPr>
            <p:ph type="title"/>
            <p:custDataLst>
              <p:tags r:id="rId1"/>
            </p:custDataLst>
          </p:nvPr>
        </p:nvSpPr>
        <p:spPr/>
        <p:txBody>
          <a:bodyPr/>
          <a:lstStyle/>
          <a:p>
            <a:r>
              <a:rPr lang="en-CA" dirty="0"/>
              <a:t>La </a:t>
            </a:r>
            <a:r>
              <a:rPr lang="en-CA" dirty="0" err="1"/>
              <a:t>vue</a:t>
            </a:r>
            <a:endParaRPr lang="fr-CA" dirty="0"/>
          </a:p>
        </p:txBody>
      </p:sp>
      <p:sp>
        <p:nvSpPr>
          <p:cNvPr id="3" name="Content Placeholder 2">
            <a:extLst>
              <a:ext uri="{FF2B5EF4-FFF2-40B4-BE49-F238E27FC236}">
                <a16:creationId xmlns:a16="http://schemas.microsoft.com/office/drawing/2014/main" id="{2C44F9FB-9BF1-4587-8594-D6293D7CC6EF}"/>
              </a:ext>
            </a:extLst>
          </p:cNvPr>
          <p:cNvSpPr>
            <a:spLocks noGrp="1"/>
          </p:cNvSpPr>
          <p:nvPr>
            <p:ph idx="1"/>
            <p:custDataLst>
              <p:tags r:id="rId2"/>
            </p:custDataLst>
          </p:nvPr>
        </p:nvSpPr>
        <p:spPr/>
        <p:txBody>
          <a:bodyPr/>
          <a:lstStyle/>
          <a:p>
            <a:r>
              <a:rPr lang="en-CA" dirty="0"/>
              <a:t>Les </a:t>
            </a:r>
            <a:r>
              <a:rPr lang="en-CA" dirty="0" err="1"/>
              <a:t>vues</a:t>
            </a:r>
            <a:r>
              <a:rPr lang="en-CA" dirty="0"/>
              <a:t> </a:t>
            </a:r>
            <a:r>
              <a:rPr lang="en-CA" dirty="0" err="1"/>
              <a:t>sont</a:t>
            </a:r>
            <a:r>
              <a:rPr lang="en-CA" dirty="0"/>
              <a:t> </a:t>
            </a:r>
            <a:r>
              <a:rPr lang="en-CA" dirty="0" err="1"/>
              <a:t>constituées</a:t>
            </a:r>
            <a:r>
              <a:rPr lang="en-CA" dirty="0"/>
              <a:t> de "Razor Page" </a:t>
            </a:r>
            <a:r>
              <a:rPr lang="en-CA" dirty="0" err="1"/>
              <a:t>tel</a:t>
            </a:r>
            <a:r>
              <a:rPr lang="en-CA" dirty="0"/>
              <a:t> que nous </a:t>
            </a:r>
            <a:r>
              <a:rPr lang="en-CA" dirty="0" err="1"/>
              <a:t>avons</a:t>
            </a:r>
            <a:r>
              <a:rPr lang="en-CA" dirty="0"/>
              <a:t> </a:t>
            </a:r>
            <a:r>
              <a:rPr lang="en-CA" dirty="0" err="1"/>
              <a:t>l'habitude</a:t>
            </a:r>
            <a:r>
              <a:rPr lang="en-CA" dirty="0"/>
              <a:t> </a:t>
            </a:r>
            <a:r>
              <a:rPr lang="en-CA" dirty="0" err="1"/>
              <a:t>d'utiliser</a:t>
            </a:r>
            <a:r>
              <a:rPr lang="en-CA" dirty="0"/>
              <a:t> (</a:t>
            </a:r>
            <a:r>
              <a:rPr lang="en-CA" dirty="0" err="1"/>
              <a:t>fichier</a:t>
            </a:r>
            <a:r>
              <a:rPr lang="en-CA" dirty="0"/>
              <a:t> .</a:t>
            </a:r>
            <a:r>
              <a:rPr lang="en-CA" dirty="0" err="1"/>
              <a:t>cshtml</a:t>
            </a:r>
            <a:r>
              <a:rPr lang="en-CA" dirty="0"/>
              <a:t>)</a:t>
            </a:r>
          </a:p>
          <a:p>
            <a:r>
              <a:rPr lang="en-CA" dirty="0" err="1"/>
              <a:t>Toutefois</a:t>
            </a:r>
            <a:r>
              <a:rPr lang="en-CA" dirty="0"/>
              <a:t>, </a:t>
            </a:r>
            <a:r>
              <a:rPr lang="en-CA" dirty="0" err="1"/>
              <a:t>celles</a:t>
            </a:r>
            <a:r>
              <a:rPr lang="en-CA" dirty="0"/>
              <a:t>-ci </a:t>
            </a:r>
            <a:r>
              <a:rPr lang="en-CA" dirty="0" err="1"/>
              <a:t>n'auront</a:t>
            </a:r>
            <a:r>
              <a:rPr lang="en-CA" dirty="0"/>
              <a:t> pas de </a:t>
            </a:r>
            <a:r>
              <a:rPr lang="en-CA" dirty="0" err="1"/>
              <a:t>fichier</a:t>
            </a:r>
            <a:r>
              <a:rPr lang="en-CA" dirty="0"/>
              <a:t> .</a:t>
            </a:r>
            <a:r>
              <a:rPr lang="en-CA" dirty="0" err="1"/>
              <a:t>cshtml.cs</a:t>
            </a:r>
            <a:r>
              <a:rPr lang="en-CA" dirty="0"/>
              <a:t> qui nous </a:t>
            </a:r>
            <a:r>
              <a:rPr lang="en-CA" dirty="0" err="1"/>
              <a:t>permettait</a:t>
            </a:r>
            <a:r>
              <a:rPr lang="en-CA" dirty="0"/>
              <a:t> de </a:t>
            </a:r>
            <a:r>
              <a:rPr lang="en-CA" dirty="0" err="1"/>
              <a:t>définir</a:t>
            </a:r>
            <a:r>
              <a:rPr lang="en-CA" dirty="0"/>
              <a:t> le </a:t>
            </a:r>
            <a:r>
              <a:rPr lang="en-CA" dirty="0" err="1"/>
              <a:t>modèle</a:t>
            </a:r>
            <a:r>
              <a:rPr lang="en-CA" dirty="0"/>
              <a:t>. </a:t>
            </a:r>
            <a:r>
              <a:rPr lang="en-CA" dirty="0" err="1"/>
              <a:t>C'est</a:t>
            </a:r>
            <a:r>
              <a:rPr lang="en-CA" dirty="0"/>
              <a:t> </a:t>
            </a:r>
            <a:r>
              <a:rPr lang="en-CA" dirty="0" err="1"/>
              <a:t>ce</a:t>
            </a:r>
            <a:r>
              <a:rPr lang="en-CA" dirty="0"/>
              <a:t> que nous </a:t>
            </a:r>
            <a:r>
              <a:rPr lang="en-CA" dirty="0" err="1"/>
              <a:t>verrons</a:t>
            </a:r>
            <a:r>
              <a:rPr lang="en-CA" dirty="0"/>
              <a:t> dans la </a:t>
            </a:r>
            <a:r>
              <a:rPr lang="en-CA" dirty="0" err="1"/>
              <a:t>prochaine</a:t>
            </a:r>
            <a:r>
              <a:rPr lang="en-CA" dirty="0"/>
              <a:t> section.</a:t>
            </a:r>
          </a:p>
        </p:txBody>
      </p:sp>
      <p:pic>
        <p:nvPicPr>
          <p:cNvPr id="4" name="Picture 3">
            <a:extLst>
              <a:ext uri="{FF2B5EF4-FFF2-40B4-BE49-F238E27FC236}">
                <a16:creationId xmlns:a16="http://schemas.microsoft.com/office/drawing/2014/main" id="{67846A57-C867-4F7F-87F4-6C91E3678CB7}"/>
              </a:ext>
            </a:extLst>
          </p:cNvPr>
          <p:cNvPicPr>
            <a:picLocks noChangeAspect="1"/>
          </p:cNvPicPr>
          <p:nvPr>
            <p:custDataLst>
              <p:tags r:id="rId3"/>
            </p:custDataLst>
          </p:nvPr>
        </p:nvPicPr>
        <p:blipFill>
          <a:blip r:embed="rId5"/>
          <a:stretch>
            <a:fillRect/>
          </a:stretch>
        </p:blipFill>
        <p:spPr>
          <a:xfrm>
            <a:off x="1465556" y="4029074"/>
            <a:ext cx="3810000" cy="2219325"/>
          </a:xfrm>
          <a:prstGeom prst="rect">
            <a:avLst/>
          </a:prstGeom>
        </p:spPr>
      </p:pic>
    </p:spTree>
    <p:extLst>
      <p:ext uri="{BB962C8B-B14F-4D97-AF65-F5344CB8AC3E}">
        <p14:creationId xmlns:p14="http://schemas.microsoft.com/office/powerpoint/2010/main" val="42870430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La vue</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p:txBody>
          <a:bodyPr/>
          <a:lstStyle/>
          <a:p>
            <a:r>
              <a:rPr lang="en-US" dirty="0"/>
              <a:t>Pour </a:t>
            </a:r>
            <a:r>
              <a:rPr lang="en-US" dirty="0" err="1"/>
              <a:t>créer</a:t>
            </a:r>
            <a:r>
              <a:rPr lang="en-US" dirty="0"/>
              <a:t> </a:t>
            </a:r>
            <a:r>
              <a:rPr lang="en-US" dirty="0" err="1"/>
              <a:t>une</a:t>
            </a:r>
            <a:r>
              <a:rPr lang="en-US" dirty="0"/>
              <a:t> </a:t>
            </a:r>
            <a:r>
              <a:rPr lang="en-US" dirty="0" err="1"/>
              <a:t>vue</a:t>
            </a:r>
            <a:r>
              <a:rPr lang="en-US" dirty="0"/>
              <a:t>, </a:t>
            </a:r>
            <a:r>
              <a:rPr lang="en-US" dirty="0" err="1"/>
              <a:t>c'est</a:t>
            </a:r>
            <a:r>
              <a:rPr lang="en-US" dirty="0"/>
              <a:t> </a:t>
            </a:r>
            <a:r>
              <a:rPr lang="en-US" dirty="0" err="1"/>
              <a:t>très</a:t>
            </a:r>
            <a:r>
              <a:rPr lang="en-US" dirty="0"/>
              <a:t> simple, </a:t>
            </a:r>
            <a:r>
              <a:rPr lang="en-US" dirty="0" err="1"/>
              <a:t>cliquez</a:t>
            </a:r>
            <a:r>
              <a:rPr lang="en-US" dirty="0"/>
              <a:t> avec le bouton droit de la </a:t>
            </a:r>
            <a:r>
              <a:rPr lang="en-US" dirty="0" err="1"/>
              <a:t>souris</a:t>
            </a:r>
            <a:r>
              <a:rPr lang="en-US" dirty="0"/>
              <a:t> sur le </a:t>
            </a:r>
            <a:r>
              <a:rPr lang="en-US" dirty="0" err="1"/>
              <a:t>répertoire</a:t>
            </a:r>
            <a:r>
              <a:rPr lang="en-US" dirty="0"/>
              <a:t> qui </a:t>
            </a:r>
            <a:r>
              <a:rPr lang="en-US" dirty="0" err="1"/>
              <a:t>porte</a:t>
            </a:r>
            <a:r>
              <a:rPr lang="en-US" dirty="0"/>
              <a:t> le </a:t>
            </a:r>
            <a:r>
              <a:rPr lang="en-US" dirty="0" err="1"/>
              <a:t>même</a:t>
            </a:r>
            <a:r>
              <a:rPr lang="en-US" dirty="0"/>
              <a:t> nom que </a:t>
            </a:r>
            <a:r>
              <a:rPr lang="en-US" dirty="0" err="1"/>
              <a:t>votre</a:t>
            </a:r>
            <a:r>
              <a:rPr lang="en-US" dirty="0"/>
              <a:t> </a:t>
            </a:r>
            <a:r>
              <a:rPr lang="en-US" dirty="0" err="1"/>
              <a:t>contrôleur</a:t>
            </a:r>
            <a:r>
              <a:rPr lang="en-US" dirty="0"/>
              <a:t>, et </a:t>
            </a:r>
            <a:r>
              <a:rPr lang="en-US" dirty="0" err="1"/>
              <a:t>sélectionnez</a:t>
            </a:r>
            <a:r>
              <a:rPr lang="en-US" dirty="0"/>
              <a:t>  "Add / View..."</a:t>
            </a:r>
            <a:endParaRPr lang="fr-CA" dirty="0"/>
          </a:p>
        </p:txBody>
      </p:sp>
      <p:pic>
        <p:nvPicPr>
          <p:cNvPr id="5" name="Picture 4">
            <a:extLst>
              <a:ext uri="{FF2B5EF4-FFF2-40B4-BE49-F238E27FC236}">
                <a16:creationId xmlns:a16="http://schemas.microsoft.com/office/drawing/2014/main" id="{FAB556BE-60D0-4A33-98BF-688297763ECB}"/>
              </a:ext>
            </a:extLst>
          </p:cNvPr>
          <p:cNvPicPr>
            <a:picLocks noChangeAspect="1"/>
          </p:cNvPicPr>
          <p:nvPr>
            <p:custDataLst>
              <p:tags r:id="rId3"/>
            </p:custDataLst>
          </p:nvPr>
        </p:nvPicPr>
        <p:blipFill>
          <a:blip r:embed="rId5"/>
          <a:stretch>
            <a:fillRect/>
          </a:stretch>
        </p:blipFill>
        <p:spPr>
          <a:xfrm>
            <a:off x="1419548" y="3429000"/>
            <a:ext cx="6600825" cy="2390775"/>
          </a:xfrm>
          <a:prstGeom prst="rect">
            <a:avLst/>
          </a:prstGeom>
        </p:spPr>
      </p:pic>
    </p:spTree>
    <p:extLst>
      <p:ext uri="{BB962C8B-B14F-4D97-AF65-F5344CB8AC3E}">
        <p14:creationId xmlns:p14="http://schemas.microsoft.com/office/powerpoint/2010/main" val="3959467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La vue</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p:txBody>
          <a:bodyPr/>
          <a:lstStyle/>
          <a:p>
            <a:r>
              <a:rPr lang="en-US" dirty="0" err="1"/>
              <a:t>Choisissez</a:t>
            </a:r>
            <a:r>
              <a:rPr lang="en-US" dirty="0"/>
              <a:t> “Razor View”, </a:t>
            </a:r>
            <a:r>
              <a:rPr lang="en-US" dirty="0" err="1"/>
              <a:t>puis</a:t>
            </a:r>
            <a:r>
              <a:rPr lang="en-US" dirty="0"/>
              <a:t> </a:t>
            </a:r>
            <a:r>
              <a:rPr lang="en-US" dirty="0" err="1"/>
              <a:t>cliquez</a:t>
            </a:r>
            <a:r>
              <a:rPr lang="en-US" dirty="0"/>
              <a:t> sur “Add”</a:t>
            </a:r>
            <a:endParaRPr lang="fr-CA" dirty="0"/>
          </a:p>
        </p:txBody>
      </p:sp>
      <p:pic>
        <p:nvPicPr>
          <p:cNvPr id="6" name="Picture 5">
            <a:extLst>
              <a:ext uri="{FF2B5EF4-FFF2-40B4-BE49-F238E27FC236}">
                <a16:creationId xmlns:a16="http://schemas.microsoft.com/office/drawing/2014/main" id="{49868CAA-71B7-4F06-A929-ACC8AE0EAAA9}"/>
              </a:ext>
            </a:extLst>
          </p:cNvPr>
          <p:cNvPicPr>
            <a:picLocks noChangeAspect="1"/>
          </p:cNvPicPr>
          <p:nvPr/>
        </p:nvPicPr>
        <p:blipFill>
          <a:blip r:embed="rId4"/>
          <a:stretch>
            <a:fillRect/>
          </a:stretch>
        </p:blipFill>
        <p:spPr>
          <a:xfrm>
            <a:off x="1143978" y="2917630"/>
            <a:ext cx="8905875" cy="2609850"/>
          </a:xfrm>
          <a:prstGeom prst="rect">
            <a:avLst/>
          </a:prstGeom>
        </p:spPr>
      </p:pic>
    </p:spTree>
    <p:extLst>
      <p:ext uri="{BB962C8B-B14F-4D97-AF65-F5344CB8AC3E}">
        <p14:creationId xmlns:p14="http://schemas.microsoft.com/office/powerpoint/2010/main" val="32512783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1B663-A2E2-4B15-8134-E2E3A0E1FCB1}"/>
              </a:ext>
            </a:extLst>
          </p:cNvPr>
          <p:cNvSpPr>
            <a:spLocks noGrp="1"/>
          </p:cNvSpPr>
          <p:nvPr>
            <p:ph type="title"/>
            <p:custDataLst>
              <p:tags r:id="rId1"/>
            </p:custDataLst>
          </p:nvPr>
        </p:nvSpPr>
        <p:spPr/>
        <p:txBody>
          <a:bodyPr/>
          <a:lstStyle/>
          <a:p>
            <a:r>
              <a:rPr lang="en-US" dirty="0"/>
              <a:t>La </a:t>
            </a:r>
            <a:r>
              <a:rPr lang="en-US" dirty="0" err="1"/>
              <a:t>vue</a:t>
            </a:r>
            <a:endParaRPr lang="fr-CA" dirty="0"/>
          </a:p>
        </p:txBody>
      </p:sp>
      <p:sp>
        <p:nvSpPr>
          <p:cNvPr id="3" name="Content Placeholder 2">
            <a:extLst>
              <a:ext uri="{FF2B5EF4-FFF2-40B4-BE49-F238E27FC236}">
                <a16:creationId xmlns:a16="http://schemas.microsoft.com/office/drawing/2014/main" id="{47D56BB1-0F12-46DC-BA03-1DD94B97E169}"/>
              </a:ext>
            </a:extLst>
          </p:cNvPr>
          <p:cNvSpPr>
            <a:spLocks noGrp="1"/>
          </p:cNvSpPr>
          <p:nvPr>
            <p:ph idx="1"/>
            <p:custDataLst>
              <p:tags r:id="rId2"/>
            </p:custDataLst>
          </p:nvPr>
        </p:nvSpPr>
        <p:spPr/>
        <p:txBody>
          <a:bodyPr/>
          <a:lstStyle/>
          <a:p>
            <a:r>
              <a:rPr lang="en-US" dirty="0" err="1"/>
              <a:t>Vous</a:t>
            </a:r>
            <a:r>
              <a:rPr lang="en-US" dirty="0"/>
              <a:t> </a:t>
            </a:r>
            <a:r>
              <a:rPr lang="en-US" dirty="0" err="1"/>
              <a:t>n'avez</a:t>
            </a:r>
            <a:r>
              <a:rPr lang="en-US" dirty="0"/>
              <a:t> </a:t>
            </a:r>
            <a:r>
              <a:rPr lang="en-US" dirty="0" err="1"/>
              <a:t>qu'à</a:t>
            </a:r>
            <a:r>
              <a:rPr lang="en-US" dirty="0"/>
              <a:t> </a:t>
            </a:r>
            <a:r>
              <a:rPr lang="en-US" dirty="0" err="1"/>
              <a:t>choisir</a:t>
            </a:r>
            <a:r>
              <a:rPr lang="en-US" dirty="0"/>
              <a:t> le nom de </a:t>
            </a:r>
            <a:r>
              <a:rPr lang="en-US" dirty="0" err="1"/>
              <a:t>votre</a:t>
            </a:r>
            <a:r>
              <a:rPr lang="en-US" dirty="0"/>
              <a:t> page et </a:t>
            </a:r>
            <a:r>
              <a:rPr lang="en-US" dirty="0" err="1"/>
              <a:t>cliquez</a:t>
            </a:r>
            <a:r>
              <a:rPr lang="en-US" dirty="0"/>
              <a:t> sur "Add". Les </a:t>
            </a:r>
            <a:r>
              <a:rPr lang="en-US" dirty="0" err="1"/>
              <a:t>autres</a:t>
            </a:r>
            <a:r>
              <a:rPr lang="en-US" dirty="0"/>
              <a:t> options ne </a:t>
            </a:r>
            <a:r>
              <a:rPr lang="en-US" dirty="0" err="1"/>
              <a:t>seront</a:t>
            </a:r>
            <a:r>
              <a:rPr lang="en-US" dirty="0"/>
              <a:t> pas couvertes pour </a:t>
            </a:r>
            <a:r>
              <a:rPr lang="en-US" dirty="0" err="1"/>
              <a:t>l'instant</a:t>
            </a:r>
            <a:r>
              <a:rPr lang="en-US" dirty="0"/>
              <a:t>.</a:t>
            </a:r>
            <a:endParaRPr lang="fr-CA" dirty="0"/>
          </a:p>
        </p:txBody>
      </p:sp>
      <p:pic>
        <p:nvPicPr>
          <p:cNvPr id="4" name="Picture 3">
            <a:extLst>
              <a:ext uri="{FF2B5EF4-FFF2-40B4-BE49-F238E27FC236}">
                <a16:creationId xmlns:a16="http://schemas.microsoft.com/office/drawing/2014/main" id="{13730CEE-3998-4D3D-8B9B-A994B858D494}"/>
              </a:ext>
            </a:extLst>
          </p:cNvPr>
          <p:cNvPicPr>
            <a:picLocks noChangeAspect="1"/>
          </p:cNvPicPr>
          <p:nvPr>
            <p:custDataLst>
              <p:tags r:id="rId3"/>
            </p:custDataLst>
          </p:nvPr>
        </p:nvPicPr>
        <p:blipFill>
          <a:blip r:embed="rId5"/>
          <a:stretch>
            <a:fillRect/>
          </a:stretch>
        </p:blipFill>
        <p:spPr>
          <a:xfrm>
            <a:off x="1454966" y="3014382"/>
            <a:ext cx="5819775" cy="3390900"/>
          </a:xfrm>
          <a:prstGeom prst="rect">
            <a:avLst/>
          </a:prstGeom>
        </p:spPr>
      </p:pic>
    </p:spTree>
    <p:extLst>
      <p:ext uri="{BB962C8B-B14F-4D97-AF65-F5344CB8AC3E}">
        <p14:creationId xmlns:p14="http://schemas.microsoft.com/office/powerpoint/2010/main" val="22493514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FAE03-F227-4937-A13F-57AF34292074}"/>
              </a:ext>
            </a:extLst>
          </p:cNvPr>
          <p:cNvSpPr>
            <a:spLocks noGrp="1"/>
          </p:cNvSpPr>
          <p:nvPr>
            <p:ph type="title"/>
            <p:custDataLst>
              <p:tags r:id="rId1"/>
            </p:custDataLst>
          </p:nvPr>
        </p:nvSpPr>
        <p:spPr/>
        <p:txBody>
          <a:bodyPr/>
          <a:lstStyle/>
          <a:p>
            <a:r>
              <a:rPr lang="en-US" dirty="0"/>
              <a:t>La </a:t>
            </a:r>
            <a:r>
              <a:rPr lang="en-US" dirty="0" err="1"/>
              <a:t>vue</a:t>
            </a:r>
            <a:endParaRPr lang="fr-CA" dirty="0"/>
          </a:p>
        </p:txBody>
      </p:sp>
      <p:sp>
        <p:nvSpPr>
          <p:cNvPr id="3" name="Content Placeholder 2">
            <a:extLst>
              <a:ext uri="{FF2B5EF4-FFF2-40B4-BE49-F238E27FC236}">
                <a16:creationId xmlns:a16="http://schemas.microsoft.com/office/drawing/2014/main" id="{589911C7-7EE5-42DD-9535-708E655EFF7D}"/>
              </a:ext>
            </a:extLst>
          </p:cNvPr>
          <p:cNvSpPr>
            <a:spLocks noGrp="1"/>
          </p:cNvSpPr>
          <p:nvPr>
            <p:ph idx="1"/>
            <p:custDataLst>
              <p:tags r:id="rId2"/>
            </p:custDataLst>
          </p:nvPr>
        </p:nvSpPr>
        <p:spPr/>
        <p:txBody>
          <a:bodyPr/>
          <a:lstStyle/>
          <a:p>
            <a:r>
              <a:rPr lang="en-US" dirty="0" err="1"/>
              <a:t>Vous</a:t>
            </a:r>
            <a:r>
              <a:rPr lang="en-US" dirty="0"/>
              <a:t> </a:t>
            </a:r>
            <a:r>
              <a:rPr lang="en-US" dirty="0" err="1"/>
              <a:t>obtiendrez</a:t>
            </a:r>
            <a:r>
              <a:rPr lang="en-US" dirty="0"/>
              <a:t> </a:t>
            </a:r>
            <a:r>
              <a:rPr lang="en-US" dirty="0" err="1"/>
              <a:t>ainsi</a:t>
            </a:r>
            <a:r>
              <a:rPr lang="en-US" dirty="0"/>
              <a:t> </a:t>
            </a:r>
            <a:r>
              <a:rPr lang="en-US" dirty="0" err="1"/>
              <a:t>une</a:t>
            </a:r>
            <a:r>
              <a:rPr lang="en-US" dirty="0"/>
              <a:t> Razor Page que </a:t>
            </a:r>
            <a:r>
              <a:rPr lang="en-US" dirty="0" err="1"/>
              <a:t>vous</a:t>
            </a:r>
            <a:r>
              <a:rPr lang="en-US" dirty="0"/>
              <a:t> </a:t>
            </a:r>
            <a:r>
              <a:rPr lang="en-US" dirty="0" err="1"/>
              <a:t>pouvez</a:t>
            </a:r>
            <a:r>
              <a:rPr lang="en-US" dirty="0"/>
              <a:t> </a:t>
            </a:r>
            <a:r>
              <a:rPr lang="en-US" dirty="0" err="1"/>
              <a:t>configurer</a:t>
            </a:r>
            <a:r>
              <a:rPr lang="en-US" dirty="0"/>
              <a:t> </a:t>
            </a:r>
            <a:r>
              <a:rPr lang="en-US" dirty="0" err="1"/>
              <a:t>comme</a:t>
            </a:r>
            <a:r>
              <a:rPr lang="en-US" dirty="0"/>
              <a:t> </a:t>
            </a:r>
            <a:r>
              <a:rPr lang="en-US" dirty="0" err="1"/>
              <a:t>vous</a:t>
            </a:r>
            <a:r>
              <a:rPr lang="en-US" dirty="0"/>
              <a:t> </a:t>
            </a:r>
            <a:r>
              <a:rPr lang="en-US" dirty="0" err="1"/>
              <a:t>êtes</a:t>
            </a:r>
            <a:r>
              <a:rPr lang="en-US" dirty="0"/>
              <a:t> habitué de le faire.</a:t>
            </a:r>
            <a:endParaRPr lang="fr-CA" dirty="0"/>
          </a:p>
        </p:txBody>
      </p:sp>
      <p:pic>
        <p:nvPicPr>
          <p:cNvPr id="4" name="Picture 3">
            <a:extLst>
              <a:ext uri="{FF2B5EF4-FFF2-40B4-BE49-F238E27FC236}">
                <a16:creationId xmlns:a16="http://schemas.microsoft.com/office/drawing/2014/main" id="{850CAEA3-A451-4C9D-8A6E-6AC0A935C246}"/>
              </a:ext>
            </a:extLst>
          </p:cNvPr>
          <p:cNvPicPr>
            <a:picLocks noChangeAspect="1"/>
          </p:cNvPicPr>
          <p:nvPr>
            <p:custDataLst>
              <p:tags r:id="rId3"/>
            </p:custDataLst>
          </p:nvPr>
        </p:nvPicPr>
        <p:blipFill>
          <a:blip r:embed="rId5"/>
          <a:stretch>
            <a:fillRect/>
          </a:stretch>
        </p:blipFill>
        <p:spPr>
          <a:xfrm>
            <a:off x="1352688" y="3178299"/>
            <a:ext cx="5172075" cy="2152650"/>
          </a:xfrm>
          <a:prstGeom prst="rect">
            <a:avLst/>
          </a:prstGeom>
        </p:spPr>
      </p:pic>
    </p:spTree>
    <p:extLst>
      <p:ext uri="{BB962C8B-B14F-4D97-AF65-F5344CB8AC3E}">
        <p14:creationId xmlns:p14="http://schemas.microsoft.com/office/powerpoint/2010/main" val="3485582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357F4-95FD-4DB0-8AC4-A9BD04206CA8}"/>
              </a:ext>
            </a:extLst>
          </p:cNvPr>
          <p:cNvSpPr>
            <a:spLocks noGrp="1"/>
          </p:cNvSpPr>
          <p:nvPr>
            <p:ph type="title"/>
            <p:custDataLst>
              <p:tags r:id="rId1"/>
            </p:custDataLst>
          </p:nvPr>
        </p:nvSpPr>
        <p:spPr/>
        <p:txBody>
          <a:bodyPr/>
          <a:lstStyle/>
          <a:p>
            <a:r>
              <a:rPr lang="fr-CA" dirty="0"/>
              <a:t>Introduction</a:t>
            </a:r>
          </a:p>
        </p:txBody>
      </p:sp>
      <p:sp>
        <p:nvSpPr>
          <p:cNvPr id="3" name="Content Placeholder 2">
            <a:extLst>
              <a:ext uri="{FF2B5EF4-FFF2-40B4-BE49-F238E27FC236}">
                <a16:creationId xmlns:a16="http://schemas.microsoft.com/office/drawing/2014/main" id="{A6E50B6D-AF72-4F89-BCA4-4420AB1F59C8}"/>
              </a:ext>
            </a:extLst>
          </p:cNvPr>
          <p:cNvSpPr>
            <a:spLocks noGrp="1"/>
          </p:cNvSpPr>
          <p:nvPr>
            <p:ph idx="1"/>
            <p:custDataLst>
              <p:tags r:id="rId2"/>
            </p:custDataLst>
          </p:nvPr>
        </p:nvSpPr>
        <p:spPr/>
        <p:txBody>
          <a:bodyPr/>
          <a:lstStyle/>
          <a:p>
            <a:r>
              <a:rPr lang="fr-CA" dirty="0"/>
              <a:t>Dans les derniers cours, nous avons vu comment créer des applications web avec ASP.NET </a:t>
            </a:r>
            <a:r>
              <a:rPr lang="fr-CA" dirty="0" err="1"/>
              <a:t>Core</a:t>
            </a:r>
            <a:r>
              <a:rPr lang="fr-CA" dirty="0"/>
              <a:t> en utilisant les "</a:t>
            </a:r>
            <a:r>
              <a:rPr lang="fr-CA" dirty="0" err="1"/>
              <a:t>Razor</a:t>
            </a:r>
            <a:r>
              <a:rPr lang="fr-CA" dirty="0"/>
              <a:t> Page"</a:t>
            </a:r>
          </a:p>
          <a:p>
            <a:r>
              <a:rPr lang="fr-CA" dirty="0"/>
              <a:t>Cette façon de faire a commencé avantage de pouvoir déployer quelques pages web rapidement et avec une structure très légère.</a:t>
            </a:r>
          </a:p>
          <a:p>
            <a:r>
              <a:rPr lang="fr-CA" dirty="0"/>
              <a:t>Toutefois, l'approche Web Pages offre un désavantage: sa plus faible structure en fait un mauvais candidat pour des projets de plus grande envergure.</a:t>
            </a:r>
          </a:p>
          <a:p>
            <a:r>
              <a:rPr lang="fr-CA" dirty="0"/>
              <a:t>Pour les projets de plus d'une dizaine de pages, il est préférable d'utiliser une architecture plus structurée.</a:t>
            </a:r>
          </a:p>
          <a:p>
            <a:r>
              <a:rPr lang="fr-CA" dirty="0"/>
              <a:t>Dans le contexte d'ASP .NET </a:t>
            </a:r>
            <a:r>
              <a:rPr lang="fr-CA" dirty="0" err="1"/>
              <a:t>Core</a:t>
            </a:r>
            <a:r>
              <a:rPr lang="fr-CA" dirty="0"/>
              <a:t>, MVC est la solution qui s'est imposé (ainsi que pour plusieurs autres technologies compétitrice.</a:t>
            </a:r>
          </a:p>
          <a:p>
            <a:pPr lvl="1"/>
            <a:endParaRPr lang="fr-CA" dirty="0"/>
          </a:p>
        </p:txBody>
      </p:sp>
    </p:spTree>
    <p:extLst>
      <p:ext uri="{BB962C8B-B14F-4D97-AF65-F5344CB8AC3E}">
        <p14:creationId xmlns:p14="http://schemas.microsoft.com/office/powerpoint/2010/main" val="24559090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39CAD-C6A1-4935-93FF-90C7A12F7F36}"/>
              </a:ext>
            </a:extLst>
          </p:cNvPr>
          <p:cNvSpPr>
            <a:spLocks noGrp="1"/>
          </p:cNvSpPr>
          <p:nvPr>
            <p:ph type="title"/>
            <p:custDataLst>
              <p:tags r:id="rId1"/>
            </p:custDataLst>
          </p:nvPr>
        </p:nvSpPr>
        <p:spPr/>
        <p:txBody>
          <a:bodyPr/>
          <a:lstStyle/>
          <a:p>
            <a:r>
              <a:rPr lang="en-US" dirty="0"/>
              <a:t>La </a:t>
            </a:r>
            <a:r>
              <a:rPr lang="en-US" dirty="0" err="1"/>
              <a:t>vue</a:t>
            </a:r>
            <a:endParaRPr lang="fr-CA" dirty="0"/>
          </a:p>
        </p:txBody>
      </p:sp>
      <p:sp>
        <p:nvSpPr>
          <p:cNvPr id="3" name="Content Placeholder 2">
            <a:extLst>
              <a:ext uri="{FF2B5EF4-FFF2-40B4-BE49-F238E27FC236}">
                <a16:creationId xmlns:a16="http://schemas.microsoft.com/office/drawing/2014/main" id="{CF891F49-5711-4A3B-9234-6A04AEFE23D2}"/>
              </a:ext>
            </a:extLst>
          </p:cNvPr>
          <p:cNvSpPr>
            <a:spLocks noGrp="1"/>
          </p:cNvSpPr>
          <p:nvPr>
            <p:ph idx="1"/>
            <p:custDataLst>
              <p:tags r:id="rId2"/>
            </p:custDataLst>
          </p:nvPr>
        </p:nvSpPr>
        <p:spPr>
          <a:xfrm>
            <a:off x="1103312" y="2052918"/>
            <a:ext cx="10867864" cy="4195481"/>
          </a:xfrm>
        </p:spPr>
        <p:txBody>
          <a:bodyPr/>
          <a:lstStyle/>
          <a:p>
            <a:r>
              <a:rPr lang="en-CA" dirty="0"/>
              <a:t>Il </a:t>
            </a:r>
            <a:r>
              <a:rPr lang="en-CA" dirty="0" err="1"/>
              <a:t>est</a:t>
            </a:r>
            <a:r>
              <a:rPr lang="en-CA" dirty="0"/>
              <a:t> </a:t>
            </a:r>
            <a:r>
              <a:rPr lang="en-CA" dirty="0" err="1"/>
              <a:t>également</a:t>
            </a:r>
            <a:r>
              <a:rPr lang="en-CA" dirty="0"/>
              <a:t> </a:t>
            </a:r>
            <a:r>
              <a:rPr lang="en-CA" dirty="0" err="1"/>
              <a:t>toujours</a:t>
            </a:r>
            <a:r>
              <a:rPr lang="en-CA" dirty="0"/>
              <a:t> possible de </a:t>
            </a:r>
            <a:r>
              <a:rPr lang="en-CA" dirty="0" err="1"/>
              <a:t>créer</a:t>
            </a:r>
            <a:r>
              <a:rPr lang="en-CA" dirty="0"/>
              <a:t> des "Layout“ sous le repertoire “Shared”.</a:t>
            </a:r>
          </a:p>
          <a:p>
            <a:endParaRPr lang="en-CA" dirty="0"/>
          </a:p>
          <a:p>
            <a:endParaRPr lang="en-CA" dirty="0"/>
          </a:p>
          <a:p>
            <a:endParaRPr lang="en-CA" dirty="0"/>
          </a:p>
          <a:p>
            <a:endParaRPr lang="fr-CA" dirty="0"/>
          </a:p>
          <a:p>
            <a:r>
              <a:rPr lang="fr-CA" dirty="0"/>
              <a:t>Petit rappel: On peut changer le </a:t>
            </a:r>
            <a:r>
              <a:rPr lang="fr-CA" dirty="0" err="1"/>
              <a:t>Layout</a:t>
            </a:r>
            <a:r>
              <a:rPr lang="fr-CA" dirty="0"/>
              <a:t> par défaut dans le fichier _</a:t>
            </a:r>
            <a:r>
              <a:rPr lang="fr-CA" dirty="0" err="1"/>
              <a:t>ViewStart.cshtml</a:t>
            </a:r>
            <a:endParaRPr lang="fr-CA" dirty="0"/>
          </a:p>
        </p:txBody>
      </p:sp>
      <p:pic>
        <p:nvPicPr>
          <p:cNvPr id="4" name="Picture 3">
            <a:extLst>
              <a:ext uri="{FF2B5EF4-FFF2-40B4-BE49-F238E27FC236}">
                <a16:creationId xmlns:a16="http://schemas.microsoft.com/office/drawing/2014/main" id="{B702FFE5-4C9A-43CB-A96E-D6FF75F16238}"/>
              </a:ext>
            </a:extLst>
          </p:cNvPr>
          <p:cNvPicPr>
            <a:picLocks noChangeAspect="1"/>
          </p:cNvPicPr>
          <p:nvPr>
            <p:custDataLst>
              <p:tags r:id="rId3"/>
            </p:custDataLst>
          </p:nvPr>
        </p:nvPicPr>
        <p:blipFill>
          <a:blip r:embed="rId5"/>
          <a:stretch>
            <a:fillRect/>
          </a:stretch>
        </p:blipFill>
        <p:spPr>
          <a:xfrm>
            <a:off x="1359253" y="4731565"/>
            <a:ext cx="4914900" cy="1447800"/>
          </a:xfrm>
          <a:prstGeom prst="rect">
            <a:avLst/>
          </a:prstGeom>
        </p:spPr>
      </p:pic>
      <p:pic>
        <p:nvPicPr>
          <p:cNvPr id="12" name="Picture 11">
            <a:extLst>
              <a:ext uri="{FF2B5EF4-FFF2-40B4-BE49-F238E27FC236}">
                <a16:creationId xmlns:a16="http://schemas.microsoft.com/office/drawing/2014/main" id="{CB7D680F-512C-4C63-AC1A-6FAC90C51130}"/>
              </a:ext>
            </a:extLst>
          </p:cNvPr>
          <p:cNvPicPr>
            <a:picLocks noChangeAspect="1"/>
          </p:cNvPicPr>
          <p:nvPr/>
        </p:nvPicPr>
        <p:blipFill>
          <a:blip r:embed="rId6"/>
          <a:stretch>
            <a:fillRect/>
          </a:stretch>
        </p:blipFill>
        <p:spPr>
          <a:xfrm>
            <a:off x="1427195" y="2562711"/>
            <a:ext cx="3086100" cy="1228725"/>
          </a:xfrm>
          <a:prstGeom prst="rect">
            <a:avLst/>
          </a:prstGeom>
        </p:spPr>
      </p:pic>
    </p:spTree>
    <p:extLst>
      <p:ext uri="{BB962C8B-B14F-4D97-AF65-F5344CB8AC3E}">
        <p14:creationId xmlns:p14="http://schemas.microsoft.com/office/powerpoint/2010/main" val="3370137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4EC47-C045-4168-9698-8B19D69F0652}"/>
              </a:ext>
            </a:extLst>
          </p:cNvPr>
          <p:cNvSpPr>
            <a:spLocks noGrp="1"/>
          </p:cNvSpPr>
          <p:nvPr>
            <p:ph type="title"/>
            <p:custDataLst>
              <p:tags r:id="rId1"/>
            </p:custDataLst>
          </p:nvPr>
        </p:nvSpPr>
        <p:spPr/>
        <p:txBody>
          <a:bodyPr/>
          <a:lstStyle/>
          <a:p>
            <a:r>
              <a:rPr lang="en-CA" dirty="0"/>
              <a:t>La </a:t>
            </a:r>
            <a:r>
              <a:rPr lang="en-CA" dirty="0" err="1"/>
              <a:t>vue</a:t>
            </a:r>
            <a:r>
              <a:rPr lang="en-CA" dirty="0"/>
              <a:t> </a:t>
            </a:r>
            <a:endParaRPr lang="fr-CA" dirty="0"/>
          </a:p>
        </p:txBody>
      </p:sp>
      <p:sp>
        <p:nvSpPr>
          <p:cNvPr id="3" name="Content Placeholder 2">
            <a:extLst>
              <a:ext uri="{FF2B5EF4-FFF2-40B4-BE49-F238E27FC236}">
                <a16:creationId xmlns:a16="http://schemas.microsoft.com/office/drawing/2014/main" id="{DFE8F79E-DD43-4D60-B9C6-EFCBA0C86C4A}"/>
              </a:ext>
            </a:extLst>
          </p:cNvPr>
          <p:cNvSpPr>
            <a:spLocks noGrp="1"/>
          </p:cNvSpPr>
          <p:nvPr>
            <p:ph idx="1"/>
            <p:custDataLst>
              <p:tags r:id="rId2"/>
            </p:custDataLst>
          </p:nvPr>
        </p:nvSpPr>
        <p:spPr/>
        <p:txBody>
          <a:bodyPr/>
          <a:lstStyle/>
          <a:p>
            <a:r>
              <a:rPr lang="en-CA" dirty="0" err="1"/>
              <a:t>Voici</a:t>
            </a:r>
            <a:r>
              <a:rPr lang="en-CA" dirty="0"/>
              <a:t> </a:t>
            </a:r>
            <a:r>
              <a:rPr lang="en-CA" dirty="0" err="1"/>
              <a:t>donc</a:t>
            </a:r>
            <a:r>
              <a:rPr lang="en-CA" dirty="0"/>
              <a:t> qui </a:t>
            </a:r>
            <a:r>
              <a:rPr lang="en-CA" dirty="0" err="1"/>
              <a:t>termine</a:t>
            </a:r>
            <a:r>
              <a:rPr lang="en-CA" dirty="0"/>
              <a:t> la </a:t>
            </a:r>
            <a:r>
              <a:rPr lang="en-CA" dirty="0" err="1"/>
              <a:t>partie</a:t>
            </a:r>
            <a:r>
              <a:rPr lang="en-CA" dirty="0"/>
              <a:t> sur la </a:t>
            </a:r>
            <a:r>
              <a:rPr lang="en-CA" dirty="0" err="1"/>
              <a:t>vue</a:t>
            </a:r>
            <a:r>
              <a:rPr lang="en-CA" dirty="0"/>
              <a:t>.</a:t>
            </a:r>
          </a:p>
          <a:p>
            <a:r>
              <a:rPr lang="en-CA" dirty="0"/>
              <a:t>Dans la </a:t>
            </a:r>
            <a:r>
              <a:rPr lang="en-CA" dirty="0" err="1"/>
              <a:t>prochaine</a:t>
            </a:r>
            <a:r>
              <a:rPr lang="en-CA" dirty="0"/>
              <a:t> section, nous </a:t>
            </a:r>
            <a:r>
              <a:rPr lang="en-CA" dirty="0" err="1"/>
              <a:t>verrons</a:t>
            </a:r>
            <a:r>
              <a:rPr lang="en-CA" dirty="0"/>
              <a:t> commenter </a:t>
            </a:r>
            <a:r>
              <a:rPr lang="en-CA" dirty="0" err="1"/>
              <a:t>traiter</a:t>
            </a:r>
            <a:r>
              <a:rPr lang="en-CA" dirty="0"/>
              <a:t> les </a:t>
            </a:r>
            <a:r>
              <a:rPr lang="en-CA" dirty="0" err="1"/>
              <a:t>requêtes</a:t>
            </a:r>
            <a:r>
              <a:rPr lang="en-CA" dirty="0"/>
              <a:t> reçues par le </a:t>
            </a:r>
            <a:r>
              <a:rPr lang="en-CA" dirty="0" err="1"/>
              <a:t>serveur</a:t>
            </a:r>
            <a:r>
              <a:rPr lang="en-CA" dirty="0"/>
              <a:t> et </a:t>
            </a:r>
            <a:r>
              <a:rPr lang="en-CA" dirty="0" err="1"/>
              <a:t>effectuer</a:t>
            </a:r>
            <a:r>
              <a:rPr lang="en-CA" dirty="0"/>
              <a:t> </a:t>
            </a:r>
            <a:r>
              <a:rPr lang="en-CA" dirty="0" err="1"/>
              <a:t>leur</a:t>
            </a:r>
            <a:r>
              <a:rPr lang="en-CA" dirty="0"/>
              <a:t> </a:t>
            </a:r>
            <a:r>
              <a:rPr lang="en-CA" dirty="0" err="1"/>
              <a:t>traitement</a:t>
            </a:r>
            <a:r>
              <a:rPr lang="en-CA" dirty="0"/>
              <a:t> avec les </a:t>
            </a:r>
            <a:r>
              <a:rPr lang="en-CA" u="sng" dirty="0" err="1"/>
              <a:t>contrôleurs</a:t>
            </a:r>
            <a:r>
              <a:rPr lang="en-CA" dirty="0"/>
              <a:t>.</a:t>
            </a:r>
          </a:p>
        </p:txBody>
      </p:sp>
    </p:spTree>
    <p:extLst>
      <p:ext uri="{BB962C8B-B14F-4D97-AF65-F5344CB8AC3E}">
        <p14:creationId xmlns:p14="http://schemas.microsoft.com/office/powerpoint/2010/main" val="41753346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Le contrôleur</a:t>
            </a:r>
          </a:p>
        </p:txBody>
      </p:sp>
    </p:spTree>
    <p:extLst>
      <p:ext uri="{BB962C8B-B14F-4D97-AF65-F5344CB8AC3E}">
        <p14:creationId xmlns:p14="http://schemas.microsoft.com/office/powerpoint/2010/main" val="20272317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Le contrôleur</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p:txBody>
          <a:bodyPr/>
          <a:lstStyle/>
          <a:p>
            <a:r>
              <a:rPr lang="fr-CA" dirty="0"/>
              <a:t>Les contrôleurs ("</a:t>
            </a:r>
            <a:r>
              <a:rPr lang="fr-CA" dirty="0" err="1"/>
              <a:t>Controllers</a:t>
            </a:r>
            <a:r>
              <a:rPr lang="fr-CA" dirty="0"/>
              <a:t>") servent de point d'entrée et de sortie à votre application.</a:t>
            </a:r>
          </a:p>
          <a:p>
            <a:r>
              <a:rPr lang="fr-CA" dirty="0"/>
              <a:t>À la différence de la méthode que nous avons vue jusqu'à maintenant (appeler les pages directement), le contrôleur servira d'intermédiaire et pourra décider quelle action doit être effectuée par le serveur (afficher une page, refuser l'accès, manipuler les données, etc.)</a:t>
            </a:r>
          </a:p>
          <a:p>
            <a:pPr lvl="1"/>
            <a:endParaRPr lang="fr-CA" dirty="0"/>
          </a:p>
        </p:txBody>
      </p:sp>
    </p:spTree>
    <p:extLst>
      <p:ext uri="{BB962C8B-B14F-4D97-AF65-F5344CB8AC3E}">
        <p14:creationId xmlns:p14="http://schemas.microsoft.com/office/powerpoint/2010/main" val="30451625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Le contrôleur</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p:txBody>
          <a:bodyPr/>
          <a:lstStyle/>
          <a:p>
            <a:r>
              <a:rPr lang="fr-CA" dirty="0"/>
              <a:t>Concrètement, un contrôleur est un fichier se trouvant sous le fichier "Controller".</a:t>
            </a:r>
          </a:p>
          <a:p>
            <a:r>
              <a:rPr lang="fr-CA" dirty="0"/>
              <a:t>Il peut être créé en cliquant avec le bouton droit sur la souris sur ce répertoire puis en sélectionnant "</a:t>
            </a:r>
            <a:r>
              <a:rPr lang="fr-CA" dirty="0" err="1"/>
              <a:t>Add</a:t>
            </a:r>
            <a:r>
              <a:rPr lang="fr-CA" dirty="0"/>
              <a:t> / Controller..."</a:t>
            </a:r>
          </a:p>
          <a:p>
            <a:pPr lvl="1"/>
            <a:endParaRPr lang="fr-CA" dirty="0"/>
          </a:p>
        </p:txBody>
      </p:sp>
      <p:pic>
        <p:nvPicPr>
          <p:cNvPr id="4" name="Picture 3">
            <a:extLst>
              <a:ext uri="{FF2B5EF4-FFF2-40B4-BE49-F238E27FC236}">
                <a16:creationId xmlns:a16="http://schemas.microsoft.com/office/drawing/2014/main" id="{0F60A9D4-091E-4B23-9EAD-CB07F834184F}"/>
              </a:ext>
            </a:extLst>
          </p:cNvPr>
          <p:cNvPicPr>
            <a:picLocks noChangeAspect="1"/>
          </p:cNvPicPr>
          <p:nvPr>
            <p:custDataLst>
              <p:tags r:id="rId3"/>
            </p:custDataLst>
          </p:nvPr>
        </p:nvPicPr>
        <p:blipFill>
          <a:blip r:embed="rId5"/>
          <a:stretch>
            <a:fillRect/>
          </a:stretch>
        </p:blipFill>
        <p:spPr>
          <a:xfrm>
            <a:off x="1372386" y="3844771"/>
            <a:ext cx="6943725" cy="2133600"/>
          </a:xfrm>
          <a:prstGeom prst="rect">
            <a:avLst/>
          </a:prstGeom>
        </p:spPr>
      </p:pic>
    </p:spTree>
    <p:extLst>
      <p:ext uri="{BB962C8B-B14F-4D97-AF65-F5344CB8AC3E}">
        <p14:creationId xmlns:p14="http://schemas.microsoft.com/office/powerpoint/2010/main" val="30982962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Le contrôleur</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p:txBody>
          <a:bodyPr/>
          <a:lstStyle/>
          <a:p>
            <a:r>
              <a:rPr lang="fr-CA" dirty="0"/>
              <a:t>Choisissez un contrôleur vide (MVC Controller - </a:t>
            </a:r>
            <a:r>
              <a:rPr lang="fr-CA" dirty="0" err="1"/>
              <a:t>Empty</a:t>
            </a:r>
            <a:r>
              <a:rPr lang="fr-CA" dirty="0"/>
              <a:t>) et cliquez sur "</a:t>
            </a:r>
            <a:r>
              <a:rPr lang="fr-CA" dirty="0" err="1"/>
              <a:t>Add</a:t>
            </a:r>
            <a:r>
              <a:rPr lang="fr-CA" dirty="0"/>
              <a:t>«  et donner un nom à votre </a:t>
            </a:r>
            <a:r>
              <a:rPr lang="fr-CA" dirty="0" err="1"/>
              <a:t>controlleur</a:t>
            </a:r>
            <a:r>
              <a:rPr lang="fr-CA" dirty="0"/>
              <a:t> (Doit terminer par « Controller »)</a:t>
            </a:r>
          </a:p>
          <a:p>
            <a:pPr lvl="1"/>
            <a:endParaRPr lang="fr-CA" dirty="0"/>
          </a:p>
        </p:txBody>
      </p:sp>
      <p:pic>
        <p:nvPicPr>
          <p:cNvPr id="6" name="Picture 5">
            <a:extLst>
              <a:ext uri="{FF2B5EF4-FFF2-40B4-BE49-F238E27FC236}">
                <a16:creationId xmlns:a16="http://schemas.microsoft.com/office/drawing/2014/main" id="{EE7C0F92-6CF2-106E-1814-EA7BB1168844}"/>
              </a:ext>
            </a:extLst>
          </p:cNvPr>
          <p:cNvPicPr>
            <a:picLocks noChangeAspect="1"/>
          </p:cNvPicPr>
          <p:nvPr/>
        </p:nvPicPr>
        <p:blipFill>
          <a:blip r:embed="rId4"/>
          <a:stretch>
            <a:fillRect/>
          </a:stretch>
        </p:blipFill>
        <p:spPr>
          <a:xfrm>
            <a:off x="3607017" y="2940814"/>
            <a:ext cx="7112542" cy="3733519"/>
          </a:xfrm>
          <a:prstGeom prst="rect">
            <a:avLst/>
          </a:prstGeom>
        </p:spPr>
      </p:pic>
    </p:spTree>
    <p:extLst>
      <p:ext uri="{BB962C8B-B14F-4D97-AF65-F5344CB8AC3E}">
        <p14:creationId xmlns:p14="http://schemas.microsoft.com/office/powerpoint/2010/main" val="11049921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Le contrôleur</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p:txBody>
          <a:bodyPr/>
          <a:lstStyle/>
          <a:p>
            <a:r>
              <a:rPr lang="fr-CA" dirty="0"/>
              <a:t>Vous obtiendrez donc un contrôleur de base. </a:t>
            </a:r>
          </a:p>
          <a:p>
            <a:pPr lvl="1"/>
            <a:endParaRPr lang="fr-CA" dirty="0"/>
          </a:p>
        </p:txBody>
      </p:sp>
      <p:pic>
        <p:nvPicPr>
          <p:cNvPr id="6" name="Picture 5">
            <a:extLst>
              <a:ext uri="{FF2B5EF4-FFF2-40B4-BE49-F238E27FC236}">
                <a16:creationId xmlns:a16="http://schemas.microsoft.com/office/drawing/2014/main" id="{486F1972-6DBD-7664-59EC-F677FAF95348}"/>
              </a:ext>
            </a:extLst>
          </p:cNvPr>
          <p:cNvPicPr>
            <a:picLocks noChangeAspect="1"/>
          </p:cNvPicPr>
          <p:nvPr/>
        </p:nvPicPr>
        <p:blipFill>
          <a:blip r:embed="rId4"/>
          <a:stretch>
            <a:fillRect/>
          </a:stretch>
        </p:blipFill>
        <p:spPr>
          <a:xfrm>
            <a:off x="1359828" y="2691662"/>
            <a:ext cx="5496692" cy="2667372"/>
          </a:xfrm>
          <a:prstGeom prst="rect">
            <a:avLst/>
          </a:prstGeom>
        </p:spPr>
      </p:pic>
    </p:spTree>
    <p:extLst>
      <p:ext uri="{BB962C8B-B14F-4D97-AF65-F5344CB8AC3E}">
        <p14:creationId xmlns:p14="http://schemas.microsoft.com/office/powerpoint/2010/main" val="42646762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C7C67-A48D-478A-9515-A1BCAC42D368}"/>
              </a:ext>
            </a:extLst>
          </p:cNvPr>
          <p:cNvSpPr>
            <a:spLocks noGrp="1"/>
          </p:cNvSpPr>
          <p:nvPr>
            <p:ph type="title"/>
            <p:custDataLst>
              <p:tags r:id="rId1"/>
            </p:custDataLst>
          </p:nvPr>
        </p:nvSpPr>
        <p:spPr/>
        <p:txBody>
          <a:bodyPr/>
          <a:lstStyle/>
          <a:p>
            <a:r>
              <a:rPr lang="en-US" dirty="0"/>
              <a:t>Le </a:t>
            </a:r>
            <a:r>
              <a:rPr lang="en-US" dirty="0" err="1"/>
              <a:t>contrôleur</a:t>
            </a:r>
            <a:endParaRPr lang="fr-CA" dirty="0"/>
          </a:p>
        </p:txBody>
      </p:sp>
      <p:sp>
        <p:nvSpPr>
          <p:cNvPr id="3" name="Content Placeholder 2">
            <a:extLst>
              <a:ext uri="{FF2B5EF4-FFF2-40B4-BE49-F238E27FC236}">
                <a16:creationId xmlns:a16="http://schemas.microsoft.com/office/drawing/2014/main" id="{330F9C07-AB37-471D-ACFC-94A6ADE5C606}"/>
              </a:ext>
            </a:extLst>
          </p:cNvPr>
          <p:cNvSpPr>
            <a:spLocks noGrp="1"/>
          </p:cNvSpPr>
          <p:nvPr>
            <p:ph idx="1"/>
            <p:custDataLst>
              <p:tags r:id="rId2"/>
            </p:custDataLst>
          </p:nvPr>
        </p:nvSpPr>
        <p:spPr/>
        <p:txBody>
          <a:bodyPr/>
          <a:lstStyle/>
          <a:p>
            <a:r>
              <a:rPr lang="en-US" dirty="0"/>
              <a:t>Dans les </a:t>
            </a:r>
            <a:r>
              <a:rPr lang="en-US" dirty="0" err="1"/>
              <a:t>prochaines</a:t>
            </a:r>
            <a:r>
              <a:rPr lang="en-US" dirty="0"/>
              <a:t> sections, nous </a:t>
            </a:r>
            <a:r>
              <a:rPr lang="en-US" dirty="0" err="1"/>
              <a:t>couvrirons</a:t>
            </a:r>
            <a:r>
              <a:rPr lang="en-US" dirty="0"/>
              <a:t> les </a:t>
            </a:r>
            <a:r>
              <a:rPr lang="en-US" dirty="0" err="1"/>
              <a:t>différents</a:t>
            </a:r>
            <a:r>
              <a:rPr lang="en-US" dirty="0"/>
              <a:t> aspects de la </a:t>
            </a:r>
            <a:r>
              <a:rPr lang="en-US" dirty="0" err="1"/>
              <a:t>mécanique</a:t>
            </a:r>
            <a:r>
              <a:rPr lang="en-US" dirty="0"/>
              <a:t> des </a:t>
            </a:r>
            <a:r>
              <a:rPr lang="en-US" dirty="0" err="1"/>
              <a:t>contrôleurs</a:t>
            </a:r>
            <a:r>
              <a:rPr lang="en-US" dirty="0"/>
              <a:t> </a:t>
            </a:r>
            <a:r>
              <a:rPr lang="en-US" dirty="0" err="1"/>
              <a:t>afin</a:t>
            </a:r>
            <a:r>
              <a:rPr lang="en-US" dirty="0"/>
              <a:t> de </a:t>
            </a:r>
            <a:r>
              <a:rPr lang="en-US" dirty="0" err="1"/>
              <a:t>mieux</a:t>
            </a:r>
            <a:r>
              <a:rPr lang="en-US" dirty="0"/>
              <a:t> les </a:t>
            </a:r>
            <a:r>
              <a:rPr lang="en-US" dirty="0" err="1"/>
              <a:t>comprendre</a:t>
            </a:r>
            <a:r>
              <a:rPr lang="en-US" dirty="0"/>
              <a:t>.</a:t>
            </a:r>
          </a:p>
          <a:p>
            <a:r>
              <a:rPr lang="en-US" dirty="0" err="1"/>
              <a:t>Ces</a:t>
            </a:r>
            <a:r>
              <a:rPr lang="en-US" dirty="0"/>
              <a:t> aspects </a:t>
            </a:r>
            <a:r>
              <a:rPr lang="en-US" dirty="0" err="1"/>
              <a:t>sont</a:t>
            </a:r>
            <a:r>
              <a:rPr lang="en-US" dirty="0"/>
              <a:t>:</a:t>
            </a:r>
          </a:p>
          <a:p>
            <a:pPr lvl="1"/>
            <a:r>
              <a:rPr lang="en-US" dirty="0"/>
              <a:t>Le concept de </a:t>
            </a:r>
            <a:r>
              <a:rPr lang="en-US" dirty="0" err="1"/>
              <a:t>routage</a:t>
            </a:r>
            <a:endParaRPr lang="en-US" dirty="0"/>
          </a:p>
          <a:p>
            <a:pPr lvl="1"/>
            <a:r>
              <a:rPr lang="en-US" dirty="0" err="1"/>
              <a:t>L'appel</a:t>
            </a:r>
            <a:r>
              <a:rPr lang="en-US" dirty="0"/>
              <a:t> des </a:t>
            </a:r>
            <a:r>
              <a:rPr lang="en-US" dirty="0" err="1"/>
              <a:t>vues</a:t>
            </a:r>
            <a:endParaRPr lang="en-US" dirty="0"/>
          </a:p>
          <a:p>
            <a:pPr lvl="1"/>
            <a:r>
              <a:rPr lang="en-US" dirty="0"/>
              <a:t>Les actions de </a:t>
            </a:r>
            <a:r>
              <a:rPr lang="en-US" dirty="0" err="1"/>
              <a:t>résultat</a:t>
            </a:r>
            <a:r>
              <a:rPr lang="en-US" dirty="0"/>
              <a:t> (Action result)</a:t>
            </a:r>
            <a:endParaRPr lang="fr-CA" dirty="0"/>
          </a:p>
        </p:txBody>
      </p:sp>
    </p:spTree>
    <p:extLst>
      <p:ext uri="{BB962C8B-B14F-4D97-AF65-F5344CB8AC3E}">
        <p14:creationId xmlns:p14="http://schemas.microsoft.com/office/powerpoint/2010/main" val="14103142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Principe de routage</a:t>
            </a:r>
          </a:p>
        </p:txBody>
      </p:sp>
    </p:spTree>
    <p:extLst>
      <p:ext uri="{BB962C8B-B14F-4D97-AF65-F5344CB8AC3E}">
        <p14:creationId xmlns:p14="http://schemas.microsoft.com/office/powerpoint/2010/main" val="18623044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02FD0-AE9D-4B91-A903-579A88843595}"/>
              </a:ext>
            </a:extLst>
          </p:cNvPr>
          <p:cNvSpPr>
            <a:spLocks noGrp="1"/>
          </p:cNvSpPr>
          <p:nvPr>
            <p:ph type="title"/>
            <p:custDataLst>
              <p:tags r:id="rId1"/>
            </p:custDataLst>
          </p:nvPr>
        </p:nvSpPr>
        <p:spPr/>
        <p:txBody>
          <a:bodyPr/>
          <a:lstStyle/>
          <a:p>
            <a:r>
              <a:rPr lang="en-US" dirty="0"/>
              <a:t>Principe de </a:t>
            </a:r>
            <a:r>
              <a:rPr lang="en-US" dirty="0" err="1"/>
              <a:t>routage</a:t>
            </a:r>
            <a:endParaRPr lang="fr-CA" dirty="0"/>
          </a:p>
        </p:txBody>
      </p:sp>
      <p:sp>
        <p:nvSpPr>
          <p:cNvPr id="3" name="Content Placeholder 2">
            <a:extLst>
              <a:ext uri="{FF2B5EF4-FFF2-40B4-BE49-F238E27FC236}">
                <a16:creationId xmlns:a16="http://schemas.microsoft.com/office/drawing/2014/main" id="{01396423-2A39-44F0-9F71-AF8B69AB2DE3}"/>
              </a:ext>
            </a:extLst>
          </p:cNvPr>
          <p:cNvSpPr>
            <a:spLocks noGrp="1"/>
          </p:cNvSpPr>
          <p:nvPr>
            <p:ph idx="1"/>
            <p:custDataLst>
              <p:tags r:id="rId2"/>
            </p:custDataLst>
          </p:nvPr>
        </p:nvSpPr>
        <p:spPr/>
        <p:txBody>
          <a:bodyPr/>
          <a:lstStyle/>
          <a:p>
            <a:r>
              <a:rPr lang="en-US" dirty="0" err="1"/>
              <a:t>Lorsque</a:t>
            </a:r>
            <a:r>
              <a:rPr lang="en-US" dirty="0"/>
              <a:t> </a:t>
            </a:r>
            <a:r>
              <a:rPr lang="en-US" dirty="0" err="1"/>
              <a:t>votre</a:t>
            </a:r>
            <a:r>
              <a:rPr lang="en-US" dirty="0"/>
              <a:t> application web </a:t>
            </a:r>
            <a:r>
              <a:rPr lang="en-US" dirty="0" err="1"/>
              <a:t>reçoit</a:t>
            </a:r>
            <a:r>
              <a:rPr lang="en-US" dirty="0"/>
              <a:t> </a:t>
            </a:r>
            <a:r>
              <a:rPr lang="en-US" dirty="0" err="1"/>
              <a:t>une</a:t>
            </a:r>
            <a:r>
              <a:rPr lang="en-US" dirty="0"/>
              <a:t> </a:t>
            </a:r>
            <a:r>
              <a:rPr lang="en-US" dirty="0" err="1"/>
              <a:t>requête</a:t>
            </a:r>
            <a:r>
              <a:rPr lang="en-US" dirty="0"/>
              <a:t> HTTP, </a:t>
            </a:r>
            <a:r>
              <a:rPr lang="en-US" dirty="0" err="1"/>
              <a:t>celle</a:t>
            </a:r>
            <a:r>
              <a:rPr lang="en-US" dirty="0"/>
              <a:t>-ci </a:t>
            </a:r>
            <a:r>
              <a:rPr lang="en-US" dirty="0" err="1"/>
              <a:t>doit</a:t>
            </a:r>
            <a:r>
              <a:rPr lang="en-US" dirty="0"/>
              <a:t> savoir </a:t>
            </a:r>
            <a:r>
              <a:rPr lang="en-US" dirty="0" err="1"/>
              <a:t>vers</a:t>
            </a:r>
            <a:r>
              <a:rPr lang="en-US" dirty="0"/>
              <a:t> quelle </a:t>
            </a:r>
            <a:r>
              <a:rPr lang="en-US" dirty="0" err="1"/>
              <a:t>méthode</a:t>
            </a:r>
            <a:r>
              <a:rPr lang="en-US" dirty="0"/>
              <a:t> la </a:t>
            </a:r>
            <a:r>
              <a:rPr lang="en-US" dirty="0" err="1"/>
              <a:t>rediriger</a:t>
            </a:r>
            <a:r>
              <a:rPr lang="en-US" dirty="0"/>
              <a:t> </a:t>
            </a:r>
            <a:r>
              <a:rPr lang="en-US" dirty="0" err="1"/>
              <a:t>afin</a:t>
            </a:r>
            <a:r>
              <a:rPr lang="en-US" dirty="0"/>
              <a:t> </a:t>
            </a:r>
            <a:r>
              <a:rPr lang="en-US" dirty="0" err="1"/>
              <a:t>qu'elle</a:t>
            </a:r>
            <a:r>
              <a:rPr lang="en-US" dirty="0"/>
              <a:t> </a:t>
            </a:r>
            <a:r>
              <a:rPr lang="en-US" dirty="0" err="1"/>
              <a:t>puisse</a:t>
            </a:r>
            <a:r>
              <a:rPr lang="en-US" dirty="0"/>
              <a:t> </a:t>
            </a:r>
            <a:r>
              <a:rPr lang="en-US" dirty="0" err="1"/>
              <a:t>être</a:t>
            </a:r>
            <a:r>
              <a:rPr lang="en-US" dirty="0"/>
              <a:t> </a:t>
            </a:r>
            <a:r>
              <a:rPr lang="en-US" dirty="0" err="1"/>
              <a:t>traitée</a:t>
            </a:r>
            <a:r>
              <a:rPr lang="en-US" dirty="0"/>
              <a:t>.</a:t>
            </a:r>
          </a:p>
          <a:p>
            <a:r>
              <a:rPr lang="en-US" dirty="0" err="1"/>
              <a:t>Concrètement</a:t>
            </a:r>
            <a:r>
              <a:rPr lang="en-US" dirty="0"/>
              <a:t>, </a:t>
            </a:r>
            <a:r>
              <a:rPr lang="en-US" dirty="0" err="1"/>
              <a:t>elle</a:t>
            </a:r>
            <a:r>
              <a:rPr lang="en-US" dirty="0"/>
              <a:t> </a:t>
            </a:r>
            <a:r>
              <a:rPr lang="en-US" dirty="0" err="1"/>
              <a:t>doit</a:t>
            </a:r>
            <a:r>
              <a:rPr lang="en-US" dirty="0"/>
              <a:t> </a:t>
            </a:r>
            <a:r>
              <a:rPr lang="en-US" dirty="0" err="1"/>
              <a:t>choisir</a:t>
            </a:r>
            <a:r>
              <a:rPr lang="en-US" dirty="0"/>
              <a:t> le </a:t>
            </a:r>
            <a:r>
              <a:rPr lang="en-US" dirty="0" err="1"/>
              <a:t>contrôleur</a:t>
            </a:r>
            <a:r>
              <a:rPr lang="en-US" dirty="0"/>
              <a:t> qui </a:t>
            </a:r>
            <a:r>
              <a:rPr lang="en-US" dirty="0" err="1"/>
              <a:t>prendra</a:t>
            </a:r>
            <a:r>
              <a:rPr lang="en-US" dirty="0"/>
              <a:t> </a:t>
            </a:r>
            <a:r>
              <a:rPr lang="en-US" dirty="0" err="1"/>
              <a:t>en</a:t>
            </a:r>
            <a:r>
              <a:rPr lang="en-US" dirty="0"/>
              <a:t> charge son </a:t>
            </a:r>
            <a:r>
              <a:rPr lang="en-US" dirty="0" err="1"/>
              <a:t>traitement</a:t>
            </a:r>
            <a:r>
              <a:rPr lang="en-US" dirty="0"/>
              <a:t>.</a:t>
            </a:r>
          </a:p>
          <a:p>
            <a:endParaRPr lang="en-US" dirty="0"/>
          </a:p>
          <a:p>
            <a:r>
              <a:rPr lang="en-US" dirty="0"/>
              <a:t>Ce </a:t>
            </a:r>
            <a:r>
              <a:rPr lang="en-US" dirty="0" err="1"/>
              <a:t>mécanisme</a:t>
            </a:r>
            <a:r>
              <a:rPr lang="en-US" dirty="0"/>
              <a:t> </a:t>
            </a:r>
            <a:r>
              <a:rPr lang="en-US" dirty="0" err="1"/>
              <a:t>s'appelle</a:t>
            </a:r>
            <a:r>
              <a:rPr lang="en-US" dirty="0"/>
              <a:t> le "</a:t>
            </a:r>
            <a:r>
              <a:rPr lang="en-US" dirty="0" err="1"/>
              <a:t>routage</a:t>
            </a:r>
            <a:r>
              <a:rPr lang="en-US" dirty="0"/>
              <a:t>".</a:t>
            </a:r>
            <a:endParaRPr lang="fr-CA" dirty="0"/>
          </a:p>
        </p:txBody>
      </p:sp>
    </p:spTree>
    <p:extLst>
      <p:ext uri="{BB962C8B-B14F-4D97-AF65-F5344CB8AC3E}">
        <p14:creationId xmlns:p14="http://schemas.microsoft.com/office/powerpoint/2010/main" val="1842300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97656-2D25-4418-A772-5C0FF1781E9F}"/>
              </a:ext>
            </a:extLst>
          </p:cNvPr>
          <p:cNvSpPr>
            <a:spLocks noGrp="1"/>
          </p:cNvSpPr>
          <p:nvPr>
            <p:ph type="title"/>
            <p:custDataLst>
              <p:tags r:id="rId1"/>
            </p:custDataLst>
          </p:nvPr>
        </p:nvSpPr>
        <p:spPr/>
        <p:txBody>
          <a:bodyPr/>
          <a:lstStyle/>
          <a:p>
            <a:r>
              <a:rPr lang="en-CA" dirty="0"/>
              <a:t>Introduction</a:t>
            </a:r>
            <a:endParaRPr lang="fr-CA" dirty="0"/>
          </a:p>
        </p:txBody>
      </p:sp>
      <p:sp>
        <p:nvSpPr>
          <p:cNvPr id="3" name="Content Placeholder 2">
            <a:extLst>
              <a:ext uri="{FF2B5EF4-FFF2-40B4-BE49-F238E27FC236}">
                <a16:creationId xmlns:a16="http://schemas.microsoft.com/office/drawing/2014/main" id="{F96799B2-627F-471D-A67D-13BBE3B5DC5C}"/>
              </a:ext>
            </a:extLst>
          </p:cNvPr>
          <p:cNvSpPr>
            <a:spLocks noGrp="1"/>
          </p:cNvSpPr>
          <p:nvPr>
            <p:ph idx="1"/>
            <p:custDataLst>
              <p:tags r:id="rId2"/>
            </p:custDataLst>
          </p:nvPr>
        </p:nvSpPr>
        <p:spPr/>
        <p:txBody>
          <a:bodyPr>
            <a:normAutofit/>
          </a:bodyPr>
          <a:lstStyle/>
          <a:p>
            <a:r>
              <a:rPr lang="en-CA" dirty="0"/>
              <a:t>Dans </a:t>
            </a:r>
            <a:r>
              <a:rPr lang="en-CA" dirty="0" err="1"/>
              <a:t>ce</a:t>
            </a:r>
            <a:r>
              <a:rPr lang="en-CA" dirty="0"/>
              <a:t> </a:t>
            </a:r>
            <a:r>
              <a:rPr lang="en-CA" dirty="0" err="1"/>
              <a:t>cours</a:t>
            </a:r>
            <a:r>
              <a:rPr lang="en-CA" dirty="0"/>
              <a:t>, nous </a:t>
            </a:r>
            <a:r>
              <a:rPr lang="en-CA" dirty="0" err="1"/>
              <a:t>couvrirons</a:t>
            </a:r>
            <a:r>
              <a:rPr lang="en-CA" dirty="0"/>
              <a:t> </a:t>
            </a:r>
            <a:r>
              <a:rPr lang="en-CA" dirty="0" err="1"/>
              <a:t>donc</a:t>
            </a:r>
            <a:endParaRPr lang="en-CA" dirty="0"/>
          </a:p>
          <a:p>
            <a:pPr lvl="1"/>
            <a:r>
              <a:rPr lang="en-CA" dirty="0"/>
              <a:t>Introduction à MVC</a:t>
            </a:r>
          </a:p>
          <a:p>
            <a:pPr lvl="1"/>
            <a:r>
              <a:rPr lang="en-CA" dirty="0"/>
              <a:t>La </a:t>
            </a:r>
            <a:r>
              <a:rPr lang="en-CA" dirty="0" err="1"/>
              <a:t>création</a:t>
            </a:r>
            <a:r>
              <a:rPr lang="en-CA" dirty="0"/>
              <a:t> du </a:t>
            </a:r>
            <a:r>
              <a:rPr lang="en-CA" dirty="0" err="1"/>
              <a:t>projet</a:t>
            </a:r>
            <a:endParaRPr lang="en-CA" dirty="0"/>
          </a:p>
          <a:p>
            <a:pPr lvl="1"/>
            <a:r>
              <a:rPr lang="en-CA" dirty="0"/>
              <a:t>Utilisation des </a:t>
            </a:r>
            <a:r>
              <a:rPr lang="en-CA" dirty="0" err="1"/>
              <a:t>différentes</a:t>
            </a:r>
            <a:r>
              <a:rPr lang="en-CA" dirty="0"/>
              <a:t> </a:t>
            </a:r>
            <a:r>
              <a:rPr lang="en-CA" dirty="0" err="1"/>
              <a:t>composantes</a:t>
            </a:r>
            <a:endParaRPr lang="en-CA" dirty="0"/>
          </a:p>
          <a:p>
            <a:pPr lvl="2"/>
            <a:r>
              <a:rPr lang="en-CA" dirty="0"/>
              <a:t>La </a:t>
            </a:r>
            <a:r>
              <a:rPr lang="en-CA" dirty="0" err="1"/>
              <a:t>vue</a:t>
            </a:r>
            <a:endParaRPr lang="en-CA" dirty="0"/>
          </a:p>
          <a:p>
            <a:pPr lvl="2"/>
            <a:r>
              <a:rPr lang="en-CA" dirty="0"/>
              <a:t>Le </a:t>
            </a:r>
            <a:r>
              <a:rPr lang="en-CA" dirty="0" err="1"/>
              <a:t>contrôleur</a:t>
            </a:r>
            <a:endParaRPr lang="en-CA" dirty="0"/>
          </a:p>
          <a:p>
            <a:pPr lvl="2"/>
            <a:r>
              <a:rPr lang="en-CA" dirty="0"/>
              <a:t>Le </a:t>
            </a:r>
            <a:r>
              <a:rPr lang="en-CA" dirty="0" err="1"/>
              <a:t>modèle</a:t>
            </a:r>
            <a:r>
              <a:rPr lang="en-CA" dirty="0"/>
              <a:t> (</a:t>
            </a:r>
            <a:r>
              <a:rPr lang="en-CA" dirty="0" err="1"/>
              <a:t>cours</a:t>
            </a:r>
            <a:r>
              <a:rPr lang="en-CA" dirty="0"/>
              <a:t> après </a:t>
            </a:r>
            <a:r>
              <a:rPr lang="en-CA" dirty="0" err="1"/>
              <a:t>l’examen</a:t>
            </a:r>
            <a:r>
              <a:rPr lang="en-CA" dirty="0"/>
              <a:t>)</a:t>
            </a:r>
          </a:p>
          <a:p>
            <a:pPr lvl="1"/>
            <a:r>
              <a:rPr lang="en-CA" dirty="0"/>
              <a:t>Conclusion</a:t>
            </a:r>
            <a:endParaRPr lang="fr-CA" dirty="0"/>
          </a:p>
        </p:txBody>
      </p:sp>
    </p:spTree>
    <p:extLst>
      <p:ext uri="{BB962C8B-B14F-4D97-AF65-F5344CB8AC3E}">
        <p14:creationId xmlns:p14="http://schemas.microsoft.com/office/powerpoint/2010/main" val="38105003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932DF-7A15-4BDB-8E33-3E0B47C15527}"/>
              </a:ext>
            </a:extLst>
          </p:cNvPr>
          <p:cNvSpPr>
            <a:spLocks noGrp="1"/>
          </p:cNvSpPr>
          <p:nvPr>
            <p:ph type="title"/>
            <p:custDataLst>
              <p:tags r:id="rId1"/>
            </p:custDataLst>
          </p:nvPr>
        </p:nvSpPr>
        <p:spPr/>
        <p:txBody>
          <a:bodyPr/>
          <a:lstStyle/>
          <a:p>
            <a:r>
              <a:rPr lang="fr-CA" dirty="0"/>
              <a:t>Principe de routage</a:t>
            </a:r>
          </a:p>
        </p:txBody>
      </p:sp>
      <p:sp>
        <p:nvSpPr>
          <p:cNvPr id="3" name="Content Placeholder 2">
            <a:extLst>
              <a:ext uri="{FF2B5EF4-FFF2-40B4-BE49-F238E27FC236}">
                <a16:creationId xmlns:a16="http://schemas.microsoft.com/office/drawing/2014/main" id="{85E3023B-485B-4EE6-9CBB-A4A373E129A4}"/>
              </a:ext>
            </a:extLst>
          </p:cNvPr>
          <p:cNvSpPr>
            <a:spLocks noGrp="1"/>
          </p:cNvSpPr>
          <p:nvPr>
            <p:ph idx="1"/>
            <p:custDataLst>
              <p:tags r:id="rId2"/>
            </p:custDataLst>
          </p:nvPr>
        </p:nvSpPr>
        <p:spPr/>
        <p:txBody>
          <a:bodyPr/>
          <a:lstStyle/>
          <a:p>
            <a:r>
              <a:rPr lang="en-CA" dirty="0" err="1"/>
              <a:t>Rappelons</a:t>
            </a:r>
            <a:r>
              <a:rPr lang="en-CA" dirty="0"/>
              <a:t>-nous que les pages ne </a:t>
            </a:r>
            <a:r>
              <a:rPr lang="en-CA" dirty="0" err="1"/>
              <a:t>peuvent</a:t>
            </a:r>
            <a:r>
              <a:rPr lang="en-CA" dirty="0"/>
              <a:t> pas </a:t>
            </a:r>
            <a:r>
              <a:rPr lang="en-CA" dirty="0" err="1"/>
              <a:t>être</a:t>
            </a:r>
            <a:r>
              <a:rPr lang="en-CA" dirty="0"/>
              <a:t> </a:t>
            </a:r>
            <a:r>
              <a:rPr lang="en-CA" dirty="0" err="1"/>
              <a:t>appelées</a:t>
            </a:r>
            <a:r>
              <a:rPr lang="en-CA" dirty="0"/>
              <a:t> </a:t>
            </a:r>
            <a:r>
              <a:rPr lang="en-CA" dirty="0" err="1"/>
              <a:t>directement</a:t>
            </a:r>
            <a:r>
              <a:rPr lang="en-CA" dirty="0"/>
              <a:t> par </a:t>
            </a:r>
            <a:r>
              <a:rPr lang="en-CA" dirty="0" err="1"/>
              <a:t>notre</a:t>
            </a:r>
            <a:r>
              <a:rPr lang="en-CA" dirty="0"/>
              <a:t> </a:t>
            </a:r>
            <a:r>
              <a:rPr lang="en-CA" dirty="0" err="1"/>
              <a:t>fureteur</a:t>
            </a:r>
            <a:r>
              <a:rPr lang="en-CA" dirty="0"/>
              <a:t> web.</a:t>
            </a:r>
          </a:p>
          <a:p>
            <a:r>
              <a:rPr lang="en-CA" dirty="0"/>
              <a:t>Il </a:t>
            </a:r>
            <a:r>
              <a:rPr lang="en-CA" dirty="0" err="1"/>
              <a:t>faudra</a:t>
            </a:r>
            <a:r>
              <a:rPr lang="en-CA" dirty="0"/>
              <a:t> </a:t>
            </a:r>
            <a:r>
              <a:rPr lang="en-CA" dirty="0" err="1"/>
              <a:t>toujours</a:t>
            </a:r>
            <a:r>
              <a:rPr lang="en-CA" dirty="0"/>
              <a:t> </a:t>
            </a:r>
            <a:r>
              <a:rPr lang="en-CA" dirty="0" err="1"/>
              <a:t>appeler</a:t>
            </a:r>
            <a:r>
              <a:rPr lang="en-CA" dirty="0"/>
              <a:t> un </a:t>
            </a:r>
            <a:r>
              <a:rPr lang="en-CA" dirty="0" err="1"/>
              <a:t>contrôleur</a:t>
            </a:r>
            <a:r>
              <a:rPr lang="en-CA" dirty="0"/>
              <a:t>.</a:t>
            </a:r>
          </a:p>
          <a:p>
            <a:r>
              <a:rPr lang="en-CA" dirty="0"/>
              <a:t>Le lien pour </a:t>
            </a:r>
            <a:r>
              <a:rPr lang="en-CA" dirty="0" err="1"/>
              <a:t>accéder</a:t>
            </a:r>
            <a:r>
              <a:rPr lang="en-CA" dirty="0"/>
              <a:t> un </a:t>
            </a:r>
            <a:r>
              <a:rPr lang="en-CA" dirty="0" err="1"/>
              <a:t>contrôleur</a:t>
            </a:r>
            <a:r>
              <a:rPr lang="en-CA" dirty="0"/>
              <a:t> </a:t>
            </a:r>
            <a:r>
              <a:rPr lang="en-CA" dirty="0" err="1"/>
              <a:t>est</a:t>
            </a:r>
            <a:r>
              <a:rPr lang="en-CA" dirty="0"/>
              <a:t> le </a:t>
            </a:r>
            <a:r>
              <a:rPr lang="en-CA" dirty="0" err="1"/>
              <a:t>suivant</a:t>
            </a:r>
            <a:r>
              <a:rPr lang="en-CA" dirty="0"/>
              <a:t>:</a:t>
            </a:r>
          </a:p>
          <a:p>
            <a:pPr lvl="1"/>
            <a:r>
              <a:rPr lang="en-CA" dirty="0"/>
              <a:t>&lt;</a:t>
            </a:r>
            <a:r>
              <a:rPr lang="en-CA" dirty="0" err="1"/>
              <a:t>adresse</a:t>
            </a:r>
            <a:r>
              <a:rPr lang="en-CA" dirty="0"/>
              <a:t> du </a:t>
            </a:r>
            <a:r>
              <a:rPr lang="en-CA" dirty="0" err="1"/>
              <a:t>serveur</a:t>
            </a:r>
            <a:r>
              <a:rPr lang="en-CA" dirty="0"/>
              <a:t>&gt;/&lt;</a:t>
            </a:r>
            <a:r>
              <a:rPr lang="en-CA" dirty="0" err="1"/>
              <a:t>contrôleur</a:t>
            </a:r>
            <a:r>
              <a:rPr lang="en-CA" dirty="0"/>
              <a:t>&gt;/&lt;</a:t>
            </a:r>
            <a:r>
              <a:rPr lang="en-CA" dirty="0" err="1"/>
              <a:t>méthode</a:t>
            </a:r>
            <a:r>
              <a:rPr lang="en-CA" dirty="0"/>
              <a:t> du </a:t>
            </a:r>
            <a:r>
              <a:rPr lang="en-CA" dirty="0" err="1"/>
              <a:t>contrôleur</a:t>
            </a:r>
            <a:r>
              <a:rPr lang="en-CA" dirty="0"/>
              <a:t>/action&gt;</a:t>
            </a:r>
          </a:p>
          <a:p>
            <a:pPr lvl="1"/>
            <a:endParaRPr lang="en-CA" dirty="0"/>
          </a:p>
          <a:p>
            <a:pPr lvl="1"/>
            <a:r>
              <a:rPr lang="en-CA" dirty="0"/>
              <a:t>Par </a:t>
            </a:r>
            <a:r>
              <a:rPr lang="en-CA" dirty="0" err="1"/>
              <a:t>exemple</a:t>
            </a:r>
            <a:r>
              <a:rPr lang="en-CA" dirty="0"/>
              <a:t>:</a:t>
            </a:r>
          </a:p>
          <a:p>
            <a:pPr lvl="2"/>
            <a:r>
              <a:rPr lang="en-CA" dirty="0"/>
              <a:t>localhost:44380/Home/Privacy</a:t>
            </a:r>
          </a:p>
          <a:p>
            <a:pPr lvl="1"/>
            <a:endParaRPr lang="fr-CA" dirty="0"/>
          </a:p>
        </p:txBody>
      </p:sp>
      <p:pic>
        <p:nvPicPr>
          <p:cNvPr id="4" name="Picture 3">
            <a:extLst>
              <a:ext uri="{FF2B5EF4-FFF2-40B4-BE49-F238E27FC236}">
                <a16:creationId xmlns:a16="http://schemas.microsoft.com/office/drawing/2014/main" id="{AE4057A0-2036-4517-B93F-F791B7056938}"/>
              </a:ext>
            </a:extLst>
          </p:cNvPr>
          <p:cNvPicPr>
            <a:picLocks noChangeAspect="1"/>
          </p:cNvPicPr>
          <p:nvPr>
            <p:custDataLst>
              <p:tags r:id="rId3"/>
            </p:custDataLst>
          </p:nvPr>
        </p:nvPicPr>
        <p:blipFill>
          <a:blip r:embed="rId5"/>
          <a:stretch>
            <a:fillRect/>
          </a:stretch>
        </p:blipFill>
        <p:spPr>
          <a:xfrm>
            <a:off x="5877016" y="4216655"/>
            <a:ext cx="5042979" cy="2562556"/>
          </a:xfrm>
          <a:prstGeom prst="rect">
            <a:avLst/>
          </a:prstGeom>
        </p:spPr>
      </p:pic>
    </p:spTree>
    <p:extLst>
      <p:ext uri="{BB962C8B-B14F-4D97-AF65-F5344CB8AC3E}">
        <p14:creationId xmlns:p14="http://schemas.microsoft.com/office/powerpoint/2010/main" val="20380598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932DF-7A15-4BDB-8E33-3E0B47C15527}"/>
              </a:ext>
            </a:extLst>
          </p:cNvPr>
          <p:cNvSpPr>
            <a:spLocks noGrp="1"/>
          </p:cNvSpPr>
          <p:nvPr>
            <p:ph type="title"/>
            <p:custDataLst>
              <p:tags r:id="rId1"/>
            </p:custDataLst>
          </p:nvPr>
        </p:nvSpPr>
        <p:spPr/>
        <p:txBody>
          <a:bodyPr/>
          <a:lstStyle/>
          <a:p>
            <a:r>
              <a:rPr lang="fr-CA" dirty="0"/>
              <a:t>Principe de routage</a:t>
            </a:r>
          </a:p>
        </p:txBody>
      </p:sp>
      <p:sp>
        <p:nvSpPr>
          <p:cNvPr id="3" name="Content Placeholder 2">
            <a:extLst>
              <a:ext uri="{FF2B5EF4-FFF2-40B4-BE49-F238E27FC236}">
                <a16:creationId xmlns:a16="http://schemas.microsoft.com/office/drawing/2014/main" id="{85E3023B-485B-4EE6-9CBB-A4A373E129A4}"/>
              </a:ext>
            </a:extLst>
          </p:cNvPr>
          <p:cNvSpPr>
            <a:spLocks noGrp="1"/>
          </p:cNvSpPr>
          <p:nvPr>
            <p:ph idx="1"/>
            <p:custDataLst>
              <p:tags r:id="rId2"/>
            </p:custDataLst>
          </p:nvPr>
        </p:nvSpPr>
        <p:spPr/>
        <p:txBody>
          <a:bodyPr/>
          <a:lstStyle/>
          <a:p>
            <a:r>
              <a:rPr lang="en-CA" dirty="0" err="1"/>
              <a:t>Vous</a:t>
            </a:r>
            <a:r>
              <a:rPr lang="en-CA" dirty="0"/>
              <a:t> </a:t>
            </a:r>
            <a:r>
              <a:rPr lang="en-CA" dirty="0" err="1"/>
              <a:t>remarquerez</a:t>
            </a:r>
            <a:r>
              <a:rPr lang="en-CA" dirty="0"/>
              <a:t> </a:t>
            </a:r>
            <a:r>
              <a:rPr lang="en-CA" dirty="0" err="1"/>
              <a:t>toutefois</a:t>
            </a:r>
            <a:r>
              <a:rPr lang="en-CA" dirty="0"/>
              <a:t> que la page </a:t>
            </a:r>
            <a:r>
              <a:rPr lang="en-CA" dirty="0" err="1"/>
              <a:t>d'accueil</a:t>
            </a:r>
            <a:r>
              <a:rPr lang="en-CA" dirty="0"/>
              <a:t> </a:t>
            </a:r>
            <a:r>
              <a:rPr lang="en-CA" dirty="0" err="1"/>
              <a:t>d'une</a:t>
            </a:r>
            <a:r>
              <a:rPr lang="en-CA" dirty="0"/>
              <a:t> application ne </a:t>
            </a:r>
            <a:r>
              <a:rPr lang="en-CA" dirty="0" err="1"/>
              <a:t>possède</a:t>
            </a:r>
            <a:r>
              <a:rPr lang="en-CA" dirty="0"/>
              <a:t> pas tout </a:t>
            </a:r>
            <a:r>
              <a:rPr lang="en-CA" dirty="0" err="1"/>
              <a:t>ce</a:t>
            </a:r>
            <a:r>
              <a:rPr lang="en-CA" dirty="0"/>
              <a:t> </a:t>
            </a:r>
            <a:r>
              <a:rPr lang="en-CA" dirty="0" err="1"/>
              <a:t>chemin</a:t>
            </a:r>
            <a:r>
              <a:rPr lang="en-CA" dirty="0"/>
              <a:t> </a:t>
            </a:r>
            <a:r>
              <a:rPr lang="en-CA" dirty="0" err="1"/>
              <a:t>d'accès</a:t>
            </a:r>
            <a:r>
              <a:rPr lang="en-CA" dirty="0"/>
              <a:t>.</a:t>
            </a:r>
          </a:p>
          <a:p>
            <a:r>
              <a:rPr lang="en-CA" dirty="0"/>
              <a:t>Comment </a:t>
            </a:r>
            <a:r>
              <a:rPr lang="en-CA" dirty="0" err="1"/>
              <a:t>est-ce</a:t>
            </a:r>
            <a:r>
              <a:rPr lang="en-CA" dirty="0"/>
              <a:t> possible?</a:t>
            </a:r>
          </a:p>
          <a:p>
            <a:pPr lvl="1"/>
            <a:endParaRPr lang="fr-CA" dirty="0"/>
          </a:p>
        </p:txBody>
      </p:sp>
      <p:pic>
        <p:nvPicPr>
          <p:cNvPr id="5" name="Picture 4">
            <a:extLst>
              <a:ext uri="{FF2B5EF4-FFF2-40B4-BE49-F238E27FC236}">
                <a16:creationId xmlns:a16="http://schemas.microsoft.com/office/drawing/2014/main" id="{41799171-F968-49B7-BD9C-C8DF36A79BCE}"/>
              </a:ext>
            </a:extLst>
          </p:cNvPr>
          <p:cNvPicPr>
            <a:picLocks noChangeAspect="1"/>
          </p:cNvPicPr>
          <p:nvPr>
            <p:custDataLst>
              <p:tags r:id="rId3"/>
            </p:custDataLst>
          </p:nvPr>
        </p:nvPicPr>
        <p:blipFill>
          <a:blip r:embed="rId5"/>
          <a:stretch>
            <a:fillRect/>
          </a:stretch>
        </p:blipFill>
        <p:spPr>
          <a:xfrm>
            <a:off x="1352133" y="3395382"/>
            <a:ext cx="7800975" cy="3009900"/>
          </a:xfrm>
          <a:prstGeom prst="rect">
            <a:avLst/>
          </a:prstGeom>
        </p:spPr>
      </p:pic>
    </p:spTree>
    <p:extLst>
      <p:ext uri="{BB962C8B-B14F-4D97-AF65-F5344CB8AC3E}">
        <p14:creationId xmlns:p14="http://schemas.microsoft.com/office/powerpoint/2010/main" val="1745306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BDE23-E34B-48CA-B2DB-AAFAA98FE69E}"/>
              </a:ext>
            </a:extLst>
          </p:cNvPr>
          <p:cNvSpPr>
            <a:spLocks noGrp="1"/>
          </p:cNvSpPr>
          <p:nvPr>
            <p:ph type="title"/>
            <p:custDataLst>
              <p:tags r:id="rId1"/>
            </p:custDataLst>
          </p:nvPr>
        </p:nvSpPr>
        <p:spPr/>
        <p:txBody>
          <a:bodyPr/>
          <a:lstStyle/>
          <a:p>
            <a:r>
              <a:rPr lang="fr-CA" dirty="0"/>
              <a:t>Principe de routage</a:t>
            </a:r>
          </a:p>
        </p:txBody>
      </p:sp>
      <p:sp>
        <p:nvSpPr>
          <p:cNvPr id="3" name="Content Placeholder 2">
            <a:extLst>
              <a:ext uri="{FF2B5EF4-FFF2-40B4-BE49-F238E27FC236}">
                <a16:creationId xmlns:a16="http://schemas.microsoft.com/office/drawing/2014/main" id="{32FF3B27-40DB-4B98-9C4E-E123A93217C1}"/>
              </a:ext>
            </a:extLst>
          </p:cNvPr>
          <p:cNvSpPr>
            <a:spLocks noGrp="1"/>
          </p:cNvSpPr>
          <p:nvPr>
            <p:ph idx="1"/>
            <p:custDataLst>
              <p:tags r:id="rId2"/>
            </p:custDataLst>
          </p:nvPr>
        </p:nvSpPr>
        <p:spPr/>
        <p:txBody>
          <a:bodyPr/>
          <a:lstStyle/>
          <a:p>
            <a:r>
              <a:rPr lang="en-CA" dirty="0"/>
              <a:t>La raison </a:t>
            </a:r>
            <a:r>
              <a:rPr lang="en-CA" dirty="0" err="1"/>
              <a:t>est</a:t>
            </a:r>
            <a:r>
              <a:rPr lang="en-CA" dirty="0"/>
              <a:t> </a:t>
            </a:r>
            <a:r>
              <a:rPr lang="en-CA" dirty="0" err="1"/>
              <a:t>qu'il</a:t>
            </a:r>
            <a:r>
              <a:rPr lang="en-CA" dirty="0"/>
              <a:t> </a:t>
            </a:r>
            <a:r>
              <a:rPr lang="en-CA" dirty="0" err="1"/>
              <a:t>est</a:t>
            </a:r>
            <a:r>
              <a:rPr lang="en-CA" dirty="0"/>
              <a:t> possible de </a:t>
            </a:r>
            <a:r>
              <a:rPr lang="en-CA" dirty="0" err="1"/>
              <a:t>définir</a:t>
            </a:r>
            <a:r>
              <a:rPr lang="en-CA" dirty="0"/>
              <a:t> un </a:t>
            </a:r>
            <a:r>
              <a:rPr lang="en-CA" dirty="0" err="1"/>
              <a:t>contrôleur</a:t>
            </a:r>
            <a:r>
              <a:rPr lang="en-CA" dirty="0"/>
              <a:t> et </a:t>
            </a:r>
            <a:r>
              <a:rPr lang="en-CA" dirty="0" err="1"/>
              <a:t>une</a:t>
            </a:r>
            <a:r>
              <a:rPr lang="en-CA" dirty="0"/>
              <a:t> action par </a:t>
            </a:r>
            <a:r>
              <a:rPr lang="en-CA" dirty="0" err="1"/>
              <a:t>défaut</a:t>
            </a:r>
            <a:r>
              <a:rPr lang="en-CA" dirty="0"/>
              <a:t>.</a:t>
            </a:r>
          </a:p>
          <a:p>
            <a:r>
              <a:rPr lang="en-CA" dirty="0"/>
              <a:t>Celle-ci </a:t>
            </a:r>
            <a:r>
              <a:rPr lang="en-CA" dirty="0" err="1"/>
              <a:t>est</a:t>
            </a:r>
            <a:r>
              <a:rPr lang="en-CA" dirty="0"/>
              <a:t> </a:t>
            </a:r>
            <a:r>
              <a:rPr lang="en-CA" dirty="0" err="1"/>
              <a:t>définie</a:t>
            </a:r>
            <a:r>
              <a:rPr lang="en-CA" dirty="0"/>
              <a:t> dans le </a:t>
            </a:r>
            <a:r>
              <a:rPr lang="en-CA" dirty="0" err="1"/>
              <a:t>fichier</a:t>
            </a:r>
            <a:r>
              <a:rPr lang="en-CA" dirty="0"/>
              <a:t> “</a:t>
            </a:r>
            <a:r>
              <a:rPr lang="en-CA" dirty="0" err="1"/>
              <a:t>Program.cs</a:t>
            </a:r>
            <a:r>
              <a:rPr lang="en-CA" dirty="0"/>
              <a:t>" à la </a:t>
            </a:r>
            <a:r>
              <a:rPr lang="en-CA" dirty="0" err="1"/>
              <a:t>ligne</a:t>
            </a:r>
            <a:r>
              <a:rPr lang="en-CA" dirty="0"/>
              <a:t> 25</a:t>
            </a:r>
          </a:p>
          <a:p>
            <a:endParaRPr lang="en-CA" dirty="0"/>
          </a:p>
          <a:p>
            <a:endParaRPr lang="en-CA" dirty="0"/>
          </a:p>
          <a:p>
            <a:endParaRPr lang="en-CA" dirty="0"/>
          </a:p>
          <a:p>
            <a:endParaRPr lang="en-CA" dirty="0"/>
          </a:p>
          <a:p>
            <a:endParaRPr lang="en-CA" dirty="0"/>
          </a:p>
          <a:p>
            <a:endParaRPr lang="fr-CA" dirty="0"/>
          </a:p>
        </p:txBody>
      </p:sp>
      <p:pic>
        <p:nvPicPr>
          <p:cNvPr id="6" name="Picture 5">
            <a:extLst>
              <a:ext uri="{FF2B5EF4-FFF2-40B4-BE49-F238E27FC236}">
                <a16:creationId xmlns:a16="http://schemas.microsoft.com/office/drawing/2014/main" id="{070FA7C9-74BF-E323-EEA4-FE016EB0795E}"/>
              </a:ext>
            </a:extLst>
          </p:cNvPr>
          <p:cNvPicPr>
            <a:picLocks noChangeAspect="1"/>
          </p:cNvPicPr>
          <p:nvPr/>
        </p:nvPicPr>
        <p:blipFill>
          <a:blip r:embed="rId4"/>
          <a:stretch>
            <a:fillRect/>
          </a:stretch>
        </p:blipFill>
        <p:spPr>
          <a:xfrm>
            <a:off x="1448421" y="3667331"/>
            <a:ext cx="6353175" cy="2200275"/>
          </a:xfrm>
          <a:prstGeom prst="rect">
            <a:avLst/>
          </a:prstGeom>
        </p:spPr>
      </p:pic>
    </p:spTree>
    <p:extLst>
      <p:ext uri="{BB962C8B-B14F-4D97-AF65-F5344CB8AC3E}">
        <p14:creationId xmlns:p14="http://schemas.microsoft.com/office/powerpoint/2010/main" val="1952916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BDE23-E34B-48CA-B2DB-AAFAA98FE69E}"/>
              </a:ext>
            </a:extLst>
          </p:cNvPr>
          <p:cNvSpPr>
            <a:spLocks noGrp="1"/>
          </p:cNvSpPr>
          <p:nvPr>
            <p:ph type="title"/>
            <p:custDataLst>
              <p:tags r:id="rId1"/>
            </p:custDataLst>
          </p:nvPr>
        </p:nvSpPr>
        <p:spPr/>
        <p:txBody>
          <a:bodyPr/>
          <a:lstStyle/>
          <a:p>
            <a:r>
              <a:rPr lang="fr-CA" dirty="0"/>
              <a:t>Principe de routage</a:t>
            </a:r>
          </a:p>
        </p:txBody>
      </p:sp>
      <p:sp>
        <p:nvSpPr>
          <p:cNvPr id="3" name="Content Placeholder 2">
            <a:extLst>
              <a:ext uri="{FF2B5EF4-FFF2-40B4-BE49-F238E27FC236}">
                <a16:creationId xmlns:a16="http://schemas.microsoft.com/office/drawing/2014/main" id="{32FF3B27-40DB-4B98-9C4E-E123A93217C1}"/>
              </a:ext>
            </a:extLst>
          </p:cNvPr>
          <p:cNvSpPr>
            <a:spLocks noGrp="1"/>
          </p:cNvSpPr>
          <p:nvPr>
            <p:ph idx="1"/>
            <p:custDataLst>
              <p:tags r:id="rId2"/>
            </p:custDataLst>
          </p:nvPr>
        </p:nvSpPr>
        <p:spPr/>
        <p:txBody>
          <a:bodyPr/>
          <a:lstStyle/>
          <a:p>
            <a:r>
              <a:rPr lang="en-CA" dirty="0"/>
              <a:t>Si </a:t>
            </a:r>
            <a:r>
              <a:rPr lang="en-CA" dirty="0" err="1"/>
              <a:t>ce</a:t>
            </a:r>
            <a:r>
              <a:rPr lang="en-CA" dirty="0"/>
              <a:t> </a:t>
            </a:r>
            <a:r>
              <a:rPr lang="en-CA" dirty="0" err="1"/>
              <a:t>fichier</a:t>
            </a:r>
            <a:r>
              <a:rPr lang="en-CA" dirty="0"/>
              <a:t> </a:t>
            </a:r>
            <a:r>
              <a:rPr lang="en-CA" dirty="0" err="1"/>
              <a:t>est</a:t>
            </a:r>
            <a:r>
              <a:rPr lang="en-CA" dirty="0"/>
              <a:t> </a:t>
            </a:r>
            <a:r>
              <a:rPr lang="en-CA" dirty="0" err="1"/>
              <a:t>modifié</a:t>
            </a:r>
            <a:r>
              <a:rPr lang="en-CA" dirty="0"/>
              <a:t>, un </a:t>
            </a:r>
            <a:r>
              <a:rPr lang="en-CA" dirty="0" err="1"/>
              <a:t>autre</a:t>
            </a:r>
            <a:r>
              <a:rPr lang="en-CA" dirty="0"/>
              <a:t> </a:t>
            </a:r>
            <a:r>
              <a:rPr lang="en-CA" dirty="0" err="1"/>
              <a:t>contrôleur</a:t>
            </a:r>
            <a:r>
              <a:rPr lang="en-CA" dirty="0"/>
              <a:t> sera </a:t>
            </a:r>
            <a:r>
              <a:rPr lang="en-CA" dirty="0" err="1"/>
              <a:t>appelé</a:t>
            </a:r>
            <a:endParaRPr lang="en-CA" dirty="0"/>
          </a:p>
          <a:p>
            <a:r>
              <a:rPr lang="en-CA" dirty="0"/>
              <a:t>Par </a:t>
            </a:r>
            <a:r>
              <a:rPr lang="en-CA" dirty="0" err="1"/>
              <a:t>exemple</a:t>
            </a:r>
            <a:r>
              <a:rPr lang="en-CA" dirty="0"/>
              <a:t>:</a:t>
            </a:r>
          </a:p>
          <a:p>
            <a:endParaRPr lang="en-CA" dirty="0"/>
          </a:p>
          <a:p>
            <a:endParaRPr lang="en-CA" dirty="0"/>
          </a:p>
          <a:p>
            <a:endParaRPr lang="en-CA" dirty="0"/>
          </a:p>
          <a:p>
            <a:endParaRPr lang="en-CA" dirty="0"/>
          </a:p>
          <a:p>
            <a:endParaRPr lang="en-CA" dirty="0"/>
          </a:p>
          <a:p>
            <a:endParaRPr lang="fr-CA" dirty="0"/>
          </a:p>
        </p:txBody>
      </p:sp>
      <p:pic>
        <p:nvPicPr>
          <p:cNvPr id="7" name="Picture 6">
            <a:extLst>
              <a:ext uri="{FF2B5EF4-FFF2-40B4-BE49-F238E27FC236}">
                <a16:creationId xmlns:a16="http://schemas.microsoft.com/office/drawing/2014/main" id="{B111EC99-3532-ED0C-9C59-810601DEAE7A}"/>
              </a:ext>
            </a:extLst>
          </p:cNvPr>
          <p:cNvPicPr>
            <a:picLocks noChangeAspect="1"/>
          </p:cNvPicPr>
          <p:nvPr/>
        </p:nvPicPr>
        <p:blipFill>
          <a:blip r:embed="rId4"/>
          <a:stretch>
            <a:fillRect/>
          </a:stretch>
        </p:blipFill>
        <p:spPr>
          <a:xfrm>
            <a:off x="475466" y="3337061"/>
            <a:ext cx="5620534" cy="1819529"/>
          </a:xfrm>
          <a:prstGeom prst="rect">
            <a:avLst/>
          </a:prstGeom>
        </p:spPr>
      </p:pic>
      <p:pic>
        <p:nvPicPr>
          <p:cNvPr id="9" name="Picture 8">
            <a:extLst>
              <a:ext uri="{FF2B5EF4-FFF2-40B4-BE49-F238E27FC236}">
                <a16:creationId xmlns:a16="http://schemas.microsoft.com/office/drawing/2014/main" id="{F1C93613-69DE-C683-D9C3-FC34DC1B6702}"/>
              </a:ext>
            </a:extLst>
          </p:cNvPr>
          <p:cNvPicPr>
            <a:picLocks noChangeAspect="1"/>
          </p:cNvPicPr>
          <p:nvPr/>
        </p:nvPicPr>
        <p:blipFill>
          <a:blip r:embed="rId5"/>
          <a:stretch>
            <a:fillRect/>
          </a:stretch>
        </p:blipFill>
        <p:spPr>
          <a:xfrm>
            <a:off x="6560946" y="3400009"/>
            <a:ext cx="4715533" cy="1495634"/>
          </a:xfrm>
          <a:prstGeom prst="rect">
            <a:avLst/>
          </a:prstGeom>
        </p:spPr>
      </p:pic>
    </p:spTree>
    <p:extLst>
      <p:ext uri="{BB962C8B-B14F-4D97-AF65-F5344CB8AC3E}">
        <p14:creationId xmlns:p14="http://schemas.microsoft.com/office/powerpoint/2010/main" val="19643347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A124C-CB13-4FC5-B3E6-09829A729458}"/>
              </a:ext>
            </a:extLst>
          </p:cNvPr>
          <p:cNvSpPr>
            <a:spLocks noGrp="1"/>
          </p:cNvSpPr>
          <p:nvPr>
            <p:ph type="title"/>
            <p:custDataLst>
              <p:tags r:id="rId1"/>
            </p:custDataLst>
          </p:nvPr>
        </p:nvSpPr>
        <p:spPr/>
        <p:txBody>
          <a:bodyPr/>
          <a:lstStyle/>
          <a:p>
            <a:r>
              <a:rPr lang="en-CA" dirty="0"/>
              <a:t>Principe de </a:t>
            </a:r>
            <a:r>
              <a:rPr lang="en-CA" dirty="0" err="1"/>
              <a:t>routage</a:t>
            </a:r>
            <a:endParaRPr lang="fr-CA" dirty="0"/>
          </a:p>
        </p:txBody>
      </p:sp>
      <p:sp>
        <p:nvSpPr>
          <p:cNvPr id="3" name="Content Placeholder 2">
            <a:extLst>
              <a:ext uri="{FF2B5EF4-FFF2-40B4-BE49-F238E27FC236}">
                <a16:creationId xmlns:a16="http://schemas.microsoft.com/office/drawing/2014/main" id="{B3DC9753-FC6C-4A33-A51C-72AE7618B0B6}"/>
              </a:ext>
            </a:extLst>
          </p:cNvPr>
          <p:cNvSpPr>
            <a:spLocks noGrp="1"/>
          </p:cNvSpPr>
          <p:nvPr>
            <p:ph idx="1"/>
            <p:custDataLst>
              <p:tags r:id="rId2"/>
            </p:custDataLst>
          </p:nvPr>
        </p:nvSpPr>
        <p:spPr/>
        <p:txBody>
          <a:bodyPr/>
          <a:lstStyle/>
          <a:p>
            <a:r>
              <a:rPr lang="en-CA" dirty="0" err="1"/>
              <a:t>En</a:t>
            </a:r>
            <a:r>
              <a:rPr lang="en-CA" dirty="0"/>
              <a:t> résumé, le </a:t>
            </a:r>
            <a:r>
              <a:rPr lang="en-CA" dirty="0" err="1"/>
              <a:t>principe</a:t>
            </a:r>
            <a:r>
              <a:rPr lang="en-CA" dirty="0"/>
              <a:t> de </a:t>
            </a:r>
            <a:r>
              <a:rPr lang="en-CA" dirty="0" err="1"/>
              <a:t>routage</a:t>
            </a:r>
            <a:r>
              <a:rPr lang="en-CA" dirty="0"/>
              <a:t> </a:t>
            </a:r>
            <a:r>
              <a:rPr lang="en-CA" dirty="0" err="1"/>
              <a:t>permet</a:t>
            </a:r>
            <a:r>
              <a:rPr lang="en-CA" dirty="0"/>
              <a:t> </a:t>
            </a:r>
            <a:r>
              <a:rPr lang="en-CA" dirty="0" err="1"/>
              <a:t>d'interpréter</a:t>
            </a:r>
            <a:r>
              <a:rPr lang="en-CA" dirty="0"/>
              <a:t> </a:t>
            </a:r>
            <a:r>
              <a:rPr lang="en-CA" dirty="0" err="1"/>
              <a:t>une</a:t>
            </a:r>
            <a:r>
              <a:rPr lang="en-CA" dirty="0"/>
              <a:t> </a:t>
            </a:r>
            <a:r>
              <a:rPr lang="en-CA" dirty="0" err="1"/>
              <a:t>adresse</a:t>
            </a:r>
            <a:r>
              <a:rPr lang="en-CA" dirty="0"/>
              <a:t> URL pour la </a:t>
            </a:r>
            <a:r>
              <a:rPr lang="en-CA" dirty="0" err="1"/>
              <a:t>rediriger</a:t>
            </a:r>
            <a:r>
              <a:rPr lang="en-CA" dirty="0"/>
              <a:t> </a:t>
            </a:r>
            <a:r>
              <a:rPr lang="en-CA" dirty="0" err="1"/>
              <a:t>vers</a:t>
            </a:r>
            <a:r>
              <a:rPr lang="en-CA" dirty="0"/>
              <a:t> le bon </a:t>
            </a:r>
            <a:r>
              <a:rPr lang="en-CA" dirty="0" err="1"/>
              <a:t>contrôleur</a:t>
            </a:r>
            <a:r>
              <a:rPr lang="en-CA" dirty="0"/>
              <a:t> et la bonne action.</a:t>
            </a:r>
          </a:p>
          <a:p>
            <a:r>
              <a:rPr lang="en-CA" dirty="0"/>
              <a:t>Un </a:t>
            </a:r>
            <a:r>
              <a:rPr lang="en-CA" dirty="0" err="1"/>
              <a:t>routage</a:t>
            </a:r>
            <a:r>
              <a:rPr lang="en-CA" dirty="0"/>
              <a:t> par </a:t>
            </a:r>
            <a:r>
              <a:rPr lang="en-CA" dirty="0" err="1"/>
              <a:t>défaut</a:t>
            </a:r>
            <a:r>
              <a:rPr lang="en-CA" dirty="0"/>
              <a:t> </a:t>
            </a:r>
            <a:r>
              <a:rPr lang="en-CA" dirty="0" err="1"/>
              <a:t>peut</a:t>
            </a:r>
            <a:r>
              <a:rPr lang="en-CA" dirty="0"/>
              <a:t> </a:t>
            </a:r>
            <a:r>
              <a:rPr lang="en-CA" dirty="0" err="1"/>
              <a:t>être</a:t>
            </a:r>
            <a:r>
              <a:rPr lang="en-CA" dirty="0"/>
              <a:t> </a:t>
            </a:r>
            <a:r>
              <a:rPr lang="en-CA" dirty="0" err="1"/>
              <a:t>configuré</a:t>
            </a:r>
            <a:r>
              <a:rPr lang="en-CA" dirty="0"/>
              <a:t> dans le </a:t>
            </a:r>
            <a:r>
              <a:rPr lang="en-CA" dirty="0" err="1"/>
              <a:t>fichier</a:t>
            </a:r>
            <a:r>
              <a:rPr lang="en-CA" dirty="0"/>
              <a:t> “</a:t>
            </a:r>
            <a:r>
              <a:rPr lang="en-CA" dirty="0" err="1"/>
              <a:t>programs.cs</a:t>
            </a:r>
            <a:r>
              <a:rPr lang="en-CA" dirty="0"/>
              <a:t>"</a:t>
            </a:r>
          </a:p>
          <a:p>
            <a:r>
              <a:rPr lang="en-CA" dirty="0"/>
              <a:t>Dans la </a:t>
            </a:r>
            <a:r>
              <a:rPr lang="en-CA" dirty="0" err="1"/>
              <a:t>prochaine</a:t>
            </a:r>
            <a:r>
              <a:rPr lang="en-CA" dirty="0"/>
              <a:t> section, nous </a:t>
            </a:r>
            <a:r>
              <a:rPr lang="en-CA" dirty="0" err="1"/>
              <a:t>verrons</a:t>
            </a:r>
            <a:r>
              <a:rPr lang="en-CA" dirty="0"/>
              <a:t> comment </a:t>
            </a:r>
            <a:r>
              <a:rPr lang="en-CA" dirty="0" err="1"/>
              <a:t>utiliser</a:t>
            </a:r>
            <a:r>
              <a:rPr lang="en-CA" dirty="0"/>
              <a:t> les actions du </a:t>
            </a:r>
            <a:r>
              <a:rPr lang="en-CA" dirty="0" err="1"/>
              <a:t>contrôleur</a:t>
            </a:r>
            <a:r>
              <a:rPr lang="en-CA" dirty="0"/>
              <a:t> pour </a:t>
            </a:r>
            <a:r>
              <a:rPr lang="en-CA" dirty="0" err="1"/>
              <a:t>afficher</a:t>
            </a:r>
            <a:r>
              <a:rPr lang="en-CA" dirty="0"/>
              <a:t> </a:t>
            </a:r>
            <a:r>
              <a:rPr lang="en-CA" dirty="0" err="1"/>
              <a:t>une</a:t>
            </a:r>
            <a:r>
              <a:rPr lang="en-CA" dirty="0"/>
              <a:t> page web (</a:t>
            </a:r>
            <a:r>
              <a:rPr lang="en-CA" dirty="0" err="1"/>
              <a:t>une</a:t>
            </a:r>
            <a:r>
              <a:rPr lang="en-CA" dirty="0"/>
              <a:t> </a:t>
            </a:r>
            <a:r>
              <a:rPr lang="en-CA" dirty="0" err="1"/>
              <a:t>vue</a:t>
            </a:r>
            <a:r>
              <a:rPr lang="en-CA" dirty="0"/>
              <a:t>).</a:t>
            </a:r>
            <a:endParaRPr lang="fr-CA" dirty="0"/>
          </a:p>
        </p:txBody>
      </p:sp>
    </p:spTree>
    <p:extLst>
      <p:ext uri="{BB962C8B-B14F-4D97-AF65-F5344CB8AC3E}">
        <p14:creationId xmlns:p14="http://schemas.microsoft.com/office/powerpoint/2010/main" val="13799463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L'appel des vues</a:t>
            </a:r>
          </a:p>
        </p:txBody>
      </p:sp>
    </p:spTree>
    <p:extLst>
      <p:ext uri="{BB962C8B-B14F-4D97-AF65-F5344CB8AC3E}">
        <p14:creationId xmlns:p14="http://schemas.microsoft.com/office/powerpoint/2010/main" val="33298035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30442-478A-4BE6-AC9E-68399A50A463}"/>
              </a:ext>
            </a:extLst>
          </p:cNvPr>
          <p:cNvSpPr>
            <a:spLocks noGrp="1"/>
          </p:cNvSpPr>
          <p:nvPr>
            <p:ph type="title"/>
            <p:custDataLst>
              <p:tags r:id="rId1"/>
            </p:custDataLst>
          </p:nvPr>
        </p:nvSpPr>
        <p:spPr/>
        <p:txBody>
          <a:bodyPr/>
          <a:lstStyle/>
          <a:p>
            <a:r>
              <a:rPr lang="en-CA" dirty="0" err="1"/>
              <a:t>L'appel</a:t>
            </a:r>
            <a:r>
              <a:rPr lang="en-CA" dirty="0"/>
              <a:t> des </a:t>
            </a:r>
            <a:r>
              <a:rPr lang="en-CA" dirty="0" err="1"/>
              <a:t>vues</a:t>
            </a:r>
            <a:endParaRPr lang="fr-CA" dirty="0"/>
          </a:p>
        </p:txBody>
      </p:sp>
      <p:sp>
        <p:nvSpPr>
          <p:cNvPr id="3" name="Content Placeholder 2">
            <a:extLst>
              <a:ext uri="{FF2B5EF4-FFF2-40B4-BE49-F238E27FC236}">
                <a16:creationId xmlns:a16="http://schemas.microsoft.com/office/drawing/2014/main" id="{E83C98AA-F894-4B92-A2BB-E07D55274E8B}"/>
              </a:ext>
            </a:extLst>
          </p:cNvPr>
          <p:cNvSpPr>
            <a:spLocks noGrp="1"/>
          </p:cNvSpPr>
          <p:nvPr>
            <p:ph idx="1"/>
            <p:custDataLst>
              <p:tags r:id="rId2"/>
            </p:custDataLst>
          </p:nvPr>
        </p:nvSpPr>
        <p:spPr/>
        <p:txBody>
          <a:bodyPr/>
          <a:lstStyle/>
          <a:p>
            <a:r>
              <a:rPr lang="en-CA" dirty="0"/>
              <a:t>Un des </a:t>
            </a:r>
            <a:r>
              <a:rPr lang="en-CA" dirty="0" err="1"/>
              <a:t>principaux</a:t>
            </a:r>
            <a:r>
              <a:rPr lang="en-CA" dirty="0"/>
              <a:t> </a:t>
            </a:r>
            <a:r>
              <a:rPr lang="en-CA" dirty="0" err="1"/>
              <a:t>rôles</a:t>
            </a:r>
            <a:r>
              <a:rPr lang="en-CA" dirty="0"/>
              <a:t> des </a:t>
            </a:r>
            <a:r>
              <a:rPr lang="en-CA" dirty="0" err="1"/>
              <a:t>contrôleurs</a:t>
            </a:r>
            <a:r>
              <a:rPr lang="en-CA" dirty="0"/>
              <a:t> </a:t>
            </a:r>
            <a:r>
              <a:rPr lang="en-CA" dirty="0" err="1"/>
              <a:t>est</a:t>
            </a:r>
            <a:r>
              <a:rPr lang="en-CA" dirty="0"/>
              <a:t> </a:t>
            </a:r>
            <a:r>
              <a:rPr lang="en-CA" dirty="0" err="1"/>
              <a:t>d'afficher</a:t>
            </a:r>
            <a:r>
              <a:rPr lang="en-CA" dirty="0"/>
              <a:t> </a:t>
            </a:r>
            <a:r>
              <a:rPr lang="en-CA" dirty="0" err="1"/>
              <a:t>une</a:t>
            </a:r>
            <a:r>
              <a:rPr lang="en-CA" dirty="0"/>
              <a:t> page web (</a:t>
            </a:r>
            <a:r>
              <a:rPr lang="en-CA" dirty="0" err="1"/>
              <a:t>vue</a:t>
            </a:r>
            <a:r>
              <a:rPr lang="en-CA" dirty="0"/>
              <a:t>) à </a:t>
            </a:r>
            <a:r>
              <a:rPr lang="en-CA" dirty="0" err="1"/>
              <a:t>notre</a:t>
            </a:r>
            <a:r>
              <a:rPr lang="en-CA" dirty="0"/>
              <a:t> </a:t>
            </a:r>
            <a:r>
              <a:rPr lang="en-CA" dirty="0" err="1"/>
              <a:t>utilisateur</a:t>
            </a:r>
            <a:r>
              <a:rPr lang="en-CA" dirty="0"/>
              <a:t>.</a:t>
            </a:r>
          </a:p>
          <a:p>
            <a:r>
              <a:rPr lang="en-CA" dirty="0"/>
              <a:t>Le </a:t>
            </a:r>
            <a:r>
              <a:rPr lang="en-CA" dirty="0" err="1"/>
              <a:t>contrôleur</a:t>
            </a:r>
            <a:r>
              <a:rPr lang="en-CA" dirty="0"/>
              <a:t> </a:t>
            </a:r>
            <a:r>
              <a:rPr lang="en-CA" dirty="0" err="1"/>
              <a:t>devra</a:t>
            </a:r>
            <a:r>
              <a:rPr lang="en-CA" dirty="0"/>
              <a:t> </a:t>
            </a:r>
            <a:r>
              <a:rPr lang="en-CA" dirty="0" err="1"/>
              <a:t>donc</a:t>
            </a:r>
            <a:r>
              <a:rPr lang="en-CA" dirty="0"/>
              <a:t> </a:t>
            </a:r>
            <a:r>
              <a:rPr lang="en-CA" dirty="0" err="1"/>
              <a:t>indiquer</a:t>
            </a:r>
            <a:r>
              <a:rPr lang="en-CA" dirty="0"/>
              <a:t> à ASP.NET </a:t>
            </a:r>
            <a:r>
              <a:rPr lang="en-CA" dirty="0" err="1"/>
              <a:t>qu'il</a:t>
            </a:r>
            <a:r>
              <a:rPr lang="en-CA" dirty="0"/>
              <a:t> </a:t>
            </a:r>
            <a:r>
              <a:rPr lang="en-CA" dirty="0" err="1"/>
              <a:t>souhaite</a:t>
            </a:r>
            <a:r>
              <a:rPr lang="en-CA" dirty="0"/>
              <a:t> "</a:t>
            </a:r>
            <a:r>
              <a:rPr lang="en-CA" dirty="0" err="1"/>
              <a:t>Retourner</a:t>
            </a:r>
            <a:r>
              <a:rPr lang="en-CA" dirty="0"/>
              <a:t> </a:t>
            </a:r>
            <a:r>
              <a:rPr lang="en-CA" dirty="0" err="1"/>
              <a:t>une</a:t>
            </a:r>
            <a:r>
              <a:rPr lang="en-CA" dirty="0"/>
              <a:t> </a:t>
            </a:r>
            <a:r>
              <a:rPr lang="en-CA" dirty="0" err="1"/>
              <a:t>vue</a:t>
            </a:r>
            <a:r>
              <a:rPr lang="en-CA" dirty="0"/>
              <a:t>" à </a:t>
            </a:r>
            <a:r>
              <a:rPr lang="en-CA" dirty="0" err="1"/>
              <a:t>notre</a:t>
            </a:r>
            <a:r>
              <a:rPr lang="en-CA" dirty="0"/>
              <a:t> </a:t>
            </a:r>
            <a:r>
              <a:rPr lang="en-CA" dirty="0" err="1"/>
              <a:t>utilisateur</a:t>
            </a:r>
            <a:r>
              <a:rPr lang="en-CA" dirty="0"/>
              <a:t> </a:t>
            </a:r>
            <a:r>
              <a:rPr lang="en-CA" dirty="0" err="1"/>
              <a:t>en</a:t>
            </a:r>
            <a:r>
              <a:rPr lang="en-CA" dirty="0"/>
              <a:t> guise de </a:t>
            </a:r>
            <a:r>
              <a:rPr lang="en-CA" dirty="0" err="1"/>
              <a:t>réponse</a:t>
            </a:r>
            <a:r>
              <a:rPr lang="en-CA" dirty="0"/>
              <a:t>.</a:t>
            </a:r>
          </a:p>
          <a:p>
            <a:r>
              <a:rPr lang="en-CA" dirty="0" err="1"/>
              <a:t>Cette</a:t>
            </a:r>
            <a:r>
              <a:rPr lang="en-CA" dirty="0"/>
              <a:t> action </a:t>
            </a:r>
            <a:r>
              <a:rPr lang="en-CA" dirty="0" err="1"/>
              <a:t>peut</a:t>
            </a:r>
            <a:r>
              <a:rPr lang="en-CA" dirty="0"/>
              <a:t> </a:t>
            </a:r>
            <a:r>
              <a:rPr lang="en-CA" dirty="0" err="1"/>
              <a:t>être</a:t>
            </a:r>
            <a:r>
              <a:rPr lang="en-CA" dirty="0"/>
              <a:t> </a:t>
            </a:r>
            <a:r>
              <a:rPr lang="en-CA" dirty="0" err="1"/>
              <a:t>complétée</a:t>
            </a:r>
            <a:r>
              <a:rPr lang="en-CA" dirty="0"/>
              <a:t> à </a:t>
            </a:r>
            <a:r>
              <a:rPr lang="en-CA" dirty="0" err="1"/>
              <a:t>utilisant</a:t>
            </a:r>
            <a:r>
              <a:rPr lang="en-CA" dirty="0"/>
              <a:t> la </a:t>
            </a:r>
            <a:r>
              <a:rPr lang="en-CA" dirty="0" err="1"/>
              <a:t>méthode</a:t>
            </a:r>
            <a:r>
              <a:rPr lang="en-CA" dirty="0"/>
              <a:t> "View()"</a:t>
            </a:r>
            <a:endParaRPr lang="fr-CA" dirty="0"/>
          </a:p>
        </p:txBody>
      </p:sp>
      <p:pic>
        <p:nvPicPr>
          <p:cNvPr id="4" name="Picture 3">
            <a:extLst>
              <a:ext uri="{FF2B5EF4-FFF2-40B4-BE49-F238E27FC236}">
                <a16:creationId xmlns:a16="http://schemas.microsoft.com/office/drawing/2014/main" id="{C28AA296-2B3C-4F5D-BB17-BE375288EA9F}"/>
              </a:ext>
            </a:extLst>
          </p:cNvPr>
          <p:cNvPicPr>
            <a:picLocks noChangeAspect="1"/>
          </p:cNvPicPr>
          <p:nvPr>
            <p:custDataLst>
              <p:tags r:id="rId3"/>
            </p:custDataLst>
          </p:nvPr>
        </p:nvPicPr>
        <p:blipFill>
          <a:blip r:embed="rId5"/>
          <a:stretch>
            <a:fillRect/>
          </a:stretch>
        </p:blipFill>
        <p:spPr>
          <a:xfrm>
            <a:off x="1512163" y="4150658"/>
            <a:ext cx="4267200" cy="1771650"/>
          </a:xfrm>
          <a:prstGeom prst="rect">
            <a:avLst/>
          </a:prstGeom>
        </p:spPr>
      </p:pic>
    </p:spTree>
    <p:extLst>
      <p:ext uri="{BB962C8B-B14F-4D97-AF65-F5344CB8AC3E}">
        <p14:creationId xmlns:p14="http://schemas.microsoft.com/office/powerpoint/2010/main" val="12032523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CF8DD-A3E8-4DCC-9F51-AE327751CFE5}"/>
              </a:ext>
            </a:extLst>
          </p:cNvPr>
          <p:cNvSpPr>
            <a:spLocks noGrp="1"/>
          </p:cNvSpPr>
          <p:nvPr>
            <p:ph type="title"/>
            <p:custDataLst>
              <p:tags r:id="rId1"/>
            </p:custDataLst>
          </p:nvPr>
        </p:nvSpPr>
        <p:spPr/>
        <p:txBody>
          <a:bodyPr/>
          <a:lstStyle/>
          <a:p>
            <a:r>
              <a:rPr lang="en-CA" dirty="0" err="1"/>
              <a:t>L'appel</a:t>
            </a:r>
            <a:r>
              <a:rPr lang="en-CA" dirty="0"/>
              <a:t> des </a:t>
            </a:r>
            <a:r>
              <a:rPr lang="en-CA" dirty="0" err="1"/>
              <a:t>vues</a:t>
            </a:r>
            <a:endParaRPr lang="fr-CA" dirty="0"/>
          </a:p>
        </p:txBody>
      </p:sp>
      <p:sp>
        <p:nvSpPr>
          <p:cNvPr id="3" name="Content Placeholder 2">
            <a:extLst>
              <a:ext uri="{FF2B5EF4-FFF2-40B4-BE49-F238E27FC236}">
                <a16:creationId xmlns:a16="http://schemas.microsoft.com/office/drawing/2014/main" id="{F58C09CA-717B-4F11-AEDD-BA5D96F30D4E}"/>
              </a:ext>
            </a:extLst>
          </p:cNvPr>
          <p:cNvSpPr>
            <a:spLocks noGrp="1"/>
          </p:cNvSpPr>
          <p:nvPr>
            <p:ph idx="1"/>
            <p:custDataLst>
              <p:tags r:id="rId2"/>
            </p:custDataLst>
          </p:nvPr>
        </p:nvSpPr>
        <p:spPr/>
        <p:txBody>
          <a:bodyPr/>
          <a:lstStyle/>
          <a:p>
            <a:pPr marL="0" indent="0">
              <a:buNone/>
            </a:pPr>
            <a:endParaRPr lang="en-CA" dirty="0"/>
          </a:p>
          <a:p>
            <a:pPr marL="0" indent="0">
              <a:buNone/>
            </a:pPr>
            <a:endParaRPr lang="en-CA" dirty="0"/>
          </a:p>
          <a:p>
            <a:pPr marL="0" indent="0">
              <a:buNone/>
            </a:pPr>
            <a:r>
              <a:rPr lang="en-CA" dirty="0" err="1"/>
              <a:t>Attendez</a:t>
            </a:r>
            <a:r>
              <a:rPr lang="en-CA" dirty="0"/>
              <a:t> </a:t>
            </a:r>
            <a:r>
              <a:rPr lang="en-CA" dirty="0" err="1"/>
              <a:t>une</a:t>
            </a:r>
            <a:r>
              <a:rPr lang="en-CA" dirty="0"/>
              <a:t> </a:t>
            </a:r>
            <a:r>
              <a:rPr lang="en-CA" dirty="0" err="1"/>
              <a:t>seconde</a:t>
            </a:r>
            <a:r>
              <a:rPr lang="en-CA" dirty="0"/>
              <a:t>!</a:t>
            </a:r>
          </a:p>
          <a:p>
            <a:pPr marL="0" indent="0">
              <a:buNone/>
            </a:pPr>
            <a:r>
              <a:rPr lang="en-CA" dirty="0" err="1"/>
              <a:t>Cette</a:t>
            </a:r>
            <a:r>
              <a:rPr lang="en-CA" dirty="0"/>
              <a:t> </a:t>
            </a:r>
            <a:r>
              <a:rPr lang="en-CA" dirty="0" err="1"/>
              <a:t>méthode</a:t>
            </a:r>
            <a:r>
              <a:rPr lang="en-CA" dirty="0"/>
              <a:t> </a:t>
            </a:r>
            <a:r>
              <a:rPr lang="en-CA" dirty="0" err="1"/>
              <a:t>n'a</a:t>
            </a:r>
            <a:r>
              <a:rPr lang="en-CA" dirty="0"/>
              <a:t> </a:t>
            </a:r>
            <a:r>
              <a:rPr lang="en-CA" dirty="0" err="1"/>
              <a:t>aucun</a:t>
            </a:r>
            <a:r>
              <a:rPr lang="en-CA" dirty="0"/>
              <a:t> </a:t>
            </a:r>
            <a:r>
              <a:rPr lang="en-CA" dirty="0" err="1"/>
              <a:t>paramètre</a:t>
            </a:r>
            <a:r>
              <a:rPr lang="en-CA" dirty="0"/>
              <a:t>.</a:t>
            </a:r>
          </a:p>
          <a:p>
            <a:pPr marL="0" indent="0">
              <a:buNone/>
            </a:pPr>
            <a:r>
              <a:rPr lang="en-CA" dirty="0"/>
              <a:t>Comment </a:t>
            </a:r>
            <a:r>
              <a:rPr lang="en-CA" dirty="0" err="1"/>
              <a:t>elle</a:t>
            </a:r>
            <a:r>
              <a:rPr lang="en-CA" dirty="0"/>
              <a:t> </a:t>
            </a:r>
            <a:r>
              <a:rPr lang="en-CA" dirty="0" err="1"/>
              <a:t>sait</a:t>
            </a:r>
            <a:r>
              <a:rPr lang="en-CA" dirty="0"/>
              <a:t> quelle </a:t>
            </a:r>
            <a:r>
              <a:rPr lang="en-CA" dirty="0" err="1"/>
              <a:t>vue</a:t>
            </a:r>
            <a:r>
              <a:rPr lang="en-CA" dirty="0"/>
              <a:t> </a:t>
            </a:r>
            <a:r>
              <a:rPr lang="en-CA" dirty="0" err="1"/>
              <a:t>retourner</a:t>
            </a:r>
            <a:r>
              <a:rPr lang="en-CA" dirty="0"/>
              <a:t>???</a:t>
            </a:r>
            <a:endParaRPr lang="fr-CA" dirty="0"/>
          </a:p>
        </p:txBody>
      </p:sp>
    </p:spTree>
    <p:extLst>
      <p:ext uri="{BB962C8B-B14F-4D97-AF65-F5344CB8AC3E}">
        <p14:creationId xmlns:p14="http://schemas.microsoft.com/office/powerpoint/2010/main" val="33497694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107DE-C25F-4748-B5AC-2495CBE6C27E}"/>
              </a:ext>
            </a:extLst>
          </p:cNvPr>
          <p:cNvSpPr>
            <a:spLocks noGrp="1"/>
          </p:cNvSpPr>
          <p:nvPr>
            <p:ph type="title"/>
            <p:custDataLst>
              <p:tags r:id="rId1"/>
            </p:custDataLst>
          </p:nvPr>
        </p:nvSpPr>
        <p:spPr/>
        <p:txBody>
          <a:bodyPr/>
          <a:lstStyle/>
          <a:p>
            <a:r>
              <a:rPr lang="en-CA" dirty="0" err="1"/>
              <a:t>L'appel</a:t>
            </a:r>
            <a:r>
              <a:rPr lang="en-CA" dirty="0"/>
              <a:t> des </a:t>
            </a:r>
            <a:r>
              <a:rPr lang="en-CA" dirty="0" err="1"/>
              <a:t>vues</a:t>
            </a:r>
            <a:endParaRPr lang="fr-CA" dirty="0"/>
          </a:p>
        </p:txBody>
      </p:sp>
      <p:sp>
        <p:nvSpPr>
          <p:cNvPr id="3" name="Content Placeholder 2">
            <a:extLst>
              <a:ext uri="{FF2B5EF4-FFF2-40B4-BE49-F238E27FC236}">
                <a16:creationId xmlns:a16="http://schemas.microsoft.com/office/drawing/2014/main" id="{0FE1120C-4A4E-4423-A738-D70FB98CDA24}"/>
              </a:ext>
            </a:extLst>
          </p:cNvPr>
          <p:cNvSpPr>
            <a:spLocks noGrp="1"/>
          </p:cNvSpPr>
          <p:nvPr>
            <p:ph idx="1"/>
            <p:custDataLst>
              <p:tags r:id="rId2"/>
            </p:custDataLst>
          </p:nvPr>
        </p:nvSpPr>
        <p:spPr/>
        <p:txBody>
          <a:bodyPr/>
          <a:lstStyle/>
          <a:p>
            <a:r>
              <a:rPr lang="en-CA" dirty="0"/>
              <a:t>La </a:t>
            </a:r>
            <a:r>
              <a:rPr lang="en-CA" dirty="0" err="1"/>
              <a:t>vue</a:t>
            </a:r>
            <a:r>
              <a:rPr lang="en-CA" dirty="0"/>
              <a:t> qui sera </a:t>
            </a:r>
            <a:r>
              <a:rPr lang="en-CA" dirty="0" err="1"/>
              <a:t>appelée</a:t>
            </a:r>
            <a:r>
              <a:rPr lang="en-CA" dirty="0"/>
              <a:t> par View() </a:t>
            </a:r>
            <a:r>
              <a:rPr lang="en-CA" dirty="0" err="1"/>
              <a:t>doit</a:t>
            </a:r>
            <a:r>
              <a:rPr lang="en-CA" dirty="0"/>
              <a:t> se </a:t>
            </a:r>
            <a:r>
              <a:rPr lang="en-CA" dirty="0" err="1"/>
              <a:t>trouver</a:t>
            </a:r>
            <a:r>
              <a:rPr lang="en-CA" dirty="0"/>
              <a:t> dans un </a:t>
            </a:r>
            <a:r>
              <a:rPr lang="en-CA" dirty="0" err="1"/>
              <a:t>endroit</a:t>
            </a:r>
            <a:r>
              <a:rPr lang="fr-CA" dirty="0"/>
              <a:t> précis.</a:t>
            </a:r>
          </a:p>
          <a:p>
            <a:r>
              <a:rPr lang="fr-CA" dirty="0"/>
              <a:t>Elle doit se trouver dans un répertoire sous "</a:t>
            </a:r>
            <a:r>
              <a:rPr lang="fr-CA" dirty="0" err="1"/>
              <a:t>Views</a:t>
            </a:r>
            <a:r>
              <a:rPr lang="fr-CA" dirty="0"/>
              <a:t>" qui porte le même nom que le contrôleur, et la vue doit porter le même nom que l'action (la méthode)</a:t>
            </a:r>
          </a:p>
          <a:p>
            <a:endParaRPr lang="fr-CA" dirty="0"/>
          </a:p>
          <a:p>
            <a:r>
              <a:rPr lang="fr-CA" dirty="0"/>
              <a:t>Voyons comment faire pour notre exemple.</a:t>
            </a:r>
          </a:p>
        </p:txBody>
      </p:sp>
    </p:spTree>
    <p:extLst>
      <p:ext uri="{BB962C8B-B14F-4D97-AF65-F5344CB8AC3E}">
        <p14:creationId xmlns:p14="http://schemas.microsoft.com/office/powerpoint/2010/main" val="41175285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1D9FF-9B4B-4E4B-81F9-65E32F692633}"/>
              </a:ext>
            </a:extLst>
          </p:cNvPr>
          <p:cNvSpPr>
            <a:spLocks noGrp="1"/>
          </p:cNvSpPr>
          <p:nvPr>
            <p:ph type="title"/>
            <p:custDataLst>
              <p:tags r:id="rId1"/>
            </p:custDataLst>
          </p:nvPr>
        </p:nvSpPr>
        <p:spPr/>
        <p:txBody>
          <a:bodyPr/>
          <a:lstStyle/>
          <a:p>
            <a:r>
              <a:rPr lang="en-CA" dirty="0" err="1"/>
              <a:t>L'appel</a:t>
            </a:r>
            <a:r>
              <a:rPr lang="en-CA" dirty="0"/>
              <a:t> des </a:t>
            </a:r>
            <a:r>
              <a:rPr lang="en-CA" dirty="0" err="1"/>
              <a:t>vues</a:t>
            </a:r>
            <a:endParaRPr lang="fr-CA" dirty="0"/>
          </a:p>
        </p:txBody>
      </p:sp>
      <p:sp>
        <p:nvSpPr>
          <p:cNvPr id="3" name="Content Placeholder 2">
            <a:extLst>
              <a:ext uri="{FF2B5EF4-FFF2-40B4-BE49-F238E27FC236}">
                <a16:creationId xmlns:a16="http://schemas.microsoft.com/office/drawing/2014/main" id="{39FB8399-93A5-433A-AB88-16E47B58586C}"/>
              </a:ext>
            </a:extLst>
          </p:cNvPr>
          <p:cNvSpPr>
            <a:spLocks noGrp="1"/>
          </p:cNvSpPr>
          <p:nvPr>
            <p:ph idx="1"/>
            <p:custDataLst>
              <p:tags r:id="rId2"/>
            </p:custDataLst>
          </p:nvPr>
        </p:nvSpPr>
        <p:spPr/>
        <p:txBody>
          <a:bodyPr/>
          <a:lstStyle/>
          <a:p>
            <a:r>
              <a:rPr lang="en-CA" dirty="0"/>
              <a:t>Petit rappel:</a:t>
            </a:r>
          </a:p>
          <a:p>
            <a:pPr lvl="1"/>
            <a:r>
              <a:rPr lang="en-CA" dirty="0"/>
              <a:t>Notre </a:t>
            </a:r>
            <a:r>
              <a:rPr lang="en-CA" dirty="0" err="1"/>
              <a:t>contrôleur</a:t>
            </a:r>
            <a:r>
              <a:rPr lang="en-CA" dirty="0"/>
              <a:t> </a:t>
            </a:r>
            <a:r>
              <a:rPr lang="en-CA" dirty="0" err="1"/>
              <a:t>s'appelle</a:t>
            </a:r>
            <a:r>
              <a:rPr lang="en-CA" dirty="0"/>
              <a:t> "Demo"</a:t>
            </a:r>
          </a:p>
          <a:p>
            <a:pPr lvl="1"/>
            <a:r>
              <a:rPr lang="en-CA" dirty="0"/>
              <a:t>Notre action </a:t>
            </a:r>
            <a:r>
              <a:rPr lang="en-CA" dirty="0" err="1"/>
              <a:t>s'appelle</a:t>
            </a:r>
            <a:r>
              <a:rPr lang="en-CA" dirty="0"/>
              <a:t> "Index"</a:t>
            </a:r>
            <a:endParaRPr lang="fr-CA" dirty="0"/>
          </a:p>
        </p:txBody>
      </p:sp>
      <p:pic>
        <p:nvPicPr>
          <p:cNvPr id="5" name="Picture 4">
            <a:extLst>
              <a:ext uri="{FF2B5EF4-FFF2-40B4-BE49-F238E27FC236}">
                <a16:creationId xmlns:a16="http://schemas.microsoft.com/office/drawing/2014/main" id="{E50F47D9-0CCC-4BB1-8F3D-0E9930A4E5E5}"/>
              </a:ext>
            </a:extLst>
          </p:cNvPr>
          <p:cNvPicPr>
            <a:picLocks noChangeAspect="1"/>
          </p:cNvPicPr>
          <p:nvPr>
            <p:custDataLst>
              <p:tags r:id="rId3"/>
            </p:custDataLst>
          </p:nvPr>
        </p:nvPicPr>
        <p:blipFill>
          <a:blip r:embed="rId5"/>
          <a:stretch>
            <a:fillRect/>
          </a:stretch>
        </p:blipFill>
        <p:spPr>
          <a:xfrm>
            <a:off x="1538796" y="3919214"/>
            <a:ext cx="4267200" cy="1771650"/>
          </a:xfrm>
          <a:prstGeom prst="rect">
            <a:avLst/>
          </a:prstGeom>
        </p:spPr>
      </p:pic>
    </p:spTree>
    <p:extLst>
      <p:ext uri="{BB962C8B-B14F-4D97-AF65-F5344CB8AC3E}">
        <p14:creationId xmlns:p14="http://schemas.microsoft.com/office/powerpoint/2010/main" val="2123022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Introduction à MVC</a:t>
            </a:r>
          </a:p>
        </p:txBody>
      </p:sp>
    </p:spTree>
    <p:extLst>
      <p:ext uri="{BB962C8B-B14F-4D97-AF65-F5344CB8AC3E}">
        <p14:creationId xmlns:p14="http://schemas.microsoft.com/office/powerpoint/2010/main" val="26944265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01E3B-E7A1-48EE-BBDB-DE9E68F9F003}"/>
              </a:ext>
            </a:extLst>
          </p:cNvPr>
          <p:cNvSpPr>
            <a:spLocks noGrp="1"/>
          </p:cNvSpPr>
          <p:nvPr>
            <p:ph type="title"/>
            <p:custDataLst>
              <p:tags r:id="rId1"/>
            </p:custDataLst>
          </p:nvPr>
        </p:nvSpPr>
        <p:spPr/>
        <p:txBody>
          <a:bodyPr/>
          <a:lstStyle/>
          <a:p>
            <a:r>
              <a:rPr lang="en-CA" dirty="0" err="1"/>
              <a:t>L'appel</a:t>
            </a:r>
            <a:r>
              <a:rPr lang="en-CA" dirty="0"/>
              <a:t> des </a:t>
            </a:r>
            <a:r>
              <a:rPr lang="en-CA" dirty="0" err="1"/>
              <a:t>vues</a:t>
            </a:r>
            <a:endParaRPr lang="fr-CA" dirty="0"/>
          </a:p>
        </p:txBody>
      </p:sp>
      <p:sp>
        <p:nvSpPr>
          <p:cNvPr id="3" name="Content Placeholder 2">
            <a:extLst>
              <a:ext uri="{FF2B5EF4-FFF2-40B4-BE49-F238E27FC236}">
                <a16:creationId xmlns:a16="http://schemas.microsoft.com/office/drawing/2014/main" id="{836983CB-961D-4C46-8DB6-55833A5BB372}"/>
              </a:ext>
            </a:extLst>
          </p:cNvPr>
          <p:cNvSpPr>
            <a:spLocks noGrp="1"/>
          </p:cNvSpPr>
          <p:nvPr>
            <p:ph idx="1"/>
            <p:custDataLst>
              <p:tags r:id="rId2"/>
            </p:custDataLst>
          </p:nvPr>
        </p:nvSpPr>
        <p:spPr/>
        <p:txBody>
          <a:bodyPr/>
          <a:lstStyle/>
          <a:p>
            <a:r>
              <a:rPr lang="en-CA" dirty="0"/>
              <a:t>Cliquer sur "Views" avec le bouton droit de la </a:t>
            </a:r>
            <a:r>
              <a:rPr lang="en-CA" dirty="0" err="1"/>
              <a:t>souris</a:t>
            </a:r>
            <a:r>
              <a:rPr lang="en-CA" dirty="0"/>
              <a:t>, </a:t>
            </a:r>
            <a:r>
              <a:rPr lang="en-CA" dirty="0" err="1"/>
              <a:t>puis</a:t>
            </a:r>
            <a:r>
              <a:rPr lang="en-CA" dirty="0"/>
              <a:t> </a:t>
            </a:r>
            <a:r>
              <a:rPr lang="en-CA" dirty="0" err="1"/>
              <a:t>cliquer</a:t>
            </a:r>
            <a:r>
              <a:rPr lang="en-CA" dirty="0"/>
              <a:t> sur "Add / New Folder"</a:t>
            </a:r>
          </a:p>
        </p:txBody>
      </p:sp>
      <p:pic>
        <p:nvPicPr>
          <p:cNvPr id="4" name="Picture 3">
            <a:extLst>
              <a:ext uri="{FF2B5EF4-FFF2-40B4-BE49-F238E27FC236}">
                <a16:creationId xmlns:a16="http://schemas.microsoft.com/office/drawing/2014/main" id="{C2723BD7-173F-49CB-8562-3FB6E0EE6BC6}"/>
              </a:ext>
            </a:extLst>
          </p:cNvPr>
          <p:cNvPicPr>
            <a:picLocks noChangeAspect="1"/>
          </p:cNvPicPr>
          <p:nvPr>
            <p:custDataLst>
              <p:tags r:id="rId3"/>
            </p:custDataLst>
          </p:nvPr>
        </p:nvPicPr>
        <p:blipFill>
          <a:blip r:embed="rId5"/>
          <a:stretch>
            <a:fillRect/>
          </a:stretch>
        </p:blipFill>
        <p:spPr>
          <a:xfrm>
            <a:off x="1583045" y="2984792"/>
            <a:ext cx="6753225" cy="2752725"/>
          </a:xfrm>
          <a:prstGeom prst="rect">
            <a:avLst/>
          </a:prstGeom>
        </p:spPr>
      </p:pic>
    </p:spTree>
    <p:extLst>
      <p:ext uri="{BB962C8B-B14F-4D97-AF65-F5344CB8AC3E}">
        <p14:creationId xmlns:p14="http://schemas.microsoft.com/office/powerpoint/2010/main" val="28712799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01E3B-E7A1-48EE-BBDB-DE9E68F9F003}"/>
              </a:ext>
            </a:extLst>
          </p:cNvPr>
          <p:cNvSpPr>
            <a:spLocks noGrp="1"/>
          </p:cNvSpPr>
          <p:nvPr>
            <p:ph type="title"/>
            <p:custDataLst>
              <p:tags r:id="rId1"/>
            </p:custDataLst>
          </p:nvPr>
        </p:nvSpPr>
        <p:spPr/>
        <p:txBody>
          <a:bodyPr/>
          <a:lstStyle/>
          <a:p>
            <a:r>
              <a:rPr lang="en-CA" dirty="0" err="1"/>
              <a:t>L'appel</a:t>
            </a:r>
            <a:r>
              <a:rPr lang="en-CA" dirty="0"/>
              <a:t> des </a:t>
            </a:r>
            <a:r>
              <a:rPr lang="en-CA" dirty="0" err="1"/>
              <a:t>vues</a:t>
            </a:r>
            <a:endParaRPr lang="fr-CA" dirty="0"/>
          </a:p>
        </p:txBody>
      </p:sp>
      <p:sp>
        <p:nvSpPr>
          <p:cNvPr id="3" name="Content Placeholder 2">
            <a:extLst>
              <a:ext uri="{FF2B5EF4-FFF2-40B4-BE49-F238E27FC236}">
                <a16:creationId xmlns:a16="http://schemas.microsoft.com/office/drawing/2014/main" id="{836983CB-961D-4C46-8DB6-55833A5BB372}"/>
              </a:ext>
            </a:extLst>
          </p:cNvPr>
          <p:cNvSpPr>
            <a:spLocks noGrp="1"/>
          </p:cNvSpPr>
          <p:nvPr>
            <p:ph idx="1"/>
            <p:custDataLst>
              <p:tags r:id="rId2"/>
            </p:custDataLst>
          </p:nvPr>
        </p:nvSpPr>
        <p:spPr/>
        <p:txBody>
          <a:bodyPr/>
          <a:lstStyle/>
          <a:p>
            <a:r>
              <a:rPr lang="en-CA" dirty="0" err="1"/>
              <a:t>Renommer</a:t>
            </a:r>
            <a:r>
              <a:rPr lang="en-CA" dirty="0"/>
              <a:t> le </a:t>
            </a:r>
            <a:r>
              <a:rPr lang="en-CA" dirty="0" err="1"/>
              <a:t>répertoire</a:t>
            </a:r>
            <a:r>
              <a:rPr lang="en-CA" dirty="0"/>
              <a:t> pour le nom du </a:t>
            </a:r>
            <a:r>
              <a:rPr lang="en-CA" dirty="0" err="1"/>
              <a:t>contrôleur</a:t>
            </a:r>
            <a:r>
              <a:rPr lang="en-CA" dirty="0"/>
              <a:t> (Demo)</a:t>
            </a:r>
          </a:p>
        </p:txBody>
      </p:sp>
      <p:pic>
        <p:nvPicPr>
          <p:cNvPr id="5" name="Picture 4">
            <a:extLst>
              <a:ext uri="{FF2B5EF4-FFF2-40B4-BE49-F238E27FC236}">
                <a16:creationId xmlns:a16="http://schemas.microsoft.com/office/drawing/2014/main" id="{F54FEA3D-476A-4B9F-B85D-CBD6892CC899}"/>
              </a:ext>
            </a:extLst>
          </p:cNvPr>
          <p:cNvPicPr>
            <a:picLocks noChangeAspect="1"/>
          </p:cNvPicPr>
          <p:nvPr>
            <p:custDataLst>
              <p:tags r:id="rId3"/>
            </p:custDataLst>
          </p:nvPr>
        </p:nvPicPr>
        <p:blipFill>
          <a:blip r:embed="rId5"/>
          <a:stretch>
            <a:fillRect/>
          </a:stretch>
        </p:blipFill>
        <p:spPr>
          <a:xfrm>
            <a:off x="1423571" y="2909610"/>
            <a:ext cx="4000500" cy="2352675"/>
          </a:xfrm>
          <a:prstGeom prst="rect">
            <a:avLst/>
          </a:prstGeom>
        </p:spPr>
      </p:pic>
    </p:spTree>
    <p:extLst>
      <p:ext uri="{BB962C8B-B14F-4D97-AF65-F5344CB8AC3E}">
        <p14:creationId xmlns:p14="http://schemas.microsoft.com/office/powerpoint/2010/main" val="40090543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01E3B-E7A1-48EE-BBDB-DE9E68F9F003}"/>
              </a:ext>
            </a:extLst>
          </p:cNvPr>
          <p:cNvSpPr>
            <a:spLocks noGrp="1"/>
          </p:cNvSpPr>
          <p:nvPr>
            <p:ph type="title"/>
            <p:custDataLst>
              <p:tags r:id="rId1"/>
            </p:custDataLst>
          </p:nvPr>
        </p:nvSpPr>
        <p:spPr/>
        <p:txBody>
          <a:bodyPr/>
          <a:lstStyle/>
          <a:p>
            <a:r>
              <a:rPr lang="en-CA" dirty="0" err="1"/>
              <a:t>L'appel</a:t>
            </a:r>
            <a:r>
              <a:rPr lang="en-CA" dirty="0"/>
              <a:t> des </a:t>
            </a:r>
            <a:r>
              <a:rPr lang="en-CA" dirty="0" err="1"/>
              <a:t>vues</a:t>
            </a:r>
            <a:endParaRPr lang="fr-CA" dirty="0"/>
          </a:p>
        </p:txBody>
      </p:sp>
      <p:sp>
        <p:nvSpPr>
          <p:cNvPr id="3" name="Content Placeholder 2">
            <a:extLst>
              <a:ext uri="{FF2B5EF4-FFF2-40B4-BE49-F238E27FC236}">
                <a16:creationId xmlns:a16="http://schemas.microsoft.com/office/drawing/2014/main" id="{836983CB-961D-4C46-8DB6-55833A5BB372}"/>
              </a:ext>
            </a:extLst>
          </p:cNvPr>
          <p:cNvSpPr>
            <a:spLocks noGrp="1"/>
          </p:cNvSpPr>
          <p:nvPr>
            <p:ph idx="1"/>
            <p:custDataLst>
              <p:tags r:id="rId2"/>
            </p:custDataLst>
          </p:nvPr>
        </p:nvSpPr>
        <p:spPr/>
        <p:txBody>
          <a:bodyPr/>
          <a:lstStyle/>
          <a:p>
            <a:r>
              <a:rPr lang="en-CA" dirty="0" err="1"/>
              <a:t>Cliquez</a:t>
            </a:r>
            <a:r>
              <a:rPr lang="en-CA" dirty="0"/>
              <a:t> avec le bouton droit de la </a:t>
            </a:r>
            <a:r>
              <a:rPr lang="en-CA" dirty="0" err="1"/>
              <a:t>souris</a:t>
            </a:r>
            <a:r>
              <a:rPr lang="en-CA" dirty="0"/>
              <a:t> sur "Demo", </a:t>
            </a:r>
            <a:r>
              <a:rPr lang="en-CA" dirty="0" err="1"/>
              <a:t>puis</a:t>
            </a:r>
            <a:r>
              <a:rPr lang="en-CA" dirty="0"/>
              <a:t> </a:t>
            </a:r>
            <a:r>
              <a:rPr lang="en-CA" dirty="0" err="1"/>
              <a:t>sélectionner</a:t>
            </a:r>
            <a:r>
              <a:rPr lang="en-CA" dirty="0"/>
              <a:t> "Add / View..."</a:t>
            </a:r>
          </a:p>
        </p:txBody>
      </p:sp>
      <p:pic>
        <p:nvPicPr>
          <p:cNvPr id="4" name="Picture 3">
            <a:extLst>
              <a:ext uri="{FF2B5EF4-FFF2-40B4-BE49-F238E27FC236}">
                <a16:creationId xmlns:a16="http://schemas.microsoft.com/office/drawing/2014/main" id="{39318967-6BA6-41BC-BCCA-76280F46A35B}"/>
              </a:ext>
            </a:extLst>
          </p:cNvPr>
          <p:cNvPicPr>
            <a:picLocks noChangeAspect="1"/>
          </p:cNvPicPr>
          <p:nvPr>
            <p:custDataLst>
              <p:tags r:id="rId3"/>
            </p:custDataLst>
          </p:nvPr>
        </p:nvPicPr>
        <p:blipFill>
          <a:blip r:embed="rId5"/>
          <a:stretch>
            <a:fillRect/>
          </a:stretch>
        </p:blipFill>
        <p:spPr>
          <a:xfrm>
            <a:off x="1662297" y="3327693"/>
            <a:ext cx="6772275" cy="2066925"/>
          </a:xfrm>
          <a:prstGeom prst="rect">
            <a:avLst/>
          </a:prstGeom>
        </p:spPr>
      </p:pic>
    </p:spTree>
    <p:extLst>
      <p:ext uri="{BB962C8B-B14F-4D97-AF65-F5344CB8AC3E}">
        <p14:creationId xmlns:p14="http://schemas.microsoft.com/office/powerpoint/2010/main" val="40422482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01E3B-E7A1-48EE-BBDB-DE9E68F9F003}"/>
              </a:ext>
            </a:extLst>
          </p:cNvPr>
          <p:cNvSpPr>
            <a:spLocks noGrp="1"/>
          </p:cNvSpPr>
          <p:nvPr>
            <p:ph type="title"/>
            <p:custDataLst>
              <p:tags r:id="rId1"/>
            </p:custDataLst>
          </p:nvPr>
        </p:nvSpPr>
        <p:spPr/>
        <p:txBody>
          <a:bodyPr/>
          <a:lstStyle/>
          <a:p>
            <a:r>
              <a:rPr lang="en-CA" dirty="0" err="1"/>
              <a:t>L'appel</a:t>
            </a:r>
            <a:r>
              <a:rPr lang="en-CA" dirty="0"/>
              <a:t> des </a:t>
            </a:r>
            <a:r>
              <a:rPr lang="en-CA" dirty="0" err="1"/>
              <a:t>vues</a:t>
            </a:r>
            <a:endParaRPr lang="fr-CA" dirty="0"/>
          </a:p>
        </p:txBody>
      </p:sp>
      <p:sp>
        <p:nvSpPr>
          <p:cNvPr id="3" name="Content Placeholder 2">
            <a:extLst>
              <a:ext uri="{FF2B5EF4-FFF2-40B4-BE49-F238E27FC236}">
                <a16:creationId xmlns:a16="http://schemas.microsoft.com/office/drawing/2014/main" id="{836983CB-961D-4C46-8DB6-55833A5BB372}"/>
              </a:ext>
            </a:extLst>
          </p:cNvPr>
          <p:cNvSpPr>
            <a:spLocks noGrp="1"/>
          </p:cNvSpPr>
          <p:nvPr>
            <p:ph idx="1"/>
            <p:custDataLst>
              <p:tags r:id="rId2"/>
            </p:custDataLst>
          </p:nvPr>
        </p:nvSpPr>
        <p:spPr/>
        <p:txBody>
          <a:bodyPr/>
          <a:lstStyle/>
          <a:p>
            <a:r>
              <a:rPr lang="en-CA" dirty="0" err="1"/>
              <a:t>Choisissez</a:t>
            </a:r>
            <a:r>
              <a:rPr lang="en-CA" dirty="0"/>
              <a:t> encore </a:t>
            </a:r>
            <a:r>
              <a:rPr lang="en-CA" dirty="0" err="1"/>
              <a:t>une</a:t>
            </a:r>
            <a:r>
              <a:rPr lang="en-CA" dirty="0"/>
              <a:t> </a:t>
            </a:r>
            <a:r>
              <a:rPr lang="en-CA" dirty="0" err="1"/>
              <a:t>fois</a:t>
            </a:r>
            <a:r>
              <a:rPr lang="en-CA" dirty="0"/>
              <a:t> le type “Razor View”</a:t>
            </a:r>
          </a:p>
        </p:txBody>
      </p:sp>
      <p:pic>
        <p:nvPicPr>
          <p:cNvPr id="6" name="Picture 5">
            <a:extLst>
              <a:ext uri="{FF2B5EF4-FFF2-40B4-BE49-F238E27FC236}">
                <a16:creationId xmlns:a16="http://schemas.microsoft.com/office/drawing/2014/main" id="{F0A20ECD-B86D-F611-07EB-A88482C5D277}"/>
              </a:ext>
            </a:extLst>
          </p:cNvPr>
          <p:cNvPicPr>
            <a:picLocks noChangeAspect="1"/>
          </p:cNvPicPr>
          <p:nvPr/>
        </p:nvPicPr>
        <p:blipFill>
          <a:blip r:embed="rId4"/>
          <a:stretch>
            <a:fillRect/>
          </a:stretch>
        </p:blipFill>
        <p:spPr>
          <a:xfrm>
            <a:off x="1547813" y="2822713"/>
            <a:ext cx="5429472" cy="3735249"/>
          </a:xfrm>
          <a:prstGeom prst="rect">
            <a:avLst/>
          </a:prstGeom>
        </p:spPr>
      </p:pic>
    </p:spTree>
    <p:extLst>
      <p:ext uri="{BB962C8B-B14F-4D97-AF65-F5344CB8AC3E}">
        <p14:creationId xmlns:p14="http://schemas.microsoft.com/office/powerpoint/2010/main" val="5471772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01E3B-E7A1-48EE-BBDB-DE9E68F9F003}"/>
              </a:ext>
            </a:extLst>
          </p:cNvPr>
          <p:cNvSpPr>
            <a:spLocks noGrp="1"/>
          </p:cNvSpPr>
          <p:nvPr>
            <p:ph type="title"/>
            <p:custDataLst>
              <p:tags r:id="rId1"/>
            </p:custDataLst>
          </p:nvPr>
        </p:nvSpPr>
        <p:spPr/>
        <p:txBody>
          <a:bodyPr/>
          <a:lstStyle/>
          <a:p>
            <a:r>
              <a:rPr lang="en-CA" dirty="0" err="1"/>
              <a:t>L'appel</a:t>
            </a:r>
            <a:r>
              <a:rPr lang="en-CA" dirty="0"/>
              <a:t> des </a:t>
            </a:r>
            <a:r>
              <a:rPr lang="en-CA" dirty="0" err="1"/>
              <a:t>vues</a:t>
            </a:r>
            <a:endParaRPr lang="fr-CA" dirty="0"/>
          </a:p>
        </p:txBody>
      </p:sp>
      <p:sp>
        <p:nvSpPr>
          <p:cNvPr id="3" name="Content Placeholder 2">
            <a:extLst>
              <a:ext uri="{FF2B5EF4-FFF2-40B4-BE49-F238E27FC236}">
                <a16:creationId xmlns:a16="http://schemas.microsoft.com/office/drawing/2014/main" id="{836983CB-961D-4C46-8DB6-55833A5BB372}"/>
              </a:ext>
            </a:extLst>
          </p:cNvPr>
          <p:cNvSpPr>
            <a:spLocks noGrp="1"/>
          </p:cNvSpPr>
          <p:nvPr>
            <p:ph idx="1"/>
            <p:custDataLst>
              <p:tags r:id="rId2"/>
            </p:custDataLst>
          </p:nvPr>
        </p:nvSpPr>
        <p:spPr/>
        <p:txBody>
          <a:bodyPr/>
          <a:lstStyle/>
          <a:p>
            <a:r>
              <a:rPr lang="en-CA" dirty="0" err="1"/>
              <a:t>Appellons</a:t>
            </a:r>
            <a:r>
              <a:rPr lang="en-CA" dirty="0"/>
              <a:t> </a:t>
            </a:r>
            <a:r>
              <a:rPr lang="en-CA" dirty="0" err="1"/>
              <a:t>notre</a:t>
            </a:r>
            <a:r>
              <a:rPr lang="en-CA" dirty="0"/>
              <a:t> </a:t>
            </a:r>
            <a:r>
              <a:rPr lang="en-CA" dirty="0" err="1"/>
              <a:t>vue</a:t>
            </a:r>
            <a:r>
              <a:rPr lang="en-CA" dirty="0"/>
              <a:t> “Index”</a:t>
            </a:r>
          </a:p>
        </p:txBody>
      </p:sp>
      <p:pic>
        <p:nvPicPr>
          <p:cNvPr id="5" name="Picture 4">
            <a:extLst>
              <a:ext uri="{FF2B5EF4-FFF2-40B4-BE49-F238E27FC236}">
                <a16:creationId xmlns:a16="http://schemas.microsoft.com/office/drawing/2014/main" id="{43DF44DC-89E8-F124-CA4E-74BE86361206}"/>
              </a:ext>
            </a:extLst>
          </p:cNvPr>
          <p:cNvPicPr>
            <a:picLocks noChangeAspect="1"/>
          </p:cNvPicPr>
          <p:nvPr/>
        </p:nvPicPr>
        <p:blipFill>
          <a:blip r:embed="rId4"/>
          <a:stretch>
            <a:fillRect/>
          </a:stretch>
        </p:blipFill>
        <p:spPr>
          <a:xfrm>
            <a:off x="1372428" y="2566707"/>
            <a:ext cx="6134100" cy="3838575"/>
          </a:xfrm>
          <a:prstGeom prst="rect">
            <a:avLst/>
          </a:prstGeom>
        </p:spPr>
      </p:pic>
    </p:spTree>
    <p:extLst>
      <p:ext uri="{BB962C8B-B14F-4D97-AF65-F5344CB8AC3E}">
        <p14:creationId xmlns:p14="http://schemas.microsoft.com/office/powerpoint/2010/main" val="30265029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01E3B-E7A1-48EE-BBDB-DE9E68F9F003}"/>
              </a:ext>
            </a:extLst>
          </p:cNvPr>
          <p:cNvSpPr>
            <a:spLocks noGrp="1"/>
          </p:cNvSpPr>
          <p:nvPr>
            <p:ph type="title"/>
            <p:custDataLst>
              <p:tags r:id="rId1"/>
            </p:custDataLst>
          </p:nvPr>
        </p:nvSpPr>
        <p:spPr/>
        <p:txBody>
          <a:bodyPr/>
          <a:lstStyle/>
          <a:p>
            <a:r>
              <a:rPr lang="en-CA" dirty="0" err="1"/>
              <a:t>L'appel</a:t>
            </a:r>
            <a:r>
              <a:rPr lang="en-CA" dirty="0"/>
              <a:t> des </a:t>
            </a:r>
            <a:r>
              <a:rPr lang="en-CA" dirty="0" err="1"/>
              <a:t>vues</a:t>
            </a:r>
            <a:endParaRPr lang="fr-CA" dirty="0"/>
          </a:p>
        </p:txBody>
      </p:sp>
      <p:sp>
        <p:nvSpPr>
          <p:cNvPr id="3" name="Content Placeholder 2">
            <a:extLst>
              <a:ext uri="{FF2B5EF4-FFF2-40B4-BE49-F238E27FC236}">
                <a16:creationId xmlns:a16="http://schemas.microsoft.com/office/drawing/2014/main" id="{836983CB-961D-4C46-8DB6-55833A5BB372}"/>
              </a:ext>
            </a:extLst>
          </p:cNvPr>
          <p:cNvSpPr>
            <a:spLocks noGrp="1"/>
          </p:cNvSpPr>
          <p:nvPr>
            <p:ph idx="1"/>
            <p:custDataLst>
              <p:tags r:id="rId2"/>
            </p:custDataLst>
          </p:nvPr>
        </p:nvSpPr>
        <p:spPr/>
        <p:txBody>
          <a:bodyPr/>
          <a:lstStyle/>
          <a:p>
            <a:r>
              <a:rPr lang="en-CA" dirty="0" err="1"/>
              <a:t>Ajouter</a:t>
            </a:r>
            <a:r>
              <a:rPr lang="en-CA" dirty="0"/>
              <a:t> du code à </a:t>
            </a:r>
            <a:r>
              <a:rPr lang="en-CA" dirty="0" err="1"/>
              <a:t>votre</a:t>
            </a:r>
            <a:r>
              <a:rPr lang="en-CA" dirty="0"/>
              <a:t> page</a:t>
            </a:r>
          </a:p>
        </p:txBody>
      </p:sp>
      <p:pic>
        <p:nvPicPr>
          <p:cNvPr id="4" name="Picture 3">
            <a:extLst>
              <a:ext uri="{FF2B5EF4-FFF2-40B4-BE49-F238E27FC236}">
                <a16:creationId xmlns:a16="http://schemas.microsoft.com/office/drawing/2014/main" id="{EF09F2DA-0A65-440B-9975-59EADB7971CA}"/>
              </a:ext>
            </a:extLst>
          </p:cNvPr>
          <p:cNvPicPr>
            <a:picLocks noChangeAspect="1"/>
          </p:cNvPicPr>
          <p:nvPr>
            <p:custDataLst>
              <p:tags r:id="rId3"/>
            </p:custDataLst>
          </p:nvPr>
        </p:nvPicPr>
        <p:blipFill>
          <a:blip r:embed="rId5"/>
          <a:stretch>
            <a:fillRect/>
          </a:stretch>
        </p:blipFill>
        <p:spPr>
          <a:xfrm>
            <a:off x="1278477" y="2912408"/>
            <a:ext cx="5657850" cy="2476500"/>
          </a:xfrm>
          <a:prstGeom prst="rect">
            <a:avLst/>
          </a:prstGeom>
        </p:spPr>
      </p:pic>
    </p:spTree>
    <p:extLst>
      <p:ext uri="{BB962C8B-B14F-4D97-AF65-F5344CB8AC3E}">
        <p14:creationId xmlns:p14="http://schemas.microsoft.com/office/powerpoint/2010/main" val="37586579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01E3B-E7A1-48EE-BBDB-DE9E68F9F003}"/>
              </a:ext>
            </a:extLst>
          </p:cNvPr>
          <p:cNvSpPr>
            <a:spLocks noGrp="1"/>
          </p:cNvSpPr>
          <p:nvPr>
            <p:ph type="title"/>
            <p:custDataLst>
              <p:tags r:id="rId1"/>
            </p:custDataLst>
          </p:nvPr>
        </p:nvSpPr>
        <p:spPr/>
        <p:txBody>
          <a:bodyPr/>
          <a:lstStyle/>
          <a:p>
            <a:r>
              <a:rPr lang="en-CA" dirty="0" err="1"/>
              <a:t>L'appel</a:t>
            </a:r>
            <a:r>
              <a:rPr lang="en-CA" dirty="0"/>
              <a:t> des </a:t>
            </a:r>
            <a:r>
              <a:rPr lang="en-CA" dirty="0" err="1"/>
              <a:t>vues</a:t>
            </a:r>
            <a:endParaRPr lang="fr-CA" dirty="0"/>
          </a:p>
        </p:txBody>
      </p:sp>
      <p:sp>
        <p:nvSpPr>
          <p:cNvPr id="3" name="Content Placeholder 2">
            <a:extLst>
              <a:ext uri="{FF2B5EF4-FFF2-40B4-BE49-F238E27FC236}">
                <a16:creationId xmlns:a16="http://schemas.microsoft.com/office/drawing/2014/main" id="{836983CB-961D-4C46-8DB6-55833A5BB372}"/>
              </a:ext>
            </a:extLst>
          </p:cNvPr>
          <p:cNvSpPr>
            <a:spLocks noGrp="1"/>
          </p:cNvSpPr>
          <p:nvPr>
            <p:ph idx="1"/>
            <p:custDataLst>
              <p:tags r:id="rId2"/>
            </p:custDataLst>
          </p:nvPr>
        </p:nvSpPr>
        <p:spPr/>
        <p:txBody>
          <a:bodyPr/>
          <a:lstStyle/>
          <a:p>
            <a:r>
              <a:rPr lang="en-CA" dirty="0"/>
              <a:t>La page </a:t>
            </a:r>
            <a:r>
              <a:rPr lang="en-CA" dirty="0" err="1"/>
              <a:t>peut</a:t>
            </a:r>
            <a:r>
              <a:rPr lang="en-CA" dirty="0"/>
              <a:t> </a:t>
            </a:r>
            <a:r>
              <a:rPr lang="en-CA" dirty="0" err="1"/>
              <a:t>être</a:t>
            </a:r>
            <a:r>
              <a:rPr lang="en-CA" dirty="0"/>
              <a:t> </a:t>
            </a:r>
            <a:r>
              <a:rPr lang="en-CA" dirty="0" err="1"/>
              <a:t>accéder</a:t>
            </a:r>
            <a:r>
              <a:rPr lang="en-CA" dirty="0"/>
              <a:t> </a:t>
            </a:r>
            <a:r>
              <a:rPr lang="en-CA" dirty="0" err="1"/>
              <a:t>en</a:t>
            </a:r>
            <a:r>
              <a:rPr lang="en-CA" dirty="0"/>
              <a:t> </a:t>
            </a:r>
            <a:r>
              <a:rPr lang="en-CA" dirty="0" err="1"/>
              <a:t>utilisant</a:t>
            </a:r>
            <a:r>
              <a:rPr lang="en-CA" dirty="0"/>
              <a:t> le bon </a:t>
            </a:r>
            <a:r>
              <a:rPr lang="en-CA" dirty="0" err="1"/>
              <a:t>chemin</a:t>
            </a:r>
            <a:r>
              <a:rPr lang="en-CA" dirty="0"/>
              <a:t> </a:t>
            </a:r>
            <a:r>
              <a:rPr lang="en-CA" dirty="0" err="1"/>
              <a:t>tel</a:t>
            </a:r>
            <a:r>
              <a:rPr lang="en-CA" dirty="0"/>
              <a:t> </a:t>
            </a:r>
            <a:r>
              <a:rPr lang="en-CA" dirty="0" err="1"/>
              <a:t>qu'expliquer</a:t>
            </a:r>
            <a:r>
              <a:rPr lang="en-CA" dirty="0"/>
              <a:t> dans la section sur le </a:t>
            </a:r>
            <a:r>
              <a:rPr lang="en-CA" dirty="0" err="1"/>
              <a:t>routage</a:t>
            </a:r>
            <a:r>
              <a:rPr lang="en-CA" dirty="0"/>
              <a:t>, </a:t>
            </a:r>
            <a:r>
              <a:rPr lang="en-CA" dirty="0" err="1"/>
              <a:t>soit</a:t>
            </a:r>
            <a:r>
              <a:rPr lang="en-CA" dirty="0"/>
              <a:t>:</a:t>
            </a:r>
          </a:p>
          <a:p>
            <a:r>
              <a:rPr lang="fr-CA" dirty="0">
                <a:hlinkClick r:id="rId4"/>
              </a:rPr>
              <a:t>https://localhost:44380/Demo/Index</a:t>
            </a:r>
            <a:endParaRPr lang="en-CA" dirty="0"/>
          </a:p>
          <a:p>
            <a:endParaRPr lang="en-CA" dirty="0"/>
          </a:p>
        </p:txBody>
      </p:sp>
      <p:pic>
        <p:nvPicPr>
          <p:cNvPr id="6" name="Picture 5">
            <a:extLst>
              <a:ext uri="{FF2B5EF4-FFF2-40B4-BE49-F238E27FC236}">
                <a16:creationId xmlns:a16="http://schemas.microsoft.com/office/drawing/2014/main" id="{9DA08822-9637-F3A0-FE6D-2E0271166A4B}"/>
              </a:ext>
            </a:extLst>
          </p:cNvPr>
          <p:cNvPicPr>
            <a:picLocks noChangeAspect="1"/>
          </p:cNvPicPr>
          <p:nvPr/>
        </p:nvPicPr>
        <p:blipFill>
          <a:blip r:embed="rId5"/>
          <a:stretch>
            <a:fillRect/>
          </a:stretch>
        </p:blipFill>
        <p:spPr>
          <a:xfrm>
            <a:off x="1413217" y="3683161"/>
            <a:ext cx="5973009" cy="1638529"/>
          </a:xfrm>
          <a:prstGeom prst="rect">
            <a:avLst/>
          </a:prstGeom>
        </p:spPr>
      </p:pic>
    </p:spTree>
    <p:extLst>
      <p:ext uri="{BB962C8B-B14F-4D97-AF65-F5344CB8AC3E}">
        <p14:creationId xmlns:p14="http://schemas.microsoft.com/office/powerpoint/2010/main" val="26972659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BDE23-E34B-48CA-B2DB-AAFAA98FE69E}"/>
              </a:ext>
            </a:extLst>
          </p:cNvPr>
          <p:cNvSpPr>
            <a:spLocks noGrp="1"/>
          </p:cNvSpPr>
          <p:nvPr>
            <p:ph type="title"/>
            <p:custDataLst>
              <p:tags r:id="rId1"/>
            </p:custDataLst>
          </p:nvPr>
        </p:nvSpPr>
        <p:spPr/>
        <p:txBody>
          <a:bodyPr/>
          <a:lstStyle/>
          <a:p>
            <a:r>
              <a:rPr lang="en-CA" dirty="0" err="1"/>
              <a:t>L'appel</a:t>
            </a:r>
            <a:r>
              <a:rPr lang="en-CA" dirty="0"/>
              <a:t> des </a:t>
            </a:r>
            <a:r>
              <a:rPr lang="en-CA" dirty="0" err="1"/>
              <a:t>vues</a:t>
            </a:r>
            <a:endParaRPr lang="fr-CA" dirty="0"/>
          </a:p>
        </p:txBody>
      </p:sp>
      <p:sp>
        <p:nvSpPr>
          <p:cNvPr id="3" name="Content Placeholder 2">
            <a:extLst>
              <a:ext uri="{FF2B5EF4-FFF2-40B4-BE49-F238E27FC236}">
                <a16:creationId xmlns:a16="http://schemas.microsoft.com/office/drawing/2014/main" id="{32FF3B27-40DB-4B98-9C4E-E123A93217C1}"/>
              </a:ext>
            </a:extLst>
          </p:cNvPr>
          <p:cNvSpPr>
            <a:spLocks noGrp="1"/>
          </p:cNvSpPr>
          <p:nvPr>
            <p:ph idx="1"/>
            <p:custDataLst>
              <p:tags r:id="rId2"/>
            </p:custDataLst>
          </p:nvPr>
        </p:nvSpPr>
        <p:spPr/>
        <p:txBody>
          <a:bodyPr/>
          <a:lstStyle/>
          <a:p>
            <a:r>
              <a:rPr lang="en-CA" dirty="0"/>
              <a:t>Si </a:t>
            </a:r>
            <a:r>
              <a:rPr lang="en-CA" dirty="0" err="1"/>
              <a:t>désiré</a:t>
            </a:r>
            <a:r>
              <a:rPr lang="en-CA" dirty="0"/>
              <a:t>, </a:t>
            </a:r>
            <a:r>
              <a:rPr lang="en-CA" dirty="0" err="1"/>
              <a:t>il</a:t>
            </a:r>
            <a:r>
              <a:rPr lang="en-CA" dirty="0"/>
              <a:t> </a:t>
            </a:r>
            <a:r>
              <a:rPr lang="en-CA" dirty="0" err="1"/>
              <a:t>est</a:t>
            </a:r>
            <a:r>
              <a:rPr lang="en-CA" dirty="0"/>
              <a:t> possible </a:t>
            </a:r>
            <a:r>
              <a:rPr lang="en-CA" dirty="0" err="1"/>
              <a:t>d'afficher</a:t>
            </a:r>
            <a:r>
              <a:rPr lang="en-CA" dirty="0"/>
              <a:t> </a:t>
            </a:r>
            <a:r>
              <a:rPr lang="en-CA" dirty="0" err="1"/>
              <a:t>une</a:t>
            </a:r>
            <a:r>
              <a:rPr lang="en-CA" dirty="0"/>
              <a:t> </a:t>
            </a:r>
            <a:r>
              <a:rPr lang="en-CA" dirty="0" err="1"/>
              <a:t>autre</a:t>
            </a:r>
            <a:r>
              <a:rPr lang="en-CA" dirty="0"/>
              <a:t> page que </a:t>
            </a:r>
            <a:r>
              <a:rPr lang="en-CA" dirty="0" err="1"/>
              <a:t>celle</a:t>
            </a:r>
            <a:r>
              <a:rPr lang="en-CA" dirty="0"/>
              <a:t> </a:t>
            </a:r>
            <a:r>
              <a:rPr lang="en-CA" dirty="0" err="1"/>
              <a:t>possédant</a:t>
            </a:r>
            <a:r>
              <a:rPr lang="en-CA" dirty="0"/>
              <a:t> le </a:t>
            </a:r>
            <a:r>
              <a:rPr lang="en-CA" dirty="0" err="1"/>
              <a:t>même</a:t>
            </a:r>
            <a:r>
              <a:rPr lang="en-CA" dirty="0"/>
              <a:t> nom de </a:t>
            </a:r>
            <a:r>
              <a:rPr lang="en-CA" dirty="0" err="1"/>
              <a:t>l'action</a:t>
            </a:r>
            <a:r>
              <a:rPr lang="en-CA" dirty="0"/>
              <a:t>.</a:t>
            </a:r>
          </a:p>
          <a:p>
            <a:r>
              <a:rPr lang="en-CA" dirty="0"/>
              <a:t>Pour se faire, </a:t>
            </a:r>
            <a:r>
              <a:rPr lang="en-CA" dirty="0" err="1"/>
              <a:t>il</a:t>
            </a:r>
            <a:r>
              <a:rPr lang="en-CA" dirty="0"/>
              <a:t> faut passer le nom de la page </a:t>
            </a:r>
            <a:r>
              <a:rPr lang="en-CA" dirty="0" err="1"/>
              <a:t>en</a:t>
            </a:r>
            <a:r>
              <a:rPr lang="en-CA" dirty="0"/>
              <a:t> </a:t>
            </a:r>
            <a:r>
              <a:rPr lang="en-CA" dirty="0" err="1"/>
              <a:t>paramètre</a:t>
            </a:r>
            <a:r>
              <a:rPr lang="en-CA" dirty="0"/>
              <a:t> à la </a:t>
            </a:r>
            <a:r>
              <a:rPr lang="en-CA" dirty="0" err="1"/>
              <a:t>méthode</a:t>
            </a:r>
            <a:r>
              <a:rPr lang="en-CA" dirty="0"/>
              <a:t> View().</a:t>
            </a:r>
          </a:p>
          <a:p>
            <a:endParaRPr lang="en-CA" dirty="0"/>
          </a:p>
          <a:p>
            <a:r>
              <a:rPr lang="en-CA" dirty="0" err="1"/>
              <a:t>Prenons</a:t>
            </a:r>
            <a:r>
              <a:rPr lang="en-CA" dirty="0"/>
              <a:t> un </a:t>
            </a:r>
            <a:r>
              <a:rPr lang="en-CA" dirty="0" err="1"/>
              <a:t>exemple</a:t>
            </a:r>
            <a:r>
              <a:rPr lang="en-CA" dirty="0"/>
              <a:t>.</a:t>
            </a:r>
          </a:p>
          <a:p>
            <a:endParaRPr lang="en-CA" dirty="0"/>
          </a:p>
          <a:p>
            <a:endParaRPr lang="en-CA" dirty="0"/>
          </a:p>
          <a:p>
            <a:endParaRPr lang="en-CA" dirty="0"/>
          </a:p>
          <a:p>
            <a:endParaRPr lang="en-CA" dirty="0"/>
          </a:p>
          <a:p>
            <a:endParaRPr lang="en-CA" dirty="0"/>
          </a:p>
          <a:p>
            <a:endParaRPr lang="fr-CA" dirty="0"/>
          </a:p>
        </p:txBody>
      </p:sp>
    </p:spTree>
    <p:extLst>
      <p:ext uri="{BB962C8B-B14F-4D97-AF65-F5344CB8AC3E}">
        <p14:creationId xmlns:p14="http://schemas.microsoft.com/office/powerpoint/2010/main" val="14607648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BDE23-E34B-48CA-B2DB-AAFAA98FE69E}"/>
              </a:ext>
            </a:extLst>
          </p:cNvPr>
          <p:cNvSpPr>
            <a:spLocks noGrp="1"/>
          </p:cNvSpPr>
          <p:nvPr>
            <p:ph type="title"/>
            <p:custDataLst>
              <p:tags r:id="rId1"/>
            </p:custDataLst>
          </p:nvPr>
        </p:nvSpPr>
        <p:spPr/>
        <p:txBody>
          <a:bodyPr/>
          <a:lstStyle/>
          <a:p>
            <a:r>
              <a:rPr lang="en-CA" dirty="0" err="1"/>
              <a:t>L'appel</a:t>
            </a:r>
            <a:r>
              <a:rPr lang="en-CA" dirty="0"/>
              <a:t> des </a:t>
            </a:r>
            <a:r>
              <a:rPr lang="en-CA" dirty="0" err="1"/>
              <a:t>vues</a:t>
            </a:r>
            <a:endParaRPr lang="fr-CA" dirty="0"/>
          </a:p>
        </p:txBody>
      </p:sp>
      <p:sp>
        <p:nvSpPr>
          <p:cNvPr id="3" name="Content Placeholder 2">
            <a:extLst>
              <a:ext uri="{FF2B5EF4-FFF2-40B4-BE49-F238E27FC236}">
                <a16:creationId xmlns:a16="http://schemas.microsoft.com/office/drawing/2014/main" id="{32FF3B27-40DB-4B98-9C4E-E123A93217C1}"/>
              </a:ext>
            </a:extLst>
          </p:cNvPr>
          <p:cNvSpPr>
            <a:spLocks noGrp="1"/>
          </p:cNvSpPr>
          <p:nvPr>
            <p:ph idx="1"/>
            <p:custDataLst>
              <p:tags r:id="rId2"/>
            </p:custDataLst>
          </p:nvPr>
        </p:nvSpPr>
        <p:spPr/>
        <p:txBody>
          <a:bodyPr/>
          <a:lstStyle/>
          <a:p>
            <a:r>
              <a:rPr lang="en-CA" dirty="0" err="1"/>
              <a:t>Créons</a:t>
            </a:r>
            <a:r>
              <a:rPr lang="en-CA" dirty="0"/>
              <a:t> </a:t>
            </a:r>
            <a:r>
              <a:rPr lang="en-CA" dirty="0" err="1"/>
              <a:t>une</a:t>
            </a:r>
            <a:r>
              <a:rPr lang="en-CA" dirty="0"/>
              <a:t> </a:t>
            </a:r>
            <a:r>
              <a:rPr lang="en-CA" dirty="0" err="1"/>
              <a:t>autre</a:t>
            </a:r>
            <a:r>
              <a:rPr lang="en-CA" dirty="0"/>
              <a:t> page "</a:t>
            </a:r>
            <a:r>
              <a:rPr lang="en-CA" dirty="0" err="1"/>
              <a:t>AutrePage</a:t>
            </a:r>
            <a:r>
              <a:rPr lang="en-CA" dirty="0"/>
              <a:t>"</a:t>
            </a:r>
          </a:p>
          <a:p>
            <a:endParaRPr lang="en-CA" dirty="0"/>
          </a:p>
          <a:p>
            <a:endParaRPr lang="en-CA" dirty="0"/>
          </a:p>
          <a:p>
            <a:endParaRPr lang="en-CA" dirty="0"/>
          </a:p>
          <a:p>
            <a:endParaRPr lang="en-CA" dirty="0"/>
          </a:p>
          <a:p>
            <a:endParaRPr lang="en-CA" dirty="0"/>
          </a:p>
          <a:p>
            <a:endParaRPr lang="fr-CA" dirty="0"/>
          </a:p>
        </p:txBody>
      </p:sp>
      <p:pic>
        <p:nvPicPr>
          <p:cNvPr id="4" name="Picture 3">
            <a:extLst>
              <a:ext uri="{FF2B5EF4-FFF2-40B4-BE49-F238E27FC236}">
                <a16:creationId xmlns:a16="http://schemas.microsoft.com/office/drawing/2014/main" id="{2924B952-4455-45CE-BDC0-EDAB61E8F90D}"/>
              </a:ext>
            </a:extLst>
          </p:cNvPr>
          <p:cNvPicPr>
            <a:picLocks noChangeAspect="1"/>
          </p:cNvPicPr>
          <p:nvPr>
            <p:custDataLst>
              <p:tags r:id="rId3"/>
            </p:custDataLst>
          </p:nvPr>
        </p:nvPicPr>
        <p:blipFill>
          <a:blip r:embed="rId6"/>
          <a:stretch>
            <a:fillRect/>
          </a:stretch>
        </p:blipFill>
        <p:spPr>
          <a:xfrm>
            <a:off x="1033647" y="3079095"/>
            <a:ext cx="4314825" cy="2143125"/>
          </a:xfrm>
          <a:prstGeom prst="rect">
            <a:avLst/>
          </a:prstGeom>
        </p:spPr>
      </p:pic>
      <p:pic>
        <p:nvPicPr>
          <p:cNvPr id="5" name="Picture 4">
            <a:extLst>
              <a:ext uri="{FF2B5EF4-FFF2-40B4-BE49-F238E27FC236}">
                <a16:creationId xmlns:a16="http://schemas.microsoft.com/office/drawing/2014/main" id="{0CBD4EE7-C45F-410F-A41C-2B3A56BAB80F}"/>
              </a:ext>
            </a:extLst>
          </p:cNvPr>
          <p:cNvPicPr>
            <a:picLocks noChangeAspect="1"/>
          </p:cNvPicPr>
          <p:nvPr>
            <p:custDataLst>
              <p:tags r:id="rId4"/>
            </p:custDataLst>
          </p:nvPr>
        </p:nvPicPr>
        <p:blipFill>
          <a:blip r:embed="rId7"/>
          <a:stretch>
            <a:fillRect/>
          </a:stretch>
        </p:blipFill>
        <p:spPr>
          <a:xfrm>
            <a:off x="6200775" y="3079095"/>
            <a:ext cx="3448050" cy="1628775"/>
          </a:xfrm>
          <a:prstGeom prst="rect">
            <a:avLst/>
          </a:prstGeom>
        </p:spPr>
      </p:pic>
    </p:spTree>
    <p:extLst>
      <p:ext uri="{BB962C8B-B14F-4D97-AF65-F5344CB8AC3E}">
        <p14:creationId xmlns:p14="http://schemas.microsoft.com/office/powerpoint/2010/main" val="24347499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BDE23-E34B-48CA-B2DB-AAFAA98FE69E}"/>
              </a:ext>
            </a:extLst>
          </p:cNvPr>
          <p:cNvSpPr>
            <a:spLocks noGrp="1"/>
          </p:cNvSpPr>
          <p:nvPr>
            <p:ph type="title"/>
            <p:custDataLst>
              <p:tags r:id="rId1"/>
            </p:custDataLst>
          </p:nvPr>
        </p:nvSpPr>
        <p:spPr/>
        <p:txBody>
          <a:bodyPr/>
          <a:lstStyle/>
          <a:p>
            <a:r>
              <a:rPr lang="en-CA" dirty="0" err="1"/>
              <a:t>L'appel</a:t>
            </a:r>
            <a:r>
              <a:rPr lang="en-CA" dirty="0"/>
              <a:t> des </a:t>
            </a:r>
            <a:r>
              <a:rPr lang="en-CA" dirty="0" err="1"/>
              <a:t>vues</a:t>
            </a:r>
            <a:endParaRPr lang="fr-CA" dirty="0"/>
          </a:p>
        </p:txBody>
      </p:sp>
      <p:sp>
        <p:nvSpPr>
          <p:cNvPr id="3" name="Content Placeholder 2">
            <a:extLst>
              <a:ext uri="{FF2B5EF4-FFF2-40B4-BE49-F238E27FC236}">
                <a16:creationId xmlns:a16="http://schemas.microsoft.com/office/drawing/2014/main" id="{32FF3B27-40DB-4B98-9C4E-E123A93217C1}"/>
              </a:ext>
            </a:extLst>
          </p:cNvPr>
          <p:cNvSpPr>
            <a:spLocks noGrp="1"/>
          </p:cNvSpPr>
          <p:nvPr>
            <p:ph idx="1"/>
            <p:custDataLst>
              <p:tags r:id="rId2"/>
            </p:custDataLst>
          </p:nvPr>
        </p:nvSpPr>
        <p:spPr/>
        <p:txBody>
          <a:bodyPr/>
          <a:lstStyle/>
          <a:p>
            <a:r>
              <a:rPr lang="en-CA" dirty="0"/>
              <a:t>Dans </a:t>
            </a:r>
            <a:r>
              <a:rPr lang="en-CA" dirty="0" err="1"/>
              <a:t>notre</a:t>
            </a:r>
            <a:r>
              <a:rPr lang="en-CA" dirty="0"/>
              <a:t> </a:t>
            </a:r>
            <a:r>
              <a:rPr lang="en-CA" dirty="0" err="1"/>
              <a:t>contrôleur</a:t>
            </a:r>
            <a:r>
              <a:rPr lang="en-CA" dirty="0"/>
              <a:t>, </a:t>
            </a:r>
            <a:r>
              <a:rPr lang="en-CA" dirty="0" err="1"/>
              <a:t>passons</a:t>
            </a:r>
            <a:r>
              <a:rPr lang="en-CA" dirty="0"/>
              <a:t> </a:t>
            </a:r>
            <a:r>
              <a:rPr lang="en-CA" dirty="0" err="1"/>
              <a:t>en</a:t>
            </a:r>
            <a:r>
              <a:rPr lang="en-CA" dirty="0"/>
              <a:t> </a:t>
            </a:r>
            <a:r>
              <a:rPr lang="en-CA" dirty="0" err="1"/>
              <a:t>paramétrer</a:t>
            </a:r>
            <a:r>
              <a:rPr lang="en-CA" dirty="0"/>
              <a:t> le nom de la page à la </a:t>
            </a:r>
            <a:r>
              <a:rPr lang="en-CA" dirty="0" err="1"/>
              <a:t>méthode</a:t>
            </a:r>
            <a:r>
              <a:rPr lang="en-CA" dirty="0"/>
              <a:t> "View()"</a:t>
            </a:r>
          </a:p>
          <a:p>
            <a:endParaRPr lang="en-CA" dirty="0"/>
          </a:p>
          <a:p>
            <a:endParaRPr lang="en-CA" dirty="0"/>
          </a:p>
          <a:p>
            <a:endParaRPr lang="en-CA" dirty="0"/>
          </a:p>
          <a:p>
            <a:endParaRPr lang="en-CA" dirty="0"/>
          </a:p>
          <a:p>
            <a:endParaRPr lang="en-CA" dirty="0"/>
          </a:p>
          <a:p>
            <a:endParaRPr lang="fr-CA" dirty="0"/>
          </a:p>
        </p:txBody>
      </p:sp>
      <p:pic>
        <p:nvPicPr>
          <p:cNvPr id="6" name="Picture 5">
            <a:extLst>
              <a:ext uri="{FF2B5EF4-FFF2-40B4-BE49-F238E27FC236}">
                <a16:creationId xmlns:a16="http://schemas.microsoft.com/office/drawing/2014/main" id="{349A2247-5180-453D-8F19-C0BC5CA41D2F}"/>
              </a:ext>
            </a:extLst>
          </p:cNvPr>
          <p:cNvPicPr>
            <a:picLocks noChangeAspect="1"/>
          </p:cNvPicPr>
          <p:nvPr>
            <p:custDataLst>
              <p:tags r:id="rId3"/>
            </p:custDataLst>
          </p:nvPr>
        </p:nvPicPr>
        <p:blipFill>
          <a:blip r:embed="rId5"/>
          <a:stretch>
            <a:fillRect/>
          </a:stretch>
        </p:blipFill>
        <p:spPr>
          <a:xfrm>
            <a:off x="1395107" y="3164473"/>
            <a:ext cx="4181475" cy="2428875"/>
          </a:xfrm>
          <a:prstGeom prst="rect">
            <a:avLst/>
          </a:prstGeom>
        </p:spPr>
      </p:pic>
    </p:spTree>
    <p:extLst>
      <p:ext uri="{BB962C8B-B14F-4D97-AF65-F5344CB8AC3E}">
        <p14:creationId xmlns:p14="http://schemas.microsoft.com/office/powerpoint/2010/main" val="22986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AFA7B-F88C-434F-A3CC-44DAD50E7893}"/>
              </a:ext>
            </a:extLst>
          </p:cNvPr>
          <p:cNvSpPr>
            <a:spLocks noGrp="1"/>
          </p:cNvSpPr>
          <p:nvPr>
            <p:ph type="title"/>
            <p:custDataLst>
              <p:tags r:id="rId1"/>
            </p:custDataLst>
          </p:nvPr>
        </p:nvSpPr>
        <p:spPr/>
        <p:txBody>
          <a:bodyPr/>
          <a:lstStyle/>
          <a:p>
            <a:r>
              <a:rPr lang="en-CA" dirty="0"/>
              <a:t>Introduction</a:t>
            </a:r>
            <a:endParaRPr lang="fr-CA" dirty="0"/>
          </a:p>
        </p:txBody>
      </p:sp>
      <p:sp>
        <p:nvSpPr>
          <p:cNvPr id="3" name="Content Placeholder 2">
            <a:extLst>
              <a:ext uri="{FF2B5EF4-FFF2-40B4-BE49-F238E27FC236}">
                <a16:creationId xmlns:a16="http://schemas.microsoft.com/office/drawing/2014/main" id="{E3EEFFBF-6552-46C6-9FB0-883A51878220}"/>
              </a:ext>
            </a:extLst>
          </p:cNvPr>
          <p:cNvSpPr>
            <a:spLocks noGrp="1"/>
          </p:cNvSpPr>
          <p:nvPr>
            <p:ph idx="1"/>
            <p:custDataLst>
              <p:tags r:id="rId2"/>
            </p:custDataLst>
          </p:nvPr>
        </p:nvSpPr>
        <p:spPr/>
        <p:txBody>
          <a:bodyPr/>
          <a:lstStyle/>
          <a:p>
            <a:pPr marL="0" indent="0">
              <a:buNone/>
            </a:pPr>
            <a:r>
              <a:rPr lang="en-CA" dirty="0" err="1"/>
              <a:t>Qu'est-ce</a:t>
            </a:r>
            <a:r>
              <a:rPr lang="en-CA" dirty="0"/>
              <a:t> que MVC</a:t>
            </a:r>
          </a:p>
          <a:p>
            <a:r>
              <a:rPr lang="fr-CA" dirty="0"/>
              <a:t>MVC est l'acronyme de Modèle-Vue-</a:t>
            </a:r>
            <a:r>
              <a:rPr lang="fr-CA" dirty="0" err="1"/>
              <a:t>Controlleur</a:t>
            </a:r>
            <a:endParaRPr lang="fr-CA" dirty="0"/>
          </a:p>
          <a:p>
            <a:r>
              <a:rPr lang="fr-CA" dirty="0"/>
              <a:t>Il s'agit d'une architecture d'application qui cherche à diviser l'application en ces trois grandes composantes.</a:t>
            </a:r>
          </a:p>
          <a:p>
            <a:endParaRPr lang="fr-CA" dirty="0"/>
          </a:p>
          <a:p>
            <a:r>
              <a:rPr lang="fr-CA" dirty="0"/>
              <a:t>Prenons le temps de voir chacune d'entre elle.</a:t>
            </a:r>
          </a:p>
        </p:txBody>
      </p:sp>
    </p:spTree>
    <p:extLst>
      <p:ext uri="{BB962C8B-B14F-4D97-AF65-F5344CB8AC3E}">
        <p14:creationId xmlns:p14="http://schemas.microsoft.com/office/powerpoint/2010/main" val="218012928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BDE23-E34B-48CA-B2DB-AAFAA98FE69E}"/>
              </a:ext>
            </a:extLst>
          </p:cNvPr>
          <p:cNvSpPr>
            <a:spLocks noGrp="1"/>
          </p:cNvSpPr>
          <p:nvPr>
            <p:ph type="title"/>
            <p:custDataLst>
              <p:tags r:id="rId1"/>
            </p:custDataLst>
          </p:nvPr>
        </p:nvSpPr>
        <p:spPr/>
        <p:txBody>
          <a:bodyPr/>
          <a:lstStyle/>
          <a:p>
            <a:r>
              <a:rPr lang="en-CA" dirty="0" err="1"/>
              <a:t>L'appel</a:t>
            </a:r>
            <a:r>
              <a:rPr lang="en-CA" dirty="0"/>
              <a:t> des </a:t>
            </a:r>
            <a:r>
              <a:rPr lang="en-CA" dirty="0" err="1"/>
              <a:t>vues</a:t>
            </a:r>
            <a:endParaRPr lang="fr-CA" dirty="0"/>
          </a:p>
        </p:txBody>
      </p:sp>
      <p:sp>
        <p:nvSpPr>
          <p:cNvPr id="3" name="Content Placeholder 2">
            <a:extLst>
              <a:ext uri="{FF2B5EF4-FFF2-40B4-BE49-F238E27FC236}">
                <a16:creationId xmlns:a16="http://schemas.microsoft.com/office/drawing/2014/main" id="{32FF3B27-40DB-4B98-9C4E-E123A93217C1}"/>
              </a:ext>
            </a:extLst>
          </p:cNvPr>
          <p:cNvSpPr>
            <a:spLocks noGrp="1"/>
          </p:cNvSpPr>
          <p:nvPr>
            <p:ph idx="1"/>
            <p:custDataLst>
              <p:tags r:id="rId2"/>
            </p:custDataLst>
          </p:nvPr>
        </p:nvSpPr>
        <p:spPr/>
        <p:txBody>
          <a:bodyPr/>
          <a:lstStyle/>
          <a:p>
            <a:r>
              <a:rPr lang="en-CA" dirty="0"/>
              <a:t>Au </a:t>
            </a:r>
            <a:r>
              <a:rPr lang="en-CA" dirty="0" err="1"/>
              <a:t>démarrage</a:t>
            </a:r>
            <a:r>
              <a:rPr lang="en-CA" dirty="0"/>
              <a:t> de </a:t>
            </a:r>
            <a:r>
              <a:rPr lang="en-CA" dirty="0" err="1"/>
              <a:t>l'application</a:t>
            </a:r>
            <a:r>
              <a:rPr lang="en-CA" dirty="0"/>
              <a:t>, on </a:t>
            </a:r>
            <a:r>
              <a:rPr lang="en-CA" dirty="0" err="1"/>
              <a:t>peut</a:t>
            </a:r>
            <a:r>
              <a:rPr lang="en-CA" dirty="0"/>
              <a:t> </a:t>
            </a:r>
            <a:r>
              <a:rPr lang="en-CA" dirty="0" err="1"/>
              <a:t>remarquer</a:t>
            </a:r>
            <a:r>
              <a:rPr lang="en-CA" dirty="0"/>
              <a:t> que </a:t>
            </a:r>
            <a:r>
              <a:rPr lang="en-CA" dirty="0" err="1"/>
              <a:t>l'action</a:t>
            </a:r>
            <a:r>
              <a:rPr lang="en-CA" dirty="0"/>
              <a:t> "Index" affiche le </a:t>
            </a:r>
            <a:r>
              <a:rPr lang="en-CA" dirty="0" err="1"/>
              <a:t>contenu</a:t>
            </a:r>
            <a:r>
              <a:rPr lang="en-CA" dirty="0"/>
              <a:t> de la page "</a:t>
            </a:r>
            <a:r>
              <a:rPr lang="en-CA" dirty="0" err="1"/>
              <a:t>AutrePage</a:t>
            </a:r>
            <a:r>
              <a:rPr lang="en-CA" dirty="0"/>
              <a:t>"</a:t>
            </a:r>
          </a:p>
          <a:p>
            <a:endParaRPr lang="en-CA" dirty="0"/>
          </a:p>
          <a:p>
            <a:endParaRPr lang="en-CA" dirty="0"/>
          </a:p>
          <a:p>
            <a:endParaRPr lang="en-CA" dirty="0"/>
          </a:p>
          <a:p>
            <a:endParaRPr lang="en-CA" dirty="0"/>
          </a:p>
          <a:p>
            <a:endParaRPr lang="en-CA" dirty="0"/>
          </a:p>
          <a:p>
            <a:endParaRPr lang="fr-CA" dirty="0"/>
          </a:p>
        </p:txBody>
      </p:sp>
      <p:pic>
        <p:nvPicPr>
          <p:cNvPr id="4" name="Picture 3">
            <a:extLst>
              <a:ext uri="{FF2B5EF4-FFF2-40B4-BE49-F238E27FC236}">
                <a16:creationId xmlns:a16="http://schemas.microsoft.com/office/drawing/2014/main" id="{C078D131-0E74-497E-AD2C-5E1B794AB1C9}"/>
              </a:ext>
            </a:extLst>
          </p:cNvPr>
          <p:cNvPicPr>
            <a:picLocks noChangeAspect="1"/>
          </p:cNvPicPr>
          <p:nvPr>
            <p:custDataLst>
              <p:tags r:id="rId3"/>
            </p:custDataLst>
          </p:nvPr>
        </p:nvPicPr>
        <p:blipFill>
          <a:blip r:embed="rId5"/>
          <a:stretch>
            <a:fillRect/>
          </a:stretch>
        </p:blipFill>
        <p:spPr>
          <a:xfrm>
            <a:off x="1409468" y="3164520"/>
            <a:ext cx="7419975" cy="2819400"/>
          </a:xfrm>
          <a:prstGeom prst="rect">
            <a:avLst/>
          </a:prstGeom>
        </p:spPr>
      </p:pic>
    </p:spTree>
    <p:extLst>
      <p:ext uri="{BB962C8B-B14F-4D97-AF65-F5344CB8AC3E}">
        <p14:creationId xmlns:p14="http://schemas.microsoft.com/office/powerpoint/2010/main" val="40837743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39F31-1A4B-49CA-9617-533320506F5D}"/>
              </a:ext>
            </a:extLst>
          </p:cNvPr>
          <p:cNvSpPr>
            <a:spLocks noGrp="1"/>
          </p:cNvSpPr>
          <p:nvPr>
            <p:ph type="title"/>
            <p:custDataLst>
              <p:tags r:id="rId1"/>
            </p:custDataLst>
          </p:nvPr>
        </p:nvSpPr>
        <p:spPr/>
        <p:txBody>
          <a:bodyPr/>
          <a:lstStyle/>
          <a:p>
            <a:r>
              <a:rPr lang="en-CA" dirty="0" err="1"/>
              <a:t>L'appel</a:t>
            </a:r>
            <a:r>
              <a:rPr lang="en-CA" dirty="0"/>
              <a:t> des </a:t>
            </a:r>
            <a:r>
              <a:rPr lang="en-CA" dirty="0" err="1"/>
              <a:t>vues</a:t>
            </a:r>
            <a:endParaRPr lang="fr-CA" dirty="0"/>
          </a:p>
        </p:txBody>
      </p:sp>
      <p:sp>
        <p:nvSpPr>
          <p:cNvPr id="3" name="Content Placeholder 2">
            <a:extLst>
              <a:ext uri="{FF2B5EF4-FFF2-40B4-BE49-F238E27FC236}">
                <a16:creationId xmlns:a16="http://schemas.microsoft.com/office/drawing/2014/main" id="{7C10249E-0D18-43E7-A37A-B52D76174996}"/>
              </a:ext>
            </a:extLst>
          </p:cNvPr>
          <p:cNvSpPr>
            <a:spLocks noGrp="1"/>
          </p:cNvSpPr>
          <p:nvPr>
            <p:ph idx="1"/>
            <p:custDataLst>
              <p:tags r:id="rId2"/>
            </p:custDataLst>
          </p:nvPr>
        </p:nvSpPr>
        <p:spPr/>
        <p:txBody>
          <a:bodyPr/>
          <a:lstStyle/>
          <a:p>
            <a:r>
              <a:rPr lang="en-CA" dirty="0" err="1"/>
              <a:t>Voici</a:t>
            </a:r>
            <a:r>
              <a:rPr lang="en-CA" dirty="0"/>
              <a:t> </a:t>
            </a:r>
            <a:r>
              <a:rPr lang="en-CA" dirty="0" err="1"/>
              <a:t>donc</a:t>
            </a:r>
            <a:r>
              <a:rPr lang="en-CA" dirty="0"/>
              <a:t> qui </a:t>
            </a:r>
            <a:r>
              <a:rPr lang="en-CA" dirty="0" err="1"/>
              <a:t>conclut</a:t>
            </a:r>
            <a:r>
              <a:rPr lang="en-CA" dirty="0"/>
              <a:t> le </a:t>
            </a:r>
            <a:r>
              <a:rPr lang="en-CA" dirty="0" err="1"/>
              <a:t>mécanisme</a:t>
            </a:r>
            <a:r>
              <a:rPr lang="en-CA" dirty="0"/>
              <a:t> </a:t>
            </a:r>
            <a:r>
              <a:rPr lang="en-CA" dirty="0" err="1"/>
              <a:t>d'affichage</a:t>
            </a:r>
            <a:r>
              <a:rPr lang="en-CA" dirty="0"/>
              <a:t> des pages (Vue) </a:t>
            </a:r>
            <a:r>
              <a:rPr lang="en-CA" dirty="0" err="1"/>
              <a:t>lorsqu'un</a:t>
            </a:r>
            <a:r>
              <a:rPr lang="en-CA" dirty="0"/>
              <a:t> </a:t>
            </a:r>
            <a:r>
              <a:rPr lang="en-CA" dirty="0" err="1"/>
              <a:t>contrôleur</a:t>
            </a:r>
            <a:r>
              <a:rPr lang="en-CA" dirty="0"/>
              <a:t> </a:t>
            </a:r>
            <a:r>
              <a:rPr lang="en-CA" dirty="0" err="1"/>
              <a:t>reçoit</a:t>
            </a:r>
            <a:r>
              <a:rPr lang="en-CA" dirty="0"/>
              <a:t> </a:t>
            </a:r>
            <a:r>
              <a:rPr lang="en-CA" dirty="0" err="1"/>
              <a:t>une</a:t>
            </a:r>
            <a:r>
              <a:rPr lang="en-CA" dirty="0"/>
              <a:t> </a:t>
            </a:r>
            <a:r>
              <a:rPr lang="en-CA" dirty="0" err="1"/>
              <a:t>requête</a:t>
            </a:r>
            <a:r>
              <a:rPr lang="en-CA" dirty="0"/>
              <a:t>.</a:t>
            </a:r>
          </a:p>
          <a:p>
            <a:endParaRPr lang="en-CA" dirty="0"/>
          </a:p>
          <a:p>
            <a:r>
              <a:rPr lang="en-CA" dirty="0" err="1"/>
              <a:t>Toutefois</a:t>
            </a:r>
            <a:r>
              <a:rPr lang="en-CA" dirty="0"/>
              <a:t>, </a:t>
            </a:r>
            <a:r>
              <a:rPr lang="en-CA" dirty="0" err="1"/>
              <a:t>certaines</a:t>
            </a:r>
            <a:r>
              <a:rPr lang="en-CA" dirty="0"/>
              <a:t> situations </a:t>
            </a:r>
            <a:r>
              <a:rPr lang="en-CA" dirty="0" err="1"/>
              <a:t>demanderont</a:t>
            </a:r>
            <a:r>
              <a:rPr lang="en-CA" dirty="0"/>
              <a:t> de </a:t>
            </a:r>
            <a:r>
              <a:rPr lang="en-CA" dirty="0" err="1"/>
              <a:t>retourner</a:t>
            </a:r>
            <a:r>
              <a:rPr lang="en-CA" dirty="0"/>
              <a:t> des </a:t>
            </a:r>
            <a:r>
              <a:rPr lang="en-CA" dirty="0" err="1"/>
              <a:t>informations</a:t>
            </a:r>
            <a:r>
              <a:rPr lang="en-CA" dirty="0"/>
              <a:t> </a:t>
            </a:r>
            <a:r>
              <a:rPr lang="en-CA" dirty="0" err="1"/>
              <a:t>autres</a:t>
            </a:r>
            <a:r>
              <a:rPr lang="en-CA" dirty="0"/>
              <a:t> que des pages (par </a:t>
            </a:r>
            <a:r>
              <a:rPr lang="en-CA" dirty="0" err="1"/>
              <a:t>exemple</a:t>
            </a:r>
            <a:r>
              <a:rPr lang="en-CA" dirty="0"/>
              <a:t>: </a:t>
            </a:r>
            <a:r>
              <a:rPr lang="en-CA" dirty="0" err="1"/>
              <a:t>une</a:t>
            </a:r>
            <a:r>
              <a:rPr lang="en-CA" dirty="0"/>
              <a:t> </a:t>
            </a:r>
            <a:r>
              <a:rPr lang="en-CA" dirty="0" err="1"/>
              <a:t>erreur</a:t>
            </a:r>
            <a:r>
              <a:rPr lang="en-CA" dirty="0"/>
              <a:t> </a:t>
            </a:r>
            <a:r>
              <a:rPr lang="en-CA" dirty="0" err="1"/>
              <a:t>d'accès</a:t>
            </a:r>
            <a:r>
              <a:rPr lang="en-CA" dirty="0"/>
              <a:t>, du </a:t>
            </a:r>
            <a:r>
              <a:rPr lang="en-CA" dirty="0" err="1"/>
              <a:t>texte</a:t>
            </a:r>
            <a:r>
              <a:rPr lang="en-CA" dirty="0"/>
              <a:t>, </a:t>
            </a:r>
            <a:r>
              <a:rPr lang="en-CA" dirty="0" err="1"/>
              <a:t>une</a:t>
            </a:r>
            <a:r>
              <a:rPr lang="en-CA" dirty="0"/>
              <a:t> redirection de route, etc.)</a:t>
            </a:r>
          </a:p>
          <a:p>
            <a:endParaRPr lang="en-CA" dirty="0"/>
          </a:p>
          <a:p>
            <a:r>
              <a:rPr lang="en-CA" dirty="0" err="1"/>
              <a:t>C'est</a:t>
            </a:r>
            <a:r>
              <a:rPr lang="en-CA" dirty="0"/>
              <a:t> </a:t>
            </a:r>
            <a:r>
              <a:rPr lang="en-CA" dirty="0" err="1"/>
              <a:t>ce</a:t>
            </a:r>
            <a:r>
              <a:rPr lang="en-CA" dirty="0"/>
              <a:t> que nous </a:t>
            </a:r>
            <a:r>
              <a:rPr lang="en-CA" dirty="0" err="1"/>
              <a:t>verrons</a:t>
            </a:r>
            <a:r>
              <a:rPr lang="en-CA" dirty="0"/>
              <a:t> dans la </a:t>
            </a:r>
            <a:r>
              <a:rPr lang="en-CA" dirty="0" err="1"/>
              <a:t>prochaine</a:t>
            </a:r>
            <a:r>
              <a:rPr lang="en-CA" dirty="0"/>
              <a:t> section.</a:t>
            </a:r>
            <a:endParaRPr lang="fr-CA" dirty="0"/>
          </a:p>
        </p:txBody>
      </p:sp>
    </p:spTree>
    <p:extLst>
      <p:ext uri="{BB962C8B-B14F-4D97-AF65-F5344CB8AC3E}">
        <p14:creationId xmlns:p14="http://schemas.microsoft.com/office/powerpoint/2010/main" val="22525249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10317811" cy="1400530"/>
          </a:xfrm>
        </p:spPr>
        <p:txBody>
          <a:bodyPr/>
          <a:lstStyle/>
          <a:p>
            <a:r>
              <a:rPr lang="fr-CA" dirty="0"/>
              <a:t>Les actions de résultats (Action </a:t>
            </a:r>
            <a:r>
              <a:rPr lang="fr-CA" dirty="0" err="1"/>
              <a:t>result</a:t>
            </a:r>
            <a:r>
              <a:rPr lang="fr-CA" dirty="0"/>
              <a:t>)</a:t>
            </a:r>
          </a:p>
        </p:txBody>
      </p:sp>
    </p:spTree>
    <p:extLst>
      <p:ext uri="{BB962C8B-B14F-4D97-AF65-F5344CB8AC3E}">
        <p14:creationId xmlns:p14="http://schemas.microsoft.com/office/powerpoint/2010/main" val="27533538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BDE23-E34B-48CA-B2DB-AAFAA98FE69E}"/>
              </a:ext>
            </a:extLst>
          </p:cNvPr>
          <p:cNvSpPr>
            <a:spLocks noGrp="1"/>
          </p:cNvSpPr>
          <p:nvPr>
            <p:ph type="title"/>
            <p:custDataLst>
              <p:tags r:id="rId1"/>
            </p:custDataLst>
          </p:nvPr>
        </p:nvSpPr>
        <p:spPr/>
        <p:txBody>
          <a:bodyPr/>
          <a:lstStyle/>
          <a:p>
            <a:r>
              <a:rPr lang="fr-CA" dirty="0"/>
              <a:t>Les actions de résultat</a:t>
            </a:r>
          </a:p>
        </p:txBody>
      </p:sp>
      <p:sp>
        <p:nvSpPr>
          <p:cNvPr id="3" name="Content Placeholder 2">
            <a:extLst>
              <a:ext uri="{FF2B5EF4-FFF2-40B4-BE49-F238E27FC236}">
                <a16:creationId xmlns:a16="http://schemas.microsoft.com/office/drawing/2014/main" id="{32FF3B27-40DB-4B98-9C4E-E123A93217C1}"/>
              </a:ext>
            </a:extLst>
          </p:cNvPr>
          <p:cNvSpPr>
            <a:spLocks noGrp="1"/>
          </p:cNvSpPr>
          <p:nvPr>
            <p:ph idx="1"/>
            <p:custDataLst>
              <p:tags r:id="rId2"/>
            </p:custDataLst>
          </p:nvPr>
        </p:nvSpPr>
        <p:spPr/>
        <p:txBody>
          <a:bodyPr>
            <a:normAutofit fontScale="92500" lnSpcReduction="20000"/>
          </a:bodyPr>
          <a:lstStyle/>
          <a:p>
            <a:r>
              <a:rPr lang="en-CA" dirty="0" err="1"/>
              <a:t>Jusqu'ici</a:t>
            </a:r>
            <a:r>
              <a:rPr lang="en-CA" dirty="0"/>
              <a:t> nous </a:t>
            </a:r>
            <a:r>
              <a:rPr lang="en-CA" dirty="0" err="1"/>
              <a:t>avons</a:t>
            </a:r>
            <a:r>
              <a:rPr lang="en-CA" dirty="0"/>
              <a:t> des types de retours "</a:t>
            </a:r>
            <a:r>
              <a:rPr lang="en-CA" dirty="0" err="1"/>
              <a:t>IActionResult</a:t>
            </a:r>
            <a:r>
              <a:rPr lang="en-CA" dirty="0"/>
              <a:t>" pour </a:t>
            </a:r>
            <a:r>
              <a:rPr lang="en-CA" dirty="0" err="1"/>
              <a:t>retourner</a:t>
            </a:r>
            <a:r>
              <a:rPr lang="en-CA" dirty="0"/>
              <a:t> </a:t>
            </a:r>
            <a:r>
              <a:rPr lang="en-CA" dirty="0" err="1"/>
              <a:t>l'instance</a:t>
            </a:r>
            <a:r>
              <a:rPr lang="en-CA" dirty="0"/>
              <a:t> </a:t>
            </a:r>
            <a:r>
              <a:rPr lang="en-CA" dirty="0" err="1"/>
              <a:t>d'une</a:t>
            </a:r>
            <a:r>
              <a:rPr lang="en-CA" dirty="0"/>
              <a:t> </a:t>
            </a:r>
            <a:r>
              <a:rPr lang="en-CA" dirty="0" err="1"/>
              <a:t>vue</a:t>
            </a:r>
            <a:r>
              <a:rPr lang="en-CA" dirty="0"/>
              <a:t> (</a:t>
            </a:r>
            <a:r>
              <a:rPr lang="en-CA" dirty="0" err="1"/>
              <a:t>Généré</a:t>
            </a:r>
            <a:r>
              <a:rPr lang="en-CA" dirty="0"/>
              <a:t> par la </a:t>
            </a:r>
            <a:r>
              <a:rPr lang="en-CA" dirty="0" err="1"/>
              <a:t>méthode</a:t>
            </a:r>
            <a:r>
              <a:rPr lang="en-CA" dirty="0"/>
              <a:t> "View").</a:t>
            </a:r>
          </a:p>
          <a:p>
            <a:r>
              <a:rPr lang="en-CA" dirty="0"/>
              <a:t>Dans </a:t>
            </a:r>
            <a:r>
              <a:rPr lang="en-CA" dirty="0" err="1"/>
              <a:t>certains</a:t>
            </a:r>
            <a:r>
              <a:rPr lang="en-CA" dirty="0"/>
              <a:t> </a:t>
            </a:r>
            <a:r>
              <a:rPr lang="en-CA" dirty="0" err="1"/>
              <a:t>cas</a:t>
            </a:r>
            <a:r>
              <a:rPr lang="en-CA" dirty="0"/>
              <a:t>, nous </a:t>
            </a:r>
            <a:r>
              <a:rPr lang="en-CA" dirty="0" err="1"/>
              <a:t>voudrons</a:t>
            </a:r>
            <a:r>
              <a:rPr lang="en-CA" dirty="0"/>
              <a:t> que le </a:t>
            </a:r>
            <a:r>
              <a:rPr lang="en-CA" dirty="0" err="1"/>
              <a:t>contrôleur</a:t>
            </a:r>
            <a:r>
              <a:rPr lang="en-CA" dirty="0"/>
              <a:t> </a:t>
            </a:r>
            <a:r>
              <a:rPr lang="en-CA" dirty="0" err="1"/>
              <a:t>effectue</a:t>
            </a:r>
            <a:r>
              <a:rPr lang="en-CA" dirty="0"/>
              <a:t> </a:t>
            </a:r>
            <a:r>
              <a:rPr lang="en-CA" dirty="0" err="1"/>
              <a:t>d'autres</a:t>
            </a:r>
            <a:r>
              <a:rPr lang="en-CA" dirty="0"/>
              <a:t> types </a:t>
            </a:r>
            <a:r>
              <a:rPr lang="en-CA" dirty="0" err="1"/>
              <a:t>d'action</a:t>
            </a:r>
            <a:r>
              <a:rPr lang="en-CA" dirty="0"/>
              <a:t>:</a:t>
            </a:r>
          </a:p>
          <a:p>
            <a:pPr lvl="1"/>
            <a:r>
              <a:rPr lang="en-CA" dirty="0" err="1"/>
              <a:t>Retourner</a:t>
            </a:r>
            <a:r>
              <a:rPr lang="en-CA" dirty="0"/>
              <a:t> des </a:t>
            </a:r>
            <a:r>
              <a:rPr lang="en-CA" dirty="0" err="1"/>
              <a:t>données</a:t>
            </a:r>
            <a:r>
              <a:rPr lang="en-CA" dirty="0"/>
              <a:t> </a:t>
            </a:r>
            <a:r>
              <a:rPr lang="en-CA" dirty="0" err="1"/>
              <a:t>en</a:t>
            </a:r>
            <a:r>
              <a:rPr lang="en-CA" dirty="0"/>
              <a:t> format JSON</a:t>
            </a:r>
          </a:p>
          <a:p>
            <a:pPr lvl="1"/>
            <a:r>
              <a:rPr lang="en-CA" dirty="0" err="1"/>
              <a:t>Retourner</a:t>
            </a:r>
            <a:r>
              <a:rPr lang="en-CA" dirty="0"/>
              <a:t> </a:t>
            </a:r>
            <a:r>
              <a:rPr lang="en-CA" dirty="0" err="1"/>
              <a:t>une</a:t>
            </a:r>
            <a:r>
              <a:rPr lang="en-CA" dirty="0"/>
              <a:t> </a:t>
            </a:r>
            <a:r>
              <a:rPr lang="en-CA" dirty="0" err="1"/>
              <a:t>erreur</a:t>
            </a:r>
            <a:r>
              <a:rPr lang="en-CA" dirty="0"/>
              <a:t> </a:t>
            </a:r>
            <a:r>
              <a:rPr lang="en-CA" dirty="0" err="1"/>
              <a:t>d'accès</a:t>
            </a:r>
            <a:endParaRPr lang="en-CA" dirty="0"/>
          </a:p>
          <a:p>
            <a:pPr lvl="1"/>
            <a:r>
              <a:rPr lang="en-CA" dirty="0" err="1"/>
              <a:t>Rediriger</a:t>
            </a:r>
            <a:r>
              <a:rPr lang="en-CA" dirty="0"/>
              <a:t> la </a:t>
            </a:r>
            <a:r>
              <a:rPr lang="en-CA" dirty="0" err="1"/>
              <a:t>requête</a:t>
            </a:r>
            <a:r>
              <a:rPr lang="en-CA" dirty="0"/>
              <a:t> </a:t>
            </a:r>
            <a:r>
              <a:rPr lang="en-CA" dirty="0" err="1"/>
              <a:t>vers</a:t>
            </a:r>
            <a:r>
              <a:rPr lang="en-CA" dirty="0"/>
              <a:t> un </a:t>
            </a:r>
            <a:r>
              <a:rPr lang="en-CA" dirty="0" err="1"/>
              <a:t>autre</a:t>
            </a:r>
            <a:r>
              <a:rPr lang="en-CA" dirty="0"/>
              <a:t> </a:t>
            </a:r>
            <a:r>
              <a:rPr lang="en-CA" dirty="0" err="1"/>
              <a:t>contrôleur</a:t>
            </a:r>
            <a:endParaRPr lang="en-CA" dirty="0"/>
          </a:p>
          <a:p>
            <a:pPr lvl="1"/>
            <a:r>
              <a:rPr lang="en-CA" dirty="0"/>
              <a:t>etc.</a:t>
            </a:r>
          </a:p>
          <a:p>
            <a:pPr lvl="1"/>
            <a:endParaRPr lang="en-CA" dirty="0"/>
          </a:p>
          <a:p>
            <a:r>
              <a:rPr lang="en-CA" dirty="0"/>
              <a:t>Dans </a:t>
            </a:r>
            <a:r>
              <a:rPr lang="en-CA" dirty="0" err="1"/>
              <a:t>cette</a:t>
            </a:r>
            <a:r>
              <a:rPr lang="en-CA" dirty="0"/>
              <a:t> section, nous </a:t>
            </a:r>
            <a:r>
              <a:rPr lang="en-CA" dirty="0" err="1"/>
              <a:t>verrons</a:t>
            </a:r>
            <a:r>
              <a:rPr lang="en-CA" dirty="0"/>
              <a:t> les </a:t>
            </a:r>
            <a:r>
              <a:rPr lang="en-CA" dirty="0" err="1"/>
              <a:t>autres</a:t>
            </a:r>
            <a:r>
              <a:rPr lang="en-CA" dirty="0"/>
              <a:t> types </a:t>
            </a:r>
            <a:r>
              <a:rPr lang="en-CA" dirty="0" err="1"/>
              <a:t>d'action</a:t>
            </a:r>
            <a:r>
              <a:rPr lang="en-CA" dirty="0"/>
              <a:t> que </a:t>
            </a:r>
            <a:r>
              <a:rPr lang="en-CA" dirty="0" err="1"/>
              <a:t>l'on</a:t>
            </a:r>
            <a:r>
              <a:rPr lang="en-CA" dirty="0"/>
              <a:t> </a:t>
            </a:r>
            <a:r>
              <a:rPr lang="en-CA" dirty="0" err="1"/>
              <a:t>peut</a:t>
            </a:r>
            <a:r>
              <a:rPr lang="en-CA" dirty="0"/>
              <a:t> </a:t>
            </a:r>
            <a:r>
              <a:rPr lang="en-CA" dirty="0" err="1"/>
              <a:t>utiliser</a:t>
            </a:r>
            <a:r>
              <a:rPr lang="en-CA" dirty="0"/>
              <a:t> pour </a:t>
            </a:r>
            <a:r>
              <a:rPr lang="en-CA" dirty="0" err="1"/>
              <a:t>effectuer</a:t>
            </a:r>
            <a:r>
              <a:rPr lang="en-CA" dirty="0"/>
              <a:t> </a:t>
            </a:r>
            <a:r>
              <a:rPr lang="en-CA" dirty="0" err="1"/>
              <a:t>ces</a:t>
            </a:r>
            <a:r>
              <a:rPr lang="en-CA" dirty="0"/>
              <a:t> </a:t>
            </a:r>
            <a:r>
              <a:rPr lang="en-CA" dirty="0" err="1"/>
              <a:t>tâches</a:t>
            </a:r>
            <a:r>
              <a:rPr lang="en-CA" dirty="0"/>
              <a:t>. </a:t>
            </a:r>
          </a:p>
          <a:p>
            <a:pPr lvl="1"/>
            <a:endParaRPr lang="en-CA" dirty="0"/>
          </a:p>
          <a:p>
            <a:pPr marL="457200" lvl="1" indent="0">
              <a:buNone/>
            </a:pPr>
            <a:r>
              <a:rPr lang="fr-CA" dirty="0">
                <a:hlinkClick r:id="rId4"/>
              </a:rPr>
              <a:t>https://www.tutorialspoint.com/asp.net_core/asp.net_core_action_results.htm</a:t>
            </a:r>
            <a:endParaRPr lang="en-CA" dirty="0">
              <a:solidFill>
                <a:srgbClr val="FF0000"/>
              </a:solidFill>
            </a:endParaRPr>
          </a:p>
          <a:p>
            <a:pPr marL="0" indent="0">
              <a:buNone/>
            </a:pPr>
            <a:endParaRPr lang="en-CA" dirty="0"/>
          </a:p>
          <a:p>
            <a:endParaRPr lang="en-CA" dirty="0"/>
          </a:p>
          <a:p>
            <a:endParaRPr lang="en-CA" dirty="0"/>
          </a:p>
          <a:p>
            <a:endParaRPr lang="en-CA" dirty="0"/>
          </a:p>
          <a:p>
            <a:endParaRPr lang="en-CA" dirty="0"/>
          </a:p>
          <a:p>
            <a:endParaRPr lang="en-CA" dirty="0"/>
          </a:p>
          <a:p>
            <a:endParaRPr lang="en-CA" dirty="0"/>
          </a:p>
          <a:p>
            <a:endParaRPr lang="fr-CA" dirty="0"/>
          </a:p>
        </p:txBody>
      </p:sp>
    </p:spTree>
    <p:extLst>
      <p:ext uri="{BB962C8B-B14F-4D97-AF65-F5344CB8AC3E}">
        <p14:creationId xmlns:p14="http://schemas.microsoft.com/office/powerpoint/2010/main" val="95346832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ED145-1F91-4D24-9E80-06D63C7C8D4D}"/>
              </a:ext>
            </a:extLst>
          </p:cNvPr>
          <p:cNvSpPr>
            <a:spLocks noGrp="1"/>
          </p:cNvSpPr>
          <p:nvPr>
            <p:ph type="title"/>
            <p:custDataLst>
              <p:tags r:id="rId1"/>
            </p:custDataLst>
          </p:nvPr>
        </p:nvSpPr>
        <p:spPr/>
        <p:txBody>
          <a:bodyPr/>
          <a:lstStyle/>
          <a:p>
            <a:r>
              <a:rPr lang="en-US" dirty="0"/>
              <a:t>Les actions de </a:t>
            </a:r>
            <a:r>
              <a:rPr lang="en-US" dirty="0" err="1"/>
              <a:t>résultat</a:t>
            </a:r>
            <a:endParaRPr lang="fr-CA" dirty="0"/>
          </a:p>
        </p:txBody>
      </p:sp>
      <p:sp>
        <p:nvSpPr>
          <p:cNvPr id="3" name="Content Placeholder 2">
            <a:extLst>
              <a:ext uri="{FF2B5EF4-FFF2-40B4-BE49-F238E27FC236}">
                <a16:creationId xmlns:a16="http://schemas.microsoft.com/office/drawing/2014/main" id="{5DEB3C0B-635D-486A-87B4-385E6237CE3A}"/>
              </a:ext>
            </a:extLst>
          </p:cNvPr>
          <p:cNvSpPr>
            <a:spLocks noGrp="1"/>
          </p:cNvSpPr>
          <p:nvPr>
            <p:ph idx="1"/>
            <p:custDataLst>
              <p:tags r:id="rId2"/>
            </p:custDataLst>
          </p:nvPr>
        </p:nvSpPr>
        <p:spPr/>
        <p:txBody>
          <a:bodyPr/>
          <a:lstStyle/>
          <a:p>
            <a:r>
              <a:rPr lang="en-US" dirty="0"/>
              <a:t>Dans </a:t>
            </a:r>
            <a:r>
              <a:rPr lang="en-US" dirty="0" err="1"/>
              <a:t>cette</a:t>
            </a:r>
            <a:r>
              <a:rPr lang="en-US" dirty="0"/>
              <a:t> section, nous </a:t>
            </a:r>
            <a:r>
              <a:rPr lang="en-US" dirty="0" err="1"/>
              <a:t>couvrirons</a:t>
            </a:r>
            <a:r>
              <a:rPr lang="en-US" dirty="0"/>
              <a:t> les types </a:t>
            </a:r>
            <a:r>
              <a:rPr lang="en-US" dirty="0" err="1"/>
              <a:t>d'action</a:t>
            </a:r>
            <a:r>
              <a:rPr lang="en-US" dirty="0"/>
              <a:t> de </a:t>
            </a:r>
            <a:r>
              <a:rPr lang="en-US" dirty="0" err="1"/>
              <a:t>résultat</a:t>
            </a:r>
            <a:r>
              <a:rPr lang="en-US" dirty="0"/>
              <a:t> </a:t>
            </a:r>
            <a:r>
              <a:rPr lang="en-US" dirty="0" err="1"/>
              <a:t>suivant</a:t>
            </a:r>
            <a:r>
              <a:rPr lang="en-US" dirty="0"/>
              <a:t>:</a:t>
            </a:r>
          </a:p>
          <a:p>
            <a:pPr lvl="1"/>
            <a:r>
              <a:rPr lang="en-US" dirty="0" err="1"/>
              <a:t>ContentResult</a:t>
            </a:r>
            <a:endParaRPr lang="en-US" dirty="0"/>
          </a:p>
          <a:p>
            <a:pPr lvl="1"/>
            <a:r>
              <a:rPr lang="fr-CA" dirty="0" err="1"/>
              <a:t>RedirectToRouteResult</a:t>
            </a:r>
            <a:endParaRPr lang="en-US" dirty="0"/>
          </a:p>
        </p:txBody>
      </p:sp>
    </p:spTree>
    <p:extLst>
      <p:ext uri="{BB962C8B-B14F-4D97-AF65-F5344CB8AC3E}">
        <p14:creationId xmlns:p14="http://schemas.microsoft.com/office/powerpoint/2010/main" val="10365352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D904F-6884-48BF-9880-D0C0E299159E}"/>
              </a:ext>
            </a:extLst>
          </p:cNvPr>
          <p:cNvSpPr>
            <a:spLocks noGrp="1"/>
          </p:cNvSpPr>
          <p:nvPr>
            <p:ph type="title"/>
            <p:custDataLst>
              <p:tags r:id="rId1"/>
            </p:custDataLst>
          </p:nvPr>
        </p:nvSpPr>
        <p:spPr/>
        <p:txBody>
          <a:bodyPr/>
          <a:lstStyle/>
          <a:p>
            <a:r>
              <a:rPr lang="en-US" dirty="0"/>
              <a:t>Les actions de </a:t>
            </a:r>
            <a:r>
              <a:rPr lang="en-US" dirty="0" err="1"/>
              <a:t>résultat</a:t>
            </a:r>
            <a:endParaRPr lang="fr-CA" dirty="0"/>
          </a:p>
        </p:txBody>
      </p:sp>
      <p:sp>
        <p:nvSpPr>
          <p:cNvPr id="3" name="Content Placeholder 2">
            <a:extLst>
              <a:ext uri="{FF2B5EF4-FFF2-40B4-BE49-F238E27FC236}">
                <a16:creationId xmlns:a16="http://schemas.microsoft.com/office/drawing/2014/main" id="{9602BF1B-CB58-4ECB-82EB-BA4325017D8B}"/>
              </a:ext>
            </a:extLst>
          </p:cNvPr>
          <p:cNvSpPr>
            <a:spLocks noGrp="1"/>
          </p:cNvSpPr>
          <p:nvPr>
            <p:ph idx="1"/>
            <p:custDataLst>
              <p:tags r:id="rId2"/>
            </p:custDataLst>
          </p:nvPr>
        </p:nvSpPr>
        <p:spPr/>
        <p:txBody>
          <a:bodyPr/>
          <a:lstStyle/>
          <a:p>
            <a:r>
              <a:rPr lang="en-US" dirty="0"/>
              <a:t>Attention, les </a:t>
            </a:r>
            <a:r>
              <a:rPr lang="en-US" dirty="0" err="1"/>
              <a:t>exemples</a:t>
            </a:r>
            <a:r>
              <a:rPr lang="en-US" dirty="0"/>
              <a:t> de codes </a:t>
            </a:r>
            <a:r>
              <a:rPr lang="en-US" dirty="0" err="1"/>
              <a:t>génèreront</a:t>
            </a:r>
            <a:r>
              <a:rPr lang="en-US" dirty="0"/>
              <a:t> </a:t>
            </a:r>
            <a:r>
              <a:rPr lang="en-US" dirty="0" err="1"/>
              <a:t>parfois</a:t>
            </a:r>
            <a:r>
              <a:rPr lang="en-US" dirty="0"/>
              <a:t> des </a:t>
            </a:r>
            <a:r>
              <a:rPr lang="en-US" dirty="0" err="1"/>
              <a:t>erreurs</a:t>
            </a:r>
            <a:r>
              <a:rPr lang="en-US" dirty="0"/>
              <a:t> de </a:t>
            </a:r>
            <a:r>
              <a:rPr lang="en-US" dirty="0" err="1"/>
              <a:t>librairies</a:t>
            </a:r>
            <a:r>
              <a:rPr lang="en-US" dirty="0"/>
              <a:t> </a:t>
            </a:r>
            <a:r>
              <a:rPr lang="en-US" dirty="0" err="1"/>
              <a:t>manquantes</a:t>
            </a:r>
            <a:r>
              <a:rPr lang="en-US" dirty="0"/>
              <a:t>.</a:t>
            </a:r>
          </a:p>
          <a:p>
            <a:endParaRPr lang="en-US" dirty="0"/>
          </a:p>
          <a:p>
            <a:r>
              <a:rPr lang="en-US" dirty="0" err="1"/>
              <a:t>Lors</a:t>
            </a:r>
            <a:r>
              <a:rPr lang="en-US" dirty="0"/>
              <a:t> de du </a:t>
            </a:r>
            <a:r>
              <a:rPr lang="en-US" dirty="0" err="1"/>
              <a:t>choix</a:t>
            </a:r>
            <a:r>
              <a:rPr lang="en-US" dirty="0"/>
              <a:t> </a:t>
            </a:r>
            <a:r>
              <a:rPr lang="en-US" dirty="0" err="1"/>
              <a:t>d'importation</a:t>
            </a:r>
            <a:r>
              <a:rPr lang="en-US" dirty="0"/>
              <a:t> (using), </a:t>
            </a:r>
            <a:r>
              <a:rPr lang="en-US" dirty="0" err="1"/>
              <a:t>assurez-vous</a:t>
            </a:r>
            <a:r>
              <a:rPr lang="en-US" dirty="0"/>
              <a:t> de </a:t>
            </a:r>
            <a:r>
              <a:rPr lang="en-US" dirty="0" err="1"/>
              <a:t>sélectionner</a:t>
            </a:r>
            <a:r>
              <a:rPr lang="en-US" dirty="0"/>
              <a:t> </a:t>
            </a:r>
            <a:r>
              <a:rPr lang="en-US" dirty="0" err="1"/>
              <a:t>celle</a:t>
            </a:r>
            <a:r>
              <a:rPr lang="en-US" dirty="0"/>
              <a:t> </a:t>
            </a:r>
            <a:r>
              <a:rPr lang="en-US" dirty="0" err="1"/>
              <a:t>commençant</a:t>
            </a:r>
            <a:r>
              <a:rPr lang="en-US" dirty="0"/>
              <a:t> par: </a:t>
            </a:r>
            <a:r>
              <a:rPr lang="en-US" dirty="0" err="1"/>
              <a:t>Microsoft.Asp.NetCore.Mvc</a:t>
            </a:r>
            <a:endParaRPr lang="fr-CA" dirty="0"/>
          </a:p>
        </p:txBody>
      </p:sp>
      <p:pic>
        <p:nvPicPr>
          <p:cNvPr id="4" name="Picture 3">
            <a:extLst>
              <a:ext uri="{FF2B5EF4-FFF2-40B4-BE49-F238E27FC236}">
                <a16:creationId xmlns:a16="http://schemas.microsoft.com/office/drawing/2014/main" id="{CD09E807-E825-4F36-929C-0FA3593DD165}"/>
              </a:ext>
            </a:extLst>
          </p:cNvPr>
          <p:cNvPicPr>
            <a:picLocks noChangeAspect="1"/>
          </p:cNvPicPr>
          <p:nvPr>
            <p:custDataLst>
              <p:tags r:id="rId3"/>
            </p:custDataLst>
          </p:nvPr>
        </p:nvPicPr>
        <p:blipFill>
          <a:blip r:embed="rId5"/>
          <a:stretch>
            <a:fillRect/>
          </a:stretch>
        </p:blipFill>
        <p:spPr>
          <a:xfrm>
            <a:off x="1286660" y="4090734"/>
            <a:ext cx="8943975" cy="2190750"/>
          </a:xfrm>
          <a:prstGeom prst="rect">
            <a:avLst/>
          </a:prstGeom>
        </p:spPr>
      </p:pic>
    </p:spTree>
    <p:extLst>
      <p:ext uri="{BB962C8B-B14F-4D97-AF65-F5344CB8AC3E}">
        <p14:creationId xmlns:p14="http://schemas.microsoft.com/office/powerpoint/2010/main" val="21894694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AC7BF-5247-45FB-829A-2D102B3F896A}"/>
              </a:ext>
            </a:extLst>
          </p:cNvPr>
          <p:cNvSpPr>
            <a:spLocks noGrp="1"/>
          </p:cNvSpPr>
          <p:nvPr>
            <p:ph type="title"/>
            <p:custDataLst>
              <p:tags r:id="rId1"/>
            </p:custDataLst>
          </p:nvPr>
        </p:nvSpPr>
        <p:spPr/>
        <p:txBody>
          <a:bodyPr/>
          <a:lstStyle/>
          <a:p>
            <a:r>
              <a:rPr lang="en-US" dirty="0" err="1"/>
              <a:t>ContentResult</a:t>
            </a:r>
            <a:endParaRPr lang="fr-CA" dirty="0"/>
          </a:p>
        </p:txBody>
      </p:sp>
      <p:sp>
        <p:nvSpPr>
          <p:cNvPr id="3" name="Content Placeholder 2">
            <a:extLst>
              <a:ext uri="{FF2B5EF4-FFF2-40B4-BE49-F238E27FC236}">
                <a16:creationId xmlns:a16="http://schemas.microsoft.com/office/drawing/2014/main" id="{CECA8D08-0EEA-47EE-BC97-8D584B5CC48B}"/>
              </a:ext>
            </a:extLst>
          </p:cNvPr>
          <p:cNvSpPr>
            <a:spLocks noGrp="1"/>
          </p:cNvSpPr>
          <p:nvPr>
            <p:ph idx="1"/>
            <p:custDataLst>
              <p:tags r:id="rId2"/>
            </p:custDataLst>
          </p:nvPr>
        </p:nvSpPr>
        <p:spPr/>
        <p:txBody>
          <a:bodyPr/>
          <a:lstStyle/>
          <a:p>
            <a:r>
              <a:rPr lang="en-US" dirty="0" err="1"/>
              <a:t>ContentResult</a:t>
            </a:r>
            <a:r>
              <a:rPr lang="en-US" dirty="0"/>
              <a:t> </a:t>
            </a:r>
            <a:r>
              <a:rPr lang="en-US" dirty="0" err="1"/>
              <a:t>permet</a:t>
            </a:r>
            <a:r>
              <a:rPr lang="en-US" dirty="0"/>
              <a:t> </a:t>
            </a:r>
            <a:r>
              <a:rPr lang="en-US" dirty="0" err="1"/>
              <a:t>d'envoyer</a:t>
            </a:r>
            <a:r>
              <a:rPr lang="en-US" dirty="0"/>
              <a:t> </a:t>
            </a:r>
            <a:r>
              <a:rPr lang="en-US" dirty="0" err="1"/>
              <a:t>une</a:t>
            </a:r>
            <a:r>
              <a:rPr lang="en-US" dirty="0"/>
              <a:t> </a:t>
            </a:r>
            <a:r>
              <a:rPr lang="en-US" dirty="0" err="1"/>
              <a:t>chaine</a:t>
            </a:r>
            <a:r>
              <a:rPr lang="en-US" dirty="0"/>
              <a:t> de </a:t>
            </a:r>
            <a:r>
              <a:rPr lang="en-US" dirty="0" err="1"/>
              <a:t>caractère</a:t>
            </a:r>
            <a:r>
              <a:rPr lang="en-US" dirty="0"/>
              <a:t> </a:t>
            </a:r>
            <a:r>
              <a:rPr lang="en-US" dirty="0" err="1"/>
              <a:t>comme</a:t>
            </a:r>
            <a:r>
              <a:rPr lang="en-US" dirty="0"/>
              <a:t> </a:t>
            </a:r>
            <a:r>
              <a:rPr lang="en-US" dirty="0" err="1"/>
              <a:t>résultat</a:t>
            </a:r>
            <a:r>
              <a:rPr lang="en-US" dirty="0"/>
              <a:t>. Pour se faire, </a:t>
            </a:r>
            <a:r>
              <a:rPr lang="en-US" dirty="0" err="1"/>
              <a:t>il</a:t>
            </a:r>
            <a:r>
              <a:rPr lang="en-US" dirty="0"/>
              <a:t> faut </a:t>
            </a:r>
            <a:r>
              <a:rPr lang="en-US" dirty="0" err="1"/>
              <a:t>utiliser</a:t>
            </a:r>
            <a:r>
              <a:rPr lang="en-US" dirty="0"/>
              <a:t> la </a:t>
            </a:r>
            <a:r>
              <a:rPr lang="en-US" dirty="0" err="1"/>
              <a:t>méthode</a:t>
            </a:r>
            <a:r>
              <a:rPr lang="en-US" dirty="0"/>
              <a:t> "content".</a:t>
            </a:r>
            <a:endParaRPr lang="fr-CA" dirty="0"/>
          </a:p>
        </p:txBody>
      </p:sp>
      <p:pic>
        <p:nvPicPr>
          <p:cNvPr id="4" name="Picture 3">
            <a:extLst>
              <a:ext uri="{FF2B5EF4-FFF2-40B4-BE49-F238E27FC236}">
                <a16:creationId xmlns:a16="http://schemas.microsoft.com/office/drawing/2014/main" id="{2CB51454-F536-4CA9-BF63-1AE1A17F74E1}"/>
              </a:ext>
            </a:extLst>
          </p:cNvPr>
          <p:cNvPicPr>
            <a:picLocks noChangeAspect="1"/>
          </p:cNvPicPr>
          <p:nvPr>
            <p:custDataLst>
              <p:tags r:id="rId3"/>
            </p:custDataLst>
          </p:nvPr>
        </p:nvPicPr>
        <p:blipFill>
          <a:blip r:embed="rId6"/>
          <a:stretch>
            <a:fillRect/>
          </a:stretch>
        </p:blipFill>
        <p:spPr>
          <a:xfrm>
            <a:off x="6632590" y="3560685"/>
            <a:ext cx="3933825" cy="2133600"/>
          </a:xfrm>
          <a:prstGeom prst="rect">
            <a:avLst/>
          </a:prstGeom>
        </p:spPr>
      </p:pic>
      <p:pic>
        <p:nvPicPr>
          <p:cNvPr id="5" name="Picture 4">
            <a:extLst>
              <a:ext uri="{FF2B5EF4-FFF2-40B4-BE49-F238E27FC236}">
                <a16:creationId xmlns:a16="http://schemas.microsoft.com/office/drawing/2014/main" id="{BC066A76-5731-4107-B0D9-F602BBCCBAA6}"/>
              </a:ext>
            </a:extLst>
          </p:cNvPr>
          <p:cNvPicPr>
            <a:picLocks noChangeAspect="1"/>
          </p:cNvPicPr>
          <p:nvPr>
            <p:custDataLst>
              <p:tags r:id="rId4"/>
            </p:custDataLst>
          </p:nvPr>
        </p:nvPicPr>
        <p:blipFill>
          <a:blip r:embed="rId7"/>
          <a:stretch>
            <a:fillRect/>
          </a:stretch>
        </p:blipFill>
        <p:spPr>
          <a:xfrm>
            <a:off x="940339" y="3560685"/>
            <a:ext cx="4505325" cy="1228725"/>
          </a:xfrm>
          <a:prstGeom prst="rect">
            <a:avLst/>
          </a:prstGeom>
        </p:spPr>
      </p:pic>
    </p:spTree>
    <p:extLst>
      <p:ext uri="{BB962C8B-B14F-4D97-AF65-F5344CB8AC3E}">
        <p14:creationId xmlns:p14="http://schemas.microsoft.com/office/powerpoint/2010/main" val="391936017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9BED9-1828-4A6E-8894-F10332911D0F}"/>
              </a:ext>
            </a:extLst>
          </p:cNvPr>
          <p:cNvSpPr>
            <a:spLocks noGrp="1"/>
          </p:cNvSpPr>
          <p:nvPr>
            <p:ph type="title"/>
            <p:custDataLst>
              <p:tags r:id="rId1"/>
            </p:custDataLst>
          </p:nvPr>
        </p:nvSpPr>
        <p:spPr/>
        <p:txBody>
          <a:bodyPr/>
          <a:lstStyle/>
          <a:p>
            <a:r>
              <a:rPr lang="fr-CA" dirty="0" err="1"/>
              <a:t>RedirectToRouteResult</a:t>
            </a:r>
            <a:endParaRPr lang="fr-CA" dirty="0"/>
          </a:p>
        </p:txBody>
      </p:sp>
      <p:sp>
        <p:nvSpPr>
          <p:cNvPr id="3" name="Content Placeholder 2">
            <a:extLst>
              <a:ext uri="{FF2B5EF4-FFF2-40B4-BE49-F238E27FC236}">
                <a16:creationId xmlns:a16="http://schemas.microsoft.com/office/drawing/2014/main" id="{8B0F7EF9-0EFC-4039-B81B-2A7F6E5E70FB}"/>
              </a:ext>
            </a:extLst>
          </p:cNvPr>
          <p:cNvSpPr>
            <a:spLocks noGrp="1"/>
          </p:cNvSpPr>
          <p:nvPr>
            <p:ph idx="1"/>
            <p:custDataLst>
              <p:tags r:id="rId2"/>
            </p:custDataLst>
          </p:nvPr>
        </p:nvSpPr>
        <p:spPr/>
        <p:txBody>
          <a:bodyPr/>
          <a:lstStyle/>
          <a:p>
            <a:r>
              <a:rPr lang="en-US" dirty="0" err="1"/>
              <a:t>L'action</a:t>
            </a:r>
            <a:r>
              <a:rPr lang="en-US" dirty="0"/>
              <a:t> de redirection </a:t>
            </a:r>
            <a:r>
              <a:rPr lang="en-US" dirty="0" err="1"/>
              <a:t>permet</a:t>
            </a:r>
            <a:r>
              <a:rPr lang="en-US" dirty="0"/>
              <a:t> de </a:t>
            </a:r>
            <a:r>
              <a:rPr lang="en-US" dirty="0" err="1"/>
              <a:t>transférer</a:t>
            </a:r>
            <a:r>
              <a:rPr lang="en-US" dirty="0"/>
              <a:t> la </a:t>
            </a:r>
            <a:r>
              <a:rPr lang="en-US" dirty="0" err="1"/>
              <a:t>responsabilité</a:t>
            </a:r>
            <a:r>
              <a:rPr lang="en-US" dirty="0"/>
              <a:t> de </a:t>
            </a:r>
            <a:r>
              <a:rPr lang="en-US" dirty="0" err="1"/>
              <a:t>traiter</a:t>
            </a:r>
            <a:r>
              <a:rPr lang="en-US" dirty="0"/>
              <a:t> la </a:t>
            </a:r>
            <a:r>
              <a:rPr lang="en-US" dirty="0" err="1"/>
              <a:t>requête</a:t>
            </a:r>
            <a:r>
              <a:rPr lang="en-US" dirty="0"/>
              <a:t> à un </a:t>
            </a:r>
            <a:r>
              <a:rPr lang="en-US" dirty="0" err="1"/>
              <a:t>autre</a:t>
            </a:r>
            <a:r>
              <a:rPr lang="en-US" dirty="0"/>
              <a:t> </a:t>
            </a:r>
            <a:r>
              <a:rPr lang="en-US" dirty="0" err="1"/>
              <a:t>contrôleur</a:t>
            </a:r>
            <a:r>
              <a:rPr lang="en-US" dirty="0"/>
              <a:t>.</a:t>
            </a:r>
          </a:p>
          <a:p>
            <a:r>
              <a:rPr lang="en-US" dirty="0"/>
              <a:t>Pour se faire, </a:t>
            </a:r>
            <a:r>
              <a:rPr lang="en-US" dirty="0" err="1"/>
              <a:t>il</a:t>
            </a:r>
            <a:r>
              <a:rPr lang="en-US" dirty="0"/>
              <a:t> faut </a:t>
            </a:r>
            <a:r>
              <a:rPr lang="en-US" dirty="0" err="1"/>
              <a:t>utiliser</a:t>
            </a:r>
            <a:r>
              <a:rPr lang="en-US" dirty="0"/>
              <a:t> la </a:t>
            </a:r>
            <a:r>
              <a:rPr lang="en-US" dirty="0" err="1"/>
              <a:t>méthode</a:t>
            </a:r>
            <a:r>
              <a:rPr lang="en-US" dirty="0"/>
              <a:t> "</a:t>
            </a:r>
            <a:r>
              <a:rPr lang="en-US" dirty="0" err="1"/>
              <a:t>RedirectToAction</a:t>
            </a:r>
            <a:r>
              <a:rPr lang="en-US" dirty="0"/>
              <a:t>" qui </a:t>
            </a:r>
            <a:r>
              <a:rPr lang="en-US" dirty="0" err="1"/>
              <a:t>prend</a:t>
            </a:r>
            <a:r>
              <a:rPr lang="en-US" dirty="0"/>
              <a:t> </a:t>
            </a:r>
            <a:r>
              <a:rPr lang="en-US" dirty="0" err="1"/>
              <a:t>en</a:t>
            </a:r>
            <a:r>
              <a:rPr lang="en-US" dirty="0"/>
              <a:t> </a:t>
            </a:r>
            <a:r>
              <a:rPr lang="en-US" dirty="0" err="1"/>
              <a:t>paramétrer</a:t>
            </a:r>
            <a:r>
              <a:rPr lang="en-US" dirty="0"/>
              <a:t> le nom de </a:t>
            </a:r>
            <a:r>
              <a:rPr lang="en-US" dirty="0" err="1"/>
              <a:t>l'action</a:t>
            </a:r>
            <a:r>
              <a:rPr lang="en-US" dirty="0"/>
              <a:t> (</a:t>
            </a:r>
            <a:r>
              <a:rPr lang="en-US" dirty="0" err="1"/>
              <a:t>méthode</a:t>
            </a:r>
            <a:r>
              <a:rPr lang="en-US" dirty="0"/>
              <a:t>) et du </a:t>
            </a:r>
            <a:r>
              <a:rPr lang="en-US" dirty="0" err="1"/>
              <a:t>contrôleur</a:t>
            </a:r>
            <a:r>
              <a:rPr lang="en-US" dirty="0"/>
              <a:t> </a:t>
            </a:r>
            <a:r>
              <a:rPr lang="en-US" dirty="0" err="1"/>
              <a:t>respectivement</a:t>
            </a:r>
            <a:r>
              <a:rPr lang="en-US" dirty="0"/>
              <a:t>).</a:t>
            </a:r>
            <a:endParaRPr lang="fr-CA" dirty="0"/>
          </a:p>
        </p:txBody>
      </p:sp>
      <p:pic>
        <p:nvPicPr>
          <p:cNvPr id="4" name="Picture 3">
            <a:extLst>
              <a:ext uri="{FF2B5EF4-FFF2-40B4-BE49-F238E27FC236}">
                <a16:creationId xmlns:a16="http://schemas.microsoft.com/office/drawing/2014/main" id="{497C3969-8827-498F-AF42-3CCF0A23EC94}"/>
              </a:ext>
            </a:extLst>
          </p:cNvPr>
          <p:cNvPicPr>
            <a:picLocks noChangeAspect="1"/>
          </p:cNvPicPr>
          <p:nvPr>
            <p:custDataLst>
              <p:tags r:id="rId3"/>
            </p:custDataLst>
          </p:nvPr>
        </p:nvPicPr>
        <p:blipFill>
          <a:blip r:embed="rId5"/>
          <a:stretch>
            <a:fillRect/>
          </a:stretch>
        </p:blipFill>
        <p:spPr>
          <a:xfrm>
            <a:off x="1578144" y="4133849"/>
            <a:ext cx="5591175" cy="2114550"/>
          </a:xfrm>
          <a:prstGeom prst="rect">
            <a:avLst/>
          </a:prstGeom>
        </p:spPr>
      </p:pic>
    </p:spTree>
    <p:extLst>
      <p:ext uri="{BB962C8B-B14F-4D97-AF65-F5344CB8AC3E}">
        <p14:creationId xmlns:p14="http://schemas.microsoft.com/office/powerpoint/2010/main" val="12676982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Le modèle</a:t>
            </a:r>
          </a:p>
        </p:txBody>
      </p:sp>
    </p:spTree>
    <p:extLst>
      <p:ext uri="{BB962C8B-B14F-4D97-AF65-F5344CB8AC3E}">
        <p14:creationId xmlns:p14="http://schemas.microsoft.com/office/powerpoint/2010/main" val="158943114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3ADFB-5814-4FFD-B73B-8FB0841903B6}"/>
              </a:ext>
            </a:extLst>
          </p:cNvPr>
          <p:cNvSpPr>
            <a:spLocks noGrp="1"/>
          </p:cNvSpPr>
          <p:nvPr>
            <p:ph type="title"/>
            <p:custDataLst>
              <p:tags r:id="rId1"/>
            </p:custDataLst>
          </p:nvPr>
        </p:nvSpPr>
        <p:spPr/>
        <p:txBody>
          <a:bodyPr/>
          <a:lstStyle/>
          <a:p>
            <a:r>
              <a:rPr lang="en-CA" dirty="0"/>
              <a:t>Le </a:t>
            </a:r>
            <a:r>
              <a:rPr lang="en-CA" dirty="0" err="1"/>
              <a:t>modèle</a:t>
            </a:r>
            <a:endParaRPr lang="fr-CA" dirty="0"/>
          </a:p>
        </p:txBody>
      </p:sp>
      <p:sp>
        <p:nvSpPr>
          <p:cNvPr id="3" name="Content Placeholder 2">
            <a:extLst>
              <a:ext uri="{FF2B5EF4-FFF2-40B4-BE49-F238E27FC236}">
                <a16:creationId xmlns:a16="http://schemas.microsoft.com/office/drawing/2014/main" id="{2C44F9FB-9BF1-4587-8594-D6293D7CC6EF}"/>
              </a:ext>
            </a:extLst>
          </p:cNvPr>
          <p:cNvSpPr>
            <a:spLocks noGrp="1"/>
          </p:cNvSpPr>
          <p:nvPr>
            <p:ph idx="1"/>
            <p:custDataLst>
              <p:tags r:id="rId2"/>
            </p:custDataLst>
          </p:nvPr>
        </p:nvSpPr>
        <p:spPr/>
        <p:txBody>
          <a:bodyPr/>
          <a:lstStyle/>
          <a:p>
            <a:r>
              <a:rPr lang="en-CA" dirty="0"/>
              <a:t>Le </a:t>
            </a:r>
            <a:r>
              <a:rPr lang="en-CA" dirty="0" err="1"/>
              <a:t>modèle</a:t>
            </a:r>
            <a:r>
              <a:rPr lang="en-CA" dirty="0"/>
              <a:t> </a:t>
            </a:r>
            <a:r>
              <a:rPr lang="en-CA" dirty="0" err="1"/>
              <a:t>est</a:t>
            </a:r>
            <a:r>
              <a:rPr lang="en-CA" dirty="0"/>
              <a:t> la </a:t>
            </a:r>
            <a:r>
              <a:rPr lang="en-CA" dirty="0" err="1"/>
              <a:t>représentation</a:t>
            </a:r>
            <a:r>
              <a:rPr lang="en-CA" dirty="0"/>
              <a:t> des </a:t>
            </a:r>
            <a:r>
              <a:rPr lang="en-CA" dirty="0" err="1"/>
              <a:t>données</a:t>
            </a:r>
            <a:r>
              <a:rPr lang="en-CA" dirty="0"/>
              <a:t> de </a:t>
            </a:r>
            <a:r>
              <a:rPr lang="en-CA" dirty="0" err="1"/>
              <a:t>notre</a:t>
            </a:r>
            <a:r>
              <a:rPr lang="en-CA" dirty="0"/>
              <a:t> application. </a:t>
            </a:r>
          </a:p>
          <a:p>
            <a:r>
              <a:rPr lang="fr-CA" dirty="0"/>
              <a:t>Nous verrons comment s’en servir après l’examen</a:t>
            </a:r>
          </a:p>
        </p:txBody>
      </p:sp>
    </p:spTree>
    <p:extLst>
      <p:ext uri="{BB962C8B-B14F-4D97-AF65-F5344CB8AC3E}">
        <p14:creationId xmlns:p14="http://schemas.microsoft.com/office/powerpoint/2010/main" val="2102482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91F2F-6E17-48D9-B40B-A7BCDB9D69EC}"/>
              </a:ext>
            </a:extLst>
          </p:cNvPr>
          <p:cNvSpPr>
            <a:spLocks noGrp="1"/>
          </p:cNvSpPr>
          <p:nvPr>
            <p:ph type="title"/>
            <p:custDataLst>
              <p:tags r:id="rId1"/>
            </p:custDataLst>
          </p:nvPr>
        </p:nvSpPr>
        <p:spPr/>
        <p:txBody>
          <a:bodyPr/>
          <a:lstStyle/>
          <a:p>
            <a:r>
              <a:rPr lang="fr-CA" dirty="0"/>
              <a:t>Introduction à ASP.NET </a:t>
            </a:r>
            <a:r>
              <a:rPr lang="fr-CA" dirty="0" err="1"/>
              <a:t>Core</a:t>
            </a:r>
            <a:r>
              <a:rPr lang="fr-CA" dirty="0"/>
              <a:t> MVC</a:t>
            </a:r>
          </a:p>
        </p:txBody>
      </p:sp>
      <p:sp>
        <p:nvSpPr>
          <p:cNvPr id="3" name="Content Placeholder 2">
            <a:extLst>
              <a:ext uri="{FF2B5EF4-FFF2-40B4-BE49-F238E27FC236}">
                <a16:creationId xmlns:a16="http://schemas.microsoft.com/office/drawing/2014/main" id="{CE63B961-69F5-4529-95F0-329D3FF0859A}"/>
              </a:ext>
            </a:extLst>
          </p:cNvPr>
          <p:cNvSpPr>
            <a:spLocks noGrp="1"/>
          </p:cNvSpPr>
          <p:nvPr>
            <p:ph idx="1"/>
            <p:custDataLst>
              <p:tags r:id="rId2"/>
            </p:custDataLst>
          </p:nvPr>
        </p:nvSpPr>
        <p:spPr>
          <a:xfrm>
            <a:off x="1103312" y="2052918"/>
            <a:ext cx="10020408" cy="4195481"/>
          </a:xfrm>
        </p:spPr>
        <p:txBody>
          <a:bodyPr/>
          <a:lstStyle/>
          <a:p>
            <a:pPr marL="0" indent="0">
              <a:buNone/>
            </a:pPr>
            <a:r>
              <a:rPr lang="en-CA" dirty="0"/>
              <a:t>La </a:t>
            </a:r>
            <a:r>
              <a:rPr lang="en-CA" dirty="0" err="1"/>
              <a:t>vue</a:t>
            </a:r>
            <a:endParaRPr lang="en-CA" dirty="0"/>
          </a:p>
          <a:p>
            <a:r>
              <a:rPr lang="en-CA" dirty="0"/>
              <a:t>La </a:t>
            </a:r>
            <a:r>
              <a:rPr lang="en-CA" dirty="0" err="1"/>
              <a:t>vue</a:t>
            </a:r>
            <a:r>
              <a:rPr lang="en-CA" dirty="0"/>
              <a:t> </a:t>
            </a:r>
            <a:r>
              <a:rPr lang="en-CA" dirty="0" err="1"/>
              <a:t>est</a:t>
            </a:r>
            <a:r>
              <a:rPr lang="en-CA" dirty="0"/>
              <a:t> la </a:t>
            </a:r>
            <a:r>
              <a:rPr lang="en-CA" dirty="0" err="1"/>
              <a:t>représentation</a:t>
            </a:r>
            <a:r>
              <a:rPr lang="en-CA" dirty="0"/>
              <a:t> </a:t>
            </a:r>
            <a:r>
              <a:rPr lang="en-CA" dirty="0" err="1"/>
              <a:t>visuelle</a:t>
            </a:r>
            <a:r>
              <a:rPr lang="en-CA" dirty="0"/>
              <a:t> de </a:t>
            </a:r>
            <a:r>
              <a:rPr lang="en-CA" dirty="0" err="1"/>
              <a:t>votre</a:t>
            </a:r>
            <a:r>
              <a:rPr lang="en-CA" dirty="0"/>
              <a:t> application web (</a:t>
            </a:r>
            <a:r>
              <a:rPr lang="en-CA" dirty="0" err="1"/>
              <a:t>ce</a:t>
            </a:r>
            <a:r>
              <a:rPr lang="en-CA" dirty="0"/>
              <a:t> que </a:t>
            </a:r>
            <a:r>
              <a:rPr lang="en-CA" dirty="0" err="1"/>
              <a:t>l'utilisateur</a:t>
            </a:r>
            <a:r>
              <a:rPr lang="en-CA" dirty="0"/>
              <a:t> </a:t>
            </a:r>
            <a:r>
              <a:rPr lang="en-CA" dirty="0" err="1"/>
              <a:t>voit</a:t>
            </a:r>
            <a:r>
              <a:rPr lang="en-CA" dirty="0"/>
              <a:t>)</a:t>
            </a:r>
          </a:p>
          <a:p>
            <a:r>
              <a:rPr lang="en-CA" dirty="0"/>
              <a:t>Elle </a:t>
            </a:r>
            <a:r>
              <a:rPr lang="en-CA" dirty="0" err="1"/>
              <a:t>contient</a:t>
            </a:r>
            <a:r>
              <a:rPr lang="en-CA" dirty="0"/>
              <a:t> </a:t>
            </a:r>
            <a:r>
              <a:rPr lang="en-CA" dirty="0" err="1"/>
              <a:t>typiquement</a:t>
            </a:r>
            <a:r>
              <a:rPr lang="en-CA" dirty="0"/>
              <a:t> 4 </a:t>
            </a:r>
            <a:r>
              <a:rPr lang="en-CA" dirty="0" err="1"/>
              <a:t>éléments</a:t>
            </a:r>
            <a:endParaRPr lang="en-CA" dirty="0"/>
          </a:p>
          <a:p>
            <a:pPr lvl="1"/>
            <a:r>
              <a:rPr lang="en-CA" dirty="0"/>
              <a:t>Le </a:t>
            </a:r>
            <a:r>
              <a:rPr lang="en-CA" dirty="0" err="1"/>
              <a:t>contenu</a:t>
            </a:r>
            <a:r>
              <a:rPr lang="en-CA" dirty="0"/>
              <a:t> (HTML)</a:t>
            </a:r>
          </a:p>
          <a:p>
            <a:pPr lvl="1"/>
            <a:r>
              <a:rPr lang="en-CA" dirty="0"/>
              <a:t>Le style (CSS)</a:t>
            </a:r>
          </a:p>
          <a:p>
            <a:pPr lvl="1"/>
            <a:r>
              <a:rPr lang="en-CA" dirty="0"/>
              <a:t>La </a:t>
            </a:r>
            <a:r>
              <a:rPr lang="en-CA" dirty="0" err="1"/>
              <a:t>logique</a:t>
            </a:r>
            <a:r>
              <a:rPr lang="en-CA" dirty="0"/>
              <a:t> de la </a:t>
            </a:r>
            <a:r>
              <a:rPr lang="en-CA" dirty="0" err="1"/>
              <a:t>vue</a:t>
            </a:r>
            <a:r>
              <a:rPr lang="en-CA" dirty="0"/>
              <a:t> (JavaScript)</a:t>
            </a:r>
          </a:p>
          <a:p>
            <a:pPr lvl="1"/>
            <a:r>
              <a:rPr lang="en-CA" dirty="0" err="1"/>
              <a:t>L'inclusion</a:t>
            </a:r>
            <a:r>
              <a:rPr lang="en-CA" dirty="0"/>
              <a:t> des </a:t>
            </a:r>
            <a:r>
              <a:rPr lang="en-CA" dirty="0" err="1"/>
              <a:t>données</a:t>
            </a:r>
            <a:r>
              <a:rPr lang="en-CA" dirty="0"/>
              <a:t> </a:t>
            </a:r>
            <a:r>
              <a:rPr lang="en-CA" dirty="0" err="1"/>
              <a:t>en</a:t>
            </a:r>
            <a:r>
              <a:rPr lang="en-CA" dirty="0"/>
              <a:t> </a:t>
            </a:r>
            <a:r>
              <a:rPr lang="en-CA" dirty="0" err="1"/>
              <a:t>utilisant</a:t>
            </a:r>
            <a:r>
              <a:rPr lang="en-CA" dirty="0"/>
              <a:t> la </a:t>
            </a:r>
            <a:r>
              <a:rPr lang="en-CA" dirty="0" err="1"/>
              <a:t>syntaxe</a:t>
            </a:r>
            <a:r>
              <a:rPr lang="en-CA" dirty="0"/>
              <a:t> Razor</a:t>
            </a:r>
            <a:endParaRPr lang="fr-CA" dirty="0"/>
          </a:p>
        </p:txBody>
      </p:sp>
    </p:spTree>
    <p:extLst>
      <p:ext uri="{BB962C8B-B14F-4D97-AF65-F5344CB8AC3E}">
        <p14:creationId xmlns:p14="http://schemas.microsoft.com/office/powerpoint/2010/main" val="28801627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Conclusion</a:t>
            </a:r>
          </a:p>
        </p:txBody>
      </p:sp>
    </p:spTree>
    <p:extLst>
      <p:ext uri="{BB962C8B-B14F-4D97-AF65-F5344CB8AC3E}">
        <p14:creationId xmlns:p14="http://schemas.microsoft.com/office/powerpoint/2010/main" val="182711271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Conclusion</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p:txBody>
          <a:bodyPr/>
          <a:lstStyle/>
          <a:p>
            <a:r>
              <a:rPr lang="fr-CA" dirty="0"/>
              <a:t>En conclusion, MVC est une architecture implémentée en ASP.NET </a:t>
            </a:r>
            <a:r>
              <a:rPr lang="fr-CA" dirty="0" err="1"/>
              <a:t>Core</a:t>
            </a:r>
            <a:r>
              <a:rPr lang="fr-CA" dirty="0"/>
              <a:t> qui permet de séparer correctement les données (son modèle), la représentation graphique de l'application (la vue), et son flux d'exécution (</a:t>
            </a:r>
            <a:r>
              <a:rPr lang="fr-CA" dirty="0" err="1"/>
              <a:t>Controlleur</a:t>
            </a:r>
            <a:r>
              <a:rPr lang="fr-CA" dirty="0"/>
              <a:t>)</a:t>
            </a:r>
          </a:p>
          <a:p>
            <a:endParaRPr lang="fr-CA" dirty="0"/>
          </a:p>
          <a:p>
            <a:r>
              <a:rPr lang="fr-CA" dirty="0"/>
              <a:t>Celle-ci permet le respect des meilleures pratiques de développement dans le domaine du web.</a:t>
            </a:r>
          </a:p>
          <a:p>
            <a:pPr lvl="1"/>
            <a:endParaRPr lang="fr-CA" dirty="0"/>
          </a:p>
        </p:txBody>
      </p:sp>
    </p:spTree>
    <p:extLst>
      <p:ext uri="{BB962C8B-B14F-4D97-AF65-F5344CB8AC3E}">
        <p14:creationId xmlns:p14="http://schemas.microsoft.com/office/powerpoint/2010/main" val="92698757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Prochain cours</a:t>
            </a:r>
          </a:p>
        </p:txBody>
      </p:sp>
    </p:spTree>
    <p:extLst>
      <p:ext uri="{BB962C8B-B14F-4D97-AF65-F5344CB8AC3E}">
        <p14:creationId xmlns:p14="http://schemas.microsoft.com/office/powerpoint/2010/main" val="28721329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C709-FD1E-4048-96E9-6EE4EAFECF95}"/>
              </a:ext>
            </a:extLst>
          </p:cNvPr>
          <p:cNvSpPr>
            <a:spLocks noGrp="1"/>
          </p:cNvSpPr>
          <p:nvPr>
            <p:ph type="title"/>
            <p:custDataLst>
              <p:tags r:id="rId1"/>
            </p:custDataLst>
          </p:nvPr>
        </p:nvSpPr>
        <p:spPr/>
        <p:txBody>
          <a:bodyPr/>
          <a:lstStyle/>
          <a:p>
            <a:r>
              <a:rPr lang="fr-CA" dirty="0"/>
              <a:t>Prochain cours</a:t>
            </a:r>
          </a:p>
        </p:txBody>
      </p:sp>
      <p:sp>
        <p:nvSpPr>
          <p:cNvPr id="3" name="Content Placeholder 2">
            <a:extLst>
              <a:ext uri="{FF2B5EF4-FFF2-40B4-BE49-F238E27FC236}">
                <a16:creationId xmlns:a16="http://schemas.microsoft.com/office/drawing/2014/main" id="{D828A01E-223A-4F2C-8BB7-67CA1C144BCE}"/>
              </a:ext>
            </a:extLst>
          </p:cNvPr>
          <p:cNvSpPr>
            <a:spLocks noGrp="1"/>
          </p:cNvSpPr>
          <p:nvPr>
            <p:ph idx="1"/>
            <p:custDataLst>
              <p:tags r:id="rId2"/>
            </p:custDataLst>
          </p:nvPr>
        </p:nvSpPr>
        <p:spPr/>
        <p:txBody>
          <a:bodyPr/>
          <a:lstStyle/>
          <a:p>
            <a:r>
              <a:rPr lang="fr-CA" dirty="0"/>
              <a:t>Au prochain cours, ce sera l’examen 1 qui inclut la matière des cours 1 à 5</a:t>
            </a:r>
          </a:p>
          <a:p>
            <a:r>
              <a:rPr lang="fr-CA" dirty="0"/>
              <a:t>Au cours 8 nous verrons l'intégration d'une base de données de données relationnelles avec une structure de données orientée objet en utilisant le cadriciel Entité (</a:t>
            </a:r>
            <a:r>
              <a:rPr lang="fr-CA" dirty="0" err="1"/>
              <a:t>Entity</a:t>
            </a:r>
            <a:r>
              <a:rPr lang="fr-CA" dirty="0"/>
              <a:t> Framework)</a:t>
            </a:r>
          </a:p>
          <a:p>
            <a:endParaRPr lang="fr-CA" dirty="0"/>
          </a:p>
        </p:txBody>
      </p:sp>
    </p:spTree>
    <p:extLst>
      <p:ext uri="{BB962C8B-B14F-4D97-AF65-F5344CB8AC3E}">
        <p14:creationId xmlns:p14="http://schemas.microsoft.com/office/powerpoint/2010/main" val="348614142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dirty="0"/>
              <a:t>Questions?</a:t>
            </a:r>
          </a:p>
        </p:txBody>
      </p:sp>
      <p:pic>
        <p:nvPicPr>
          <p:cNvPr id="1026" name="Picture 2" descr="Image result for question">
            <a:extLst>
              <a:ext uri="{FF2B5EF4-FFF2-40B4-BE49-F238E27FC236}">
                <a16:creationId xmlns:a16="http://schemas.microsoft.com/office/drawing/2014/main" id="{4E079FC6-3B2D-4E5E-8C10-88DBD5F33159}"/>
              </a:ext>
            </a:extLst>
          </p:cNvPr>
          <p:cNvPicPr>
            <a:picLocks noChangeAspect="1"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5757622" y="1788885"/>
            <a:ext cx="3566891" cy="4532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63890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9FDCA-AECB-42DF-B5DB-5DC189609345}"/>
              </a:ext>
            </a:extLst>
          </p:cNvPr>
          <p:cNvSpPr>
            <a:spLocks noGrp="1"/>
          </p:cNvSpPr>
          <p:nvPr>
            <p:ph type="title"/>
            <p:custDataLst>
              <p:tags r:id="rId1"/>
            </p:custDataLst>
          </p:nvPr>
        </p:nvSpPr>
        <p:spPr/>
        <p:txBody>
          <a:bodyPr/>
          <a:lstStyle/>
          <a:p>
            <a:r>
              <a:rPr lang="fr-CA" dirty="0"/>
              <a:t>Références</a:t>
            </a:r>
          </a:p>
        </p:txBody>
      </p:sp>
      <p:sp>
        <p:nvSpPr>
          <p:cNvPr id="3" name="Content Placeholder 2">
            <a:extLst>
              <a:ext uri="{FF2B5EF4-FFF2-40B4-BE49-F238E27FC236}">
                <a16:creationId xmlns:a16="http://schemas.microsoft.com/office/drawing/2014/main" id="{BAA6A2E3-B625-4645-BD2E-B126C13BE2F6}"/>
              </a:ext>
            </a:extLst>
          </p:cNvPr>
          <p:cNvSpPr>
            <a:spLocks noGrp="1"/>
          </p:cNvSpPr>
          <p:nvPr>
            <p:ph idx="1"/>
            <p:custDataLst>
              <p:tags r:id="rId2"/>
            </p:custDataLst>
          </p:nvPr>
        </p:nvSpPr>
        <p:spPr/>
        <p:txBody>
          <a:bodyPr/>
          <a:lstStyle/>
          <a:p>
            <a:r>
              <a:rPr lang="fr-CA" dirty="0">
                <a:hlinkClick r:id="rId4"/>
              </a:rPr>
              <a:t>https://docs.microsoft.com/en-us/aspnet/core/mvc/overview?view=aspnetcore-3.1</a:t>
            </a:r>
            <a:endParaRPr lang="en-CA" dirty="0">
              <a:hlinkClick r:id="rId4"/>
            </a:endParaRPr>
          </a:p>
          <a:p>
            <a:r>
              <a:rPr lang="fr-CA" dirty="0">
                <a:hlinkClick r:id="rId5"/>
              </a:rPr>
              <a:t>https://www.tutorialspoint.com/asp.net_core/asp.net_core_setup_mvc.htm</a:t>
            </a:r>
            <a:endParaRPr lang="en-CA" dirty="0"/>
          </a:p>
        </p:txBody>
      </p:sp>
    </p:spTree>
    <p:extLst>
      <p:ext uri="{BB962C8B-B14F-4D97-AF65-F5344CB8AC3E}">
        <p14:creationId xmlns:p14="http://schemas.microsoft.com/office/powerpoint/2010/main" val="3305676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91F2F-6E17-48D9-B40B-A7BCDB9D69EC}"/>
              </a:ext>
            </a:extLst>
          </p:cNvPr>
          <p:cNvSpPr>
            <a:spLocks noGrp="1"/>
          </p:cNvSpPr>
          <p:nvPr>
            <p:ph type="title"/>
            <p:custDataLst>
              <p:tags r:id="rId1"/>
            </p:custDataLst>
          </p:nvPr>
        </p:nvSpPr>
        <p:spPr/>
        <p:txBody>
          <a:bodyPr/>
          <a:lstStyle/>
          <a:p>
            <a:r>
              <a:rPr lang="fr-CA" dirty="0"/>
              <a:t>Introduction à ASP.NET </a:t>
            </a:r>
            <a:r>
              <a:rPr lang="fr-CA" dirty="0" err="1"/>
              <a:t>Core</a:t>
            </a:r>
            <a:r>
              <a:rPr lang="fr-CA" dirty="0"/>
              <a:t> MVC</a:t>
            </a:r>
          </a:p>
        </p:txBody>
      </p:sp>
      <p:sp>
        <p:nvSpPr>
          <p:cNvPr id="3" name="Content Placeholder 2">
            <a:extLst>
              <a:ext uri="{FF2B5EF4-FFF2-40B4-BE49-F238E27FC236}">
                <a16:creationId xmlns:a16="http://schemas.microsoft.com/office/drawing/2014/main" id="{CE63B961-69F5-4529-95F0-329D3FF0859A}"/>
              </a:ext>
            </a:extLst>
          </p:cNvPr>
          <p:cNvSpPr>
            <a:spLocks noGrp="1"/>
          </p:cNvSpPr>
          <p:nvPr>
            <p:ph idx="1"/>
            <p:custDataLst>
              <p:tags r:id="rId2"/>
            </p:custDataLst>
          </p:nvPr>
        </p:nvSpPr>
        <p:spPr/>
        <p:txBody>
          <a:bodyPr/>
          <a:lstStyle/>
          <a:p>
            <a:pPr marL="0" indent="0">
              <a:buNone/>
            </a:pPr>
            <a:r>
              <a:rPr lang="en-CA" dirty="0"/>
              <a:t>Le </a:t>
            </a:r>
            <a:r>
              <a:rPr lang="en-CA" dirty="0" err="1"/>
              <a:t>modèle</a:t>
            </a:r>
            <a:endParaRPr lang="en-CA" dirty="0"/>
          </a:p>
          <a:p>
            <a:r>
              <a:rPr lang="en-CA" dirty="0"/>
              <a:t>Le </a:t>
            </a:r>
            <a:r>
              <a:rPr lang="en-CA" dirty="0" err="1"/>
              <a:t>modèle</a:t>
            </a:r>
            <a:r>
              <a:rPr lang="en-CA" dirty="0"/>
              <a:t> </a:t>
            </a:r>
            <a:r>
              <a:rPr lang="en-CA" dirty="0" err="1"/>
              <a:t>est</a:t>
            </a:r>
            <a:r>
              <a:rPr lang="en-CA" dirty="0"/>
              <a:t> la </a:t>
            </a:r>
            <a:r>
              <a:rPr lang="en-CA" dirty="0" err="1"/>
              <a:t>représentation</a:t>
            </a:r>
            <a:r>
              <a:rPr lang="en-CA" dirty="0"/>
              <a:t> des </a:t>
            </a:r>
            <a:r>
              <a:rPr lang="en-CA" dirty="0" err="1"/>
              <a:t>données</a:t>
            </a:r>
            <a:r>
              <a:rPr lang="en-CA" dirty="0"/>
              <a:t> de </a:t>
            </a:r>
            <a:r>
              <a:rPr lang="en-CA" dirty="0" err="1"/>
              <a:t>l'application</a:t>
            </a:r>
            <a:r>
              <a:rPr lang="en-CA" dirty="0"/>
              <a:t>.</a:t>
            </a:r>
          </a:p>
          <a:p>
            <a:r>
              <a:rPr lang="en-CA" dirty="0" err="1"/>
              <a:t>Elles</a:t>
            </a:r>
            <a:r>
              <a:rPr lang="en-CA" dirty="0"/>
              <a:t> </a:t>
            </a:r>
            <a:r>
              <a:rPr lang="en-CA" dirty="0" err="1"/>
              <a:t>sont</a:t>
            </a:r>
            <a:r>
              <a:rPr lang="en-CA" dirty="0"/>
              <a:t> </a:t>
            </a:r>
            <a:r>
              <a:rPr lang="en-CA" dirty="0" err="1"/>
              <a:t>typiquement</a:t>
            </a:r>
            <a:r>
              <a:rPr lang="en-CA" dirty="0"/>
              <a:t> </a:t>
            </a:r>
            <a:r>
              <a:rPr lang="en-CA" dirty="0" err="1"/>
              <a:t>représentées</a:t>
            </a:r>
            <a:r>
              <a:rPr lang="en-CA" dirty="0"/>
              <a:t> sous </a:t>
            </a:r>
            <a:r>
              <a:rPr lang="en-CA" dirty="0" err="1"/>
              <a:t>forme</a:t>
            </a:r>
            <a:r>
              <a:rPr lang="en-CA" dirty="0"/>
              <a:t> </a:t>
            </a:r>
            <a:r>
              <a:rPr lang="en-CA" dirty="0" err="1"/>
              <a:t>orientée</a:t>
            </a:r>
            <a:r>
              <a:rPr lang="en-CA" dirty="0"/>
              <a:t> </a:t>
            </a:r>
            <a:r>
              <a:rPr lang="en-CA" dirty="0" err="1"/>
              <a:t>objet</a:t>
            </a:r>
            <a:r>
              <a:rPr lang="en-CA" dirty="0"/>
              <a:t> et </a:t>
            </a:r>
            <a:r>
              <a:rPr lang="en-CA" dirty="0" err="1"/>
              <a:t>utilisent</a:t>
            </a:r>
            <a:r>
              <a:rPr lang="en-CA" dirty="0"/>
              <a:t> un </a:t>
            </a:r>
            <a:r>
              <a:rPr lang="en-CA" dirty="0" err="1"/>
              <a:t>mécanisme</a:t>
            </a:r>
            <a:r>
              <a:rPr lang="en-CA" dirty="0"/>
              <a:t> de </a:t>
            </a:r>
            <a:r>
              <a:rPr lang="en-CA" dirty="0" err="1"/>
              <a:t>traduction</a:t>
            </a:r>
            <a:r>
              <a:rPr lang="en-CA" dirty="0"/>
              <a:t> (</a:t>
            </a:r>
            <a:r>
              <a:rPr lang="en-CA" dirty="0" err="1"/>
              <a:t>appelé</a:t>
            </a:r>
            <a:r>
              <a:rPr lang="en-CA" dirty="0"/>
              <a:t> ORM) pour faire le </a:t>
            </a:r>
            <a:r>
              <a:rPr lang="en-CA" dirty="0" err="1"/>
              <a:t>pont</a:t>
            </a:r>
            <a:r>
              <a:rPr lang="en-CA" dirty="0"/>
              <a:t> avec la base de </a:t>
            </a:r>
            <a:r>
              <a:rPr lang="en-CA" dirty="0" err="1"/>
              <a:t>données</a:t>
            </a:r>
            <a:r>
              <a:rPr lang="en-CA" dirty="0"/>
              <a:t> </a:t>
            </a:r>
            <a:r>
              <a:rPr lang="en-CA" dirty="0" err="1"/>
              <a:t>relationnelle</a:t>
            </a:r>
            <a:r>
              <a:rPr lang="en-CA" dirty="0"/>
              <a:t>.</a:t>
            </a:r>
          </a:p>
          <a:p>
            <a:r>
              <a:rPr lang="en-CA" dirty="0"/>
              <a:t>ORM </a:t>
            </a:r>
            <a:r>
              <a:rPr lang="en-CA" dirty="0" err="1"/>
              <a:t>est</a:t>
            </a:r>
            <a:r>
              <a:rPr lang="en-CA" dirty="0"/>
              <a:t> </a:t>
            </a:r>
            <a:r>
              <a:rPr lang="en-CA" dirty="0" err="1"/>
              <a:t>l'acronyme</a:t>
            </a:r>
            <a:r>
              <a:rPr lang="en-CA" dirty="0"/>
              <a:t> de Object-Relational Mapper (Lien entre </a:t>
            </a:r>
            <a:r>
              <a:rPr lang="en-CA" dirty="0" err="1"/>
              <a:t>objet</a:t>
            </a:r>
            <a:r>
              <a:rPr lang="en-CA" dirty="0"/>
              <a:t> et </a:t>
            </a:r>
            <a:r>
              <a:rPr lang="en-CA" dirty="0" err="1"/>
              <a:t>relationnel</a:t>
            </a:r>
            <a:r>
              <a:rPr lang="en-CA" dirty="0"/>
              <a:t>)</a:t>
            </a:r>
          </a:p>
          <a:p>
            <a:r>
              <a:rPr lang="en-CA" dirty="0"/>
              <a:t>Nous </a:t>
            </a:r>
            <a:r>
              <a:rPr lang="en-CA" dirty="0" err="1"/>
              <a:t>verrons</a:t>
            </a:r>
            <a:r>
              <a:rPr lang="en-CA" dirty="0"/>
              <a:t> </a:t>
            </a:r>
            <a:r>
              <a:rPr lang="en-CA" dirty="0" err="1"/>
              <a:t>ces</a:t>
            </a:r>
            <a:r>
              <a:rPr lang="en-CA" dirty="0"/>
              <a:t> concepts </a:t>
            </a:r>
            <a:r>
              <a:rPr lang="en-CA" dirty="0" err="1"/>
              <a:t>en</a:t>
            </a:r>
            <a:r>
              <a:rPr lang="en-CA" dirty="0"/>
              <a:t> </a:t>
            </a:r>
            <a:r>
              <a:rPr lang="en-CA" dirty="0" err="1"/>
              <a:t>détail</a:t>
            </a:r>
            <a:r>
              <a:rPr lang="en-CA" dirty="0"/>
              <a:t> plus tard.</a:t>
            </a:r>
            <a:endParaRPr lang="fr-CA" dirty="0"/>
          </a:p>
          <a:p>
            <a:endParaRPr lang="fr-CA" dirty="0"/>
          </a:p>
        </p:txBody>
      </p:sp>
    </p:spTree>
    <p:extLst>
      <p:ext uri="{BB962C8B-B14F-4D97-AF65-F5344CB8AC3E}">
        <p14:creationId xmlns:p14="http://schemas.microsoft.com/office/powerpoint/2010/main" val="226591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91F2F-6E17-48D9-B40B-A7BCDB9D69EC}"/>
              </a:ext>
            </a:extLst>
          </p:cNvPr>
          <p:cNvSpPr>
            <a:spLocks noGrp="1"/>
          </p:cNvSpPr>
          <p:nvPr>
            <p:ph type="title"/>
            <p:custDataLst>
              <p:tags r:id="rId1"/>
            </p:custDataLst>
          </p:nvPr>
        </p:nvSpPr>
        <p:spPr/>
        <p:txBody>
          <a:bodyPr/>
          <a:lstStyle/>
          <a:p>
            <a:r>
              <a:rPr lang="fr-CA" dirty="0"/>
              <a:t>Introduction à ASP.NET </a:t>
            </a:r>
            <a:r>
              <a:rPr lang="fr-CA" dirty="0" err="1"/>
              <a:t>Core</a:t>
            </a:r>
            <a:r>
              <a:rPr lang="fr-CA" dirty="0"/>
              <a:t> MVC</a:t>
            </a:r>
          </a:p>
        </p:txBody>
      </p:sp>
      <p:sp>
        <p:nvSpPr>
          <p:cNvPr id="3" name="Content Placeholder 2">
            <a:extLst>
              <a:ext uri="{FF2B5EF4-FFF2-40B4-BE49-F238E27FC236}">
                <a16:creationId xmlns:a16="http://schemas.microsoft.com/office/drawing/2014/main" id="{CE63B961-69F5-4529-95F0-329D3FF0859A}"/>
              </a:ext>
            </a:extLst>
          </p:cNvPr>
          <p:cNvSpPr>
            <a:spLocks noGrp="1"/>
          </p:cNvSpPr>
          <p:nvPr>
            <p:ph idx="1"/>
            <p:custDataLst>
              <p:tags r:id="rId2"/>
            </p:custDataLst>
          </p:nvPr>
        </p:nvSpPr>
        <p:spPr/>
        <p:txBody>
          <a:bodyPr/>
          <a:lstStyle/>
          <a:p>
            <a:pPr marL="0" indent="0">
              <a:buNone/>
            </a:pPr>
            <a:r>
              <a:rPr lang="en-CA" dirty="0"/>
              <a:t>Le </a:t>
            </a:r>
            <a:r>
              <a:rPr lang="en-CA" dirty="0" err="1"/>
              <a:t>contrôleur</a:t>
            </a:r>
            <a:endParaRPr lang="en-CA" dirty="0"/>
          </a:p>
          <a:p>
            <a:r>
              <a:rPr lang="en-CA" dirty="0"/>
              <a:t>Le </a:t>
            </a:r>
            <a:r>
              <a:rPr lang="en-CA" dirty="0" err="1"/>
              <a:t>contrôleur</a:t>
            </a:r>
            <a:r>
              <a:rPr lang="en-CA" dirty="0"/>
              <a:t> </a:t>
            </a:r>
            <a:r>
              <a:rPr lang="en-CA" dirty="0" err="1"/>
              <a:t>est</a:t>
            </a:r>
            <a:r>
              <a:rPr lang="en-CA" dirty="0"/>
              <a:t> </a:t>
            </a:r>
            <a:r>
              <a:rPr lang="en-CA" dirty="0" err="1"/>
              <a:t>une</a:t>
            </a:r>
            <a:r>
              <a:rPr lang="en-CA" dirty="0"/>
              <a:t> </a:t>
            </a:r>
            <a:r>
              <a:rPr lang="en-CA" dirty="0" err="1"/>
              <a:t>fonction</a:t>
            </a:r>
            <a:r>
              <a:rPr lang="en-CA" dirty="0"/>
              <a:t> qui </a:t>
            </a:r>
            <a:r>
              <a:rPr lang="en-CA" dirty="0" err="1"/>
              <a:t>reçoit</a:t>
            </a:r>
            <a:r>
              <a:rPr lang="en-CA" dirty="0"/>
              <a:t> la </a:t>
            </a:r>
            <a:r>
              <a:rPr lang="en-CA" dirty="0" err="1"/>
              <a:t>requête</a:t>
            </a:r>
            <a:r>
              <a:rPr lang="en-CA" dirty="0"/>
              <a:t> HTTP d'un </a:t>
            </a:r>
            <a:r>
              <a:rPr lang="en-CA" dirty="0" err="1"/>
              <a:t>utilisateur</a:t>
            </a:r>
            <a:r>
              <a:rPr lang="en-CA" dirty="0"/>
              <a:t>. </a:t>
            </a:r>
          </a:p>
          <a:p>
            <a:r>
              <a:rPr lang="en-CA" dirty="0" err="1"/>
              <a:t>C'est</a:t>
            </a:r>
            <a:r>
              <a:rPr lang="en-CA" dirty="0"/>
              <a:t> </a:t>
            </a:r>
            <a:r>
              <a:rPr lang="en-CA" dirty="0" err="1"/>
              <a:t>lui</a:t>
            </a:r>
            <a:r>
              <a:rPr lang="en-CA" dirty="0"/>
              <a:t> qui </a:t>
            </a:r>
            <a:r>
              <a:rPr lang="en-CA" dirty="0" err="1"/>
              <a:t>contrôlera</a:t>
            </a:r>
            <a:r>
              <a:rPr lang="en-CA" dirty="0"/>
              <a:t> le </a:t>
            </a:r>
            <a:r>
              <a:rPr lang="en-CA" dirty="0" err="1"/>
              <a:t>processus</a:t>
            </a:r>
            <a:r>
              <a:rPr lang="en-CA" dirty="0"/>
              <a:t> de </a:t>
            </a:r>
            <a:r>
              <a:rPr lang="en-CA" dirty="0" err="1"/>
              <a:t>traitement</a:t>
            </a:r>
            <a:r>
              <a:rPr lang="en-CA" dirty="0"/>
              <a:t> de la </a:t>
            </a:r>
            <a:r>
              <a:rPr lang="en-CA" dirty="0" err="1"/>
              <a:t>requête</a:t>
            </a:r>
            <a:r>
              <a:rPr lang="en-CA" dirty="0"/>
              <a:t>. </a:t>
            </a:r>
            <a:r>
              <a:rPr lang="en-CA" dirty="0" err="1"/>
              <a:t>Ces</a:t>
            </a:r>
            <a:r>
              <a:rPr lang="en-CA" dirty="0"/>
              <a:t> actions </a:t>
            </a:r>
            <a:r>
              <a:rPr lang="en-CA" dirty="0" err="1"/>
              <a:t>peuvent</a:t>
            </a:r>
            <a:r>
              <a:rPr lang="en-CA" dirty="0"/>
              <a:t> </a:t>
            </a:r>
            <a:r>
              <a:rPr lang="en-CA" dirty="0" err="1"/>
              <a:t>être</a:t>
            </a:r>
            <a:r>
              <a:rPr lang="en-CA" dirty="0"/>
              <a:t>, par </a:t>
            </a:r>
            <a:r>
              <a:rPr lang="en-CA" dirty="0" err="1"/>
              <a:t>exemple</a:t>
            </a:r>
            <a:r>
              <a:rPr lang="en-CA" dirty="0"/>
              <a:t>:</a:t>
            </a:r>
          </a:p>
          <a:p>
            <a:pPr lvl="1"/>
            <a:r>
              <a:rPr lang="en-CA" dirty="0"/>
              <a:t>Modifier le </a:t>
            </a:r>
            <a:r>
              <a:rPr lang="en-CA" dirty="0" err="1"/>
              <a:t>modèle</a:t>
            </a:r>
            <a:endParaRPr lang="en-CA" dirty="0"/>
          </a:p>
          <a:p>
            <a:pPr lvl="1"/>
            <a:r>
              <a:rPr lang="en-CA" dirty="0" err="1"/>
              <a:t>Choisir</a:t>
            </a:r>
            <a:r>
              <a:rPr lang="en-CA" dirty="0"/>
              <a:t> la </a:t>
            </a:r>
            <a:r>
              <a:rPr lang="en-CA" dirty="0" err="1"/>
              <a:t>vue</a:t>
            </a:r>
            <a:r>
              <a:rPr lang="en-CA" dirty="0"/>
              <a:t> </a:t>
            </a:r>
            <a:r>
              <a:rPr lang="en-CA" dirty="0" err="1"/>
              <a:t>d'affichage</a:t>
            </a:r>
            <a:endParaRPr lang="en-CA" dirty="0"/>
          </a:p>
          <a:p>
            <a:pPr lvl="1"/>
            <a:r>
              <a:rPr lang="en-CA" dirty="0" err="1"/>
              <a:t>Rediriger</a:t>
            </a:r>
            <a:r>
              <a:rPr lang="en-CA" dirty="0"/>
              <a:t> la </a:t>
            </a:r>
            <a:r>
              <a:rPr lang="en-CA" dirty="0" err="1"/>
              <a:t>requête</a:t>
            </a:r>
            <a:r>
              <a:rPr lang="en-CA" dirty="0"/>
              <a:t> </a:t>
            </a:r>
            <a:r>
              <a:rPr lang="en-CA" dirty="0" err="1"/>
              <a:t>vers</a:t>
            </a:r>
            <a:r>
              <a:rPr lang="en-CA" dirty="0"/>
              <a:t> </a:t>
            </a:r>
            <a:r>
              <a:rPr lang="en-CA" dirty="0" err="1"/>
              <a:t>une</a:t>
            </a:r>
            <a:r>
              <a:rPr lang="en-CA" dirty="0"/>
              <a:t> </a:t>
            </a:r>
            <a:r>
              <a:rPr lang="en-CA" dirty="0" err="1"/>
              <a:t>autre</a:t>
            </a:r>
            <a:r>
              <a:rPr lang="en-CA" dirty="0"/>
              <a:t> </a:t>
            </a:r>
            <a:r>
              <a:rPr lang="en-CA" dirty="0" err="1"/>
              <a:t>contrôleuse</a:t>
            </a:r>
            <a:endParaRPr lang="en-CA" dirty="0"/>
          </a:p>
          <a:p>
            <a:pPr lvl="1"/>
            <a:r>
              <a:rPr lang="en-CA" dirty="0"/>
              <a:t>etc.</a:t>
            </a:r>
            <a:endParaRPr lang="fr-CA" dirty="0"/>
          </a:p>
        </p:txBody>
      </p:sp>
    </p:spTree>
    <p:extLst>
      <p:ext uri="{BB962C8B-B14F-4D97-AF65-F5344CB8AC3E}">
        <p14:creationId xmlns:p14="http://schemas.microsoft.com/office/powerpoint/2010/main" val="15013388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1"/>
</p:tagLst>
</file>

<file path=ppt/tags/tag102.xml><?xml version="1.0" encoding="utf-8"?>
<p:tagLst xmlns:a="http://schemas.openxmlformats.org/drawingml/2006/main" xmlns:r="http://schemas.openxmlformats.org/officeDocument/2006/relationships" xmlns:p="http://schemas.openxmlformats.org/presentationml/2006/main">
  <p:tag name="NUM" val="2"/>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1"/>
</p:tagLst>
</file>

<file path=ppt/tags/tag107.xml><?xml version="1.0" encoding="utf-8"?>
<p:tagLst xmlns:a="http://schemas.openxmlformats.org/drawingml/2006/main" xmlns:r="http://schemas.openxmlformats.org/officeDocument/2006/relationships" xmlns:p="http://schemas.openxmlformats.org/presentationml/2006/main">
  <p:tag name="NUM" val="2"/>
</p:tagLst>
</file>

<file path=ppt/tags/tag108.xml><?xml version="1.0" encoding="utf-8"?>
<p:tagLst xmlns:a="http://schemas.openxmlformats.org/drawingml/2006/main" xmlns:r="http://schemas.openxmlformats.org/officeDocument/2006/relationships" xmlns:p="http://schemas.openxmlformats.org/presentationml/2006/main">
  <p:tag name="NUM" val="3"/>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3"/>
</p:tagLst>
</file>

<file path=ppt/tags/tag112.xml><?xml version="1.0" encoding="utf-8"?>
<p:tagLst xmlns:a="http://schemas.openxmlformats.org/drawingml/2006/main" xmlns:r="http://schemas.openxmlformats.org/officeDocument/2006/relationships" xmlns:p="http://schemas.openxmlformats.org/presentationml/2006/main">
  <p:tag name="NUM" val="1"/>
</p:tagLst>
</file>

<file path=ppt/tags/tag113.xml><?xml version="1.0" encoding="utf-8"?>
<p:tagLst xmlns:a="http://schemas.openxmlformats.org/drawingml/2006/main" xmlns:r="http://schemas.openxmlformats.org/officeDocument/2006/relationships" xmlns:p="http://schemas.openxmlformats.org/presentationml/2006/main">
  <p:tag name="NUM" val="2"/>
</p:tagLst>
</file>

<file path=ppt/tags/tag114.xml><?xml version="1.0" encoding="utf-8"?>
<p:tagLst xmlns:a="http://schemas.openxmlformats.org/drawingml/2006/main" xmlns:r="http://schemas.openxmlformats.org/officeDocument/2006/relationships" xmlns:p="http://schemas.openxmlformats.org/presentationml/2006/main">
  <p:tag name="NUM" val="3"/>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20.xml><?xml version="1.0" encoding="utf-8"?>
<p:tagLst xmlns:a="http://schemas.openxmlformats.org/drawingml/2006/main" xmlns:r="http://schemas.openxmlformats.org/officeDocument/2006/relationships" xmlns:p="http://schemas.openxmlformats.org/presentationml/2006/main">
  <p:tag name="NUM" val="2"/>
</p:tagLst>
</file>

<file path=ppt/tags/tag121.xml><?xml version="1.0" encoding="utf-8"?>
<p:tagLst xmlns:a="http://schemas.openxmlformats.org/drawingml/2006/main" xmlns:r="http://schemas.openxmlformats.org/officeDocument/2006/relationships" xmlns:p="http://schemas.openxmlformats.org/presentationml/2006/main">
  <p:tag name="NUM" val="3"/>
</p:tagLst>
</file>

<file path=ppt/tags/tag122.xml><?xml version="1.0" encoding="utf-8"?>
<p:tagLst xmlns:a="http://schemas.openxmlformats.org/drawingml/2006/main" xmlns:r="http://schemas.openxmlformats.org/officeDocument/2006/relationships" xmlns:p="http://schemas.openxmlformats.org/presentationml/2006/main">
  <p:tag name="NUM" val="1"/>
</p:tagLst>
</file>

<file path=ppt/tags/tag123.xml><?xml version="1.0" encoding="utf-8"?>
<p:tagLst xmlns:a="http://schemas.openxmlformats.org/drawingml/2006/main" xmlns:r="http://schemas.openxmlformats.org/officeDocument/2006/relationships" xmlns:p="http://schemas.openxmlformats.org/presentationml/2006/main">
  <p:tag name="NUM" val="2"/>
</p:tagLst>
</file>

<file path=ppt/tags/tag124.xml><?xml version="1.0" encoding="utf-8"?>
<p:tagLst xmlns:a="http://schemas.openxmlformats.org/drawingml/2006/main" xmlns:r="http://schemas.openxmlformats.org/officeDocument/2006/relationships" xmlns:p="http://schemas.openxmlformats.org/presentationml/2006/main">
  <p:tag name="NUM" val="1"/>
</p:tagLst>
</file>

<file path=ppt/tags/tag125.xml><?xml version="1.0" encoding="utf-8"?>
<p:tagLst xmlns:a="http://schemas.openxmlformats.org/drawingml/2006/main" xmlns:r="http://schemas.openxmlformats.org/officeDocument/2006/relationships" xmlns:p="http://schemas.openxmlformats.org/presentationml/2006/main">
  <p:tag name="NUM" val="2"/>
</p:tagLst>
</file>

<file path=ppt/tags/tag126.xml><?xml version="1.0" encoding="utf-8"?>
<p:tagLst xmlns:a="http://schemas.openxmlformats.org/drawingml/2006/main" xmlns:r="http://schemas.openxmlformats.org/officeDocument/2006/relationships" xmlns:p="http://schemas.openxmlformats.org/presentationml/2006/main">
  <p:tag name="NUM" val="1"/>
</p:tagLst>
</file>

<file path=ppt/tags/tag127.xml><?xml version="1.0" encoding="utf-8"?>
<p:tagLst xmlns:a="http://schemas.openxmlformats.org/drawingml/2006/main" xmlns:r="http://schemas.openxmlformats.org/officeDocument/2006/relationships" xmlns:p="http://schemas.openxmlformats.org/presentationml/2006/main">
  <p:tag name="NUM" val="2"/>
</p:tagLst>
</file>

<file path=ppt/tags/tag128.xml><?xml version="1.0" encoding="utf-8"?>
<p:tagLst xmlns:a="http://schemas.openxmlformats.org/drawingml/2006/main" xmlns:r="http://schemas.openxmlformats.org/officeDocument/2006/relationships" xmlns:p="http://schemas.openxmlformats.org/presentationml/2006/main">
  <p:tag name="NUM" val="3"/>
</p:tagLst>
</file>

<file path=ppt/tags/tag129.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3"/>
</p:tagLst>
</file>

<file path=ppt/tags/tag133.xml><?xml version="1.0" encoding="utf-8"?>
<p:tagLst xmlns:a="http://schemas.openxmlformats.org/drawingml/2006/main" xmlns:r="http://schemas.openxmlformats.org/officeDocument/2006/relationships" xmlns:p="http://schemas.openxmlformats.org/presentationml/2006/main">
  <p:tag name="NUM" val="1"/>
</p:tagLst>
</file>

<file path=ppt/tags/tag134.xml><?xml version="1.0" encoding="utf-8"?>
<p:tagLst xmlns:a="http://schemas.openxmlformats.org/drawingml/2006/main" xmlns:r="http://schemas.openxmlformats.org/officeDocument/2006/relationships" xmlns:p="http://schemas.openxmlformats.org/presentationml/2006/main">
  <p:tag name="NUM" val="2"/>
</p:tagLst>
</file>

<file path=ppt/tags/tag135.xml><?xml version="1.0" encoding="utf-8"?>
<p:tagLst xmlns:a="http://schemas.openxmlformats.org/drawingml/2006/main" xmlns:r="http://schemas.openxmlformats.org/officeDocument/2006/relationships" xmlns:p="http://schemas.openxmlformats.org/presentationml/2006/main">
  <p:tag name="NUM" val="3"/>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2"/>
</p:tagLst>
</file>

<file path=ppt/tags/tag138.xml><?xml version="1.0" encoding="utf-8"?>
<p:tagLst xmlns:a="http://schemas.openxmlformats.org/drawingml/2006/main" xmlns:r="http://schemas.openxmlformats.org/officeDocument/2006/relationships" xmlns:p="http://schemas.openxmlformats.org/presentationml/2006/main">
  <p:tag name="NUM" val="1"/>
</p:tagLst>
</file>

<file path=ppt/tags/tag139.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40.xml><?xml version="1.0" encoding="utf-8"?>
<p:tagLst xmlns:a="http://schemas.openxmlformats.org/drawingml/2006/main" xmlns:r="http://schemas.openxmlformats.org/officeDocument/2006/relationships" xmlns:p="http://schemas.openxmlformats.org/presentationml/2006/main">
  <p:tag name="NUM" val="2"/>
</p:tagLst>
</file>

<file path=ppt/tags/tag141.xml><?xml version="1.0" encoding="utf-8"?>
<p:tagLst xmlns:a="http://schemas.openxmlformats.org/drawingml/2006/main" xmlns:r="http://schemas.openxmlformats.org/officeDocument/2006/relationships" xmlns:p="http://schemas.openxmlformats.org/presentationml/2006/main">
  <p:tag name="NUM" val="1"/>
</p:tagLst>
</file>

<file path=ppt/tags/tag142.xml><?xml version="1.0" encoding="utf-8"?>
<p:tagLst xmlns:a="http://schemas.openxmlformats.org/drawingml/2006/main" xmlns:r="http://schemas.openxmlformats.org/officeDocument/2006/relationships" xmlns:p="http://schemas.openxmlformats.org/presentationml/2006/main">
  <p:tag name="NUM" val="2"/>
</p:tagLst>
</file>

<file path=ppt/tags/tag143.xml><?xml version="1.0" encoding="utf-8"?>
<p:tagLst xmlns:a="http://schemas.openxmlformats.org/drawingml/2006/main" xmlns:r="http://schemas.openxmlformats.org/officeDocument/2006/relationships" xmlns:p="http://schemas.openxmlformats.org/presentationml/2006/main">
  <p:tag name="NUM" val="1"/>
</p:tagLst>
</file>

<file path=ppt/tags/tag144.xml><?xml version="1.0" encoding="utf-8"?>
<p:tagLst xmlns:a="http://schemas.openxmlformats.org/drawingml/2006/main" xmlns:r="http://schemas.openxmlformats.org/officeDocument/2006/relationships" xmlns:p="http://schemas.openxmlformats.org/presentationml/2006/main">
  <p:tag name="NUM" val="2"/>
</p:tagLst>
</file>

<file path=ppt/tags/tag145.xml><?xml version="1.0" encoding="utf-8"?>
<p:tagLst xmlns:a="http://schemas.openxmlformats.org/drawingml/2006/main" xmlns:r="http://schemas.openxmlformats.org/officeDocument/2006/relationships" xmlns:p="http://schemas.openxmlformats.org/presentationml/2006/main">
  <p:tag name="NUM" val="3"/>
</p:tagLst>
</file>

<file path=ppt/tags/tag146.xml><?xml version="1.0" encoding="utf-8"?>
<p:tagLst xmlns:a="http://schemas.openxmlformats.org/drawingml/2006/main" xmlns:r="http://schemas.openxmlformats.org/officeDocument/2006/relationships" xmlns:p="http://schemas.openxmlformats.org/presentationml/2006/main">
  <p:tag name="NUM" val="1"/>
</p:tagLst>
</file>

<file path=ppt/tags/tag147.xml><?xml version="1.0" encoding="utf-8"?>
<p:tagLst xmlns:a="http://schemas.openxmlformats.org/drawingml/2006/main" xmlns:r="http://schemas.openxmlformats.org/officeDocument/2006/relationships" xmlns:p="http://schemas.openxmlformats.org/presentationml/2006/main">
  <p:tag name="NUM" val="2"/>
</p:tagLst>
</file>

<file path=ppt/tags/tag148.xml><?xml version="1.0" encoding="utf-8"?>
<p:tagLst xmlns:a="http://schemas.openxmlformats.org/drawingml/2006/main" xmlns:r="http://schemas.openxmlformats.org/officeDocument/2006/relationships" xmlns:p="http://schemas.openxmlformats.org/presentationml/2006/main">
  <p:tag name="NUM" val="3"/>
</p:tagLst>
</file>

<file path=ppt/tags/tag149.xml><?xml version="1.0" encoding="utf-8"?>
<p:tagLst xmlns:a="http://schemas.openxmlformats.org/drawingml/2006/main" xmlns:r="http://schemas.openxmlformats.org/officeDocument/2006/relationships" xmlns:p="http://schemas.openxmlformats.org/presentationml/2006/main">
  <p:tag name="NUM" val="4"/>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50.xml><?xml version="1.0" encoding="utf-8"?>
<p:tagLst xmlns:a="http://schemas.openxmlformats.org/drawingml/2006/main" xmlns:r="http://schemas.openxmlformats.org/officeDocument/2006/relationships" xmlns:p="http://schemas.openxmlformats.org/presentationml/2006/main">
  <p:tag name="NUM" val="1"/>
</p:tagLst>
</file>

<file path=ppt/tags/tag151.xml><?xml version="1.0" encoding="utf-8"?>
<p:tagLst xmlns:a="http://schemas.openxmlformats.org/drawingml/2006/main" xmlns:r="http://schemas.openxmlformats.org/officeDocument/2006/relationships" xmlns:p="http://schemas.openxmlformats.org/presentationml/2006/main">
  <p:tag name="NUM" val="2"/>
</p:tagLst>
</file>

<file path=ppt/tags/tag152.xml><?xml version="1.0" encoding="utf-8"?>
<p:tagLst xmlns:a="http://schemas.openxmlformats.org/drawingml/2006/main" xmlns:r="http://schemas.openxmlformats.org/officeDocument/2006/relationships" xmlns:p="http://schemas.openxmlformats.org/presentationml/2006/main">
  <p:tag name="NUM" val="3"/>
</p:tagLst>
</file>

<file path=ppt/tags/tag153.xml><?xml version="1.0" encoding="utf-8"?>
<p:tagLst xmlns:a="http://schemas.openxmlformats.org/drawingml/2006/main" xmlns:r="http://schemas.openxmlformats.org/officeDocument/2006/relationships" xmlns:p="http://schemas.openxmlformats.org/presentationml/2006/main">
  <p:tag name="NUM" val="1"/>
</p:tagLst>
</file>

<file path=ppt/tags/tag154.xml><?xml version="1.0" encoding="utf-8"?>
<p:tagLst xmlns:a="http://schemas.openxmlformats.org/drawingml/2006/main" xmlns:r="http://schemas.openxmlformats.org/officeDocument/2006/relationships" xmlns:p="http://schemas.openxmlformats.org/presentationml/2006/main">
  <p:tag name="NUM" val="1"/>
</p:tagLst>
</file>

<file path=ppt/tags/tag155.xml><?xml version="1.0" encoding="utf-8"?>
<p:tagLst xmlns:a="http://schemas.openxmlformats.org/drawingml/2006/main" xmlns:r="http://schemas.openxmlformats.org/officeDocument/2006/relationships" xmlns:p="http://schemas.openxmlformats.org/presentationml/2006/main">
  <p:tag name="NUM" val="2"/>
</p:tagLst>
</file>

<file path=ppt/tags/tag156.xml><?xml version="1.0" encoding="utf-8"?>
<p:tagLst xmlns:a="http://schemas.openxmlformats.org/drawingml/2006/main" xmlns:r="http://schemas.openxmlformats.org/officeDocument/2006/relationships" xmlns:p="http://schemas.openxmlformats.org/presentationml/2006/main">
  <p:tag name="NUM" val="1"/>
</p:tagLst>
</file>

<file path=ppt/tags/tag157.xml><?xml version="1.0" encoding="utf-8"?>
<p:tagLst xmlns:a="http://schemas.openxmlformats.org/drawingml/2006/main" xmlns:r="http://schemas.openxmlformats.org/officeDocument/2006/relationships" xmlns:p="http://schemas.openxmlformats.org/presentationml/2006/main">
  <p:tag name="NUM" val="1"/>
</p:tagLst>
</file>

<file path=ppt/tags/tag158.xml><?xml version="1.0" encoding="utf-8"?>
<p:tagLst xmlns:a="http://schemas.openxmlformats.org/drawingml/2006/main" xmlns:r="http://schemas.openxmlformats.org/officeDocument/2006/relationships" xmlns:p="http://schemas.openxmlformats.org/presentationml/2006/main">
  <p:tag name="NUM" val="2"/>
</p:tagLst>
</file>

<file path=ppt/tags/tag159.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60.xml><?xml version="1.0" encoding="utf-8"?>
<p:tagLst xmlns:a="http://schemas.openxmlformats.org/drawingml/2006/main" xmlns:r="http://schemas.openxmlformats.org/officeDocument/2006/relationships" xmlns:p="http://schemas.openxmlformats.org/presentationml/2006/main">
  <p:tag name="NUM" val="1"/>
</p:tagLst>
</file>

<file path=ppt/tags/tag161.xml><?xml version="1.0" encoding="utf-8"?>
<p:tagLst xmlns:a="http://schemas.openxmlformats.org/drawingml/2006/main" xmlns:r="http://schemas.openxmlformats.org/officeDocument/2006/relationships" xmlns:p="http://schemas.openxmlformats.org/presentationml/2006/main">
  <p:tag name="NUM" val="2"/>
</p:tagLst>
</file>

<file path=ppt/tags/tag162.xml><?xml version="1.0" encoding="utf-8"?>
<p:tagLst xmlns:a="http://schemas.openxmlformats.org/drawingml/2006/main" xmlns:r="http://schemas.openxmlformats.org/officeDocument/2006/relationships" xmlns:p="http://schemas.openxmlformats.org/presentationml/2006/main">
  <p:tag name="NUM" val="1"/>
</p:tagLst>
</file>

<file path=ppt/tags/tag163.xml><?xml version="1.0" encoding="utf-8"?>
<p:tagLst xmlns:a="http://schemas.openxmlformats.org/drawingml/2006/main" xmlns:r="http://schemas.openxmlformats.org/officeDocument/2006/relationships" xmlns:p="http://schemas.openxmlformats.org/presentationml/2006/main">
  <p:tag name="NUM" val="2"/>
</p:tagLst>
</file>

<file path=ppt/tags/tag164.xml><?xml version="1.0" encoding="utf-8"?>
<p:tagLst xmlns:a="http://schemas.openxmlformats.org/drawingml/2006/main" xmlns:r="http://schemas.openxmlformats.org/officeDocument/2006/relationships" xmlns:p="http://schemas.openxmlformats.org/presentationml/2006/main">
  <p:tag name="NUM" val="1"/>
</p:tagLst>
</file>

<file path=ppt/tags/tag165.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1"/>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4"/>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3"/>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2"/>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2"/>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1"/>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1"/>
</p:tagLst>
</file>

<file path=ppt/tags/tag72.xml><?xml version="1.0" encoding="utf-8"?>
<p:tagLst xmlns:a="http://schemas.openxmlformats.org/drawingml/2006/main" xmlns:r="http://schemas.openxmlformats.org/officeDocument/2006/relationships" xmlns:p="http://schemas.openxmlformats.org/presentationml/2006/main">
  <p:tag name="NUM" val="2"/>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2"/>
</p:tagLst>
</file>

<file path=ppt/tags/tag76.xml><?xml version="1.0" encoding="utf-8"?>
<p:tagLst xmlns:a="http://schemas.openxmlformats.org/drawingml/2006/main" xmlns:r="http://schemas.openxmlformats.org/officeDocument/2006/relationships" xmlns:p="http://schemas.openxmlformats.org/presentationml/2006/main">
  <p:tag name="NUM" val="1"/>
</p:tagLst>
</file>

<file path=ppt/tags/tag77.xml><?xml version="1.0" encoding="utf-8"?>
<p:tagLst xmlns:a="http://schemas.openxmlformats.org/drawingml/2006/main" xmlns:r="http://schemas.openxmlformats.org/officeDocument/2006/relationships" xmlns:p="http://schemas.openxmlformats.org/presentationml/2006/main">
  <p:tag name="NUM" val="2"/>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1"/>
</p:tagLst>
</file>

<file path=ppt/tags/tag82.xml><?xml version="1.0" encoding="utf-8"?>
<p:tagLst xmlns:a="http://schemas.openxmlformats.org/drawingml/2006/main" xmlns:r="http://schemas.openxmlformats.org/officeDocument/2006/relationships" xmlns:p="http://schemas.openxmlformats.org/presentationml/2006/main">
  <p:tag name="NUM" val="2"/>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1"/>
</p:tagLst>
</file>

<file path=ppt/tags/tag87.xml><?xml version="1.0" encoding="utf-8"?>
<p:tagLst xmlns:a="http://schemas.openxmlformats.org/drawingml/2006/main" xmlns:r="http://schemas.openxmlformats.org/officeDocument/2006/relationships" xmlns:p="http://schemas.openxmlformats.org/presentationml/2006/main">
  <p:tag name="NUM" val="2"/>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2"/>
</p:tagLst>
</file>

<file path=ppt/tags/tag91.xml><?xml version="1.0" encoding="utf-8"?>
<p:tagLst xmlns:a="http://schemas.openxmlformats.org/drawingml/2006/main" xmlns:r="http://schemas.openxmlformats.org/officeDocument/2006/relationships" xmlns:p="http://schemas.openxmlformats.org/presentationml/2006/main">
  <p:tag name="NUM" val="1"/>
</p:tagLst>
</file>

<file path=ppt/tags/tag92.xml><?xml version="1.0" encoding="utf-8"?>
<p:tagLst xmlns:a="http://schemas.openxmlformats.org/drawingml/2006/main" xmlns:r="http://schemas.openxmlformats.org/officeDocument/2006/relationships" xmlns:p="http://schemas.openxmlformats.org/presentationml/2006/main">
  <p:tag name="NUM" val="2"/>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
  <TotalTime>5309</TotalTime>
  <Words>2302</Words>
  <Application>Microsoft Office PowerPoint</Application>
  <PresentationFormat>Widescreen</PresentationFormat>
  <Paragraphs>286</Paragraphs>
  <Slides>75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75</vt:i4>
      </vt:variant>
    </vt:vector>
  </HeadingPairs>
  <TitlesOfParts>
    <vt:vector size="78" baseType="lpstr">
      <vt:lpstr>Century Gothic</vt:lpstr>
      <vt:lpstr>Wingdings 3</vt:lpstr>
      <vt:lpstr>Ion</vt:lpstr>
      <vt:lpstr>Introduction à ASP.NET Core MVC</vt:lpstr>
      <vt:lpstr>Introduction à ASP.NET Core MVC</vt:lpstr>
      <vt:lpstr>Introduction</vt:lpstr>
      <vt:lpstr>Introduction</vt:lpstr>
      <vt:lpstr>Introduction à MVC</vt:lpstr>
      <vt:lpstr>Introduction</vt:lpstr>
      <vt:lpstr>Introduction à ASP.NET Core MVC</vt:lpstr>
      <vt:lpstr>Introduction à ASP.NET Core MVC</vt:lpstr>
      <vt:lpstr>Introduction à ASP.NET Core MVC</vt:lpstr>
      <vt:lpstr>Introduction à ASP.NET Core MVC</vt:lpstr>
      <vt:lpstr>Introduction à ASP.NET Core MVC</vt:lpstr>
      <vt:lpstr>Introduction à ASP.NET Core MVC</vt:lpstr>
      <vt:lpstr>La création du projet</vt:lpstr>
      <vt:lpstr>La création du projet</vt:lpstr>
      <vt:lpstr>La création du projet</vt:lpstr>
      <vt:lpstr>La création du projet</vt:lpstr>
      <vt:lpstr>La création du projet</vt:lpstr>
      <vt:lpstr>La création du projet</vt:lpstr>
      <vt:lpstr>La création du projet</vt:lpstr>
      <vt:lpstr>La création du projet</vt:lpstr>
      <vt:lpstr>La création du projet</vt:lpstr>
      <vt:lpstr>Utilisation des différentes composantes</vt:lpstr>
      <vt:lpstr>Utilisation des différentes composantes</vt:lpstr>
      <vt:lpstr>La vue</vt:lpstr>
      <vt:lpstr>La vue</vt:lpstr>
      <vt:lpstr>La vue</vt:lpstr>
      <vt:lpstr>La vue</vt:lpstr>
      <vt:lpstr>La vue</vt:lpstr>
      <vt:lpstr>La vue</vt:lpstr>
      <vt:lpstr>La vue</vt:lpstr>
      <vt:lpstr>La vue </vt:lpstr>
      <vt:lpstr>Le contrôleur</vt:lpstr>
      <vt:lpstr>Le contrôleur</vt:lpstr>
      <vt:lpstr>Le contrôleur</vt:lpstr>
      <vt:lpstr>Le contrôleur</vt:lpstr>
      <vt:lpstr>Le contrôleur</vt:lpstr>
      <vt:lpstr>Le contrôleur</vt:lpstr>
      <vt:lpstr>Principe de routage</vt:lpstr>
      <vt:lpstr>Principe de routage</vt:lpstr>
      <vt:lpstr>Principe de routage</vt:lpstr>
      <vt:lpstr>Principe de routage</vt:lpstr>
      <vt:lpstr>Principe de routage</vt:lpstr>
      <vt:lpstr>Principe de routage</vt:lpstr>
      <vt:lpstr>Principe de routage</vt:lpstr>
      <vt:lpstr>L'appel des vues</vt:lpstr>
      <vt:lpstr>L'appel des vues</vt:lpstr>
      <vt:lpstr>L'appel des vues</vt:lpstr>
      <vt:lpstr>L'appel des vues</vt:lpstr>
      <vt:lpstr>L'appel des vues</vt:lpstr>
      <vt:lpstr>L'appel des vues</vt:lpstr>
      <vt:lpstr>L'appel des vues</vt:lpstr>
      <vt:lpstr>L'appel des vues</vt:lpstr>
      <vt:lpstr>L'appel des vues</vt:lpstr>
      <vt:lpstr>L'appel des vues</vt:lpstr>
      <vt:lpstr>L'appel des vues</vt:lpstr>
      <vt:lpstr>L'appel des vues</vt:lpstr>
      <vt:lpstr>L'appel des vues</vt:lpstr>
      <vt:lpstr>L'appel des vues</vt:lpstr>
      <vt:lpstr>L'appel des vues</vt:lpstr>
      <vt:lpstr>L'appel des vues</vt:lpstr>
      <vt:lpstr>L'appel des vues</vt:lpstr>
      <vt:lpstr>Les actions de résultats (Action result)</vt:lpstr>
      <vt:lpstr>Les actions de résultat</vt:lpstr>
      <vt:lpstr>Les actions de résultat</vt:lpstr>
      <vt:lpstr>Les actions de résultat</vt:lpstr>
      <vt:lpstr>ContentResult</vt:lpstr>
      <vt:lpstr>RedirectToRouteResult</vt:lpstr>
      <vt:lpstr>Le modèle</vt:lpstr>
      <vt:lpstr>Le modèle</vt:lpstr>
      <vt:lpstr>Conclusion</vt:lpstr>
      <vt:lpstr>Conclusion</vt:lpstr>
      <vt:lpstr>Prochain cours</vt:lpstr>
      <vt:lpstr>Prochain cours</vt:lpstr>
      <vt:lpstr>Questions?</vt:lpstr>
      <vt:lpstr>Références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Alexandre Mageau-Pétrin</dc:creator>
  <cp:lastModifiedBy>Alexandre Mageau-Pétrin</cp:lastModifiedBy>
  <cp:revision>411</cp:revision>
  <dcterms:created xsi:type="dcterms:W3CDTF">2019-01-03T23:05:02Z</dcterms:created>
  <dcterms:modified xsi:type="dcterms:W3CDTF">2026-05-21T13:13:00Z</dcterms:modified>
</cp:coreProperties>
</file>