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 id="2147483732" r:id="rId2"/>
  </p:sldMasterIdLst>
  <p:sldIdLst>
    <p:sldId id="258" r:id="rId3"/>
    <p:sldId id="359" r:id="rId4"/>
    <p:sldId id="360" r:id="rId5"/>
    <p:sldId id="377" r:id="rId6"/>
    <p:sldId id="295" r:id="rId7"/>
    <p:sldId id="303" r:id="rId8"/>
    <p:sldId id="362" r:id="rId9"/>
    <p:sldId id="363" r:id="rId10"/>
    <p:sldId id="361" r:id="rId11"/>
    <p:sldId id="364" r:id="rId12"/>
    <p:sldId id="365" r:id="rId13"/>
    <p:sldId id="520" r:id="rId14"/>
    <p:sldId id="536" r:id="rId15"/>
    <p:sldId id="366" r:id="rId16"/>
    <p:sldId id="367" r:id="rId17"/>
    <p:sldId id="633" r:id="rId18"/>
    <p:sldId id="528" r:id="rId19"/>
    <p:sldId id="529" r:id="rId20"/>
    <p:sldId id="530" r:id="rId21"/>
    <p:sldId id="532" r:id="rId22"/>
    <p:sldId id="533" r:id="rId23"/>
    <p:sldId id="534" r:id="rId24"/>
    <p:sldId id="535" r:id="rId25"/>
    <p:sldId id="537" r:id="rId26"/>
    <p:sldId id="368" r:id="rId27"/>
    <p:sldId id="369" r:id="rId28"/>
    <p:sldId id="542" r:id="rId29"/>
    <p:sldId id="543" r:id="rId30"/>
    <p:sldId id="579" r:id="rId31"/>
    <p:sldId id="580" r:id="rId32"/>
    <p:sldId id="581" r:id="rId33"/>
    <p:sldId id="634" r:id="rId34"/>
    <p:sldId id="582" r:id="rId35"/>
    <p:sldId id="545" r:id="rId36"/>
    <p:sldId id="630" r:id="rId37"/>
    <p:sldId id="546" r:id="rId38"/>
    <p:sldId id="565" r:id="rId39"/>
    <p:sldId id="588" r:id="rId40"/>
    <p:sldId id="566" r:id="rId41"/>
    <p:sldId id="589" r:id="rId42"/>
    <p:sldId id="631" r:id="rId43"/>
    <p:sldId id="590" r:id="rId44"/>
    <p:sldId id="563" r:id="rId45"/>
    <p:sldId id="567" r:id="rId46"/>
    <p:sldId id="568" r:id="rId47"/>
    <p:sldId id="372" r:id="rId48"/>
    <p:sldId id="373" r:id="rId49"/>
    <p:sldId id="374" r:id="rId50"/>
    <p:sldId id="583" r:id="rId51"/>
    <p:sldId id="584" r:id="rId52"/>
    <p:sldId id="594" r:id="rId53"/>
    <p:sldId id="595" r:id="rId54"/>
    <p:sldId id="586" r:id="rId55"/>
    <p:sldId id="596" r:id="rId56"/>
    <p:sldId id="597" r:id="rId57"/>
    <p:sldId id="598" r:id="rId58"/>
    <p:sldId id="599" r:id="rId59"/>
    <p:sldId id="587" r:id="rId60"/>
    <p:sldId id="600" r:id="rId61"/>
    <p:sldId id="601" r:id="rId62"/>
    <p:sldId id="577" r:id="rId63"/>
    <p:sldId id="571" r:id="rId64"/>
    <p:sldId id="592" r:id="rId65"/>
    <p:sldId id="593" r:id="rId66"/>
    <p:sldId id="591" r:id="rId67"/>
    <p:sldId id="572" r:id="rId68"/>
    <p:sldId id="611" r:id="rId69"/>
    <p:sldId id="612" r:id="rId70"/>
    <p:sldId id="613" r:id="rId71"/>
    <p:sldId id="614" r:id="rId72"/>
    <p:sldId id="616" r:id="rId73"/>
    <p:sldId id="569" r:id="rId74"/>
    <p:sldId id="570" r:id="rId75"/>
    <p:sldId id="629" r:id="rId76"/>
    <p:sldId id="617" r:id="rId77"/>
    <p:sldId id="618" r:id="rId78"/>
    <p:sldId id="619" r:id="rId79"/>
    <p:sldId id="573" r:id="rId80"/>
    <p:sldId id="574" r:id="rId81"/>
    <p:sldId id="632" r:id="rId82"/>
    <p:sldId id="620" r:id="rId83"/>
    <p:sldId id="621" r:id="rId84"/>
    <p:sldId id="622" r:id="rId85"/>
    <p:sldId id="623" r:id="rId86"/>
    <p:sldId id="624" r:id="rId87"/>
    <p:sldId id="575" r:id="rId88"/>
    <p:sldId id="576" r:id="rId89"/>
    <p:sldId id="625" r:id="rId90"/>
    <p:sldId id="626" r:id="rId91"/>
    <p:sldId id="627" r:id="rId92"/>
    <p:sldId id="578" r:id="rId93"/>
    <p:sldId id="378" r:id="rId94"/>
    <p:sldId id="379" r:id="rId95"/>
    <p:sldId id="562" r:id="rId96"/>
    <p:sldId id="538" r:id="rId97"/>
    <p:sldId id="553" r:id="rId98"/>
    <p:sldId id="391" r:id="rId99"/>
    <p:sldId id="557" r:id="rId100"/>
    <p:sldId id="396" r:id="rId101"/>
    <p:sldId id="411" r:id="rId102"/>
    <p:sldId id="412" r:id="rId103"/>
    <p:sldId id="539" r:id="rId104"/>
    <p:sldId id="554" r:id="rId105"/>
    <p:sldId id="602" r:id="rId106"/>
    <p:sldId id="555" r:id="rId107"/>
    <p:sldId id="550" r:id="rId108"/>
    <p:sldId id="394" r:id="rId109"/>
    <p:sldId id="558" r:id="rId110"/>
    <p:sldId id="427" r:id="rId111"/>
    <p:sldId id="540" r:id="rId112"/>
    <p:sldId id="559" r:id="rId113"/>
    <p:sldId id="603" r:id="rId114"/>
    <p:sldId id="604" r:id="rId115"/>
    <p:sldId id="561" r:id="rId116"/>
    <p:sldId id="549" r:id="rId117"/>
    <p:sldId id="541" r:id="rId118"/>
    <p:sldId id="605" r:id="rId119"/>
    <p:sldId id="606" r:id="rId120"/>
    <p:sldId id="607" r:id="rId121"/>
    <p:sldId id="608" r:id="rId122"/>
    <p:sldId id="609" r:id="rId123"/>
    <p:sldId id="610" r:id="rId124"/>
    <p:sldId id="547" r:id="rId125"/>
    <p:sldId id="294" r:id="rId126"/>
    <p:sldId id="298" r:id="rId127"/>
    <p:sldId id="321" r:id="rId128"/>
    <p:sldId id="322" r:id="rId129"/>
    <p:sldId id="323" r:id="rId130"/>
    <p:sldId id="324" r:id="rId1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3" d="100"/>
          <a:sy n="113" d="100"/>
        </p:scale>
        <p:origin x="474"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theme" Target="theme/theme1.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slide" Target="slides/slide122.xml"/><Relationship Id="rId129" Type="http://schemas.openxmlformats.org/officeDocument/2006/relationships/slide" Target="slides/slide127.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slide" Target="slides/slide117.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schemas.openxmlformats.org/officeDocument/2006/relationships/slide" Target="slides/slide128.xml"/><Relationship Id="rId135" Type="http://schemas.openxmlformats.org/officeDocument/2006/relationships/tableStyles" Target="tableStyles.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presProps" Target="presProps.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E2FB3C1-3D71-481E-9898-EF100A2FF7C8}" type="datetimeFigureOut">
              <a:rPr lang="fr-CA" smtClean="0"/>
              <a:t>2026-05-16</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1505659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2FB3C1-3D71-481E-9898-EF100A2FF7C8}" type="datetimeFigureOut">
              <a:rPr lang="fr-CA" smtClean="0"/>
              <a:t>2026-05-16</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1567817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2FB3C1-3D71-481E-9898-EF100A2FF7C8}" type="datetimeFigureOut">
              <a:rPr lang="fr-CA" smtClean="0"/>
              <a:t>2026-05-16</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1612786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2FB3C1-3D71-481E-9898-EF100A2FF7C8}" type="datetimeFigureOut">
              <a:rPr lang="fr-CA" smtClean="0"/>
              <a:t>2026-05-16</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21032859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E2FB3C1-3D71-481E-9898-EF100A2FF7C8}" type="datetimeFigureOut">
              <a:rPr lang="fr-CA" smtClean="0"/>
              <a:t>2026-05-16</a:t>
            </a:fld>
            <a:endParaRPr lang="fr-CA"/>
          </a:p>
        </p:txBody>
      </p:sp>
      <p:sp>
        <p:nvSpPr>
          <p:cNvPr id="8" name="Footer Placeholder 7"/>
          <p:cNvSpPr>
            <a:spLocks noGrp="1"/>
          </p:cNvSpPr>
          <p:nvPr>
            <p:ph type="ftr" sz="quarter" idx="11"/>
          </p:nvPr>
        </p:nvSpPr>
        <p:spPr/>
        <p:txBody>
          <a:bodyPr/>
          <a:lstStyle/>
          <a:p>
            <a:endParaRPr lang="fr-CA"/>
          </a:p>
        </p:txBody>
      </p:sp>
      <p:sp>
        <p:nvSpPr>
          <p:cNvPr id="9" name="Slide Number Placeholder 8"/>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25146683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E2FB3C1-3D71-481E-9898-EF100A2FF7C8}" type="datetimeFigureOut">
              <a:rPr lang="fr-CA" smtClean="0"/>
              <a:t>2026-05-16</a:t>
            </a:fld>
            <a:endParaRPr lang="fr-CA"/>
          </a:p>
        </p:txBody>
      </p:sp>
      <p:sp>
        <p:nvSpPr>
          <p:cNvPr id="5" name="Footer Placeholder 3"/>
          <p:cNvSpPr>
            <a:spLocks noGrp="1"/>
          </p:cNvSpPr>
          <p:nvPr>
            <p:ph type="ftr" sz="quarter" idx="11"/>
          </p:nvPr>
        </p:nvSpPr>
        <p:spPr/>
        <p:txBody>
          <a:bodyPr/>
          <a:lstStyle/>
          <a:p>
            <a:endParaRPr lang="fr-CA"/>
          </a:p>
        </p:txBody>
      </p:sp>
      <p:sp>
        <p:nvSpPr>
          <p:cNvPr id="6" name="Slide Number Placeholder 4"/>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496358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E2FB3C1-3D71-481E-9898-EF100A2FF7C8}" type="datetimeFigureOut">
              <a:rPr lang="fr-CA" smtClean="0"/>
              <a:t>2026-05-16</a:t>
            </a:fld>
            <a:endParaRPr lang="fr-CA"/>
          </a:p>
        </p:txBody>
      </p:sp>
      <p:sp>
        <p:nvSpPr>
          <p:cNvPr id="5" name="Footer Placeholder 2"/>
          <p:cNvSpPr>
            <a:spLocks noGrp="1"/>
          </p:cNvSpPr>
          <p:nvPr>
            <p:ph type="ftr" sz="quarter" idx="11"/>
          </p:nvPr>
        </p:nvSpPr>
        <p:spPr/>
        <p:txBody>
          <a:bodyPr/>
          <a:lstStyle/>
          <a:p>
            <a:endParaRPr lang="fr-CA"/>
          </a:p>
        </p:txBody>
      </p:sp>
      <p:sp>
        <p:nvSpPr>
          <p:cNvPr id="6" name="Slide Number Placeholder 3"/>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10164202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E2FB3C1-3D71-481E-9898-EF100A2FF7C8}" type="datetimeFigureOut">
              <a:rPr lang="fr-CA" smtClean="0"/>
              <a:t>2026-05-16</a:t>
            </a:fld>
            <a:endParaRPr lang="fr-CA"/>
          </a:p>
        </p:txBody>
      </p:sp>
      <p:sp>
        <p:nvSpPr>
          <p:cNvPr id="5" name="Footer Placeholder 5"/>
          <p:cNvSpPr>
            <a:spLocks noGrp="1"/>
          </p:cNvSpPr>
          <p:nvPr>
            <p:ph type="ftr" sz="quarter" idx="11"/>
          </p:nvPr>
        </p:nvSpPr>
        <p:spPr/>
        <p:txBody>
          <a:bodyPr/>
          <a:lstStyle/>
          <a:p>
            <a:endParaRPr lang="fr-CA"/>
          </a:p>
        </p:txBody>
      </p:sp>
      <p:sp>
        <p:nvSpPr>
          <p:cNvPr id="6" name="Slide Number Placeholder 6"/>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24459316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2FB3C1-3D71-481E-9898-EF100A2FF7C8}" type="datetimeFigureOut">
              <a:rPr lang="fr-CA" smtClean="0"/>
              <a:t>2026-05-16</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16851929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2FB3C1-3D71-481E-9898-EF100A2FF7C8}" type="datetimeFigureOut">
              <a:rPr lang="fr-CA" smtClean="0"/>
              <a:t>2026-05-16</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36380356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E2FB3C1-3D71-481E-9898-EF100A2FF7C8}" type="datetimeFigureOut">
              <a:rPr lang="fr-CA" smtClean="0"/>
              <a:t>2026-05-16</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22954313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E2FB3C1-3D71-481E-9898-EF100A2FF7C8}" type="datetimeFigureOut">
              <a:rPr lang="fr-CA" smtClean="0"/>
              <a:t>2026-05-16</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69B04C-3768-46FD-A802-5AD0E60F61EB}" type="slidenum">
              <a:rPr lang="fr-CA" smtClean="0"/>
              <a:t>‹#›</a:t>
            </a:fld>
            <a:endParaRPr lang="fr-CA"/>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7652839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2FB3C1-3D71-481E-9898-EF100A2FF7C8}" type="datetimeFigureOut">
              <a:rPr lang="fr-CA" smtClean="0"/>
              <a:t>2026-05-16</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24806812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E2FB3C1-3D71-481E-9898-EF100A2FF7C8}" type="datetimeFigureOut">
              <a:rPr lang="fr-CA" smtClean="0"/>
              <a:t>2026-05-16</a:t>
            </a:fld>
            <a:endParaRPr lang="fr-CA"/>
          </a:p>
        </p:txBody>
      </p:sp>
      <p:sp>
        <p:nvSpPr>
          <p:cNvPr id="4"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20336481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E2FB3C1-3D71-481E-9898-EF100A2FF7C8}" type="datetimeFigureOut">
              <a:rPr lang="fr-CA" smtClean="0"/>
              <a:t>2026-05-16</a:t>
            </a:fld>
            <a:endParaRPr lang="fr-CA"/>
          </a:p>
        </p:txBody>
      </p:sp>
      <p:sp>
        <p:nvSpPr>
          <p:cNvPr id="4"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17781921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2FB3C1-3D71-481E-9898-EF100A2FF7C8}" type="datetimeFigureOut">
              <a:rPr lang="fr-CA" smtClean="0"/>
              <a:t>2026-05-16</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1054244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2FB3C1-3D71-481E-9898-EF100A2FF7C8}" type="datetimeFigureOut">
              <a:rPr lang="fr-CA" smtClean="0"/>
              <a:t>2026-05-16</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462815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E2FB3C1-3D71-481E-9898-EF100A2FF7C8}" type="datetimeFigureOut">
              <a:rPr lang="fr-CA" smtClean="0"/>
              <a:t>2026-05-16</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9034003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2FB3C1-3D71-481E-9898-EF100A2FF7C8}" type="datetimeFigureOut">
              <a:rPr lang="fr-CA" smtClean="0"/>
              <a:t>2026-05-16</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30238475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2FB3C1-3D71-481E-9898-EF100A2FF7C8}" type="datetimeFigureOut">
              <a:rPr lang="fr-CA" smtClean="0"/>
              <a:t>2026-05-16</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4463030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2FB3C1-3D71-481E-9898-EF100A2FF7C8}" type="datetimeFigureOut">
              <a:rPr lang="fr-CA" smtClean="0"/>
              <a:t>2026-05-16</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27963277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E2FB3C1-3D71-481E-9898-EF100A2FF7C8}" type="datetimeFigureOut">
              <a:rPr lang="fr-CA" smtClean="0"/>
              <a:t>2026-05-16</a:t>
            </a:fld>
            <a:endParaRPr lang="fr-CA"/>
          </a:p>
        </p:txBody>
      </p:sp>
      <p:sp>
        <p:nvSpPr>
          <p:cNvPr id="8" name="Footer Placeholder 7"/>
          <p:cNvSpPr>
            <a:spLocks noGrp="1"/>
          </p:cNvSpPr>
          <p:nvPr>
            <p:ph type="ftr" sz="quarter" idx="11"/>
          </p:nvPr>
        </p:nvSpPr>
        <p:spPr/>
        <p:txBody>
          <a:bodyPr/>
          <a:lstStyle/>
          <a:p>
            <a:endParaRPr lang="fr-CA"/>
          </a:p>
        </p:txBody>
      </p:sp>
      <p:sp>
        <p:nvSpPr>
          <p:cNvPr id="9" name="Slide Number Placeholder 8"/>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11711575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E2FB3C1-3D71-481E-9898-EF100A2FF7C8}" type="datetimeFigureOut">
              <a:rPr lang="fr-CA" smtClean="0"/>
              <a:t>2026-05-16</a:t>
            </a:fld>
            <a:endParaRPr lang="fr-CA"/>
          </a:p>
        </p:txBody>
      </p:sp>
      <p:sp>
        <p:nvSpPr>
          <p:cNvPr id="5" name="Footer Placeholder 3"/>
          <p:cNvSpPr>
            <a:spLocks noGrp="1"/>
          </p:cNvSpPr>
          <p:nvPr>
            <p:ph type="ftr" sz="quarter" idx="11"/>
          </p:nvPr>
        </p:nvSpPr>
        <p:spPr/>
        <p:txBody>
          <a:bodyPr/>
          <a:lstStyle/>
          <a:p>
            <a:endParaRPr lang="fr-CA"/>
          </a:p>
        </p:txBody>
      </p:sp>
      <p:sp>
        <p:nvSpPr>
          <p:cNvPr id="6" name="Slide Number Placeholder 4"/>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34184511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E2FB3C1-3D71-481E-9898-EF100A2FF7C8}" type="datetimeFigureOut">
              <a:rPr lang="fr-CA" smtClean="0"/>
              <a:t>2026-05-16</a:t>
            </a:fld>
            <a:endParaRPr lang="fr-CA"/>
          </a:p>
        </p:txBody>
      </p:sp>
      <p:sp>
        <p:nvSpPr>
          <p:cNvPr id="5" name="Footer Placeholder 2"/>
          <p:cNvSpPr>
            <a:spLocks noGrp="1"/>
          </p:cNvSpPr>
          <p:nvPr>
            <p:ph type="ftr" sz="quarter" idx="11"/>
          </p:nvPr>
        </p:nvSpPr>
        <p:spPr/>
        <p:txBody>
          <a:bodyPr/>
          <a:lstStyle/>
          <a:p>
            <a:endParaRPr lang="fr-CA"/>
          </a:p>
        </p:txBody>
      </p:sp>
      <p:sp>
        <p:nvSpPr>
          <p:cNvPr id="6" name="Slide Number Placeholder 3"/>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40060442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E2FB3C1-3D71-481E-9898-EF100A2FF7C8}" type="datetimeFigureOut">
              <a:rPr lang="fr-CA" smtClean="0"/>
              <a:t>2026-05-16</a:t>
            </a:fld>
            <a:endParaRPr lang="fr-CA"/>
          </a:p>
        </p:txBody>
      </p:sp>
      <p:sp>
        <p:nvSpPr>
          <p:cNvPr id="5" name="Footer Placeholder 5"/>
          <p:cNvSpPr>
            <a:spLocks noGrp="1"/>
          </p:cNvSpPr>
          <p:nvPr>
            <p:ph type="ftr" sz="quarter" idx="11"/>
          </p:nvPr>
        </p:nvSpPr>
        <p:spPr/>
        <p:txBody>
          <a:bodyPr/>
          <a:lstStyle/>
          <a:p>
            <a:endParaRPr lang="fr-CA"/>
          </a:p>
        </p:txBody>
      </p:sp>
      <p:sp>
        <p:nvSpPr>
          <p:cNvPr id="6" name="Slide Number Placeholder 6"/>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17727236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2FB3C1-3D71-481E-9898-EF100A2FF7C8}" type="datetimeFigureOut">
              <a:rPr lang="fr-CA" smtClean="0"/>
              <a:t>2026-05-16</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23643264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2FB3C1-3D71-481E-9898-EF100A2FF7C8}" type="datetimeFigureOut">
              <a:rPr lang="fr-CA" smtClean="0"/>
              <a:t>2026-05-16</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22348047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E2FB3C1-3D71-481E-9898-EF100A2FF7C8}" type="datetimeFigureOut">
              <a:rPr lang="fr-CA" smtClean="0"/>
              <a:t>2026-05-16</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26128407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E2FB3C1-3D71-481E-9898-EF100A2FF7C8}" type="datetimeFigureOut">
              <a:rPr lang="fr-CA" smtClean="0"/>
              <a:t>2026-05-16</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69B04C-3768-46FD-A802-5AD0E60F61EB}" type="slidenum">
              <a:rPr lang="fr-CA" smtClean="0"/>
              <a:t>‹#›</a:t>
            </a:fld>
            <a:endParaRPr lang="fr-CA"/>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5336470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2FB3C1-3D71-481E-9898-EF100A2FF7C8}" type="datetimeFigureOut">
              <a:rPr lang="fr-CA" smtClean="0"/>
              <a:t>2026-05-16</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34008865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E2FB3C1-3D71-481E-9898-EF100A2FF7C8}" type="datetimeFigureOut">
              <a:rPr lang="fr-CA" smtClean="0"/>
              <a:t>2026-05-16</a:t>
            </a:fld>
            <a:endParaRPr lang="fr-CA"/>
          </a:p>
        </p:txBody>
      </p:sp>
      <p:sp>
        <p:nvSpPr>
          <p:cNvPr id="4"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8747172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E2FB3C1-3D71-481E-9898-EF100A2FF7C8}" type="datetimeFigureOut">
              <a:rPr lang="fr-CA" smtClean="0"/>
              <a:t>2026-05-16</a:t>
            </a:fld>
            <a:endParaRPr lang="fr-CA"/>
          </a:p>
        </p:txBody>
      </p:sp>
      <p:sp>
        <p:nvSpPr>
          <p:cNvPr id="4"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7129101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2FB3C1-3D71-481E-9898-EF100A2FF7C8}" type="datetimeFigureOut">
              <a:rPr lang="fr-CA" smtClean="0"/>
              <a:t>2026-05-16</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425238332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2FB3C1-3D71-481E-9898-EF100A2FF7C8}" type="datetimeFigureOut">
              <a:rPr lang="fr-CA" smtClean="0"/>
              <a:t>2026-05-16</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6069B04C-3768-46FD-A802-5AD0E60F61EB}" type="slidenum">
              <a:rPr lang="fr-CA" smtClean="0"/>
              <a:t>‹#›</a:t>
            </a:fld>
            <a:endParaRPr lang="fr-CA"/>
          </a:p>
        </p:txBody>
      </p:sp>
    </p:spTree>
    <p:extLst>
      <p:ext uri="{BB962C8B-B14F-4D97-AF65-F5344CB8AC3E}">
        <p14:creationId xmlns:p14="http://schemas.microsoft.com/office/powerpoint/2010/main" val="3319961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21" Type="http://schemas.openxmlformats.org/officeDocument/2006/relationships/image" Target="../media/image4.png"/><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image" Target="../media/image3.png"/><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2.pn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E2FB3C1-3D71-481E-9898-EF100A2FF7C8}" type="datetimeFigureOut">
              <a:rPr lang="fr-CA" smtClean="0"/>
              <a:t>2026-05-16</a:t>
            </a:fld>
            <a:endParaRPr lang="fr-CA"/>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fr-CA"/>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069B04C-3768-46FD-A802-5AD0E60F61EB}" type="slidenum">
              <a:rPr lang="fr-CA" smtClean="0"/>
              <a:t>‹#›</a:t>
            </a:fld>
            <a:endParaRPr lang="fr-CA"/>
          </a:p>
        </p:txBody>
      </p:sp>
    </p:spTree>
    <p:extLst>
      <p:ext uri="{BB962C8B-B14F-4D97-AF65-F5344CB8AC3E}">
        <p14:creationId xmlns:p14="http://schemas.microsoft.com/office/powerpoint/2010/main" val="718600582"/>
      </p:ext>
    </p:extLst>
  </p:cSld>
  <p:clrMap bg1="dk1" tx1="lt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E2FB3C1-3D71-481E-9898-EF100A2FF7C8}" type="datetimeFigureOut">
              <a:rPr lang="fr-CA" smtClean="0"/>
              <a:t>2026-05-16</a:t>
            </a:fld>
            <a:endParaRPr lang="fr-CA"/>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fr-CA"/>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069B04C-3768-46FD-A802-5AD0E60F61EB}" type="slidenum">
              <a:rPr lang="fr-CA" smtClean="0"/>
              <a:t>‹#›</a:t>
            </a:fld>
            <a:endParaRPr lang="fr-CA"/>
          </a:p>
        </p:txBody>
      </p:sp>
    </p:spTree>
    <p:extLst>
      <p:ext uri="{BB962C8B-B14F-4D97-AF65-F5344CB8AC3E}">
        <p14:creationId xmlns:p14="http://schemas.microsoft.com/office/powerpoint/2010/main" val="831880153"/>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tags" Target="../tags/tag2.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xml"/><Relationship Id="rId1" Type="http://schemas.openxmlformats.org/officeDocument/2006/relationships/tags" Target="../tags/tag6.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xml"/><Relationship Id="rId1" Type="http://schemas.openxmlformats.org/officeDocument/2006/relationships/tags" Target="../tags/tag9.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xml"/><Relationship Id="rId1" Type="http://schemas.openxmlformats.org/officeDocument/2006/relationships/tags" Target="../tags/tag11.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xml"/><Relationship Id="rId1" Type="http://schemas.openxmlformats.org/officeDocument/2006/relationships/tags" Target="../tags/tag13.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xml"/><Relationship Id="rId1" Type="http://schemas.openxmlformats.org/officeDocument/2006/relationships/tags" Target="../tags/tag15.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9.xml"/><Relationship Id="rId1" Type="http://schemas.openxmlformats.org/officeDocument/2006/relationships/tags" Target="../tags/tag18.xml"/></Relationships>
</file>

<file path=ppt/slides/_rels/slide12.xml.rels><?xml version="1.0" encoding="UTF-8" standalone="yes"?>
<Relationships xmlns="http://schemas.openxmlformats.org/package/2006/relationships"><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tags" Target="../tags/tag20.xml"/><Relationship Id="rId5" Type="http://schemas.openxmlformats.org/officeDocument/2006/relationships/image" Target="../media/image6.png"/><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4.xml"/><Relationship Id="rId1" Type="http://schemas.openxmlformats.org/officeDocument/2006/relationships/tags" Target="../tags/tag23.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7.xml"/><Relationship Id="rId1" Type="http://schemas.openxmlformats.org/officeDocument/2006/relationships/tags" Target="../tags/tag26.xml"/></Relationships>
</file>

<file path=ppt/slides/_rels/slide16.xml.rels><?xml version="1.0" encoding="UTF-8" standalone="yes"?>
<Relationships xmlns="http://schemas.openxmlformats.org/package/2006/relationships"><Relationship Id="rId3" Type="http://schemas.openxmlformats.org/officeDocument/2006/relationships/tags" Target="../tags/tag30.xml"/><Relationship Id="rId7" Type="http://schemas.openxmlformats.org/officeDocument/2006/relationships/image" Target="../media/image8.png"/><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image" Target="../media/image7.png"/><Relationship Id="rId5" Type="http://schemas.openxmlformats.org/officeDocument/2006/relationships/slideLayout" Target="../slideLayouts/slideLayout2.xml"/><Relationship Id="rId4" Type="http://schemas.openxmlformats.org/officeDocument/2006/relationships/tags" Target="../tags/tag31.xml"/></Relationships>
</file>

<file path=ppt/slides/_rels/slide17.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 Id="rId5" Type="http://schemas.openxmlformats.org/officeDocument/2006/relationships/image" Target="../media/image9.png"/><Relationship Id="rId4"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tags" Target="../tags/tag37.xml"/><Relationship Id="rId2" Type="http://schemas.openxmlformats.org/officeDocument/2006/relationships/tags" Target="../tags/tag36.xml"/><Relationship Id="rId1" Type="http://schemas.openxmlformats.org/officeDocument/2006/relationships/tags" Target="../tags/tag35.xml"/><Relationship Id="rId5" Type="http://schemas.openxmlformats.org/officeDocument/2006/relationships/image" Target="../media/image10.png"/><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tags" Target="../tags/tag38.xml"/><Relationship Id="rId5" Type="http://schemas.openxmlformats.org/officeDocument/2006/relationships/image" Target="../media/image11.png"/><Relationship Id="rId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tags" Target="../tags/tag43.xml"/><Relationship Id="rId2" Type="http://schemas.openxmlformats.org/officeDocument/2006/relationships/tags" Target="../tags/tag42.xml"/><Relationship Id="rId1" Type="http://schemas.openxmlformats.org/officeDocument/2006/relationships/tags" Target="../tags/tag41.xml"/><Relationship Id="rId5" Type="http://schemas.openxmlformats.org/officeDocument/2006/relationships/image" Target="../media/image12.png"/><Relationship Id="rId4"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tags" Target="../tags/tag44.xml"/><Relationship Id="rId5" Type="http://schemas.openxmlformats.org/officeDocument/2006/relationships/image" Target="../media/image13.png"/><Relationship Id="rId4"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tags" Target="../tags/tag49.xml"/><Relationship Id="rId7" Type="http://schemas.openxmlformats.org/officeDocument/2006/relationships/image" Target="../media/image15.png"/><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image" Target="../media/image14.png"/><Relationship Id="rId5" Type="http://schemas.openxmlformats.org/officeDocument/2006/relationships/slideLayout" Target="../slideLayouts/slideLayout2.xml"/><Relationship Id="rId4" Type="http://schemas.openxmlformats.org/officeDocument/2006/relationships/tags" Target="../tags/tag50.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2.xml"/><Relationship Id="rId1" Type="http://schemas.openxmlformats.org/officeDocument/2006/relationships/tags" Target="../tags/tag51.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4.xml"/><Relationship Id="rId1" Type="http://schemas.openxmlformats.org/officeDocument/2006/relationships/tags" Target="../tags/tag53.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7.xml"/><Relationship Id="rId1" Type="http://schemas.openxmlformats.org/officeDocument/2006/relationships/tags" Target="../tags/tag56.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9.xml"/><Relationship Id="rId1" Type="http://schemas.openxmlformats.org/officeDocument/2006/relationships/tags" Target="../tags/tag58.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1.xml"/><Relationship Id="rId1" Type="http://schemas.openxmlformats.org/officeDocument/2006/relationships/tags" Target="../tags/tag60.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3.xml"/><Relationship Id="rId1" Type="http://schemas.openxmlformats.org/officeDocument/2006/relationships/tags" Target="../tags/tag62.xml"/></Relationships>
</file>

<file path=ppt/slides/_rels/slide30.xml.rels><?xml version="1.0" encoding="UTF-8" standalone="yes"?>
<Relationships xmlns="http://schemas.openxmlformats.org/package/2006/relationships"><Relationship Id="rId3" Type="http://schemas.openxmlformats.org/officeDocument/2006/relationships/tags" Target="../tags/tag66.xml"/><Relationship Id="rId2" Type="http://schemas.openxmlformats.org/officeDocument/2006/relationships/tags" Target="../tags/tag65.xml"/><Relationship Id="rId1" Type="http://schemas.openxmlformats.org/officeDocument/2006/relationships/tags" Target="../tags/tag64.xml"/><Relationship Id="rId5" Type="http://schemas.openxmlformats.org/officeDocument/2006/relationships/image" Target="../media/image16.png"/><Relationship Id="rId4"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8.xml"/><Relationship Id="rId1" Type="http://schemas.openxmlformats.org/officeDocument/2006/relationships/tags" Target="../tags/tag67.xml"/><Relationship Id="rId4" Type="http://schemas.openxmlformats.org/officeDocument/2006/relationships/image" Target="../media/image17.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0.xml"/><Relationship Id="rId1" Type="http://schemas.openxmlformats.org/officeDocument/2006/relationships/tags" Target="../tags/tag69.xml"/></Relationships>
</file>

<file path=ppt/slides/_rels/slide33.xml.rels><?xml version="1.0" encoding="UTF-8" standalone="yes"?>
<Relationships xmlns="http://schemas.openxmlformats.org/package/2006/relationships"><Relationship Id="rId3" Type="http://schemas.openxmlformats.org/officeDocument/2006/relationships/tags" Target="../tags/tag73.xml"/><Relationship Id="rId2" Type="http://schemas.openxmlformats.org/officeDocument/2006/relationships/tags" Target="../tags/tag72.xml"/><Relationship Id="rId1" Type="http://schemas.openxmlformats.org/officeDocument/2006/relationships/tags" Target="../tags/tag71.xml"/><Relationship Id="rId5" Type="http://schemas.openxmlformats.org/officeDocument/2006/relationships/image" Target="../media/image18.png"/><Relationship Id="rId4"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5.xml"/><Relationship Id="rId1" Type="http://schemas.openxmlformats.org/officeDocument/2006/relationships/tags" Target="../tags/tag74.xml"/><Relationship Id="rId5" Type="http://schemas.openxmlformats.org/officeDocument/2006/relationships/image" Target="../media/image20.png"/><Relationship Id="rId4" Type="http://schemas.openxmlformats.org/officeDocument/2006/relationships/image" Target="../media/image19.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21.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9.xml"/><Relationship Id="rId1" Type="http://schemas.openxmlformats.org/officeDocument/2006/relationships/tags" Target="../tags/tag78.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1.xml"/><Relationship Id="rId1" Type="http://schemas.openxmlformats.org/officeDocument/2006/relationships/tags" Target="../tags/tag80.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3.xml"/><Relationship Id="rId1" Type="http://schemas.openxmlformats.org/officeDocument/2006/relationships/tags" Target="../tags/tag82.xml"/><Relationship Id="rId4" Type="http://schemas.openxmlformats.org/officeDocument/2006/relationships/image" Target="../media/image22.pn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5.xml"/><Relationship Id="rId1" Type="http://schemas.openxmlformats.org/officeDocument/2006/relationships/tags" Target="../tags/tag84.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7.xml"/><Relationship Id="rId1" Type="http://schemas.openxmlformats.org/officeDocument/2006/relationships/tags" Target="../tags/tag86.xml"/><Relationship Id="rId4" Type="http://schemas.openxmlformats.org/officeDocument/2006/relationships/image" Target="../media/image23.pn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9.xml"/><Relationship Id="rId1" Type="http://schemas.openxmlformats.org/officeDocument/2006/relationships/tags" Target="../tags/tag88.xml"/><Relationship Id="rId4" Type="http://schemas.openxmlformats.org/officeDocument/2006/relationships/image" Target="../media/image24.pn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1.xml"/><Relationship Id="rId1" Type="http://schemas.openxmlformats.org/officeDocument/2006/relationships/tags" Target="../tags/tag90.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2.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4.xml"/><Relationship Id="rId1" Type="http://schemas.openxmlformats.org/officeDocument/2006/relationships/tags" Target="../tags/tag93.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6.xml"/><Relationship Id="rId1" Type="http://schemas.openxmlformats.org/officeDocument/2006/relationships/tags" Target="../tags/tag95.x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97.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9.xml"/><Relationship Id="rId1" Type="http://schemas.openxmlformats.org/officeDocument/2006/relationships/tags" Target="../tags/tag98.xml"/><Relationship Id="rId4" Type="http://schemas.openxmlformats.org/officeDocument/2006/relationships/image" Target="../media/image25.png"/></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0.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2.xml"/><Relationship Id="rId1" Type="http://schemas.openxmlformats.org/officeDocument/2006/relationships/tags" Target="../tags/tag101.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4.xml"/><Relationship Id="rId1" Type="http://schemas.openxmlformats.org/officeDocument/2006/relationships/tags" Target="../tags/tag103.xml"/></Relationships>
</file>

<file path=ppt/slides/_rels/slide51.xml.rels><?xml version="1.0" encoding="UTF-8" standalone="yes"?>
<Relationships xmlns="http://schemas.openxmlformats.org/package/2006/relationships"><Relationship Id="rId3" Type="http://schemas.openxmlformats.org/officeDocument/2006/relationships/tags" Target="../tags/tag107.xml"/><Relationship Id="rId7" Type="http://schemas.openxmlformats.org/officeDocument/2006/relationships/image" Target="../media/image27.png"/><Relationship Id="rId2" Type="http://schemas.openxmlformats.org/officeDocument/2006/relationships/tags" Target="../tags/tag106.xml"/><Relationship Id="rId1" Type="http://schemas.openxmlformats.org/officeDocument/2006/relationships/tags" Target="../tags/tag105.xml"/><Relationship Id="rId6" Type="http://schemas.openxmlformats.org/officeDocument/2006/relationships/image" Target="../media/image26.png"/><Relationship Id="rId5" Type="http://schemas.openxmlformats.org/officeDocument/2006/relationships/slideLayout" Target="../slideLayouts/slideLayout2.xml"/><Relationship Id="rId4" Type="http://schemas.openxmlformats.org/officeDocument/2006/relationships/tags" Target="../tags/tag108.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0.xml"/><Relationship Id="rId1" Type="http://schemas.openxmlformats.org/officeDocument/2006/relationships/tags" Target="../tags/tag109.xml"/></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2.xml"/><Relationship Id="rId1" Type="http://schemas.openxmlformats.org/officeDocument/2006/relationships/tags" Target="../tags/tag111.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4.xml"/><Relationship Id="rId1" Type="http://schemas.openxmlformats.org/officeDocument/2006/relationships/tags" Target="../tags/tag113.xml"/></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6.xml"/><Relationship Id="rId1" Type="http://schemas.openxmlformats.org/officeDocument/2006/relationships/tags" Target="../tags/tag115.xml"/><Relationship Id="rId5" Type="http://schemas.openxmlformats.org/officeDocument/2006/relationships/image" Target="../media/image29.png"/><Relationship Id="rId4" Type="http://schemas.openxmlformats.org/officeDocument/2006/relationships/image" Target="../media/image28.png"/></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8.xml"/><Relationship Id="rId1" Type="http://schemas.openxmlformats.org/officeDocument/2006/relationships/tags" Target="../tags/tag117.xml"/><Relationship Id="rId4" Type="http://schemas.openxmlformats.org/officeDocument/2006/relationships/image" Target="../media/image30.png"/></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0.xml"/><Relationship Id="rId1" Type="http://schemas.openxmlformats.org/officeDocument/2006/relationships/tags" Target="../tags/tag119.xml"/><Relationship Id="rId4" Type="http://schemas.openxmlformats.org/officeDocument/2006/relationships/image" Target="../media/image31.png"/></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2.xml"/><Relationship Id="rId1" Type="http://schemas.openxmlformats.org/officeDocument/2006/relationships/tags" Target="../tags/tag121.xml"/><Relationship Id="rId4" Type="http://schemas.openxmlformats.org/officeDocument/2006/relationships/hyperlink" Target="https://localhost:44395/Index?monParam=1" TargetMode="External"/></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4.xml"/><Relationship Id="rId1" Type="http://schemas.openxmlformats.org/officeDocument/2006/relationships/tags" Target="../tags/tag123.xml"/></Relationships>
</file>

<file path=ppt/slides/_rels/slide60.xml.rels><?xml version="1.0" encoding="UTF-8" standalone="yes"?>
<Relationships xmlns="http://schemas.openxmlformats.org/package/2006/relationships"><Relationship Id="rId3" Type="http://schemas.openxmlformats.org/officeDocument/2006/relationships/tags" Target="../tags/tag127.xml"/><Relationship Id="rId2" Type="http://schemas.openxmlformats.org/officeDocument/2006/relationships/tags" Target="../tags/tag126.xml"/><Relationship Id="rId1" Type="http://schemas.openxmlformats.org/officeDocument/2006/relationships/tags" Target="../tags/tag125.xml"/><Relationship Id="rId5" Type="http://schemas.openxmlformats.org/officeDocument/2006/relationships/image" Target="../media/image32.png"/><Relationship Id="rId4"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9.xml"/><Relationship Id="rId1" Type="http://schemas.openxmlformats.org/officeDocument/2006/relationships/tags" Target="../tags/tag128.xml"/></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0.xml"/></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2.xml"/><Relationship Id="rId1" Type="http://schemas.openxmlformats.org/officeDocument/2006/relationships/tags" Target="../tags/tag131.xml"/></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4.xml"/><Relationship Id="rId1" Type="http://schemas.openxmlformats.org/officeDocument/2006/relationships/tags" Target="../tags/tag133.xml"/></Relationships>
</file>

<file path=ppt/slides/_rels/slide6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35.xml"/></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7.xml"/><Relationship Id="rId1" Type="http://schemas.openxmlformats.org/officeDocument/2006/relationships/tags" Target="../tags/tag136.xml"/></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9.xml"/><Relationship Id="rId1" Type="http://schemas.openxmlformats.org/officeDocument/2006/relationships/tags" Target="../tags/tag138.xml"/><Relationship Id="rId5" Type="http://schemas.openxmlformats.org/officeDocument/2006/relationships/image" Target="../media/image34.png"/><Relationship Id="rId4" Type="http://schemas.openxmlformats.org/officeDocument/2006/relationships/image" Target="../media/image33.png"/></Relationships>
</file>

<file path=ppt/slides/_rels/slide68.xml.rels><?xml version="1.0" encoding="UTF-8" standalone="yes"?>
<Relationships xmlns="http://schemas.openxmlformats.org/package/2006/relationships"><Relationship Id="rId3" Type="http://schemas.openxmlformats.org/officeDocument/2006/relationships/tags" Target="../tags/tag142.xml"/><Relationship Id="rId2" Type="http://schemas.openxmlformats.org/officeDocument/2006/relationships/tags" Target="../tags/tag141.xml"/><Relationship Id="rId1" Type="http://schemas.openxmlformats.org/officeDocument/2006/relationships/tags" Target="../tags/tag140.xml"/><Relationship Id="rId5" Type="http://schemas.openxmlformats.org/officeDocument/2006/relationships/image" Target="../media/image35.png"/><Relationship Id="rId4"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4.xml"/><Relationship Id="rId1" Type="http://schemas.openxmlformats.org/officeDocument/2006/relationships/tags" Target="../tags/tag143.xml"/><Relationship Id="rId4" Type="http://schemas.openxmlformats.org/officeDocument/2006/relationships/image" Target="../media/image36.png"/></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6.xml"/><Relationship Id="rId1" Type="http://schemas.openxmlformats.org/officeDocument/2006/relationships/tags" Target="../tags/tag145.xml"/><Relationship Id="rId4" Type="http://schemas.openxmlformats.org/officeDocument/2006/relationships/image" Target="../media/image37.png"/></Relationships>
</file>

<file path=ppt/slides/_rels/slide7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8.xml"/><Relationship Id="rId1" Type="http://schemas.openxmlformats.org/officeDocument/2006/relationships/tags" Target="../tags/tag147.xml"/><Relationship Id="rId4" Type="http://schemas.openxmlformats.org/officeDocument/2006/relationships/image" Target="../media/image38.png"/></Relationships>
</file>

<file path=ppt/slides/_rels/slide7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49.xml"/></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1.xml"/><Relationship Id="rId1" Type="http://schemas.openxmlformats.org/officeDocument/2006/relationships/tags" Target="../tags/tag150.xml"/></Relationships>
</file>

<file path=ppt/slides/_rels/slide7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Layout" Target="../slideLayouts/slideLayout2.xml"/><Relationship Id="rId1" Type="http://schemas.openxmlformats.org/officeDocument/2006/relationships/tags" Target="../tags/tag152.xml"/></Relationships>
</file>

<file path=ppt/slides/_rels/slide7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4.xml"/><Relationship Id="rId1" Type="http://schemas.openxmlformats.org/officeDocument/2006/relationships/tags" Target="../tags/tag153.xml"/></Relationships>
</file>

<file path=ppt/slides/_rels/slide7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6.xml"/><Relationship Id="rId1" Type="http://schemas.openxmlformats.org/officeDocument/2006/relationships/tags" Target="../tags/tag155.xml"/></Relationships>
</file>

<file path=ppt/slides/_rels/slide7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57.xml"/></Relationships>
</file>

<file path=ppt/slides/_rels/slide7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9.xml"/><Relationship Id="rId1" Type="http://schemas.openxmlformats.org/officeDocument/2006/relationships/tags" Target="../tags/tag158.xml"/><Relationship Id="rId4" Type="http://schemas.openxmlformats.org/officeDocument/2006/relationships/image" Target="../media/image41.png"/></Relationships>
</file>

<file path=ppt/slides/_rels/slide8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1.xml"/><Relationship Id="rId1" Type="http://schemas.openxmlformats.org/officeDocument/2006/relationships/tags" Target="../tags/tag160.xml"/><Relationship Id="rId4" Type="http://schemas.openxmlformats.org/officeDocument/2006/relationships/image" Target="../media/image42.png"/></Relationships>
</file>

<file path=ppt/slides/_rels/slide8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3.xml"/><Relationship Id="rId1" Type="http://schemas.openxmlformats.org/officeDocument/2006/relationships/tags" Target="../tags/tag162.xml"/><Relationship Id="rId4" Type="http://schemas.openxmlformats.org/officeDocument/2006/relationships/image" Target="../media/image43.png"/></Relationships>
</file>

<file path=ppt/slides/_rels/slide8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5.xml"/><Relationship Id="rId1" Type="http://schemas.openxmlformats.org/officeDocument/2006/relationships/tags" Target="../tags/tag164.xml"/><Relationship Id="rId4" Type="http://schemas.openxmlformats.org/officeDocument/2006/relationships/image" Target="../media/image44.png"/></Relationships>
</file>

<file path=ppt/slides/_rels/slide8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7.xml"/><Relationship Id="rId1" Type="http://schemas.openxmlformats.org/officeDocument/2006/relationships/tags" Target="../tags/tag166.xml"/><Relationship Id="rId4" Type="http://schemas.openxmlformats.org/officeDocument/2006/relationships/image" Target="../media/image45.png"/></Relationships>
</file>

<file path=ppt/slides/_rels/slide8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9.xml"/><Relationship Id="rId1" Type="http://schemas.openxmlformats.org/officeDocument/2006/relationships/tags" Target="../tags/tag168.xml"/><Relationship Id="rId4" Type="http://schemas.openxmlformats.org/officeDocument/2006/relationships/image" Target="../media/image46.png"/></Relationships>
</file>

<file path=ppt/slides/_rels/slide8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71.xml"/><Relationship Id="rId1" Type="http://schemas.openxmlformats.org/officeDocument/2006/relationships/tags" Target="../tags/tag170.xml"/><Relationship Id="rId4" Type="http://schemas.openxmlformats.org/officeDocument/2006/relationships/image" Target="../media/image47.png"/></Relationships>
</file>

<file path=ppt/slides/_rels/slide8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72.xml"/></Relationships>
</file>

<file path=ppt/slides/_rels/slide8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74.xml"/><Relationship Id="rId1" Type="http://schemas.openxmlformats.org/officeDocument/2006/relationships/tags" Target="../tags/tag173.xml"/></Relationships>
</file>

<file path=ppt/slides/_rels/slide8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76.xml"/><Relationship Id="rId1" Type="http://schemas.openxmlformats.org/officeDocument/2006/relationships/tags" Target="../tags/tag175.xml"/><Relationship Id="rId4" Type="http://schemas.openxmlformats.org/officeDocument/2006/relationships/image" Target="../media/image48.png"/></Relationships>
</file>

<file path=ppt/slides/_rels/slide8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78.xml"/><Relationship Id="rId1" Type="http://schemas.openxmlformats.org/officeDocument/2006/relationships/tags" Target="../tags/tag177.xml"/></Relationships>
</file>

<file path=ppt/slides/_rels/slide9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slideLayout" Target="../slideLayouts/slideLayout2.xml"/><Relationship Id="rId1" Type="http://schemas.openxmlformats.org/officeDocument/2006/relationships/tags" Target="../tags/tag179.xml"/></Relationships>
</file>

<file path=ppt/slides/_rels/slide9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81.xml"/><Relationship Id="rId1" Type="http://schemas.openxmlformats.org/officeDocument/2006/relationships/tags" Target="../tags/tag180.xml"/></Relationships>
</file>

<file path=ppt/slides/_rels/slide9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82.xml"/></Relationships>
</file>

<file path=ppt/slides/_rels/slide9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84.xml"/><Relationship Id="rId1" Type="http://schemas.openxmlformats.org/officeDocument/2006/relationships/tags" Target="../tags/tag183.xml"/></Relationships>
</file>

<file path=ppt/slides/_rels/slide9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86.xml"/><Relationship Id="rId1" Type="http://schemas.openxmlformats.org/officeDocument/2006/relationships/tags" Target="../tags/tag185.xml"/></Relationships>
</file>

<file path=ppt/slides/_rels/slide9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88.xml"/><Relationship Id="rId1" Type="http://schemas.openxmlformats.org/officeDocument/2006/relationships/tags" Target="../tags/tag187.xml"/></Relationships>
</file>

<file path=ppt/slides/_rels/slide9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89.xml"/></Relationships>
</file>

<file path=ppt/slides/_rels/slide9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91.xml"/><Relationship Id="rId1" Type="http://schemas.openxmlformats.org/officeDocument/2006/relationships/tags" Target="../tags/tag190.xml"/></Relationships>
</file>

<file path=ppt/slides/_rels/slide9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93.xml"/><Relationship Id="rId1" Type="http://schemas.openxmlformats.org/officeDocument/2006/relationships/tags" Target="../tags/tag192.xml"/></Relationships>
</file>

<file path=ppt/slides/_rels/slide9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95.xml"/><Relationship Id="rId1" Type="http://schemas.openxmlformats.org/officeDocument/2006/relationships/tags" Target="../tags/tag194.xml"/></Relationships>
</file>

<file path=ppt/slides/_rels/slide10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97.xml"/><Relationship Id="rId1" Type="http://schemas.openxmlformats.org/officeDocument/2006/relationships/tags" Target="../tags/tag196.xml"/></Relationships>
</file>

<file path=ppt/slides/_rels/slide10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99.xml"/><Relationship Id="rId1" Type="http://schemas.openxmlformats.org/officeDocument/2006/relationships/tags" Target="../tags/tag198.xml"/></Relationships>
</file>

<file path=ppt/slides/_rels/slide10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01.xml"/><Relationship Id="rId1" Type="http://schemas.openxmlformats.org/officeDocument/2006/relationships/tags" Target="../tags/tag200.xml"/></Relationships>
</file>

<file path=ppt/slides/_rels/slide103.xml.rels><?xml version="1.0" encoding="UTF-8" standalone="yes"?>
<Relationships xmlns="http://schemas.openxmlformats.org/package/2006/relationships"><Relationship Id="rId3" Type="http://schemas.openxmlformats.org/officeDocument/2006/relationships/tags" Target="../tags/tag204.xml"/><Relationship Id="rId2" Type="http://schemas.openxmlformats.org/officeDocument/2006/relationships/tags" Target="../tags/tag203.xml"/><Relationship Id="rId1" Type="http://schemas.openxmlformats.org/officeDocument/2006/relationships/tags" Target="../tags/tag202.xml"/><Relationship Id="rId5" Type="http://schemas.openxmlformats.org/officeDocument/2006/relationships/image" Target="../media/image50.png"/><Relationship Id="rId4"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tags" Target="../tags/tag207.xml"/><Relationship Id="rId2" Type="http://schemas.openxmlformats.org/officeDocument/2006/relationships/tags" Target="../tags/tag206.xml"/><Relationship Id="rId1" Type="http://schemas.openxmlformats.org/officeDocument/2006/relationships/tags" Target="../tags/tag205.xml"/><Relationship Id="rId6" Type="http://schemas.openxmlformats.org/officeDocument/2006/relationships/image" Target="../media/image51.png"/><Relationship Id="rId5" Type="http://schemas.openxmlformats.org/officeDocument/2006/relationships/slideLayout" Target="../slideLayouts/slideLayout2.xml"/><Relationship Id="rId4" Type="http://schemas.openxmlformats.org/officeDocument/2006/relationships/tags" Target="../tags/tag208.xml"/></Relationships>
</file>

<file path=ppt/slides/_rels/slide10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10.xml"/><Relationship Id="rId1" Type="http://schemas.openxmlformats.org/officeDocument/2006/relationships/tags" Target="../tags/tag209.xml"/></Relationships>
</file>

<file path=ppt/slides/_rels/slide10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11.xml"/></Relationships>
</file>

<file path=ppt/slides/_rels/slide10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13.xml"/><Relationship Id="rId1" Type="http://schemas.openxmlformats.org/officeDocument/2006/relationships/tags" Target="../tags/tag212.xml"/></Relationships>
</file>

<file path=ppt/slides/_rels/slide10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15.xml"/><Relationship Id="rId1" Type="http://schemas.openxmlformats.org/officeDocument/2006/relationships/tags" Target="../tags/tag214.xml"/></Relationships>
</file>

<file path=ppt/slides/_rels/slide10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17.xml"/><Relationship Id="rId1" Type="http://schemas.openxmlformats.org/officeDocument/2006/relationships/tags" Target="../tags/tag216.xml"/></Relationships>
</file>

<file path=ppt/slides/_rels/slide1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19.xml"/><Relationship Id="rId1" Type="http://schemas.openxmlformats.org/officeDocument/2006/relationships/tags" Target="../tags/tag218.xml"/></Relationships>
</file>

<file path=ppt/slides/_rels/slide111.xml.rels><?xml version="1.0" encoding="UTF-8" standalone="yes"?>
<Relationships xmlns="http://schemas.openxmlformats.org/package/2006/relationships"><Relationship Id="rId3" Type="http://schemas.openxmlformats.org/officeDocument/2006/relationships/tags" Target="../tags/tag222.xml"/><Relationship Id="rId2" Type="http://schemas.openxmlformats.org/officeDocument/2006/relationships/tags" Target="../tags/tag221.xml"/><Relationship Id="rId1" Type="http://schemas.openxmlformats.org/officeDocument/2006/relationships/tags" Target="../tags/tag220.xml"/><Relationship Id="rId5" Type="http://schemas.openxmlformats.org/officeDocument/2006/relationships/image" Target="../media/image52.png"/><Relationship Id="rId4"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tags" Target="../tags/tag225.xml"/><Relationship Id="rId2" Type="http://schemas.openxmlformats.org/officeDocument/2006/relationships/tags" Target="../tags/tag224.xml"/><Relationship Id="rId1" Type="http://schemas.openxmlformats.org/officeDocument/2006/relationships/tags" Target="../tags/tag223.xml"/><Relationship Id="rId5" Type="http://schemas.openxmlformats.org/officeDocument/2006/relationships/image" Target="../media/image53.png"/><Relationship Id="rId4"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tags" Target="../tags/tag228.xml"/><Relationship Id="rId2" Type="http://schemas.openxmlformats.org/officeDocument/2006/relationships/tags" Target="../tags/tag227.xml"/><Relationship Id="rId1" Type="http://schemas.openxmlformats.org/officeDocument/2006/relationships/tags" Target="../tags/tag226.xml"/><Relationship Id="rId5" Type="http://schemas.openxmlformats.org/officeDocument/2006/relationships/image" Target="../media/image54.png"/><Relationship Id="rId4"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30.xml"/><Relationship Id="rId1" Type="http://schemas.openxmlformats.org/officeDocument/2006/relationships/tags" Target="../tags/tag229.xml"/></Relationships>
</file>

<file path=ppt/slides/_rels/slide1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31.xml"/></Relationships>
</file>

<file path=ppt/slides/_rels/slide1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33.xml"/><Relationship Id="rId1" Type="http://schemas.openxmlformats.org/officeDocument/2006/relationships/tags" Target="../tags/tag232.xml"/></Relationships>
</file>

<file path=ppt/slides/_rels/slide1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35.xml"/><Relationship Id="rId1" Type="http://schemas.openxmlformats.org/officeDocument/2006/relationships/tags" Target="../tags/tag234.xml"/></Relationships>
</file>

<file path=ppt/slides/_rels/slide1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37.xml"/><Relationship Id="rId1" Type="http://schemas.openxmlformats.org/officeDocument/2006/relationships/tags" Target="../tags/tag236.xml"/></Relationships>
</file>

<file path=ppt/slides/_rels/slide119.xml.rels><?xml version="1.0" encoding="UTF-8" standalone="yes"?>
<Relationships xmlns="http://schemas.openxmlformats.org/package/2006/relationships"><Relationship Id="rId3" Type="http://schemas.openxmlformats.org/officeDocument/2006/relationships/tags" Target="../tags/tag240.xml"/><Relationship Id="rId7" Type="http://schemas.openxmlformats.org/officeDocument/2006/relationships/image" Target="../media/image56.png"/><Relationship Id="rId2" Type="http://schemas.openxmlformats.org/officeDocument/2006/relationships/tags" Target="../tags/tag239.xml"/><Relationship Id="rId1" Type="http://schemas.openxmlformats.org/officeDocument/2006/relationships/tags" Target="../tags/tag238.xml"/><Relationship Id="rId6" Type="http://schemas.openxmlformats.org/officeDocument/2006/relationships/image" Target="../media/image55.png"/><Relationship Id="rId5" Type="http://schemas.openxmlformats.org/officeDocument/2006/relationships/slideLayout" Target="../slideLayouts/slideLayout2.xml"/><Relationship Id="rId4" Type="http://schemas.openxmlformats.org/officeDocument/2006/relationships/tags" Target="../tags/tag241.xml"/></Relationships>
</file>

<file path=ppt/slides/_rels/slide120.xml.rels><?xml version="1.0" encoding="UTF-8" standalone="yes"?>
<Relationships xmlns="http://schemas.openxmlformats.org/package/2006/relationships"><Relationship Id="rId3" Type="http://schemas.openxmlformats.org/officeDocument/2006/relationships/tags" Target="../tags/tag244.xml"/><Relationship Id="rId2" Type="http://schemas.openxmlformats.org/officeDocument/2006/relationships/tags" Target="../tags/tag243.xml"/><Relationship Id="rId1" Type="http://schemas.openxmlformats.org/officeDocument/2006/relationships/tags" Target="../tags/tag242.xml"/><Relationship Id="rId6" Type="http://schemas.openxmlformats.org/officeDocument/2006/relationships/image" Target="../media/image57.png"/><Relationship Id="rId5" Type="http://schemas.openxmlformats.org/officeDocument/2006/relationships/slideLayout" Target="../slideLayouts/slideLayout2.xml"/><Relationship Id="rId4" Type="http://schemas.openxmlformats.org/officeDocument/2006/relationships/tags" Target="../tags/tag245.xml"/></Relationships>
</file>

<file path=ppt/slides/_rels/slide121.xml.rels><?xml version="1.0" encoding="UTF-8" standalone="yes"?>
<Relationships xmlns="http://schemas.openxmlformats.org/package/2006/relationships"><Relationship Id="rId3" Type="http://schemas.openxmlformats.org/officeDocument/2006/relationships/tags" Target="../tags/tag248.xml"/><Relationship Id="rId2" Type="http://schemas.openxmlformats.org/officeDocument/2006/relationships/tags" Target="../tags/tag247.xml"/><Relationship Id="rId1" Type="http://schemas.openxmlformats.org/officeDocument/2006/relationships/tags" Target="../tags/tag246.xml"/><Relationship Id="rId5" Type="http://schemas.openxmlformats.org/officeDocument/2006/relationships/image" Target="../media/image58.png"/><Relationship Id="rId4"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tags" Target="../tags/tag251.xml"/><Relationship Id="rId2" Type="http://schemas.openxmlformats.org/officeDocument/2006/relationships/tags" Target="../tags/tag250.xml"/><Relationship Id="rId1" Type="http://schemas.openxmlformats.org/officeDocument/2006/relationships/tags" Target="../tags/tag249.xml"/><Relationship Id="rId5" Type="http://schemas.openxmlformats.org/officeDocument/2006/relationships/image" Target="../media/image59.png"/><Relationship Id="rId4"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53.xml"/><Relationship Id="rId1" Type="http://schemas.openxmlformats.org/officeDocument/2006/relationships/tags" Target="../tags/tag252.xml"/></Relationships>
</file>

<file path=ppt/slides/_rels/slide1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54.xml"/></Relationships>
</file>

<file path=ppt/slides/_rels/slide1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56.xml"/><Relationship Id="rId1" Type="http://schemas.openxmlformats.org/officeDocument/2006/relationships/tags" Target="../tags/tag255.xml"/></Relationships>
</file>

<file path=ppt/slides/_rels/slide1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57.xml"/></Relationships>
</file>

<file path=ppt/slides/_rels/slide1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59.xml"/><Relationship Id="rId1" Type="http://schemas.openxmlformats.org/officeDocument/2006/relationships/tags" Target="../tags/tag258.xml"/></Relationships>
</file>

<file path=ppt/slides/_rels/slide1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61.xml"/><Relationship Id="rId1" Type="http://schemas.openxmlformats.org/officeDocument/2006/relationships/tags" Target="../tags/tag260.xml"/><Relationship Id="rId4" Type="http://schemas.openxmlformats.org/officeDocument/2006/relationships/image" Target="../media/image60.jpeg"/></Relationships>
</file>

<file path=ppt/slides/_rels/slide1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63.xml"/><Relationship Id="rId1" Type="http://schemas.openxmlformats.org/officeDocument/2006/relationships/tags" Target="../tags/tag262.xml"/><Relationship Id="rId5" Type="http://schemas.openxmlformats.org/officeDocument/2006/relationships/hyperlink" Target="https://docs.microsoft.com/en-us/aspnet/core/security/anti-request-forgery?view=aspnetcore-3.1" TargetMode="External"/><Relationship Id="rId4" Type="http://schemas.openxmlformats.org/officeDocument/2006/relationships/hyperlink" Target="https://www.learnrazorpages.com/razor-pages/form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BFBBB-75A4-48A8-BF4D-1A422686C130}"/>
              </a:ext>
            </a:extLst>
          </p:cNvPr>
          <p:cNvSpPr>
            <a:spLocks noGrp="1"/>
          </p:cNvSpPr>
          <p:nvPr>
            <p:ph type="ctrTitle"/>
            <p:custDataLst>
              <p:tags r:id="rId1"/>
            </p:custDataLst>
          </p:nvPr>
        </p:nvSpPr>
        <p:spPr/>
        <p:txBody>
          <a:bodyPr/>
          <a:lstStyle/>
          <a:p>
            <a:r>
              <a:rPr lang="fr-CA" sz="6000" dirty="0"/>
              <a:t>Intégration de source de données avec ADO.NET</a:t>
            </a:r>
          </a:p>
        </p:txBody>
      </p:sp>
      <p:sp>
        <p:nvSpPr>
          <p:cNvPr id="3" name="Subtitle 2">
            <a:extLst>
              <a:ext uri="{FF2B5EF4-FFF2-40B4-BE49-F238E27FC236}">
                <a16:creationId xmlns:a16="http://schemas.microsoft.com/office/drawing/2014/main" id="{E874DFCA-810D-41A7-A7A0-9BDC978D0492}"/>
              </a:ext>
            </a:extLst>
          </p:cNvPr>
          <p:cNvSpPr>
            <a:spLocks noGrp="1"/>
          </p:cNvSpPr>
          <p:nvPr>
            <p:ph type="subTitle" idx="1"/>
            <p:custDataLst>
              <p:tags r:id="rId2"/>
            </p:custDataLst>
          </p:nvPr>
        </p:nvSpPr>
        <p:spPr/>
        <p:txBody>
          <a:bodyPr/>
          <a:lstStyle/>
          <a:p>
            <a:endParaRPr lang="fr-CA"/>
          </a:p>
        </p:txBody>
      </p:sp>
    </p:spTree>
    <p:extLst>
      <p:ext uri="{BB962C8B-B14F-4D97-AF65-F5344CB8AC3E}">
        <p14:creationId xmlns:p14="http://schemas.microsoft.com/office/powerpoint/2010/main" val="1753086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595777" y="2625466"/>
            <a:ext cx="9404723" cy="1400530"/>
          </a:xfrm>
        </p:spPr>
        <p:txBody>
          <a:bodyPr/>
          <a:lstStyle/>
          <a:p>
            <a:r>
              <a:rPr lang="en-US" dirty="0"/>
              <a:t>Rappel du dernier </a:t>
            </a:r>
            <a:r>
              <a:rPr lang="en-US" dirty="0" err="1"/>
              <a:t>cours</a:t>
            </a:r>
            <a:endParaRPr lang="en-US" dirty="0"/>
          </a:p>
        </p:txBody>
      </p:sp>
    </p:spTree>
    <p:extLst>
      <p:ext uri="{BB962C8B-B14F-4D97-AF65-F5344CB8AC3E}">
        <p14:creationId xmlns:p14="http://schemas.microsoft.com/office/powerpoint/2010/main" val="22642036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FEAB2-FEFB-49FE-AB7B-582F5DA80CC9}"/>
              </a:ext>
            </a:extLst>
          </p:cNvPr>
          <p:cNvSpPr>
            <a:spLocks noGrp="1"/>
          </p:cNvSpPr>
          <p:nvPr>
            <p:ph type="title"/>
            <p:custDataLst>
              <p:tags r:id="rId1"/>
            </p:custDataLst>
          </p:nvPr>
        </p:nvSpPr>
        <p:spPr/>
        <p:txBody>
          <a:bodyPr/>
          <a:lstStyle/>
          <a:p>
            <a:r>
              <a:rPr lang="fr-CA" dirty="0"/>
              <a:t>Rappel du dernier cours</a:t>
            </a:r>
          </a:p>
        </p:txBody>
      </p:sp>
      <p:sp>
        <p:nvSpPr>
          <p:cNvPr id="3" name="Content Placeholder 2">
            <a:extLst>
              <a:ext uri="{FF2B5EF4-FFF2-40B4-BE49-F238E27FC236}">
                <a16:creationId xmlns:a16="http://schemas.microsoft.com/office/drawing/2014/main" id="{14B4E62D-F150-4DB8-AE78-2716B9D6838E}"/>
              </a:ext>
            </a:extLst>
          </p:cNvPr>
          <p:cNvSpPr>
            <a:spLocks noGrp="1"/>
          </p:cNvSpPr>
          <p:nvPr>
            <p:ph idx="1"/>
            <p:custDataLst>
              <p:tags r:id="rId2"/>
            </p:custDataLst>
          </p:nvPr>
        </p:nvSpPr>
        <p:spPr/>
        <p:txBody>
          <a:bodyPr/>
          <a:lstStyle/>
          <a:p>
            <a:r>
              <a:rPr lang="fr-CA" dirty="0"/>
              <a:t>Au dernier cours, nous avons vu comment créer un projet d'application web avec ASP.NET</a:t>
            </a:r>
          </a:p>
          <a:p>
            <a:r>
              <a:rPr lang="fr-CA" dirty="0"/>
              <a:t>Nous avons ainsi pu </a:t>
            </a:r>
          </a:p>
          <a:p>
            <a:pPr lvl="1"/>
            <a:r>
              <a:rPr lang="fr-CA" dirty="0"/>
              <a:t>Créer des pages et des </a:t>
            </a:r>
            <a:r>
              <a:rPr lang="fr-CA" dirty="0" err="1"/>
              <a:t>layouts</a:t>
            </a:r>
            <a:endParaRPr lang="fr-CA" dirty="0"/>
          </a:p>
          <a:p>
            <a:pPr lvl="1"/>
            <a:r>
              <a:rPr lang="fr-CA" dirty="0"/>
              <a:t>Ajouter des fichiers statiques (JavaScript, image, CSS)</a:t>
            </a:r>
          </a:p>
          <a:p>
            <a:pPr lvl="1"/>
            <a:r>
              <a:rPr lang="fr-CA" dirty="0"/>
              <a:t>Inclure du code serveur dans nos pages avec la syntaxe </a:t>
            </a:r>
            <a:r>
              <a:rPr lang="fr-CA" dirty="0" err="1"/>
              <a:t>Razor</a:t>
            </a:r>
            <a:endParaRPr lang="fr-CA" dirty="0"/>
          </a:p>
          <a:p>
            <a:pPr lvl="1"/>
            <a:endParaRPr lang="fr-CA" dirty="0"/>
          </a:p>
          <a:p>
            <a:pPr lvl="1"/>
            <a:endParaRPr lang="fr-CA" dirty="0"/>
          </a:p>
        </p:txBody>
      </p:sp>
    </p:spTree>
    <p:extLst>
      <p:ext uri="{BB962C8B-B14F-4D97-AF65-F5344CB8AC3E}">
        <p14:creationId xmlns:p14="http://schemas.microsoft.com/office/powerpoint/2010/main" val="38159774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FEAB2-FEFB-49FE-AB7B-582F5DA80CC9}"/>
              </a:ext>
            </a:extLst>
          </p:cNvPr>
          <p:cNvSpPr>
            <a:spLocks noGrp="1"/>
          </p:cNvSpPr>
          <p:nvPr>
            <p:ph type="title"/>
            <p:custDataLst>
              <p:tags r:id="rId1"/>
            </p:custDataLst>
          </p:nvPr>
        </p:nvSpPr>
        <p:spPr/>
        <p:txBody>
          <a:bodyPr/>
          <a:lstStyle/>
          <a:p>
            <a:r>
              <a:rPr lang="fr-CA" dirty="0"/>
              <a:t>Rappel du dernier cours</a:t>
            </a:r>
          </a:p>
        </p:txBody>
      </p:sp>
      <p:sp>
        <p:nvSpPr>
          <p:cNvPr id="3" name="Content Placeholder 2">
            <a:extLst>
              <a:ext uri="{FF2B5EF4-FFF2-40B4-BE49-F238E27FC236}">
                <a16:creationId xmlns:a16="http://schemas.microsoft.com/office/drawing/2014/main" id="{14B4E62D-F150-4DB8-AE78-2716B9D6838E}"/>
              </a:ext>
            </a:extLst>
          </p:cNvPr>
          <p:cNvSpPr>
            <a:spLocks noGrp="1"/>
          </p:cNvSpPr>
          <p:nvPr>
            <p:ph idx="1"/>
            <p:custDataLst>
              <p:tags r:id="rId2"/>
            </p:custDataLst>
          </p:nvPr>
        </p:nvSpPr>
        <p:spPr/>
        <p:txBody>
          <a:bodyPr/>
          <a:lstStyle/>
          <a:p>
            <a:r>
              <a:rPr lang="fr-CA" dirty="0"/>
              <a:t>Les exemples que nous avons utilisés ne permettaient pas d'utiliser des données dynamiques, c'est-à-dire des données provenant d'une base de données, et qui peuvent être modifiées par les utilisateurs.</a:t>
            </a:r>
          </a:p>
          <a:p>
            <a:endParaRPr lang="fr-CA" dirty="0"/>
          </a:p>
          <a:p>
            <a:r>
              <a:rPr lang="fr-CA" dirty="0"/>
              <a:t>C'est ce que nous verrons comment faire aujourd'hui avec ADO.NET</a:t>
            </a:r>
          </a:p>
          <a:p>
            <a:pPr lvl="1"/>
            <a:endParaRPr lang="fr-CA" dirty="0"/>
          </a:p>
          <a:p>
            <a:pPr lvl="1"/>
            <a:endParaRPr lang="fr-CA" dirty="0"/>
          </a:p>
        </p:txBody>
      </p:sp>
    </p:spTree>
    <p:extLst>
      <p:ext uri="{BB962C8B-B14F-4D97-AF65-F5344CB8AC3E}">
        <p14:creationId xmlns:p14="http://schemas.microsoft.com/office/powerpoint/2010/main" val="19989653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595777" y="2625466"/>
            <a:ext cx="9404723" cy="1400530"/>
          </a:xfrm>
        </p:spPr>
        <p:txBody>
          <a:bodyPr/>
          <a:lstStyle/>
          <a:p>
            <a:r>
              <a:rPr lang="en-US" dirty="0"/>
              <a:t>Introduction à </a:t>
            </a:r>
            <a:r>
              <a:rPr lang="en-US" dirty="0" err="1"/>
              <a:t>l'intégration</a:t>
            </a:r>
            <a:r>
              <a:rPr lang="en-US" dirty="0"/>
              <a:t> </a:t>
            </a:r>
            <a:r>
              <a:rPr lang="en-US" dirty="0" err="1"/>
              <a:t>d'une</a:t>
            </a:r>
            <a:r>
              <a:rPr lang="en-US" dirty="0"/>
              <a:t> application avec </a:t>
            </a:r>
            <a:r>
              <a:rPr lang="en-US" dirty="0" err="1"/>
              <a:t>une</a:t>
            </a:r>
            <a:r>
              <a:rPr lang="en-US" dirty="0"/>
              <a:t> base de </a:t>
            </a:r>
            <a:r>
              <a:rPr lang="en-US" dirty="0" err="1"/>
              <a:t>données</a:t>
            </a:r>
            <a:endParaRPr lang="en-US" dirty="0"/>
          </a:p>
        </p:txBody>
      </p:sp>
    </p:spTree>
    <p:extLst>
      <p:ext uri="{BB962C8B-B14F-4D97-AF65-F5344CB8AC3E}">
        <p14:creationId xmlns:p14="http://schemas.microsoft.com/office/powerpoint/2010/main" val="37223278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357F4-95FD-4DB0-8AC4-A9BD04206CA8}"/>
              </a:ext>
            </a:extLst>
          </p:cNvPr>
          <p:cNvSpPr>
            <a:spLocks noGrp="1"/>
          </p:cNvSpPr>
          <p:nvPr>
            <p:ph type="title"/>
            <p:custDataLst>
              <p:tags r:id="rId1"/>
            </p:custDataLst>
          </p:nvPr>
        </p:nvSpPr>
        <p:spPr/>
        <p:txBody>
          <a:bodyPr/>
          <a:lstStyle/>
          <a:p>
            <a:r>
              <a:rPr lang="fr-CA" dirty="0"/>
              <a:t>Introduction</a:t>
            </a:r>
          </a:p>
        </p:txBody>
      </p:sp>
      <p:sp>
        <p:nvSpPr>
          <p:cNvPr id="3" name="Content Placeholder 2">
            <a:extLst>
              <a:ext uri="{FF2B5EF4-FFF2-40B4-BE49-F238E27FC236}">
                <a16:creationId xmlns:a16="http://schemas.microsoft.com/office/drawing/2014/main" id="{A6E50B6D-AF72-4F89-BCA4-4420AB1F59C8}"/>
              </a:ext>
            </a:extLst>
          </p:cNvPr>
          <p:cNvSpPr>
            <a:spLocks noGrp="1"/>
          </p:cNvSpPr>
          <p:nvPr>
            <p:ph idx="1"/>
            <p:custDataLst>
              <p:tags r:id="rId2"/>
            </p:custDataLst>
          </p:nvPr>
        </p:nvSpPr>
        <p:spPr/>
        <p:txBody>
          <a:bodyPr/>
          <a:lstStyle/>
          <a:p>
            <a:r>
              <a:rPr lang="fr-CA" dirty="0"/>
              <a:t>Jusqu'ici, nous avons développé des projets ASP.NET </a:t>
            </a:r>
            <a:r>
              <a:rPr lang="fr-CA" dirty="0" err="1"/>
              <a:t>Core</a:t>
            </a:r>
            <a:r>
              <a:rPr lang="fr-CA" dirty="0"/>
              <a:t> qui ne contenaient que du contenu statique (le même contenu chaque fois que la page est charge).</a:t>
            </a:r>
          </a:p>
          <a:p>
            <a:r>
              <a:rPr lang="fr-CA" dirty="0"/>
              <a:t>C'était ce qui dominait l'Internet jusqu'à la fin des années 90 qu'on appelait tout simplement des "sites statiques"</a:t>
            </a:r>
          </a:p>
          <a:p>
            <a:r>
              <a:rPr lang="fr-CA" dirty="0"/>
              <a:t>À la fin des années 90, l'émergence des sites web exploitant des bases de données a transformé l'utilisation de l'Internet en créant ce concept de "</a:t>
            </a:r>
            <a:r>
              <a:rPr lang="fr-CA" dirty="0" err="1"/>
              <a:t>Database</a:t>
            </a:r>
            <a:r>
              <a:rPr lang="fr-CA" dirty="0"/>
              <a:t> </a:t>
            </a:r>
            <a:r>
              <a:rPr lang="fr-CA" dirty="0" err="1"/>
              <a:t>driven</a:t>
            </a:r>
            <a:r>
              <a:rPr lang="fr-CA" dirty="0"/>
              <a:t> web site" ou "Site web dynamique".</a:t>
            </a:r>
          </a:p>
          <a:p>
            <a:r>
              <a:rPr lang="fr-CA" dirty="0"/>
              <a:t>Aujourd’hui, ce concept s'appelle tout simplement "Application web" et représente la très grande majorité des sites d'aujourd'hui.</a:t>
            </a:r>
          </a:p>
          <a:p>
            <a:pPr lvl="1"/>
            <a:endParaRPr lang="fr-CA" dirty="0"/>
          </a:p>
        </p:txBody>
      </p:sp>
    </p:spTree>
    <p:extLst>
      <p:ext uri="{BB962C8B-B14F-4D97-AF65-F5344CB8AC3E}">
        <p14:creationId xmlns:p14="http://schemas.microsoft.com/office/powerpoint/2010/main" val="24559090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5F87E-3C7A-464F-88A5-F58157E69B4F}"/>
              </a:ext>
            </a:extLst>
          </p:cNvPr>
          <p:cNvSpPr>
            <a:spLocks noGrp="1"/>
          </p:cNvSpPr>
          <p:nvPr>
            <p:ph type="title"/>
            <p:custDataLst>
              <p:tags r:id="rId1"/>
            </p:custDataLst>
          </p:nvPr>
        </p:nvSpPr>
        <p:spPr/>
        <p:txBody>
          <a:bodyPr/>
          <a:lstStyle/>
          <a:p>
            <a:r>
              <a:rPr lang="en-US" dirty="0"/>
              <a:t>Introduction</a:t>
            </a:r>
            <a:endParaRPr lang="fr-CA" dirty="0"/>
          </a:p>
        </p:txBody>
      </p:sp>
      <p:sp>
        <p:nvSpPr>
          <p:cNvPr id="3" name="Content Placeholder 2">
            <a:extLst>
              <a:ext uri="{FF2B5EF4-FFF2-40B4-BE49-F238E27FC236}">
                <a16:creationId xmlns:a16="http://schemas.microsoft.com/office/drawing/2014/main" id="{36C004CD-2F21-4835-95A5-23D95CE9113D}"/>
              </a:ext>
            </a:extLst>
          </p:cNvPr>
          <p:cNvSpPr>
            <a:spLocks noGrp="1"/>
          </p:cNvSpPr>
          <p:nvPr>
            <p:ph idx="1"/>
            <p:custDataLst>
              <p:tags r:id="rId2"/>
            </p:custDataLst>
          </p:nvPr>
        </p:nvSpPr>
        <p:spPr/>
        <p:txBody>
          <a:bodyPr/>
          <a:lstStyle/>
          <a:p>
            <a:r>
              <a:rPr lang="en-US" dirty="0"/>
              <a:t>Une application web </a:t>
            </a:r>
            <a:r>
              <a:rPr lang="en-US" dirty="0" err="1"/>
              <a:t>est</a:t>
            </a:r>
            <a:r>
              <a:rPr lang="en-US" dirty="0"/>
              <a:t> </a:t>
            </a:r>
            <a:r>
              <a:rPr lang="en-US" dirty="0" err="1"/>
              <a:t>donc</a:t>
            </a:r>
            <a:r>
              <a:rPr lang="en-US" dirty="0"/>
              <a:t> un site web qui </a:t>
            </a:r>
            <a:r>
              <a:rPr lang="en-US" dirty="0" err="1"/>
              <a:t>permet</a:t>
            </a:r>
            <a:r>
              <a:rPr lang="en-US" dirty="0"/>
              <a:t> aux </a:t>
            </a:r>
            <a:r>
              <a:rPr lang="en-US" dirty="0" err="1"/>
              <a:t>utilisateurs</a:t>
            </a:r>
            <a:r>
              <a:rPr lang="en-US" dirty="0"/>
              <a:t> du site (de </a:t>
            </a:r>
            <a:r>
              <a:rPr lang="en-US" dirty="0" err="1"/>
              <a:t>façon</a:t>
            </a:r>
            <a:r>
              <a:rPr lang="en-US" dirty="0"/>
              <a:t> anonyme </a:t>
            </a:r>
            <a:r>
              <a:rPr lang="en-US" dirty="0" err="1"/>
              <a:t>ou</a:t>
            </a:r>
            <a:r>
              <a:rPr lang="en-US" dirty="0"/>
              <a:t> </a:t>
            </a:r>
            <a:r>
              <a:rPr lang="en-US" dirty="0" err="1"/>
              <a:t>authentifie</a:t>
            </a:r>
            <a:r>
              <a:rPr lang="en-US" dirty="0"/>
              <a:t>), </a:t>
            </a:r>
            <a:r>
              <a:rPr lang="en-US" dirty="0" err="1"/>
              <a:t>d'interagir</a:t>
            </a:r>
            <a:r>
              <a:rPr lang="en-US" dirty="0"/>
              <a:t> avec le site Internet </a:t>
            </a:r>
            <a:r>
              <a:rPr lang="en-US" dirty="0" err="1"/>
              <a:t>en</a:t>
            </a:r>
            <a:r>
              <a:rPr lang="en-US" dirty="0"/>
              <a:t> y </a:t>
            </a:r>
            <a:r>
              <a:rPr lang="en-US" dirty="0" err="1"/>
              <a:t>créant</a:t>
            </a:r>
            <a:r>
              <a:rPr lang="en-US" dirty="0"/>
              <a:t>, </a:t>
            </a:r>
            <a:r>
              <a:rPr lang="en-US" dirty="0" err="1"/>
              <a:t>modifiant</a:t>
            </a:r>
            <a:r>
              <a:rPr lang="en-US" dirty="0"/>
              <a:t>, </a:t>
            </a:r>
            <a:r>
              <a:rPr lang="en-US" dirty="0" err="1"/>
              <a:t>récupérant</a:t>
            </a:r>
            <a:r>
              <a:rPr lang="en-US" dirty="0"/>
              <a:t> </a:t>
            </a:r>
            <a:r>
              <a:rPr lang="en-US" dirty="0" err="1"/>
              <a:t>ou</a:t>
            </a:r>
            <a:r>
              <a:rPr lang="en-US" dirty="0"/>
              <a:t> </a:t>
            </a:r>
            <a:r>
              <a:rPr lang="en-US" dirty="0" err="1"/>
              <a:t>supprimant</a:t>
            </a:r>
            <a:r>
              <a:rPr lang="en-US" dirty="0"/>
              <a:t> des </a:t>
            </a:r>
            <a:r>
              <a:rPr lang="en-US" dirty="0" err="1"/>
              <a:t>données</a:t>
            </a:r>
            <a:r>
              <a:rPr lang="en-US" dirty="0"/>
              <a:t>.</a:t>
            </a:r>
          </a:p>
          <a:p>
            <a:endParaRPr lang="en-US" dirty="0"/>
          </a:p>
          <a:p>
            <a:r>
              <a:rPr lang="en-US" dirty="0"/>
              <a:t>La </a:t>
            </a:r>
            <a:r>
              <a:rPr lang="en-US" dirty="0" err="1"/>
              <a:t>liste</a:t>
            </a:r>
            <a:r>
              <a:rPr lang="en-US" dirty="0"/>
              <a:t> </a:t>
            </a:r>
            <a:r>
              <a:rPr lang="en-US" dirty="0" err="1"/>
              <a:t>est</a:t>
            </a:r>
            <a:r>
              <a:rPr lang="en-US" dirty="0"/>
              <a:t> longue:</a:t>
            </a:r>
          </a:p>
          <a:p>
            <a:pPr lvl="1"/>
            <a:r>
              <a:rPr lang="en-US" dirty="0"/>
              <a:t>Site de </a:t>
            </a:r>
            <a:r>
              <a:rPr lang="en-US" dirty="0" err="1"/>
              <a:t>courriel</a:t>
            </a:r>
            <a:endParaRPr lang="en-US" dirty="0"/>
          </a:p>
          <a:p>
            <a:pPr lvl="1"/>
            <a:r>
              <a:rPr lang="en-US" dirty="0"/>
              <a:t>Site de commerce </a:t>
            </a:r>
            <a:r>
              <a:rPr lang="en-US" dirty="0" err="1"/>
              <a:t>en</a:t>
            </a:r>
            <a:r>
              <a:rPr lang="en-US" dirty="0"/>
              <a:t> </a:t>
            </a:r>
            <a:r>
              <a:rPr lang="en-US" dirty="0" err="1"/>
              <a:t>ligne</a:t>
            </a:r>
            <a:endParaRPr lang="en-US" dirty="0"/>
          </a:p>
          <a:p>
            <a:pPr lvl="1"/>
            <a:r>
              <a:rPr lang="en-US" dirty="0" err="1"/>
              <a:t>Média</a:t>
            </a:r>
            <a:r>
              <a:rPr lang="en-US" dirty="0"/>
              <a:t> social</a:t>
            </a:r>
          </a:p>
          <a:p>
            <a:pPr lvl="1"/>
            <a:r>
              <a:rPr lang="en-US" dirty="0"/>
              <a:t>etc.</a:t>
            </a:r>
            <a:endParaRPr lang="fr-CA" dirty="0"/>
          </a:p>
        </p:txBody>
      </p:sp>
    </p:spTree>
    <p:extLst>
      <p:ext uri="{BB962C8B-B14F-4D97-AF65-F5344CB8AC3E}">
        <p14:creationId xmlns:p14="http://schemas.microsoft.com/office/powerpoint/2010/main" val="8121544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364B7-AFD7-4CC6-B81D-B31115D1C21F}"/>
              </a:ext>
            </a:extLst>
          </p:cNvPr>
          <p:cNvSpPr>
            <a:spLocks noGrp="1"/>
          </p:cNvSpPr>
          <p:nvPr>
            <p:ph type="title"/>
            <p:custDataLst>
              <p:tags r:id="rId1"/>
            </p:custDataLst>
          </p:nvPr>
        </p:nvSpPr>
        <p:spPr/>
        <p:txBody>
          <a:bodyPr/>
          <a:lstStyle/>
          <a:p>
            <a:r>
              <a:rPr lang="en-US" dirty="0"/>
              <a:t>Introduction</a:t>
            </a:r>
            <a:endParaRPr lang="fr-CA" dirty="0"/>
          </a:p>
        </p:txBody>
      </p:sp>
      <p:sp>
        <p:nvSpPr>
          <p:cNvPr id="3" name="Content Placeholder 2">
            <a:extLst>
              <a:ext uri="{FF2B5EF4-FFF2-40B4-BE49-F238E27FC236}">
                <a16:creationId xmlns:a16="http://schemas.microsoft.com/office/drawing/2014/main" id="{5061F86F-F6FF-411E-9E7B-2730F5B6FC0C}"/>
              </a:ext>
            </a:extLst>
          </p:cNvPr>
          <p:cNvSpPr>
            <a:spLocks noGrp="1"/>
          </p:cNvSpPr>
          <p:nvPr>
            <p:ph idx="1"/>
            <p:custDataLst>
              <p:tags r:id="rId2"/>
            </p:custDataLst>
          </p:nvPr>
        </p:nvSpPr>
        <p:spPr/>
        <p:txBody>
          <a:bodyPr/>
          <a:lstStyle/>
          <a:p>
            <a:r>
              <a:rPr lang="en-US" dirty="0" err="1"/>
              <a:t>Toutes</a:t>
            </a:r>
            <a:r>
              <a:rPr lang="en-US" dirty="0"/>
              <a:t> </a:t>
            </a:r>
            <a:r>
              <a:rPr lang="en-US" dirty="0" err="1"/>
              <a:t>ces</a:t>
            </a:r>
            <a:r>
              <a:rPr lang="en-US" dirty="0"/>
              <a:t> applications web </a:t>
            </a:r>
            <a:r>
              <a:rPr lang="en-US" dirty="0" err="1"/>
              <a:t>ont</a:t>
            </a:r>
            <a:r>
              <a:rPr lang="en-US" dirty="0"/>
              <a:t> </a:t>
            </a:r>
            <a:r>
              <a:rPr lang="en-US" dirty="0" err="1"/>
              <a:t>comme</a:t>
            </a:r>
            <a:r>
              <a:rPr lang="en-US" dirty="0"/>
              <a:t> point </a:t>
            </a:r>
            <a:r>
              <a:rPr lang="en-US" dirty="0" err="1"/>
              <a:t>commun</a:t>
            </a:r>
            <a:r>
              <a:rPr lang="en-US" dirty="0"/>
              <a:t> </a:t>
            </a:r>
            <a:r>
              <a:rPr lang="en-US" dirty="0" err="1"/>
              <a:t>d'avoir</a:t>
            </a:r>
            <a:r>
              <a:rPr lang="en-US" dirty="0"/>
              <a:t> </a:t>
            </a:r>
            <a:r>
              <a:rPr lang="en-US" dirty="0" err="1"/>
              <a:t>une</a:t>
            </a:r>
            <a:r>
              <a:rPr lang="en-US" dirty="0"/>
              <a:t> base de </a:t>
            </a:r>
            <a:r>
              <a:rPr lang="en-US" dirty="0" err="1"/>
              <a:t>données</a:t>
            </a:r>
            <a:r>
              <a:rPr lang="en-US" dirty="0"/>
              <a:t> qui </a:t>
            </a:r>
            <a:r>
              <a:rPr lang="en-US" dirty="0" err="1"/>
              <a:t>peut</a:t>
            </a:r>
            <a:r>
              <a:rPr lang="en-US" dirty="0"/>
              <a:t> </a:t>
            </a:r>
            <a:r>
              <a:rPr lang="en-US" dirty="0" err="1"/>
              <a:t>être</a:t>
            </a:r>
            <a:r>
              <a:rPr lang="en-US" dirty="0"/>
              <a:t> </a:t>
            </a:r>
            <a:r>
              <a:rPr lang="en-US" dirty="0" err="1"/>
              <a:t>accédée</a:t>
            </a:r>
            <a:r>
              <a:rPr lang="en-US" dirty="0"/>
              <a:t> pour stocker les </a:t>
            </a:r>
            <a:r>
              <a:rPr lang="en-US" dirty="0" err="1"/>
              <a:t>informations</a:t>
            </a:r>
            <a:r>
              <a:rPr lang="en-US" dirty="0"/>
              <a:t>.</a:t>
            </a:r>
          </a:p>
          <a:p>
            <a:endParaRPr lang="en-US" dirty="0"/>
          </a:p>
          <a:p>
            <a:r>
              <a:rPr lang="en-US" dirty="0" err="1"/>
              <a:t>C'est</a:t>
            </a:r>
            <a:r>
              <a:rPr lang="en-US" dirty="0"/>
              <a:t> </a:t>
            </a:r>
            <a:r>
              <a:rPr lang="en-US" dirty="0" err="1"/>
              <a:t>exactement</a:t>
            </a:r>
            <a:r>
              <a:rPr lang="en-US" dirty="0"/>
              <a:t> </a:t>
            </a:r>
            <a:r>
              <a:rPr lang="en-US" dirty="0" err="1"/>
              <a:t>ce</a:t>
            </a:r>
            <a:r>
              <a:rPr lang="en-US" dirty="0"/>
              <a:t> que nous </a:t>
            </a:r>
            <a:r>
              <a:rPr lang="en-US" dirty="0" err="1"/>
              <a:t>apprendrons</a:t>
            </a:r>
            <a:r>
              <a:rPr lang="en-US" dirty="0"/>
              <a:t> à faire </a:t>
            </a:r>
            <a:r>
              <a:rPr lang="en-US" dirty="0" err="1"/>
              <a:t>aujourd'hui</a:t>
            </a:r>
            <a:r>
              <a:rPr lang="en-US" dirty="0"/>
              <a:t>.</a:t>
            </a:r>
          </a:p>
          <a:p>
            <a:endParaRPr lang="en-US" dirty="0"/>
          </a:p>
        </p:txBody>
      </p:sp>
    </p:spTree>
    <p:extLst>
      <p:ext uri="{BB962C8B-B14F-4D97-AF65-F5344CB8AC3E}">
        <p14:creationId xmlns:p14="http://schemas.microsoft.com/office/powerpoint/2010/main" val="11335646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934CA-E763-4B4C-ADBC-AA25C2893D74}"/>
              </a:ext>
            </a:extLst>
          </p:cNvPr>
          <p:cNvSpPr>
            <a:spLocks noGrp="1"/>
          </p:cNvSpPr>
          <p:nvPr>
            <p:ph type="title"/>
            <p:custDataLst>
              <p:tags r:id="rId1"/>
            </p:custDataLst>
          </p:nvPr>
        </p:nvSpPr>
        <p:spPr/>
        <p:txBody>
          <a:bodyPr/>
          <a:lstStyle/>
          <a:p>
            <a:r>
              <a:rPr lang="en-CA" dirty="0"/>
              <a:t>Introduction</a:t>
            </a:r>
            <a:endParaRPr lang="fr-CA" dirty="0"/>
          </a:p>
        </p:txBody>
      </p:sp>
      <p:sp>
        <p:nvSpPr>
          <p:cNvPr id="3" name="Content Placeholder 2">
            <a:extLst>
              <a:ext uri="{FF2B5EF4-FFF2-40B4-BE49-F238E27FC236}">
                <a16:creationId xmlns:a16="http://schemas.microsoft.com/office/drawing/2014/main" id="{54EE5FE8-3B1D-4D42-9121-DDF7AC95E13A}"/>
              </a:ext>
            </a:extLst>
          </p:cNvPr>
          <p:cNvSpPr>
            <a:spLocks noGrp="1"/>
          </p:cNvSpPr>
          <p:nvPr>
            <p:ph idx="1"/>
            <p:custDataLst>
              <p:tags r:id="rId2"/>
            </p:custDataLst>
          </p:nvPr>
        </p:nvSpPr>
        <p:spPr/>
        <p:txBody>
          <a:bodyPr>
            <a:normAutofit/>
          </a:bodyPr>
          <a:lstStyle/>
          <a:p>
            <a:r>
              <a:rPr lang="en-CA" dirty="0"/>
              <a:t>Le </a:t>
            </a:r>
            <a:r>
              <a:rPr lang="en-CA" dirty="0" err="1"/>
              <a:t>contenu</a:t>
            </a:r>
            <a:r>
              <a:rPr lang="en-CA" dirty="0"/>
              <a:t> du </a:t>
            </a:r>
            <a:r>
              <a:rPr lang="en-CA" dirty="0" err="1"/>
              <a:t>cours</a:t>
            </a:r>
            <a:r>
              <a:rPr lang="en-CA" dirty="0"/>
              <a:t> sera </a:t>
            </a:r>
            <a:r>
              <a:rPr lang="en-CA" dirty="0" err="1"/>
              <a:t>donc</a:t>
            </a:r>
            <a:r>
              <a:rPr lang="en-CA" dirty="0"/>
              <a:t> le </a:t>
            </a:r>
            <a:r>
              <a:rPr lang="en-CA" dirty="0" err="1"/>
              <a:t>suivant</a:t>
            </a:r>
            <a:endParaRPr lang="en-CA" dirty="0"/>
          </a:p>
          <a:p>
            <a:pPr lvl="1"/>
            <a:r>
              <a:rPr lang="en-CA" dirty="0"/>
              <a:t>Rappel sur la </a:t>
            </a:r>
            <a:r>
              <a:rPr lang="en-CA" dirty="0" err="1"/>
              <a:t>création</a:t>
            </a:r>
            <a:r>
              <a:rPr lang="en-CA" dirty="0"/>
              <a:t> </a:t>
            </a:r>
            <a:r>
              <a:rPr lang="en-CA" dirty="0" err="1"/>
              <a:t>d'une</a:t>
            </a:r>
            <a:r>
              <a:rPr lang="en-CA" dirty="0"/>
              <a:t> base de </a:t>
            </a:r>
            <a:r>
              <a:rPr lang="en-CA" dirty="0" err="1"/>
              <a:t>données</a:t>
            </a:r>
            <a:endParaRPr lang="en-CA" dirty="0"/>
          </a:p>
          <a:p>
            <a:pPr lvl="1"/>
            <a:r>
              <a:rPr lang="en-CA" dirty="0" err="1"/>
              <a:t>Configurer</a:t>
            </a:r>
            <a:r>
              <a:rPr lang="en-CA" dirty="0"/>
              <a:t> la connexion à </a:t>
            </a:r>
            <a:r>
              <a:rPr lang="en-CA" dirty="0" err="1"/>
              <a:t>une</a:t>
            </a:r>
            <a:r>
              <a:rPr lang="en-CA" dirty="0"/>
              <a:t> base de </a:t>
            </a:r>
            <a:r>
              <a:rPr lang="en-CA" dirty="0" err="1"/>
              <a:t>données</a:t>
            </a:r>
            <a:endParaRPr lang="en-CA" dirty="0"/>
          </a:p>
          <a:p>
            <a:pPr lvl="1"/>
            <a:r>
              <a:rPr lang="fr-CA" dirty="0"/>
              <a:t>Exécuter des requêtes sur la base de données</a:t>
            </a:r>
          </a:p>
          <a:p>
            <a:pPr lvl="1"/>
            <a:r>
              <a:rPr lang="fr-CA" dirty="0"/>
              <a:t>Intégration avec l'interface utilisateur</a:t>
            </a:r>
          </a:p>
          <a:p>
            <a:pPr lvl="1"/>
            <a:r>
              <a:rPr lang="en-CA" dirty="0" err="1"/>
              <a:t>Considération</a:t>
            </a:r>
            <a:r>
              <a:rPr lang="en-CA" dirty="0"/>
              <a:t> de </a:t>
            </a:r>
            <a:r>
              <a:rPr lang="en-CA" dirty="0" err="1"/>
              <a:t>sécurité</a:t>
            </a:r>
            <a:endParaRPr lang="en-CA" dirty="0"/>
          </a:p>
          <a:p>
            <a:pPr lvl="1"/>
            <a:r>
              <a:rPr lang="en-CA" dirty="0"/>
              <a:t>Conclusion</a:t>
            </a:r>
          </a:p>
        </p:txBody>
      </p:sp>
    </p:spTree>
    <p:extLst>
      <p:ext uri="{BB962C8B-B14F-4D97-AF65-F5344CB8AC3E}">
        <p14:creationId xmlns:p14="http://schemas.microsoft.com/office/powerpoint/2010/main" val="19816077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ADCDE-E97C-479E-B2F2-7A2C9ACF3751}"/>
              </a:ext>
            </a:extLst>
          </p:cNvPr>
          <p:cNvSpPr>
            <a:spLocks noGrp="1"/>
          </p:cNvSpPr>
          <p:nvPr>
            <p:ph type="title"/>
            <p:custDataLst>
              <p:tags r:id="rId1"/>
            </p:custDataLst>
          </p:nvPr>
        </p:nvSpPr>
        <p:spPr>
          <a:xfrm>
            <a:off x="726010" y="2728735"/>
            <a:ext cx="9404723" cy="1400530"/>
          </a:xfrm>
        </p:spPr>
        <p:txBody>
          <a:bodyPr/>
          <a:lstStyle/>
          <a:p>
            <a:r>
              <a:rPr lang="fr-CA" dirty="0"/>
              <a:t>Rappel sur la création de bases de données</a:t>
            </a:r>
          </a:p>
        </p:txBody>
      </p:sp>
    </p:spTree>
    <p:extLst>
      <p:ext uri="{BB962C8B-B14F-4D97-AF65-F5344CB8AC3E}">
        <p14:creationId xmlns:p14="http://schemas.microsoft.com/office/powerpoint/2010/main" val="39160675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2A28A-92F6-42EB-A39D-9C3C3DDCF0C4}"/>
              </a:ext>
            </a:extLst>
          </p:cNvPr>
          <p:cNvSpPr>
            <a:spLocks noGrp="1"/>
          </p:cNvSpPr>
          <p:nvPr>
            <p:ph type="title"/>
            <p:custDataLst>
              <p:tags r:id="rId1"/>
            </p:custDataLst>
          </p:nvPr>
        </p:nvSpPr>
        <p:spPr/>
        <p:txBody>
          <a:bodyPr/>
          <a:lstStyle/>
          <a:p>
            <a:r>
              <a:rPr lang="fr-CA" dirty="0"/>
              <a:t>Rappel sur la création de bases de données</a:t>
            </a:r>
          </a:p>
        </p:txBody>
      </p:sp>
      <p:sp>
        <p:nvSpPr>
          <p:cNvPr id="3" name="Content Placeholder 2">
            <a:extLst>
              <a:ext uri="{FF2B5EF4-FFF2-40B4-BE49-F238E27FC236}">
                <a16:creationId xmlns:a16="http://schemas.microsoft.com/office/drawing/2014/main" id="{D8177C36-C8DF-49A5-8DED-221341B48347}"/>
              </a:ext>
            </a:extLst>
          </p:cNvPr>
          <p:cNvSpPr>
            <a:spLocks noGrp="1"/>
          </p:cNvSpPr>
          <p:nvPr>
            <p:ph idx="1"/>
            <p:custDataLst>
              <p:tags r:id="rId2"/>
            </p:custDataLst>
          </p:nvPr>
        </p:nvSpPr>
        <p:spPr/>
        <p:txBody>
          <a:bodyPr/>
          <a:lstStyle/>
          <a:p>
            <a:r>
              <a:rPr lang="fr-CA" dirty="0"/>
              <a:t>La première étape est d'effectuer la création de la base de données.</a:t>
            </a:r>
          </a:p>
          <a:p>
            <a:r>
              <a:rPr lang="fr-CA" dirty="0"/>
              <a:t>Celle-ci pourra permettre de définir les structures de données (table) qui contiendront les informations utilisées par notre application.</a:t>
            </a:r>
          </a:p>
          <a:p>
            <a:pPr lvl="1"/>
            <a:endParaRPr lang="fr-CA" dirty="0"/>
          </a:p>
        </p:txBody>
      </p:sp>
    </p:spTree>
    <p:extLst>
      <p:ext uri="{BB962C8B-B14F-4D97-AF65-F5344CB8AC3E}">
        <p14:creationId xmlns:p14="http://schemas.microsoft.com/office/powerpoint/2010/main" val="9741380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96B59-2227-4028-BA20-E30F28744DBA}"/>
              </a:ext>
            </a:extLst>
          </p:cNvPr>
          <p:cNvSpPr>
            <a:spLocks noGrp="1"/>
          </p:cNvSpPr>
          <p:nvPr>
            <p:ph type="title"/>
            <p:custDataLst>
              <p:tags r:id="rId1"/>
            </p:custDataLst>
          </p:nvPr>
        </p:nvSpPr>
        <p:spPr/>
        <p:txBody>
          <a:bodyPr/>
          <a:lstStyle/>
          <a:p>
            <a:r>
              <a:rPr lang="fr-CA" dirty="0"/>
              <a:t>Rappel sur la création de bases de données</a:t>
            </a:r>
          </a:p>
        </p:txBody>
      </p:sp>
      <p:sp>
        <p:nvSpPr>
          <p:cNvPr id="3" name="Content Placeholder 2">
            <a:extLst>
              <a:ext uri="{FF2B5EF4-FFF2-40B4-BE49-F238E27FC236}">
                <a16:creationId xmlns:a16="http://schemas.microsoft.com/office/drawing/2014/main" id="{2E3E0223-D918-4175-A720-05DA4A948D15}"/>
              </a:ext>
            </a:extLst>
          </p:cNvPr>
          <p:cNvSpPr>
            <a:spLocks noGrp="1"/>
          </p:cNvSpPr>
          <p:nvPr>
            <p:ph idx="1"/>
            <p:custDataLst>
              <p:tags r:id="rId2"/>
            </p:custDataLst>
          </p:nvPr>
        </p:nvSpPr>
        <p:spPr>
          <a:xfrm>
            <a:off x="1103311" y="2052918"/>
            <a:ext cx="10215717" cy="4195481"/>
          </a:xfrm>
        </p:spPr>
        <p:txBody>
          <a:bodyPr/>
          <a:lstStyle/>
          <a:p>
            <a:r>
              <a:rPr lang="en-CA" dirty="0" err="1"/>
              <a:t>Voici</a:t>
            </a:r>
            <a:r>
              <a:rPr lang="en-CA" dirty="0"/>
              <a:t> un rappel sur la </a:t>
            </a:r>
            <a:r>
              <a:rPr lang="en-CA" dirty="0" err="1"/>
              <a:t>création</a:t>
            </a:r>
            <a:r>
              <a:rPr lang="en-CA" dirty="0"/>
              <a:t> </a:t>
            </a:r>
            <a:r>
              <a:rPr lang="en-CA" dirty="0" err="1"/>
              <a:t>d'une</a:t>
            </a:r>
            <a:r>
              <a:rPr lang="en-CA" dirty="0"/>
              <a:t> base de </a:t>
            </a:r>
            <a:r>
              <a:rPr lang="en-CA" dirty="0" err="1"/>
              <a:t>données</a:t>
            </a:r>
            <a:r>
              <a:rPr lang="en-CA" dirty="0"/>
              <a:t> avec SSMS sous SQL Server</a:t>
            </a:r>
          </a:p>
          <a:p>
            <a:pPr lvl="1"/>
            <a:r>
              <a:rPr lang="en-CA" dirty="0"/>
              <a:t>1) </a:t>
            </a:r>
            <a:r>
              <a:rPr lang="en-CA" dirty="0" err="1"/>
              <a:t>Ouvrez</a:t>
            </a:r>
            <a:r>
              <a:rPr lang="en-CA" dirty="0"/>
              <a:t> SQL Server Management Studio (SSMS)</a:t>
            </a:r>
          </a:p>
          <a:p>
            <a:pPr lvl="1"/>
            <a:r>
              <a:rPr lang="en-CA" dirty="0"/>
              <a:t>2) </a:t>
            </a:r>
            <a:r>
              <a:rPr lang="en-CA" dirty="0" err="1"/>
              <a:t>Ouvrez</a:t>
            </a:r>
            <a:r>
              <a:rPr lang="en-CA" dirty="0"/>
              <a:t> </a:t>
            </a:r>
            <a:r>
              <a:rPr lang="en-CA" dirty="0" err="1"/>
              <a:t>une</a:t>
            </a:r>
            <a:r>
              <a:rPr lang="en-CA" dirty="0"/>
              <a:t> nouvelle page de </a:t>
            </a:r>
            <a:r>
              <a:rPr lang="en-CA" dirty="0" err="1"/>
              <a:t>requête</a:t>
            </a:r>
            <a:r>
              <a:rPr lang="en-CA" dirty="0"/>
              <a:t> (New Query / Nouvelle </a:t>
            </a:r>
            <a:r>
              <a:rPr lang="en-CA" dirty="0" err="1"/>
              <a:t>requête</a:t>
            </a:r>
            <a:r>
              <a:rPr lang="en-CA" dirty="0"/>
              <a:t>)</a:t>
            </a:r>
          </a:p>
          <a:p>
            <a:pPr lvl="1"/>
            <a:r>
              <a:rPr lang="en-CA" dirty="0"/>
              <a:t>3) </a:t>
            </a:r>
            <a:r>
              <a:rPr lang="en-CA" dirty="0" err="1"/>
              <a:t>Créer</a:t>
            </a:r>
            <a:r>
              <a:rPr lang="en-CA" dirty="0"/>
              <a:t> </a:t>
            </a:r>
            <a:r>
              <a:rPr lang="en-CA" dirty="0" err="1"/>
              <a:t>une</a:t>
            </a:r>
            <a:r>
              <a:rPr lang="en-CA" dirty="0"/>
              <a:t> base de </a:t>
            </a:r>
            <a:r>
              <a:rPr lang="en-CA" dirty="0" err="1"/>
              <a:t>données</a:t>
            </a:r>
            <a:r>
              <a:rPr lang="en-CA" dirty="0"/>
              <a:t> et </a:t>
            </a:r>
            <a:r>
              <a:rPr lang="en-CA" dirty="0" err="1"/>
              <a:t>ses</a:t>
            </a:r>
            <a:r>
              <a:rPr lang="en-CA" dirty="0"/>
              <a:t> </a:t>
            </a:r>
            <a:r>
              <a:rPr lang="en-CA" dirty="0" err="1"/>
              <a:t>informations</a:t>
            </a:r>
            <a:r>
              <a:rPr lang="en-CA" dirty="0"/>
              <a:t>. Par </a:t>
            </a:r>
            <a:r>
              <a:rPr lang="en-CA" dirty="0" err="1"/>
              <a:t>exemple</a:t>
            </a:r>
            <a:r>
              <a:rPr lang="en-CA" dirty="0"/>
              <a:t>:</a:t>
            </a:r>
          </a:p>
          <a:p>
            <a:endParaRPr lang="fr-CA" dirty="0"/>
          </a:p>
        </p:txBody>
      </p:sp>
      <p:pic>
        <p:nvPicPr>
          <p:cNvPr id="4" name="Picture 3">
            <a:extLst>
              <a:ext uri="{FF2B5EF4-FFF2-40B4-BE49-F238E27FC236}">
                <a16:creationId xmlns:a16="http://schemas.microsoft.com/office/drawing/2014/main" id="{4A91EFC7-6D08-421A-8FC6-9B04FC6168BD}"/>
              </a:ext>
            </a:extLst>
          </p:cNvPr>
          <p:cNvPicPr>
            <a:picLocks noChangeAspect="1"/>
          </p:cNvPicPr>
          <p:nvPr>
            <p:custDataLst>
              <p:tags r:id="rId3"/>
            </p:custDataLst>
          </p:nvPr>
        </p:nvPicPr>
        <p:blipFill>
          <a:blip r:embed="rId5"/>
          <a:stretch>
            <a:fillRect/>
          </a:stretch>
        </p:blipFill>
        <p:spPr>
          <a:xfrm>
            <a:off x="1569683" y="4150658"/>
            <a:ext cx="5448300" cy="2495550"/>
          </a:xfrm>
          <a:prstGeom prst="rect">
            <a:avLst/>
          </a:prstGeom>
        </p:spPr>
      </p:pic>
    </p:spTree>
    <p:extLst>
      <p:ext uri="{BB962C8B-B14F-4D97-AF65-F5344CB8AC3E}">
        <p14:creationId xmlns:p14="http://schemas.microsoft.com/office/powerpoint/2010/main" val="40607936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96B59-2227-4028-BA20-E30F28744DBA}"/>
              </a:ext>
            </a:extLst>
          </p:cNvPr>
          <p:cNvSpPr>
            <a:spLocks noGrp="1"/>
          </p:cNvSpPr>
          <p:nvPr>
            <p:ph type="title"/>
            <p:custDataLst>
              <p:tags r:id="rId1"/>
            </p:custDataLst>
          </p:nvPr>
        </p:nvSpPr>
        <p:spPr/>
        <p:txBody>
          <a:bodyPr/>
          <a:lstStyle/>
          <a:p>
            <a:r>
              <a:rPr lang="fr-CA" dirty="0"/>
              <a:t>Rappel sur la création de bases de données</a:t>
            </a:r>
          </a:p>
        </p:txBody>
      </p:sp>
      <p:sp>
        <p:nvSpPr>
          <p:cNvPr id="3" name="Content Placeholder 2">
            <a:extLst>
              <a:ext uri="{FF2B5EF4-FFF2-40B4-BE49-F238E27FC236}">
                <a16:creationId xmlns:a16="http://schemas.microsoft.com/office/drawing/2014/main" id="{2E3E0223-D918-4175-A720-05DA4A948D15}"/>
              </a:ext>
            </a:extLst>
          </p:cNvPr>
          <p:cNvSpPr>
            <a:spLocks noGrp="1"/>
          </p:cNvSpPr>
          <p:nvPr>
            <p:ph idx="1"/>
            <p:custDataLst>
              <p:tags r:id="rId2"/>
            </p:custDataLst>
          </p:nvPr>
        </p:nvSpPr>
        <p:spPr>
          <a:xfrm>
            <a:off x="1103311" y="2052918"/>
            <a:ext cx="10215717" cy="4195481"/>
          </a:xfrm>
        </p:spPr>
        <p:txBody>
          <a:bodyPr/>
          <a:lstStyle/>
          <a:p>
            <a:r>
              <a:rPr lang="en-CA" dirty="0"/>
              <a:t>Dans la </a:t>
            </a:r>
            <a:r>
              <a:rPr lang="en-CA" dirty="0" err="1"/>
              <a:t>prochaine</a:t>
            </a:r>
            <a:r>
              <a:rPr lang="en-CA" dirty="0"/>
              <a:t> section, nous </a:t>
            </a:r>
            <a:r>
              <a:rPr lang="en-CA" dirty="0" err="1"/>
              <a:t>couvrirons</a:t>
            </a:r>
            <a:r>
              <a:rPr lang="en-CA" dirty="0"/>
              <a:t> comment </a:t>
            </a:r>
            <a:r>
              <a:rPr lang="en-CA" dirty="0" err="1"/>
              <a:t>établir</a:t>
            </a:r>
            <a:r>
              <a:rPr lang="en-CA" dirty="0"/>
              <a:t> </a:t>
            </a:r>
            <a:r>
              <a:rPr lang="en-CA" dirty="0" err="1"/>
              <a:t>une</a:t>
            </a:r>
            <a:r>
              <a:rPr lang="en-CA" dirty="0"/>
              <a:t> connexion entre Visual Studio et SQL Server.</a:t>
            </a:r>
          </a:p>
          <a:p>
            <a:endParaRPr lang="fr-CA" dirty="0"/>
          </a:p>
        </p:txBody>
      </p:sp>
    </p:spTree>
    <p:extLst>
      <p:ext uri="{BB962C8B-B14F-4D97-AF65-F5344CB8AC3E}">
        <p14:creationId xmlns:p14="http://schemas.microsoft.com/office/powerpoint/2010/main" val="24457810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ADCDE-E97C-479E-B2F2-7A2C9ACF3751}"/>
              </a:ext>
            </a:extLst>
          </p:cNvPr>
          <p:cNvSpPr>
            <a:spLocks noGrp="1"/>
          </p:cNvSpPr>
          <p:nvPr>
            <p:ph type="title"/>
            <p:custDataLst>
              <p:tags r:id="rId1"/>
            </p:custDataLst>
          </p:nvPr>
        </p:nvSpPr>
        <p:spPr>
          <a:xfrm>
            <a:off x="726010" y="2728735"/>
            <a:ext cx="9404723" cy="1400530"/>
          </a:xfrm>
        </p:spPr>
        <p:txBody>
          <a:bodyPr/>
          <a:lstStyle/>
          <a:p>
            <a:r>
              <a:rPr lang="fr-CA" dirty="0"/>
              <a:t>Configuration d'une connexion à une base de données</a:t>
            </a:r>
          </a:p>
        </p:txBody>
      </p:sp>
    </p:spTree>
    <p:extLst>
      <p:ext uri="{BB962C8B-B14F-4D97-AF65-F5344CB8AC3E}">
        <p14:creationId xmlns:p14="http://schemas.microsoft.com/office/powerpoint/2010/main" val="25593080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2A28A-92F6-42EB-A39D-9C3C3DDCF0C4}"/>
              </a:ext>
            </a:extLst>
          </p:cNvPr>
          <p:cNvSpPr>
            <a:spLocks noGrp="1"/>
          </p:cNvSpPr>
          <p:nvPr>
            <p:ph type="title"/>
            <p:custDataLst>
              <p:tags r:id="rId1"/>
            </p:custDataLst>
          </p:nvPr>
        </p:nvSpPr>
        <p:spPr/>
        <p:txBody>
          <a:bodyPr/>
          <a:lstStyle/>
          <a:p>
            <a:r>
              <a:rPr lang="fr-CA" dirty="0"/>
              <a:t>Configuration d'une connexion à une base de données</a:t>
            </a:r>
          </a:p>
        </p:txBody>
      </p:sp>
      <p:sp>
        <p:nvSpPr>
          <p:cNvPr id="3" name="Content Placeholder 2">
            <a:extLst>
              <a:ext uri="{FF2B5EF4-FFF2-40B4-BE49-F238E27FC236}">
                <a16:creationId xmlns:a16="http://schemas.microsoft.com/office/drawing/2014/main" id="{D8177C36-C8DF-49A5-8DED-221341B48347}"/>
              </a:ext>
            </a:extLst>
          </p:cNvPr>
          <p:cNvSpPr>
            <a:spLocks noGrp="1"/>
          </p:cNvSpPr>
          <p:nvPr>
            <p:ph idx="1"/>
            <p:custDataLst>
              <p:tags r:id="rId2"/>
            </p:custDataLst>
          </p:nvPr>
        </p:nvSpPr>
        <p:spPr/>
        <p:txBody>
          <a:bodyPr/>
          <a:lstStyle/>
          <a:p>
            <a:r>
              <a:rPr lang="fr-CA" dirty="0"/>
              <a:t>Une fois la base de données crée avec SSMS, la prochaine étape sera de créer une connexion entre votre projet dans Visual Studio, et SQL Server.</a:t>
            </a:r>
          </a:p>
          <a:p>
            <a:r>
              <a:rPr lang="fr-CA" dirty="0"/>
              <a:t>C'est ce que nous verrons dans cette section.</a:t>
            </a:r>
          </a:p>
          <a:p>
            <a:pPr lvl="1"/>
            <a:endParaRPr lang="fr-CA" dirty="0"/>
          </a:p>
        </p:txBody>
      </p:sp>
    </p:spTree>
    <p:extLst>
      <p:ext uri="{BB962C8B-B14F-4D97-AF65-F5344CB8AC3E}">
        <p14:creationId xmlns:p14="http://schemas.microsoft.com/office/powerpoint/2010/main" val="40193893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96B59-2227-4028-BA20-E30F28744DBA}"/>
              </a:ext>
            </a:extLst>
          </p:cNvPr>
          <p:cNvSpPr>
            <a:spLocks noGrp="1"/>
          </p:cNvSpPr>
          <p:nvPr>
            <p:ph type="title"/>
            <p:custDataLst>
              <p:tags r:id="rId1"/>
            </p:custDataLst>
          </p:nvPr>
        </p:nvSpPr>
        <p:spPr/>
        <p:txBody>
          <a:bodyPr/>
          <a:lstStyle/>
          <a:p>
            <a:r>
              <a:rPr lang="fr-CA" dirty="0"/>
              <a:t>Configuration d'une connexion à une base de données</a:t>
            </a:r>
          </a:p>
        </p:txBody>
      </p:sp>
      <p:sp>
        <p:nvSpPr>
          <p:cNvPr id="3" name="Content Placeholder 2">
            <a:extLst>
              <a:ext uri="{FF2B5EF4-FFF2-40B4-BE49-F238E27FC236}">
                <a16:creationId xmlns:a16="http://schemas.microsoft.com/office/drawing/2014/main" id="{2E3E0223-D918-4175-A720-05DA4A948D15}"/>
              </a:ext>
            </a:extLst>
          </p:cNvPr>
          <p:cNvSpPr>
            <a:spLocks noGrp="1"/>
          </p:cNvSpPr>
          <p:nvPr>
            <p:ph idx="1"/>
            <p:custDataLst>
              <p:tags r:id="rId2"/>
            </p:custDataLst>
          </p:nvPr>
        </p:nvSpPr>
        <p:spPr>
          <a:xfrm>
            <a:off x="1103311" y="2052918"/>
            <a:ext cx="10215717" cy="4195481"/>
          </a:xfrm>
        </p:spPr>
        <p:txBody>
          <a:bodyPr/>
          <a:lstStyle/>
          <a:p>
            <a:r>
              <a:rPr lang="en-CA" dirty="0"/>
              <a:t>1) Dans Visual Studio, </a:t>
            </a:r>
            <a:r>
              <a:rPr lang="en-CA" dirty="0" err="1"/>
              <a:t>ouvrez</a:t>
            </a:r>
            <a:r>
              <a:rPr lang="en-CA" dirty="0"/>
              <a:t> </a:t>
            </a:r>
            <a:r>
              <a:rPr lang="en-CA" dirty="0" err="1"/>
              <a:t>l’explorateur</a:t>
            </a:r>
            <a:r>
              <a:rPr lang="en-CA" dirty="0"/>
              <a:t> de </a:t>
            </a:r>
            <a:r>
              <a:rPr lang="en-CA" dirty="0" err="1"/>
              <a:t>serveur</a:t>
            </a:r>
            <a:r>
              <a:rPr lang="en-CA" dirty="0"/>
              <a:t> </a:t>
            </a:r>
            <a:r>
              <a:rPr lang="en-CA" dirty="0" err="1"/>
              <a:t>en</a:t>
            </a:r>
            <a:r>
              <a:rPr lang="en-CA" dirty="0"/>
              <a:t> </a:t>
            </a:r>
            <a:r>
              <a:rPr lang="en-CA" dirty="0" err="1"/>
              <a:t>cliquant</a:t>
            </a:r>
            <a:r>
              <a:rPr lang="en-CA" dirty="0"/>
              <a:t> sur “View/Server Explorer” à </a:t>
            </a:r>
            <a:r>
              <a:rPr lang="en-CA" dirty="0" err="1"/>
              <a:t>partir</a:t>
            </a:r>
            <a:r>
              <a:rPr lang="en-CA" dirty="0"/>
              <a:t> du menu</a:t>
            </a:r>
          </a:p>
          <a:p>
            <a:endParaRPr lang="fr-CA" dirty="0"/>
          </a:p>
        </p:txBody>
      </p:sp>
      <p:pic>
        <p:nvPicPr>
          <p:cNvPr id="9" name="Picture 8">
            <a:extLst>
              <a:ext uri="{FF2B5EF4-FFF2-40B4-BE49-F238E27FC236}">
                <a16:creationId xmlns:a16="http://schemas.microsoft.com/office/drawing/2014/main" id="{643CD476-80A0-7BA4-F0D3-F241976FAEC2}"/>
              </a:ext>
            </a:extLst>
          </p:cNvPr>
          <p:cNvPicPr>
            <a:picLocks noChangeAspect="1"/>
          </p:cNvPicPr>
          <p:nvPr>
            <p:custDataLst>
              <p:tags r:id="rId3"/>
            </p:custDataLst>
          </p:nvPr>
        </p:nvPicPr>
        <p:blipFill>
          <a:blip r:embed="rId6"/>
          <a:stretch>
            <a:fillRect/>
          </a:stretch>
        </p:blipFill>
        <p:spPr>
          <a:xfrm>
            <a:off x="1385115" y="3150425"/>
            <a:ext cx="3038899" cy="1991003"/>
          </a:xfrm>
          <a:prstGeom prst="rect">
            <a:avLst/>
          </a:prstGeom>
        </p:spPr>
      </p:pic>
      <p:pic>
        <p:nvPicPr>
          <p:cNvPr id="11" name="Picture 10">
            <a:extLst>
              <a:ext uri="{FF2B5EF4-FFF2-40B4-BE49-F238E27FC236}">
                <a16:creationId xmlns:a16="http://schemas.microsoft.com/office/drawing/2014/main" id="{DCDBC3FC-6244-18BE-EF3D-567153E76C42}"/>
              </a:ext>
            </a:extLst>
          </p:cNvPr>
          <p:cNvPicPr>
            <a:picLocks noChangeAspect="1"/>
          </p:cNvPicPr>
          <p:nvPr>
            <p:custDataLst>
              <p:tags r:id="rId4"/>
            </p:custDataLst>
          </p:nvPr>
        </p:nvPicPr>
        <p:blipFill>
          <a:blip r:embed="rId7"/>
          <a:stretch>
            <a:fillRect/>
          </a:stretch>
        </p:blipFill>
        <p:spPr>
          <a:xfrm>
            <a:off x="5798515" y="3150425"/>
            <a:ext cx="3553321" cy="1390844"/>
          </a:xfrm>
          <a:prstGeom prst="rect">
            <a:avLst/>
          </a:prstGeom>
        </p:spPr>
      </p:pic>
    </p:spTree>
    <p:extLst>
      <p:ext uri="{BB962C8B-B14F-4D97-AF65-F5344CB8AC3E}">
        <p14:creationId xmlns:p14="http://schemas.microsoft.com/office/powerpoint/2010/main" val="23060831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96B59-2227-4028-BA20-E30F28744DBA}"/>
              </a:ext>
            </a:extLst>
          </p:cNvPr>
          <p:cNvSpPr>
            <a:spLocks noGrp="1"/>
          </p:cNvSpPr>
          <p:nvPr>
            <p:ph type="title"/>
            <p:custDataLst>
              <p:tags r:id="rId1"/>
            </p:custDataLst>
          </p:nvPr>
        </p:nvSpPr>
        <p:spPr/>
        <p:txBody>
          <a:bodyPr/>
          <a:lstStyle/>
          <a:p>
            <a:r>
              <a:rPr lang="fr-CA" dirty="0"/>
              <a:t>Configuration d'une connexion à une base de données</a:t>
            </a:r>
          </a:p>
        </p:txBody>
      </p:sp>
      <p:sp>
        <p:nvSpPr>
          <p:cNvPr id="3" name="Content Placeholder 2">
            <a:extLst>
              <a:ext uri="{FF2B5EF4-FFF2-40B4-BE49-F238E27FC236}">
                <a16:creationId xmlns:a16="http://schemas.microsoft.com/office/drawing/2014/main" id="{2E3E0223-D918-4175-A720-05DA4A948D15}"/>
              </a:ext>
            </a:extLst>
          </p:cNvPr>
          <p:cNvSpPr>
            <a:spLocks noGrp="1"/>
          </p:cNvSpPr>
          <p:nvPr>
            <p:ph idx="1"/>
            <p:custDataLst>
              <p:tags r:id="rId2"/>
            </p:custDataLst>
          </p:nvPr>
        </p:nvSpPr>
        <p:spPr>
          <a:xfrm>
            <a:off x="1103311" y="2052918"/>
            <a:ext cx="10215717" cy="4195481"/>
          </a:xfrm>
        </p:spPr>
        <p:txBody>
          <a:bodyPr/>
          <a:lstStyle/>
          <a:p>
            <a:r>
              <a:rPr lang="en-CA" dirty="0"/>
              <a:t>2) </a:t>
            </a:r>
            <a:r>
              <a:rPr lang="en-CA" dirty="0" err="1"/>
              <a:t>Cliquez</a:t>
            </a:r>
            <a:r>
              <a:rPr lang="en-CA" dirty="0"/>
              <a:t> avec le bouton droit de la </a:t>
            </a:r>
            <a:r>
              <a:rPr lang="en-CA" dirty="0" err="1"/>
              <a:t>souris</a:t>
            </a:r>
            <a:r>
              <a:rPr lang="en-CA" dirty="0"/>
              <a:t> sur "Data Connections", </a:t>
            </a:r>
            <a:r>
              <a:rPr lang="en-CA" dirty="0" err="1"/>
              <a:t>puis</a:t>
            </a:r>
            <a:r>
              <a:rPr lang="en-CA" dirty="0"/>
              <a:t> </a:t>
            </a:r>
            <a:r>
              <a:rPr lang="en-CA" dirty="0" err="1"/>
              <a:t>cliquer</a:t>
            </a:r>
            <a:r>
              <a:rPr lang="en-CA" dirty="0"/>
              <a:t> sur "Add Connection..."</a:t>
            </a:r>
          </a:p>
          <a:p>
            <a:endParaRPr lang="fr-CA" dirty="0"/>
          </a:p>
        </p:txBody>
      </p:sp>
      <p:pic>
        <p:nvPicPr>
          <p:cNvPr id="6" name="Picture 5">
            <a:extLst>
              <a:ext uri="{FF2B5EF4-FFF2-40B4-BE49-F238E27FC236}">
                <a16:creationId xmlns:a16="http://schemas.microsoft.com/office/drawing/2014/main" id="{FA749D54-70FC-AB01-4328-F1F3D27C5DF7}"/>
              </a:ext>
            </a:extLst>
          </p:cNvPr>
          <p:cNvPicPr>
            <a:picLocks noChangeAspect="1"/>
          </p:cNvPicPr>
          <p:nvPr>
            <p:custDataLst>
              <p:tags r:id="rId3"/>
            </p:custDataLst>
          </p:nvPr>
        </p:nvPicPr>
        <p:blipFill>
          <a:blip r:embed="rId5"/>
          <a:stretch>
            <a:fillRect/>
          </a:stretch>
        </p:blipFill>
        <p:spPr>
          <a:xfrm>
            <a:off x="1457325" y="3236945"/>
            <a:ext cx="4638675" cy="1447800"/>
          </a:xfrm>
          <a:prstGeom prst="rect">
            <a:avLst/>
          </a:prstGeom>
        </p:spPr>
      </p:pic>
    </p:spTree>
    <p:extLst>
      <p:ext uri="{BB962C8B-B14F-4D97-AF65-F5344CB8AC3E}">
        <p14:creationId xmlns:p14="http://schemas.microsoft.com/office/powerpoint/2010/main" val="38459880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96B59-2227-4028-BA20-E30F28744DBA}"/>
              </a:ext>
            </a:extLst>
          </p:cNvPr>
          <p:cNvSpPr>
            <a:spLocks noGrp="1"/>
          </p:cNvSpPr>
          <p:nvPr>
            <p:ph type="title"/>
            <p:custDataLst>
              <p:tags r:id="rId1"/>
            </p:custDataLst>
          </p:nvPr>
        </p:nvSpPr>
        <p:spPr/>
        <p:txBody>
          <a:bodyPr/>
          <a:lstStyle/>
          <a:p>
            <a:r>
              <a:rPr lang="fr-CA" dirty="0"/>
              <a:t>Configuration d'une connexion à une base de données</a:t>
            </a:r>
          </a:p>
        </p:txBody>
      </p:sp>
      <p:sp>
        <p:nvSpPr>
          <p:cNvPr id="3" name="Content Placeholder 2">
            <a:extLst>
              <a:ext uri="{FF2B5EF4-FFF2-40B4-BE49-F238E27FC236}">
                <a16:creationId xmlns:a16="http://schemas.microsoft.com/office/drawing/2014/main" id="{2E3E0223-D918-4175-A720-05DA4A948D15}"/>
              </a:ext>
            </a:extLst>
          </p:cNvPr>
          <p:cNvSpPr>
            <a:spLocks noGrp="1"/>
          </p:cNvSpPr>
          <p:nvPr>
            <p:ph idx="1"/>
            <p:custDataLst>
              <p:tags r:id="rId2"/>
            </p:custDataLst>
          </p:nvPr>
        </p:nvSpPr>
        <p:spPr>
          <a:xfrm>
            <a:off x="1103311" y="2052918"/>
            <a:ext cx="10215717" cy="4195481"/>
          </a:xfrm>
        </p:spPr>
        <p:txBody>
          <a:bodyPr/>
          <a:lstStyle/>
          <a:p>
            <a:r>
              <a:rPr lang="en-CA" dirty="0"/>
              <a:t>3) Changer la "Data Source" pour "Microsoft </a:t>
            </a:r>
            <a:r>
              <a:rPr lang="en-CA"/>
              <a:t>SQL Server".</a:t>
            </a:r>
            <a:endParaRPr lang="en-CA" dirty="0"/>
          </a:p>
          <a:p>
            <a:endParaRPr lang="fr-CA" dirty="0"/>
          </a:p>
        </p:txBody>
      </p:sp>
      <p:pic>
        <p:nvPicPr>
          <p:cNvPr id="7" name="Picture 6">
            <a:extLst>
              <a:ext uri="{FF2B5EF4-FFF2-40B4-BE49-F238E27FC236}">
                <a16:creationId xmlns:a16="http://schemas.microsoft.com/office/drawing/2014/main" id="{E04CC561-AA85-1835-FE72-D5E6CF218124}"/>
              </a:ext>
            </a:extLst>
          </p:cNvPr>
          <p:cNvPicPr>
            <a:picLocks noChangeAspect="1"/>
          </p:cNvPicPr>
          <p:nvPr>
            <p:custDataLst>
              <p:tags r:id="rId3"/>
            </p:custDataLst>
          </p:nvPr>
        </p:nvPicPr>
        <p:blipFill>
          <a:blip r:embed="rId5"/>
          <a:stretch>
            <a:fillRect/>
          </a:stretch>
        </p:blipFill>
        <p:spPr>
          <a:xfrm>
            <a:off x="1454992" y="2685694"/>
            <a:ext cx="4933950" cy="3762375"/>
          </a:xfrm>
          <a:prstGeom prst="rect">
            <a:avLst/>
          </a:prstGeom>
        </p:spPr>
      </p:pic>
    </p:spTree>
    <p:extLst>
      <p:ext uri="{BB962C8B-B14F-4D97-AF65-F5344CB8AC3E}">
        <p14:creationId xmlns:p14="http://schemas.microsoft.com/office/powerpoint/2010/main" val="31887076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96B59-2227-4028-BA20-E30F28744DBA}"/>
              </a:ext>
            </a:extLst>
          </p:cNvPr>
          <p:cNvSpPr>
            <a:spLocks noGrp="1"/>
          </p:cNvSpPr>
          <p:nvPr>
            <p:ph type="title"/>
            <p:custDataLst>
              <p:tags r:id="rId1"/>
            </p:custDataLst>
          </p:nvPr>
        </p:nvSpPr>
        <p:spPr/>
        <p:txBody>
          <a:bodyPr/>
          <a:lstStyle/>
          <a:p>
            <a:r>
              <a:rPr lang="fr-CA" dirty="0"/>
              <a:t>Configuration d'une connexion à une base de données</a:t>
            </a:r>
          </a:p>
        </p:txBody>
      </p:sp>
      <p:sp>
        <p:nvSpPr>
          <p:cNvPr id="3" name="Content Placeholder 2">
            <a:extLst>
              <a:ext uri="{FF2B5EF4-FFF2-40B4-BE49-F238E27FC236}">
                <a16:creationId xmlns:a16="http://schemas.microsoft.com/office/drawing/2014/main" id="{2E3E0223-D918-4175-A720-05DA4A948D15}"/>
              </a:ext>
            </a:extLst>
          </p:cNvPr>
          <p:cNvSpPr>
            <a:spLocks noGrp="1"/>
          </p:cNvSpPr>
          <p:nvPr>
            <p:ph idx="1"/>
            <p:custDataLst>
              <p:tags r:id="rId2"/>
            </p:custDataLst>
          </p:nvPr>
        </p:nvSpPr>
        <p:spPr>
          <a:xfrm>
            <a:off x="1103311" y="2052918"/>
            <a:ext cx="10215717" cy="4195481"/>
          </a:xfrm>
        </p:spPr>
        <p:txBody>
          <a:bodyPr/>
          <a:lstStyle/>
          <a:p>
            <a:r>
              <a:rPr lang="en-CA" dirty="0"/>
              <a:t>4) Changer le "Server name" pour ".\SQLEXPRESS"</a:t>
            </a:r>
          </a:p>
          <a:p>
            <a:endParaRPr lang="fr-CA" dirty="0"/>
          </a:p>
        </p:txBody>
      </p:sp>
      <p:pic>
        <p:nvPicPr>
          <p:cNvPr id="6" name="Picture 5">
            <a:extLst>
              <a:ext uri="{FF2B5EF4-FFF2-40B4-BE49-F238E27FC236}">
                <a16:creationId xmlns:a16="http://schemas.microsoft.com/office/drawing/2014/main" id="{9C534184-82C1-43EA-39B2-C399402A7847}"/>
              </a:ext>
            </a:extLst>
          </p:cNvPr>
          <p:cNvPicPr>
            <a:picLocks noChangeAspect="1"/>
          </p:cNvPicPr>
          <p:nvPr>
            <p:custDataLst>
              <p:tags r:id="rId3"/>
            </p:custDataLst>
          </p:nvPr>
        </p:nvPicPr>
        <p:blipFill>
          <a:blip r:embed="rId5"/>
          <a:stretch>
            <a:fillRect/>
          </a:stretch>
        </p:blipFill>
        <p:spPr>
          <a:xfrm>
            <a:off x="1738499" y="2491252"/>
            <a:ext cx="3367189" cy="4195481"/>
          </a:xfrm>
          <a:prstGeom prst="rect">
            <a:avLst/>
          </a:prstGeom>
        </p:spPr>
      </p:pic>
    </p:spTree>
    <p:extLst>
      <p:ext uri="{BB962C8B-B14F-4D97-AF65-F5344CB8AC3E}">
        <p14:creationId xmlns:p14="http://schemas.microsoft.com/office/powerpoint/2010/main" val="21980129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96B59-2227-4028-BA20-E30F28744DBA}"/>
              </a:ext>
            </a:extLst>
          </p:cNvPr>
          <p:cNvSpPr>
            <a:spLocks noGrp="1"/>
          </p:cNvSpPr>
          <p:nvPr>
            <p:ph type="title"/>
            <p:custDataLst>
              <p:tags r:id="rId1"/>
            </p:custDataLst>
          </p:nvPr>
        </p:nvSpPr>
        <p:spPr/>
        <p:txBody>
          <a:bodyPr/>
          <a:lstStyle/>
          <a:p>
            <a:r>
              <a:rPr lang="fr-CA" dirty="0"/>
              <a:t>Configuration d'une connexion à une base de données</a:t>
            </a:r>
          </a:p>
        </p:txBody>
      </p:sp>
      <p:sp>
        <p:nvSpPr>
          <p:cNvPr id="3" name="Content Placeholder 2">
            <a:extLst>
              <a:ext uri="{FF2B5EF4-FFF2-40B4-BE49-F238E27FC236}">
                <a16:creationId xmlns:a16="http://schemas.microsoft.com/office/drawing/2014/main" id="{2E3E0223-D918-4175-A720-05DA4A948D15}"/>
              </a:ext>
            </a:extLst>
          </p:cNvPr>
          <p:cNvSpPr>
            <a:spLocks noGrp="1"/>
          </p:cNvSpPr>
          <p:nvPr>
            <p:ph idx="1"/>
            <p:custDataLst>
              <p:tags r:id="rId2"/>
            </p:custDataLst>
          </p:nvPr>
        </p:nvSpPr>
        <p:spPr>
          <a:xfrm>
            <a:off x="1103311" y="2052918"/>
            <a:ext cx="10215717" cy="4195481"/>
          </a:xfrm>
        </p:spPr>
        <p:txBody>
          <a:bodyPr/>
          <a:lstStyle/>
          <a:p>
            <a:r>
              <a:rPr lang="en-CA" dirty="0"/>
              <a:t>6) </a:t>
            </a:r>
            <a:r>
              <a:rPr lang="en-CA" dirty="0" err="1"/>
              <a:t>Cliquez</a:t>
            </a:r>
            <a:r>
              <a:rPr lang="en-CA" dirty="0"/>
              <a:t> sur "Test Connection" pour </a:t>
            </a:r>
            <a:r>
              <a:rPr lang="en-CA" dirty="0" err="1"/>
              <a:t>s'assurer</a:t>
            </a:r>
            <a:r>
              <a:rPr lang="en-CA" dirty="0"/>
              <a:t> que la connexion </a:t>
            </a:r>
            <a:r>
              <a:rPr lang="en-CA" dirty="0" err="1"/>
              <a:t>fonctionne</a:t>
            </a:r>
            <a:r>
              <a:rPr lang="en-CA" dirty="0"/>
              <a:t> </a:t>
            </a:r>
            <a:r>
              <a:rPr lang="en-CA" dirty="0" err="1"/>
              <a:t>correctement</a:t>
            </a:r>
            <a:r>
              <a:rPr lang="en-CA" dirty="0"/>
              <a:t>. </a:t>
            </a:r>
            <a:r>
              <a:rPr lang="en-CA" dirty="0" err="1"/>
              <a:t>Cliquez</a:t>
            </a:r>
            <a:r>
              <a:rPr lang="en-CA" dirty="0"/>
              <a:t> </a:t>
            </a:r>
            <a:r>
              <a:rPr lang="en-CA" dirty="0" err="1"/>
              <a:t>ensuite</a:t>
            </a:r>
            <a:r>
              <a:rPr lang="en-CA" dirty="0"/>
              <a:t> sur le bouton "OK"</a:t>
            </a:r>
            <a:endParaRPr lang="fr-CA" dirty="0"/>
          </a:p>
        </p:txBody>
      </p:sp>
      <p:pic>
        <p:nvPicPr>
          <p:cNvPr id="6" name="Picture 5">
            <a:extLst>
              <a:ext uri="{FF2B5EF4-FFF2-40B4-BE49-F238E27FC236}">
                <a16:creationId xmlns:a16="http://schemas.microsoft.com/office/drawing/2014/main" id="{437A27EF-8001-9CFE-7BA3-EACA5C33EA6D}"/>
              </a:ext>
            </a:extLst>
          </p:cNvPr>
          <p:cNvPicPr>
            <a:picLocks noChangeAspect="1"/>
          </p:cNvPicPr>
          <p:nvPr>
            <p:custDataLst>
              <p:tags r:id="rId3"/>
            </p:custDataLst>
          </p:nvPr>
        </p:nvPicPr>
        <p:blipFill>
          <a:blip r:embed="rId5"/>
          <a:stretch>
            <a:fillRect/>
          </a:stretch>
        </p:blipFill>
        <p:spPr>
          <a:xfrm>
            <a:off x="1847200" y="2796988"/>
            <a:ext cx="3109273" cy="3941018"/>
          </a:xfrm>
          <a:prstGeom prst="rect">
            <a:avLst/>
          </a:prstGeom>
        </p:spPr>
      </p:pic>
    </p:spTree>
    <p:extLst>
      <p:ext uri="{BB962C8B-B14F-4D97-AF65-F5344CB8AC3E}">
        <p14:creationId xmlns:p14="http://schemas.microsoft.com/office/powerpoint/2010/main" val="19098964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96B59-2227-4028-BA20-E30F28744DBA}"/>
              </a:ext>
            </a:extLst>
          </p:cNvPr>
          <p:cNvSpPr>
            <a:spLocks noGrp="1"/>
          </p:cNvSpPr>
          <p:nvPr>
            <p:ph type="title"/>
            <p:custDataLst>
              <p:tags r:id="rId1"/>
            </p:custDataLst>
          </p:nvPr>
        </p:nvSpPr>
        <p:spPr/>
        <p:txBody>
          <a:bodyPr/>
          <a:lstStyle/>
          <a:p>
            <a:r>
              <a:rPr lang="fr-CA" dirty="0"/>
              <a:t>Configuration d'une connexion à une base de données</a:t>
            </a:r>
          </a:p>
        </p:txBody>
      </p:sp>
      <p:sp>
        <p:nvSpPr>
          <p:cNvPr id="3" name="Content Placeholder 2">
            <a:extLst>
              <a:ext uri="{FF2B5EF4-FFF2-40B4-BE49-F238E27FC236}">
                <a16:creationId xmlns:a16="http://schemas.microsoft.com/office/drawing/2014/main" id="{2E3E0223-D918-4175-A720-05DA4A948D15}"/>
              </a:ext>
            </a:extLst>
          </p:cNvPr>
          <p:cNvSpPr>
            <a:spLocks noGrp="1"/>
          </p:cNvSpPr>
          <p:nvPr>
            <p:ph idx="1"/>
            <p:custDataLst>
              <p:tags r:id="rId2"/>
            </p:custDataLst>
          </p:nvPr>
        </p:nvSpPr>
        <p:spPr>
          <a:xfrm>
            <a:off x="1103311" y="2052918"/>
            <a:ext cx="10215717" cy="4195481"/>
          </a:xfrm>
        </p:spPr>
        <p:txBody>
          <a:bodyPr/>
          <a:lstStyle/>
          <a:p>
            <a:r>
              <a:rPr lang="en-CA" dirty="0"/>
              <a:t>7) </a:t>
            </a:r>
            <a:r>
              <a:rPr lang="en-CA" dirty="0" err="1"/>
              <a:t>Cliquez</a:t>
            </a:r>
            <a:r>
              <a:rPr lang="en-CA" dirty="0"/>
              <a:t> sur "Advanced"</a:t>
            </a:r>
            <a:endParaRPr lang="fr-CA" dirty="0"/>
          </a:p>
        </p:txBody>
      </p:sp>
      <p:pic>
        <p:nvPicPr>
          <p:cNvPr id="5" name="Picture 4">
            <a:extLst>
              <a:ext uri="{FF2B5EF4-FFF2-40B4-BE49-F238E27FC236}">
                <a16:creationId xmlns:a16="http://schemas.microsoft.com/office/drawing/2014/main" id="{3EFD303D-DB80-7BDA-A013-7B6275C00177}"/>
              </a:ext>
            </a:extLst>
          </p:cNvPr>
          <p:cNvPicPr>
            <a:picLocks noChangeAspect="1"/>
          </p:cNvPicPr>
          <p:nvPr>
            <p:custDataLst>
              <p:tags r:id="rId3"/>
            </p:custDataLst>
          </p:nvPr>
        </p:nvPicPr>
        <p:blipFill>
          <a:blip r:embed="rId5"/>
          <a:stretch>
            <a:fillRect/>
          </a:stretch>
        </p:blipFill>
        <p:spPr>
          <a:xfrm>
            <a:off x="2312241" y="2533560"/>
            <a:ext cx="3333803" cy="4195481"/>
          </a:xfrm>
          <a:prstGeom prst="rect">
            <a:avLst/>
          </a:prstGeom>
        </p:spPr>
      </p:pic>
    </p:spTree>
    <p:extLst>
      <p:ext uri="{BB962C8B-B14F-4D97-AF65-F5344CB8AC3E}">
        <p14:creationId xmlns:p14="http://schemas.microsoft.com/office/powerpoint/2010/main" val="15833525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96B59-2227-4028-BA20-E30F28744DBA}"/>
              </a:ext>
            </a:extLst>
          </p:cNvPr>
          <p:cNvSpPr>
            <a:spLocks noGrp="1"/>
          </p:cNvSpPr>
          <p:nvPr>
            <p:ph type="title"/>
            <p:custDataLst>
              <p:tags r:id="rId1"/>
            </p:custDataLst>
          </p:nvPr>
        </p:nvSpPr>
        <p:spPr/>
        <p:txBody>
          <a:bodyPr/>
          <a:lstStyle/>
          <a:p>
            <a:r>
              <a:rPr lang="fr-CA" dirty="0"/>
              <a:t>Configuration d'une connexion à une base de données</a:t>
            </a:r>
          </a:p>
        </p:txBody>
      </p:sp>
      <p:sp>
        <p:nvSpPr>
          <p:cNvPr id="3" name="Content Placeholder 2">
            <a:extLst>
              <a:ext uri="{FF2B5EF4-FFF2-40B4-BE49-F238E27FC236}">
                <a16:creationId xmlns:a16="http://schemas.microsoft.com/office/drawing/2014/main" id="{2E3E0223-D918-4175-A720-05DA4A948D15}"/>
              </a:ext>
            </a:extLst>
          </p:cNvPr>
          <p:cNvSpPr>
            <a:spLocks noGrp="1"/>
          </p:cNvSpPr>
          <p:nvPr>
            <p:ph idx="1"/>
            <p:custDataLst>
              <p:tags r:id="rId2"/>
            </p:custDataLst>
          </p:nvPr>
        </p:nvSpPr>
        <p:spPr>
          <a:xfrm>
            <a:off x="1103311" y="2052918"/>
            <a:ext cx="10215717" cy="4195481"/>
          </a:xfrm>
        </p:spPr>
        <p:txBody>
          <a:bodyPr/>
          <a:lstStyle/>
          <a:p>
            <a:r>
              <a:rPr lang="en-CA" dirty="0"/>
              <a:t>8) Copier la </a:t>
            </a:r>
            <a:r>
              <a:rPr lang="en-CA" dirty="0" err="1"/>
              <a:t>chaine</a:t>
            </a:r>
            <a:r>
              <a:rPr lang="en-CA" dirty="0"/>
              <a:t> de connexion dans un bloc-notes. Nous </a:t>
            </a:r>
            <a:r>
              <a:rPr lang="en-CA" dirty="0" err="1"/>
              <a:t>en</a:t>
            </a:r>
            <a:r>
              <a:rPr lang="en-CA" dirty="0"/>
              <a:t> </a:t>
            </a:r>
            <a:r>
              <a:rPr lang="en-CA" dirty="0" err="1"/>
              <a:t>aurons</a:t>
            </a:r>
            <a:r>
              <a:rPr lang="en-CA" dirty="0"/>
              <a:t> </a:t>
            </a:r>
            <a:r>
              <a:rPr lang="en-CA" dirty="0" err="1"/>
              <a:t>besoin</a:t>
            </a:r>
            <a:r>
              <a:rPr lang="en-CA" dirty="0"/>
              <a:t> sous </a:t>
            </a:r>
            <a:r>
              <a:rPr lang="en-CA" dirty="0" err="1"/>
              <a:t>peu</a:t>
            </a:r>
            <a:r>
              <a:rPr lang="en-CA" dirty="0"/>
              <a:t>.</a:t>
            </a:r>
            <a:endParaRPr lang="fr-CA" dirty="0"/>
          </a:p>
        </p:txBody>
      </p:sp>
      <p:pic>
        <p:nvPicPr>
          <p:cNvPr id="10" name="Picture 9">
            <a:extLst>
              <a:ext uri="{FF2B5EF4-FFF2-40B4-BE49-F238E27FC236}">
                <a16:creationId xmlns:a16="http://schemas.microsoft.com/office/drawing/2014/main" id="{CC6B8BE5-0B04-4E5F-0D3E-8FF2DB0A5F2D}"/>
              </a:ext>
            </a:extLst>
          </p:cNvPr>
          <p:cNvPicPr>
            <a:picLocks noChangeAspect="1"/>
          </p:cNvPicPr>
          <p:nvPr>
            <p:custDataLst>
              <p:tags r:id="rId3"/>
            </p:custDataLst>
          </p:nvPr>
        </p:nvPicPr>
        <p:blipFill>
          <a:blip r:embed="rId6"/>
          <a:stretch>
            <a:fillRect/>
          </a:stretch>
        </p:blipFill>
        <p:spPr>
          <a:xfrm>
            <a:off x="4948694" y="2905404"/>
            <a:ext cx="7055047" cy="1168116"/>
          </a:xfrm>
          <a:prstGeom prst="rect">
            <a:avLst/>
          </a:prstGeom>
        </p:spPr>
      </p:pic>
      <p:pic>
        <p:nvPicPr>
          <p:cNvPr id="6" name="Picture 5">
            <a:extLst>
              <a:ext uri="{FF2B5EF4-FFF2-40B4-BE49-F238E27FC236}">
                <a16:creationId xmlns:a16="http://schemas.microsoft.com/office/drawing/2014/main" id="{9580B841-A7A5-C0EF-207B-B8239E700FD8}"/>
              </a:ext>
            </a:extLst>
          </p:cNvPr>
          <p:cNvPicPr>
            <a:picLocks noChangeAspect="1"/>
          </p:cNvPicPr>
          <p:nvPr>
            <p:custDataLst>
              <p:tags r:id="rId4"/>
            </p:custDataLst>
          </p:nvPr>
        </p:nvPicPr>
        <p:blipFill>
          <a:blip r:embed="rId7"/>
          <a:stretch>
            <a:fillRect/>
          </a:stretch>
        </p:blipFill>
        <p:spPr>
          <a:xfrm>
            <a:off x="1272733" y="2905403"/>
            <a:ext cx="3348496" cy="3816479"/>
          </a:xfrm>
          <a:prstGeom prst="rect">
            <a:avLst/>
          </a:prstGeom>
        </p:spPr>
      </p:pic>
    </p:spTree>
    <p:extLst>
      <p:ext uri="{BB962C8B-B14F-4D97-AF65-F5344CB8AC3E}">
        <p14:creationId xmlns:p14="http://schemas.microsoft.com/office/powerpoint/2010/main" val="34994728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96B59-2227-4028-BA20-E30F28744DBA}"/>
              </a:ext>
            </a:extLst>
          </p:cNvPr>
          <p:cNvSpPr>
            <a:spLocks noGrp="1"/>
          </p:cNvSpPr>
          <p:nvPr>
            <p:ph type="title"/>
            <p:custDataLst>
              <p:tags r:id="rId1"/>
            </p:custDataLst>
          </p:nvPr>
        </p:nvSpPr>
        <p:spPr/>
        <p:txBody>
          <a:bodyPr/>
          <a:lstStyle/>
          <a:p>
            <a:r>
              <a:rPr lang="fr-CA" dirty="0"/>
              <a:t>Configuration d'une connexion à une base de données</a:t>
            </a:r>
          </a:p>
        </p:txBody>
      </p:sp>
      <p:sp>
        <p:nvSpPr>
          <p:cNvPr id="3" name="Content Placeholder 2">
            <a:extLst>
              <a:ext uri="{FF2B5EF4-FFF2-40B4-BE49-F238E27FC236}">
                <a16:creationId xmlns:a16="http://schemas.microsoft.com/office/drawing/2014/main" id="{2E3E0223-D918-4175-A720-05DA4A948D15}"/>
              </a:ext>
            </a:extLst>
          </p:cNvPr>
          <p:cNvSpPr>
            <a:spLocks noGrp="1"/>
          </p:cNvSpPr>
          <p:nvPr>
            <p:ph idx="1"/>
            <p:custDataLst>
              <p:tags r:id="rId2"/>
            </p:custDataLst>
          </p:nvPr>
        </p:nvSpPr>
        <p:spPr>
          <a:xfrm>
            <a:off x="1103311" y="2052918"/>
            <a:ext cx="10215717" cy="4195481"/>
          </a:xfrm>
        </p:spPr>
        <p:txBody>
          <a:bodyPr/>
          <a:lstStyle/>
          <a:p>
            <a:r>
              <a:rPr lang="en-CA" dirty="0"/>
              <a:t>9) </a:t>
            </a:r>
            <a:r>
              <a:rPr lang="en-CA" dirty="0" err="1"/>
              <a:t>Cliquez</a:t>
            </a:r>
            <a:r>
              <a:rPr lang="en-CA" dirty="0"/>
              <a:t> sur "OK" deux </a:t>
            </a:r>
            <a:r>
              <a:rPr lang="en-CA" dirty="0" err="1"/>
              <a:t>fois</a:t>
            </a:r>
            <a:r>
              <a:rPr lang="en-CA" dirty="0"/>
              <a:t> pour </a:t>
            </a:r>
            <a:r>
              <a:rPr lang="en-CA" dirty="0" err="1"/>
              <a:t>revenir</a:t>
            </a:r>
            <a:r>
              <a:rPr lang="en-CA" dirty="0"/>
              <a:t> à </a:t>
            </a:r>
            <a:r>
              <a:rPr lang="en-CA" dirty="0" err="1"/>
              <a:t>votre</a:t>
            </a:r>
            <a:r>
              <a:rPr lang="en-CA" dirty="0"/>
              <a:t> </a:t>
            </a:r>
            <a:r>
              <a:rPr lang="en-CA" dirty="0" err="1"/>
              <a:t>projet</a:t>
            </a:r>
            <a:r>
              <a:rPr lang="en-CA" dirty="0"/>
              <a:t> dans Visual Studio</a:t>
            </a:r>
            <a:endParaRPr lang="fr-CA" dirty="0"/>
          </a:p>
        </p:txBody>
      </p:sp>
    </p:spTree>
    <p:extLst>
      <p:ext uri="{BB962C8B-B14F-4D97-AF65-F5344CB8AC3E}">
        <p14:creationId xmlns:p14="http://schemas.microsoft.com/office/powerpoint/2010/main" val="1658974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0926F-9821-4837-8831-4ABA2B0C2649}"/>
              </a:ext>
            </a:extLst>
          </p:cNvPr>
          <p:cNvSpPr>
            <a:spLocks noGrp="1"/>
          </p:cNvSpPr>
          <p:nvPr>
            <p:ph type="title"/>
            <p:custDataLst>
              <p:tags r:id="rId1"/>
            </p:custDataLst>
          </p:nvPr>
        </p:nvSpPr>
        <p:spPr/>
        <p:txBody>
          <a:bodyPr/>
          <a:lstStyle/>
          <a:p>
            <a:r>
              <a:rPr lang="fr-CA" dirty="0"/>
              <a:t>Configuration d'une connexion à une base de données</a:t>
            </a:r>
          </a:p>
        </p:txBody>
      </p:sp>
      <p:sp>
        <p:nvSpPr>
          <p:cNvPr id="3" name="Content Placeholder 2">
            <a:extLst>
              <a:ext uri="{FF2B5EF4-FFF2-40B4-BE49-F238E27FC236}">
                <a16:creationId xmlns:a16="http://schemas.microsoft.com/office/drawing/2014/main" id="{634FBD7B-50CD-4640-81E6-EFB179BEAA10}"/>
              </a:ext>
            </a:extLst>
          </p:cNvPr>
          <p:cNvSpPr>
            <a:spLocks noGrp="1"/>
          </p:cNvSpPr>
          <p:nvPr>
            <p:ph idx="1"/>
            <p:custDataLst>
              <p:tags r:id="rId2"/>
            </p:custDataLst>
          </p:nvPr>
        </p:nvSpPr>
        <p:spPr/>
        <p:txBody>
          <a:bodyPr/>
          <a:lstStyle/>
          <a:p>
            <a:r>
              <a:rPr lang="en-CA" dirty="0" err="1"/>
              <a:t>Voici</a:t>
            </a:r>
            <a:r>
              <a:rPr lang="en-CA" dirty="0"/>
              <a:t> </a:t>
            </a:r>
            <a:r>
              <a:rPr lang="en-CA" dirty="0" err="1"/>
              <a:t>donc</a:t>
            </a:r>
            <a:r>
              <a:rPr lang="en-CA" dirty="0"/>
              <a:t> qui </a:t>
            </a:r>
            <a:r>
              <a:rPr lang="en-CA" dirty="0" err="1"/>
              <a:t>complète</a:t>
            </a:r>
            <a:r>
              <a:rPr lang="en-CA" dirty="0"/>
              <a:t> la configuration de la connexion entre Visual Studio et SQL Server.</a:t>
            </a:r>
          </a:p>
          <a:p>
            <a:endParaRPr lang="en-CA" dirty="0"/>
          </a:p>
          <a:p>
            <a:r>
              <a:rPr lang="en-CA" dirty="0"/>
              <a:t>Dans la </a:t>
            </a:r>
            <a:r>
              <a:rPr lang="en-CA" dirty="0" err="1"/>
              <a:t>prochaine</a:t>
            </a:r>
            <a:r>
              <a:rPr lang="en-CA" dirty="0"/>
              <a:t> section, nous </a:t>
            </a:r>
            <a:r>
              <a:rPr lang="en-CA" dirty="0" err="1"/>
              <a:t>verrons</a:t>
            </a:r>
            <a:r>
              <a:rPr lang="en-CA" dirty="0"/>
              <a:t> comment </a:t>
            </a:r>
            <a:r>
              <a:rPr lang="en-CA" dirty="0" err="1"/>
              <a:t>développer</a:t>
            </a:r>
            <a:r>
              <a:rPr lang="en-CA" dirty="0"/>
              <a:t> du code qui </a:t>
            </a:r>
            <a:r>
              <a:rPr lang="en-CA" dirty="0" err="1"/>
              <a:t>permet</a:t>
            </a:r>
            <a:r>
              <a:rPr lang="en-CA" dirty="0"/>
              <a:t> </a:t>
            </a:r>
            <a:r>
              <a:rPr lang="en-CA" dirty="0" err="1"/>
              <a:t>d'interagir</a:t>
            </a:r>
            <a:r>
              <a:rPr lang="en-CA" dirty="0"/>
              <a:t> avec la base de </a:t>
            </a:r>
            <a:r>
              <a:rPr lang="en-CA" dirty="0" err="1"/>
              <a:t>données</a:t>
            </a:r>
            <a:r>
              <a:rPr lang="en-CA" dirty="0"/>
              <a:t>.</a:t>
            </a:r>
            <a:endParaRPr lang="fr-CA" dirty="0"/>
          </a:p>
        </p:txBody>
      </p:sp>
    </p:spTree>
    <p:extLst>
      <p:ext uri="{BB962C8B-B14F-4D97-AF65-F5344CB8AC3E}">
        <p14:creationId xmlns:p14="http://schemas.microsoft.com/office/powerpoint/2010/main" val="15586103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ADCDE-E97C-479E-B2F2-7A2C9ACF3751}"/>
              </a:ext>
            </a:extLst>
          </p:cNvPr>
          <p:cNvSpPr>
            <a:spLocks noGrp="1"/>
          </p:cNvSpPr>
          <p:nvPr>
            <p:ph type="title"/>
            <p:custDataLst>
              <p:tags r:id="rId1"/>
            </p:custDataLst>
          </p:nvPr>
        </p:nvSpPr>
        <p:spPr>
          <a:xfrm>
            <a:off x="726010" y="2728735"/>
            <a:ext cx="9404723" cy="1400530"/>
          </a:xfrm>
        </p:spPr>
        <p:txBody>
          <a:bodyPr/>
          <a:lstStyle/>
          <a:p>
            <a:r>
              <a:rPr lang="fr-CA" dirty="0"/>
              <a:t>Exécuter des requêtes sur la base de données</a:t>
            </a:r>
          </a:p>
        </p:txBody>
      </p:sp>
    </p:spTree>
    <p:extLst>
      <p:ext uri="{BB962C8B-B14F-4D97-AF65-F5344CB8AC3E}">
        <p14:creationId xmlns:p14="http://schemas.microsoft.com/office/powerpoint/2010/main" val="40169448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2A28A-92F6-42EB-A39D-9C3C3DDCF0C4}"/>
              </a:ext>
            </a:extLst>
          </p:cNvPr>
          <p:cNvSpPr>
            <a:spLocks noGrp="1"/>
          </p:cNvSpPr>
          <p:nvPr>
            <p:ph type="title"/>
            <p:custDataLst>
              <p:tags r:id="rId1"/>
            </p:custDataLst>
          </p:nvPr>
        </p:nvSpPr>
        <p:spPr/>
        <p:txBody>
          <a:bodyPr/>
          <a:lstStyle/>
          <a:p>
            <a:r>
              <a:rPr lang="fr-CA" dirty="0"/>
              <a:t>Exécuter des requêtes sur la base de données</a:t>
            </a:r>
          </a:p>
        </p:txBody>
      </p:sp>
      <p:sp>
        <p:nvSpPr>
          <p:cNvPr id="3" name="Content Placeholder 2">
            <a:extLst>
              <a:ext uri="{FF2B5EF4-FFF2-40B4-BE49-F238E27FC236}">
                <a16:creationId xmlns:a16="http://schemas.microsoft.com/office/drawing/2014/main" id="{D8177C36-C8DF-49A5-8DED-221341B48347}"/>
              </a:ext>
            </a:extLst>
          </p:cNvPr>
          <p:cNvSpPr>
            <a:spLocks noGrp="1"/>
          </p:cNvSpPr>
          <p:nvPr>
            <p:ph idx="1"/>
            <p:custDataLst>
              <p:tags r:id="rId2"/>
            </p:custDataLst>
          </p:nvPr>
        </p:nvSpPr>
        <p:spPr/>
        <p:txBody>
          <a:bodyPr/>
          <a:lstStyle/>
          <a:p>
            <a:r>
              <a:rPr lang="fr-CA" dirty="0"/>
              <a:t>Dans la dernière section, nous avons couvert la méthode pour établir une connexion entre votre projet en Visual Studio et la base de données SQL Server.</a:t>
            </a:r>
          </a:p>
          <a:p>
            <a:endParaRPr lang="fr-CA" dirty="0"/>
          </a:p>
          <a:p>
            <a:r>
              <a:rPr lang="fr-CA" dirty="0"/>
              <a:t>Dans cette section, nous allons voir comment exploiter ADO.NET et ses classes afin d'exécuter des requêtes SQL sur la base de données depuis votre application.</a:t>
            </a:r>
          </a:p>
        </p:txBody>
      </p:sp>
    </p:spTree>
    <p:extLst>
      <p:ext uri="{BB962C8B-B14F-4D97-AF65-F5344CB8AC3E}">
        <p14:creationId xmlns:p14="http://schemas.microsoft.com/office/powerpoint/2010/main" val="9783552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2A28A-92F6-42EB-A39D-9C3C3DDCF0C4}"/>
              </a:ext>
            </a:extLst>
          </p:cNvPr>
          <p:cNvSpPr>
            <a:spLocks noGrp="1"/>
          </p:cNvSpPr>
          <p:nvPr>
            <p:ph type="title"/>
            <p:custDataLst>
              <p:tags r:id="rId1"/>
            </p:custDataLst>
          </p:nvPr>
        </p:nvSpPr>
        <p:spPr/>
        <p:txBody>
          <a:bodyPr/>
          <a:lstStyle/>
          <a:p>
            <a:r>
              <a:rPr lang="fr-CA" dirty="0"/>
              <a:t>Exécuter des requêtes sur la base de données</a:t>
            </a:r>
          </a:p>
        </p:txBody>
      </p:sp>
      <p:sp>
        <p:nvSpPr>
          <p:cNvPr id="3" name="Content Placeholder 2">
            <a:extLst>
              <a:ext uri="{FF2B5EF4-FFF2-40B4-BE49-F238E27FC236}">
                <a16:creationId xmlns:a16="http://schemas.microsoft.com/office/drawing/2014/main" id="{D8177C36-C8DF-49A5-8DED-221341B48347}"/>
              </a:ext>
            </a:extLst>
          </p:cNvPr>
          <p:cNvSpPr>
            <a:spLocks noGrp="1"/>
          </p:cNvSpPr>
          <p:nvPr>
            <p:ph idx="1"/>
            <p:custDataLst>
              <p:tags r:id="rId2"/>
            </p:custDataLst>
          </p:nvPr>
        </p:nvSpPr>
        <p:spPr/>
        <p:txBody>
          <a:bodyPr/>
          <a:lstStyle/>
          <a:p>
            <a:r>
              <a:rPr lang="fr-CA" dirty="0"/>
              <a:t>Dans cette section, nous couvrirons</a:t>
            </a:r>
          </a:p>
          <a:p>
            <a:pPr lvl="1"/>
            <a:r>
              <a:rPr lang="fr-CA" dirty="0"/>
              <a:t>Les classes utilisées pour la connexion</a:t>
            </a:r>
          </a:p>
          <a:p>
            <a:pPr lvl="1"/>
            <a:r>
              <a:rPr lang="fr-CA" dirty="0"/>
              <a:t>La construction du code pour exécuter les requêtes</a:t>
            </a:r>
          </a:p>
          <a:p>
            <a:pPr lvl="1"/>
            <a:endParaRPr lang="fr-CA" dirty="0"/>
          </a:p>
        </p:txBody>
      </p:sp>
    </p:spTree>
    <p:extLst>
      <p:ext uri="{BB962C8B-B14F-4D97-AF65-F5344CB8AC3E}">
        <p14:creationId xmlns:p14="http://schemas.microsoft.com/office/powerpoint/2010/main" val="13839280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C7EFC-0338-48C6-8290-B1A13A7683A6}"/>
              </a:ext>
            </a:extLst>
          </p:cNvPr>
          <p:cNvSpPr>
            <a:spLocks noGrp="1"/>
          </p:cNvSpPr>
          <p:nvPr>
            <p:ph type="title"/>
            <p:custDataLst>
              <p:tags r:id="rId1"/>
            </p:custDataLst>
          </p:nvPr>
        </p:nvSpPr>
        <p:spPr/>
        <p:txBody>
          <a:bodyPr/>
          <a:lstStyle/>
          <a:p>
            <a:r>
              <a:rPr lang="en-CA" dirty="0"/>
              <a:t>Classes </a:t>
            </a:r>
            <a:r>
              <a:rPr lang="en-CA" dirty="0" err="1"/>
              <a:t>utilisées</a:t>
            </a:r>
            <a:endParaRPr lang="fr-CA" dirty="0"/>
          </a:p>
        </p:txBody>
      </p:sp>
      <p:sp>
        <p:nvSpPr>
          <p:cNvPr id="3" name="Content Placeholder 2">
            <a:extLst>
              <a:ext uri="{FF2B5EF4-FFF2-40B4-BE49-F238E27FC236}">
                <a16:creationId xmlns:a16="http://schemas.microsoft.com/office/drawing/2014/main" id="{8A8BDE5E-60D9-42CC-80D9-D8C7D2C8F902}"/>
              </a:ext>
            </a:extLst>
          </p:cNvPr>
          <p:cNvSpPr>
            <a:spLocks noGrp="1"/>
          </p:cNvSpPr>
          <p:nvPr>
            <p:ph idx="1"/>
            <p:custDataLst>
              <p:tags r:id="rId2"/>
            </p:custDataLst>
          </p:nvPr>
        </p:nvSpPr>
        <p:spPr/>
        <p:txBody>
          <a:bodyPr/>
          <a:lstStyle/>
          <a:p>
            <a:r>
              <a:rPr lang="en-CA" dirty="0"/>
              <a:t>ADO.NET utilise un certain </a:t>
            </a:r>
            <a:r>
              <a:rPr lang="en-CA" dirty="0" err="1"/>
              <a:t>nombre</a:t>
            </a:r>
            <a:r>
              <a:rPr lang="en-CA" dirty="0"/>
              <a:t> de classes </a:t>
            </a:r>
            <a:r>
              <a:rPr lang="en-CA" dirty="0" err="1"/>
              <a:t>afin</a:t>
            </a:r>
            <a:r>
              <a:rPr lang="en-CA" dirty="0"/>
              <a:t> </a:t>
            </a:r>
            <a:r>
              <a:rPr lang="en-CA" dirty="0" err="1"/>
              <a:t>d'effectuer</a:t>
            </a:r>
            <a:r>
              <a:rPr lang="en-CA" dirty="0"/>
              <a:t> la manipulation de la base de </a:t>
            </a:r>
            <a:r>
              <a:rPr lang="en-CA" dirty="0" err="1"/>
              <a:t>données</a:t>
            </a:r>
            <a:r>
              <a:rPr lang="en-CA" dirty="0"/>
              <a:t>.</a:t>
            </a:r>
          </a:p>
          <a:p>
            <a:endParaRPr lang="en-CA" dirty="0"/>
          </a:p>
          <a:p>
            <a:r>
              <a:rPr lang="en-CA" dirty="0"/>
              <a:t>Dans </a:t>
            </a:r>
            <a:r>
              <a:rPr lang="en-CA" dirty="0" err="1"/>
              <a:t>cette</a:t>
            </a:r>
            <a:r>
              <a:rPr lang="en-CA" dirty="0"/>
              <a:t> section, nous </a:t>
            </a:r>
            <a:r>
              <a:rPr lang="en-CA" dirty="0" err="1"/>
              <a:t>allons</a:t>
            </a:r>
            <a:r>
              <a:rPr lang="en-CA" dirty="0"/>
              <a:t> </a:t>
            </a:r>
            <a:r>
              <a:rPr lang="en-CA" dirty="0" err="1"/>
              <a:t>voir</a:t>
            </a:r>
            <a:r>
              <a:rPr lang="en-CA" dirty="0"/>
              <a:t> le </a:t>
            </a:r>
            <a:r>
              <a:rPr lang="en-CA" dirty="0" err="1"/>
              <a:t>rôle</a:t>
            </a:r>
            <a:r>
              <a:rPr lang="en-CA" dirty="0"/>
              <a:t> de </a:t>
            </a:r>
            <a:r>
              <a:rPr lang="en-CA" dirty="0" err="1"/>
              <a:t>chacune</a:t>
            </a:r>
            <a:r>
              <a:rPr lang="en-CA" dirty="0"/>
              <a:t> de </a:t>
            </a:r>
            <a:r>
              <a:rPr lang="en-CA" dirty="0" err="1"/>
              <a:t>ses</a:t>
            </a:r>
            <a:r>
              <a:rPr lang="en-CA" dirty="0"/>
              <a:t> classes. </a:t>
            </a:r>
          </a:p>
          <a:p>
            <a:endParaRPr lang="en-CA" dirty="0"/>
          </a:p>
          <a:p>
            <a:r>
              <a:rPr lang="en-CA" dirty="0"/>
              <a:t>Dans la section qui </a:t>
            </a:r>
            <a:r>
              <a:rPr lang="en-CA" dirty="0" err="1"/>
              <a:t>suivra</a:t>
            </a:r>
            <a:r>
              <a:rPr lang="en-CA" dirty="0"/>
              <a:t>, nous les </a:t>
            </a:r>
            <a:r>
              <a:rPr lang="en-CA" dirty="0" err="1"/>
              <a:t>utiliserons</a:t>
            </a:r>
            <a:r>
              <a:rPr lang="en-CA" dirty="0"/>
              <a:t> pour </a:t>
            </a:r>
            <a:r>
              <a:rPr lang="en-CA" dirty="0" err="1"/>
              <a:t>bâtir</a:t>
            </a:r>
            <a:r>
              <a:rPr lang="en-CA" dirty="0"/>
              <a:t> un code </a:t>
            </a:r>
            <a:r>
              <a:rPr lang="en-CA" dirty="0" err="1"/>
              <a:t>fonctionnel</a:t>
            </a:r>
            <a:r>
              <a:rPr lang="en-CA" dirty="0"/>
              <a:t> qui sera </a:t>
            </a:r>
            <a:r>
              <a:rPr lang="en-CA" dirty="0" err="1"/>
              <a:t>en</a:t>
            </a:r>
            <a:r>
              <a:rPr lang="en-CA" dirty="0"/>
              <a:t> </a:t>
            </a:r>
            <a:r>
              <a:rPr lang="en-CA" dirty="0" err="1"/>
              <a:t>mesure</a:t>
            </a:r>
            <a:r>
              <a:rPr lang="en-CA" dirty="0"/>
              <a:t> </a:t>
            </a:r>
            <a:r>
              <a:rPr lang="en-CA" dirty="0" err="1"/>
              <a:t>d'interagir</a:t>
            </a:r>
            <a:r>
              <a:rPr lang="en-CA" dirty="0"/>
              <a:t> avec </a:t>
            </a:r>
            <a:r>
              <a:rPr lang="en-CA" dirty="0" err="1"/>
              <a:t>votre</a:t>
            </a:r>
            <a:r>
              <a:rPr lang="en-CA" dirty="0"/>
              <a:t> base de </a:t>
            </a:r>
            <a:r>
              <a:rPr lang="en-CA" dirty="0" err="1"/>
              <a:t>données</a:t>
            </a:r>
            <a:r>
              <a:rPr lang="en-CA" dirty="0"/>
              <a:t>.</a:t>
            </a:r>
          </a:p>
        </p:txBody>
      </p:sp>
    </p:spTree>
    <p:extLst>
      <p:ext uri="{BB962C8B-B14F-4D97-AF65-F5344CB8AC3E}">
        <p14:creationId xmlns:p14="http://schemas.microsoft.com/office/powerpoint/2010/main" val="20447815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C7EFC-0338-48C6-8290-B1A13A7683A6}"/>
              </a:ext>
            </a:extLst>
          </p:cNvPr>
          <p:cNvSpPr>
            <a:spLocks noGrp="1"/>
          </p:cNvSpPr>
          <p:nvPr>
            <p:ph type="title"/>
            <p:custDataLst>
              <p:tags r:id="rId1"/>
            </p:custDataLst>
          </p:nvPr>
        </p:nvSpPr>
        <p:spPr/>
        <p:txBody>
          <a:bodyPr/>
          <a:lstStyle/>
          <a:p>
            <a:r>
              <a:rPr lang="en-CA" dirty="0"/>
              <a:t>Classes </a:t>
            </a:r>
            <a:r>
              <a:rPr lang="en-CA" dirty="0" err="1"/>
              <a:t>utilisées</a:t>
            </a:r>
            <a:endParaRPr lang="fr-CA" dirty="0"/>
          </a:p>
        </p:txBody>
      </p:sp>
      <p:sp>
        <p:nvSpPr>
          <p:cNvPr id="3" name="Content Placeholder 2">
            <a:extLst>
              <a:ext uri="{FF2B5EF4-FFF2-40B4-BE49-F238E27FC236}">
                <a16:creationId xmlns:a16="http://schemas.microsoft.com/office/drawing/2014/main" id="{8A8BDE5E-60D9-42CC-80D9-D8C7D2C8F902}"/>
              </a:ext>
            </a:extLst>
          </p:cNvPr>
          <p:cNvSpPr>
            <a:spLocks noGrp="1"/>
          </p:cNvSpPr>
          <p:nvPr>
            <p:ph idx="1"/>
            <p:custDataLst>
              <p:tags r:id="rId2"/>
            </p:custDataLst>
          </p:nvPr>
        </p:nvSpPr>
        <p:spPr/>
        <p:txBody>
          <a:bodyPr/>
          <a:lstStyle/>
          <a:p>
            <a:r>
              <a:rPr lang="en-CA" dirty="0"/>
              <a:t>Dans </a:t>
            </a:r>
            <a:r>
              <a:rPr lang="en-CA" dirty="0" err="1"/>
              <a:t>cette</a:t>
            </a:r>
            <a:r>
              <a:rPr lang="en-CA" dirty="0"/>
              <a:t> section, nous </a:t>
            </a:r>
            <a:r>
              <a:rPr lang="en-CA" dirty="0" err="1"/>
              <a:t>couvrirons</a:t>
            </a:r>
            <a:r>
              <a:rPr lang="en-CA" dirty="0"/>
              <a:t> </a:t>
            </a:r>
            <a:r>
              <a:rPr lang="en-CA" dirty="0" err="1"/>
              <a:t>donc</a:t>
            </a:r>
            <a:r>
              <a:rPr lang="en-CA" dirty="0"/>
              <a:t>:</a:t>
            </a:r>
          </a:p>
          <a:p>
            <a:pPr lvl="1"/>
            <a:r>
              <a:rPr lang="en-CA" dirty="0" err="1"/>
              <a:t>SQLConnection</a:t>
            </a:r>
            <a:endParaRPr lang="en-CA" dirty="0"/>
          </a:p>
          <a:p>
            <a:pPr lvl="1"/>
            <a:r>
              <a:rPr lang="en-CA" dirty="0" err="1"/>
              <a:t>SQLCommand</a:t>
            </a:r>
            <a:endParaRPr lang="en-CA" dirty="0"/>
          </a:p>
          <a:p>
            <a:pPr lvl="1"/>
            <a:r>
              <a:rPr lang="en-CA" dirty="0" err="1"/>
              <a:t>SQLDataReader</a:t>
            </a:r>
            <a:endParaRPr lang="fr-CA" dirty="0"/>
          </a:p>
        </p:txBody>
      </p:sp>
    </p:spTree>
    <p:extLst>
      <p:ext uri="{BB962C8B-B14F-4D97-AF65-F5344CB8AC3E}">
        <p14:creationId xmlns:p14="http://schemas.microsoft.com/office/powerpoint/2010/main" val="19046875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EA928-6974-41BA-93FF-FA8707BAF7E4}"/>
              </a:ext>
            </a:extLst>
          </p:cNvPr>
          <p:cNvSpPr>
            <a:spLocks noGrp="1"/>
          </p:cNvSpPr>
          <p:nvPr>
            <p:ph type="title"/>
            <p:custDataLst>
              <p:tags r:id="rId1"/>
            </p:custDataLst>
          </p:nvPr>
        </p:nvSpPr>
        <p:spPr/>
        <p:txBody>
          <a:bodyPr/>
          <a:lstStyle/>
          <a:p>
            <a:r>
              <a:rPr lang="en-CA" dirty="0" err="1"/>
              <a:t>SQLConnection</a:t>
            </a:r>
            <a:endParaRPr lang="fr-CA" dirty="0"/>
          </a:p>
        </p:txBody>
      </p:sp>
      <p:sp>
        <p:nvSpPr>
          <p:cNvPr id="3" name="Content Placeholder 2">
            <a:extLst>
              <a:ext uri="{FF2B5EF4-FFF2-40B4-BE49-F238E27FC236}">
                <a16:creationId xmlns:a16="http://schemas.microsoft.com/office/drawing/2014/main" id="{539719FC-139F-40D3-86F8-87A0F23C3358}"/>
              </a:ext>
            </a:extLst>
          </p:cNvPr>
          <p:cNvSpPr>
            <a:spLocks noGrp="1"/>
          </p:cNvSpPr>
          <p:nvPr>
            <p:ph idx="1"/>
            <p:custDataLst>
              <p:tags r:id="rId2"/>
            </p:custDataLst>
          </p:nvPr>
        </p:nvSpPr>
        <p:spPr/>
        <p:txBody>
          <a:bodyPr/>
          <a:lstStyle/>
          <a:p>
            <a:r>
              <a:rPr lang="en-CA" dirty="0" err="1"/>
              <a:t>SQLConnection</a:t>
            </a:r>
            <a:r>
              <a:rPr lang="en-CA" dirty="0"/>
              <a:t> </a:t>
            </a:r>
            <a:r>
              <a:rPr lang="en-CA" dirty="0" err="1"/>
              <a:t>est</a:t>
            </a:r>
            <a:r>
              <a:rPr lang="en-CA" dirty="0"/>
              <a:t> </a:t>
            </a:r>
            <a:r>
              <a:rPr lang="en-CA" dirty="0" err="1"/>
              <a:t>l'objet</a:t>
            </a:r>
            <a:r>
              <a:rPr lang="en-CA" dirty="0"/>
              <a:t> qui </a:t>
            </a:r>
            <a:r>
              <a:rPr lang="en-CA" dirty="0" err="1"/>
              <a:t>permettra</a:t>
            </a:r>
            <a:r>
              <a:rPr lang="en-CA" dirty="0"/>
              <a:t> </a:t>
            </a:r>
            <a:r>
              <a:rPr lang="en-CA" dirty="0" err="1"/>
              <a:t>d'établir</a:t>
            </a:r>
            <a:r>
              <a:rPr lang="en-CA" dirty="0"/>
              <a:t> la connexion entre le code C# et la base de </a:t>
            </a:r>
            <a:r>
              <a:rPr lang="en-CA" dirty="0" err="1"/>
              <a:t>données</a:t>
            </a:r>
            <a:r>
              <a:rPr lang="en-CA" dirty="0"/>
              <a:t>.</a:t>
            </a:r>
          </a:p>
          <a:p>
            <a:r>
              <a:rPr lang="en-CA" dirty="0"/>
              <a:t>Ce dernier a un </a:t>
            </a:r>
            <a:r>
              <a:rPr lang="en-CA" dirty="0" err="1"/>
              <a:t>constructeur</a:t>
            </a:r>
            <a:r>
              <a:rPr lang="en-CA" dirty="0"/>
              <a:t> qui </a:t>
            </a:r>
            <a:r>
              <a:rPr lang="en-CA" dirty="0" err="1"/>
              <a:t>prend</a:t>
            </a:r>
            <a:r>
              <a:rPr lang="en-CA" dirty="0"/>
              <a:t> </a:t>
            </a:r>
            <a:r>
              <a:rPr lang="en-CA" dirty="0" err="1"/>
              <a:t>en</a:t>
            </a:r>
            <a:r>
              <a:rPr lang="en-CA" dirty="0"/>
              <a:t> </a:t>
            </a:r>
            <a:r>
              <a:rPr lang="en-CA" dirty="0" err="1"/>
              <a:t>paramètre</a:t>
            </a:r>
            <a:r>
              <a:rPr lang="en-CA" dirty="0"/>
              <a:t> la </a:t>
            </a:r>
            <a:r>
              <a:rPr lang="en-CA" dirty="0" err="1"/>
              <a:t>chaine</a:t>
            </a:r>
            <a:r>
              <a:rPr lang="en-CA" dirty="0"/>
              <a:t> de connexion (Connection String) qui a </a:t>
            </a:r>
            <a:r>
              <a:rPr lang="en-CA" dirty="0" err="1"/>
              <a:t>été</a:t>
            </a:r>
            <a:r>
              <a:rPr lang="en-CA" dirty="0"/>
              <a:t> </a:t>
            </a:r>
            <a:r>
              <a:rPr lang="en-CA" dirty="0" err="1"/>
              <a:t>fournie</a:t>
            </a:r>
            <a:r>
              <a:rPr lang="en-CA" dirty="0"/>
              <a:t> à </a:t>
            </a:r>
            <a:r>
              <a:rPr lang="en-CA" dirty="0" err="1"/>
              <a:t>l'étape</a:t>
            </a:r>
            <a:r>
              <a:rPr lang="en-CA" dirty="0"/>
              <a:t> 8 de la configuration de la connexion entre Visual Studio et SQL Server.</a:t>
            </a:r>
          </a:p>
          <a:p>
            <a:r>
              <a:rPr lang="en-CA" dirty="0"/>
              <a:t>On </a:t>
            </a:r>
            <a:r>
              <a:rPr lang="en-CA" dirty="0" err="1"/>
              <a:t>peut</a:t>
            </a:r>
            <a:r>
              <a:rPr lang="en-CA" dirty="0"/>
              <a:t> </a:t>
            </a:r>
            <a:r>
              <a:rPr lang="en-CA" dirty="0" err="1"/>
              <a:t>ensuite</a:t>
            </a:r>
            <a:r>
              <a:rPr lang="en-CA" dirty="0"/>
              <a:t> </a:t>
            </a:r>
            <a:r>
              <a:rPr lang="en-CA" dirty="0" err="1"/>
              <a:t>ouvrir</a:t>
            </a:r>
            <a:r>
              <a:rPr lang="en-CA" dirty="0"/>
              <a:t> la connexion avec </a:t>
            </a:r>
            <a:r>
              <a:rPr lang="en-CA" dirty="0" err="1"/>
              <a:t>sa</a:t>
            </a:r>
            <a:r>
              <a:rPr lang="en-CA" dirty="0"/>
              <a:t> </a:t>
            </a:r>
            <a:r>
              <a:rPr lang="en-CA" dirty="0" err="1"/>
              <a:t>méthode</a:t>
            </a:r>
            <a:r>
              <a:rPr lang="en-CA" dirty="0"/>
              <a:t> Open();</a:t>
            </a:r>
            <a:endParaRPr lang="fr-CA" dirty="0"/>
          </a:p>
        </p:txBody>
      </p:sp>
      <p:pic>
        <p:nvPicPr>
          <p:cNvPr id="4" name="Picture 3">
            <a:extLst>
              <a:ext uri="{FF2B5EF4-FFF2-40B4-BE49-F238E27FC236}">
                <a16:creationId xmlns:a16="http://schemas.microsoft.com/office/drawing/2014/main" id="{938DA4A6-3897-4A47-BE7D-24E8FA91A4A1}"/>
              </a:ext>
            </a:extLst>
          </p:cNvPr>
          <p:cNvPicPr>
            <a:picLocks noChangeAspect="1"/>
          </p:cNvPicPr>
          <p:nvPr>
            <p:custDataLst>
              <p:tags r:id="rId3"/>
            </p:custDataLst>
          </p:nvPr>
        </p:nvPicPr>
        <p:blipFill>
          <a:blip r:embed="rId5"/>
          <a:stretch>
            <a:fillRect/>
          </a:stretch>
        </p:blipFill>
        <p:spPr>
          <a:xfrm>
            <a:off x="1218877" y="4537658"/>
            <a:ext cx="10124971" cy="934190"/>
          </a:xfrm>
          <a:prstGeom prst="rect">
            <a:avLst/>
          </a:prstGeom>
        </p:spPr>
      </p:pic>
    </p:spTree>
    <p:extLst>
      <p:ext uri="{BB962C8B-B14F-4D97-AF65-F5344CB8AC3E}">
        <p14:creationId xmlns:p14="http://schemas.microsoft.com/office/powerpoint/2010/main" val="40386951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7D716-6A13-4E14-B1B9-7D701703AA61}"/>
              </a:ext>
            </a:extLst>
          </p:cNvPr>
          <p:cNvSpPr>
            <a:spLocks noGrp="1"/>
          </p:cNvSpPr>
          <p:nvPr>
            <p:ph type="title"/>
            <p:custDataLst>
              <p:tags r:id="rId1"/>
            </p:custDataLst>
          </p:nvPr>
        </p:nvSpPr>
        <p:spPr/>
        <p:txBody>
          <a:bodyPr/>
          <a:lstStyle/>
          <a:p>
            <a:r>
              <a:rPr lang="en-CA" dirty="0" err="1"/>
              <a:t>SQLCommand</a:t>
            </a:r>
            <a:endParaRPr lang="fr-CA" dirty="0"/>
          </a:p>
        </p:txBody>
      </p:sp>
      <p:sp>
        <p:nvSpPr>
          <p:cNvPr id="3" name="Content Placeholder 2">
            <a:extLst>
              <a:ext uri="{FF2B5EF4-FFF2-40B4-BE49-F238E27FC236}">
                <a16:creationId xmlns:a16="http://schemas.microsoft.com/office/drawing/2014/main" id="{CFB066A9-443A-4BB2-8E3F-810E0B33918A}"/>
              </a:ext>
            </a:extLst>
          </p:cNvPr>
          <p:cNvSpPr>
            <a:spLocks noGrp="1"/>
          </p:cNvSpPr>
          <p:nvPr>
            <p:ph idx="1"/>
            <p:custDataLst>
              <p:tags r:id="rId2"/>
            </p:custDataLst>
          </p:nvPr>
        </p:nvSpPr>
        <p:spPr/>
        <p:txBody>
          <a:bodyPr/>
          <a:lstStyle/>
          <a:p>
            <a:r>
              <a:rPr lang="en-CA" dirty="0" err="1"/>
              <a:t>SQLCommand</a:t>
            </a:r>
            <a:r>
              <a:rPr lang="en-CA" dirty="0"/>
              <a:t> </a:t>
            </a:r>
            <a:r>
              <a:rPr lang="en-CA" dirty="0" err="1"/>
              <a:t>est</a:t>
            </a:r>
            <a:r>
              <a:rPr lang="en-CA" dirty="0"/>
              <a:t> un </a:t>
            </a:r>
            <a:r>
              <a:rPr lang="en-CA" dirty="0" err="1"/>
              <a:t>objet</a:t>
            </a:r>
            <a:r>
              <a:rPr lang="en-CA" dirty="0"/>
              <a:t> </a:t>
            </a:r>
            <a:r>
              <a:rPr lang="en-CA" dirty="0" err="1"/>
              <a:t>permettant</a:t>
            </a:r>
            <a:r>
              <a:rPr lang="en-CA" dirty="0"/>
              <a:t> de </a:t>
            </a:r>
            <a:r>
              <a:rPr lang="en-CA" dirty="0" err="1"/>
              <a:t>créer</a:t>
            </a:r>
            <a:r>
              <a:rPr lang="en-CA" dirty="0"/>
              <a:t> </a:t>
            </a:r>
            <a:r>
              <a:rPr lang="en-CA" dirty="0" err="1"/>
              <a:t>une</a:t>
            </a:r>
            <a:r>
              <a:rPr lang="en-CA" dirty="0"/>
              <a:t> </a:t>
            </a:r>
            <a:r>
              <a:rPr lang="en-CA" dirty="0" err="1"/>
              <a:t>représentation</a:t>
            </a:r>
            <a:r>
              <a:rPr lang="en-CA" dirty="0"/>
              <a:t> </a:t>
            </a:r>
            <a:r>
              <a:rPr lang="en-CA" dirty="0" err="1"/>
              <a:t>objet</a:t>
            </a:r>
            <a:r>
              <a:rPr lang="en-CA" dirty="0"/>
              <a:t> de la </a:t>
            </a:r>
            <a:r>
              <a:rPr lang="en-CA" dirty="0" err="1"/>
              <a:t>requête</a:t>
            </a:r>
            <a:r>
              <a:rPr lang="en-CA" dirty="0"/>
              <a:t> SQL.</a:t>
            </a:r>
          </a:p>
          <a:p>
            <a:r>
              <a:rPr lang="en-CA" dirty="0" err="1"/>
              <a:t>Cette</a:t>
            </a:r>
            <a:r>
              <a:rPr lang="en-CA" dirty="0"/>
              <a:t> </a:t>
            </a:r>
            <a:r>
              <a:rPr lang="en-CA" dirty="0" err="1"/>
              <a:t>dernière</a:t>
            </a:r>
            <a:r>
              <a:rPr lang="en-CA" dirty="0"/>
              <a:t> </a:t>
            </a:r>
            <a:r>
              <a:rPr lang="en-CA" dirty="0" err="1"/>
              <a:t>prend</a:t>
            </a:r>
            <a:r>
              <a:rPr lang="en-CA" dirty="0"/>
              <a:t> deux </a:t>
            </a:r>
            <a:r>
              <a:rPr lang="en-CA" dirty="0" err="1"/>
              <a:t>paramètres</a:t>
            </a:r>
            <a:r>
              <a:rPr lang="en-CA" dirty="0"/>
              <a:t>:</a:t>
            </a:r>
          </a:p>
          <a:p>
            <a:pPr lvl="1"/>
            <a:r>
              <a:rPr lang="en-CA" dirty="0" err="1"/>
              <a:t>L'objet</a:t>
            </a:r>
            <a:r>
              <a:rPr lang="en-CA" dirty="0"/>
              <a:t> "</a:t>
            </a:r>
            <a:r>
              <a:rPr lang="en-CA" dirty="0" err="1"/>
              <a:t>SQLConnection</a:t>
            </a:r>
            <a:r>
              <a:rPr lang="en-CA" dirty="0"/>
              <a:t>" </a:t>
            </a:r>
            <a:r>
              <a:rPr lang="en-CA" dirty="0" err="1"/>
              <a:t>préalablement</a:t>
            </a:r>
            <a:r>
              <a:rPr lang="en-CA" dirty="0"/>
              <a:t> </a:t>
            </a:r>
            <a:r>
              <a:rPr lang="en-CA" dirty="0" err="1"/>
              <a:t>créé</a:t>
            </a:r>
            <a:endParaRPr lang="en-CA" dirty="0"/>
          </a:p>
          <a:p>
            <a:pPr lvl="1"/>
            <a:r>
              <a:rPr lang="en-CA" dirty="0"/>
              <a:t>Une </a:t>
            </a:r>
            <a:r>
              <a:rPr lang="en-CA" dirty="0" err="1"/>
              <a:t>requête</a:t>
            </a:r>
            <a:r>
              <a:rPr lang="en-CA" dirty="0"/>
              <a:t> SQL au format "String“</a:t>
            </a:r>
          </a:p>
          <a:p>
            <a:pPr lvl="1"/>
            <a:r>
              <a:rPr lang="en-CA" dirty="0"/>
              <a:t>Les </a:t>
            </a:r>
            <a:r>
              <a:rPr lang="en-CA" dirty="0" err="1"/>
              <a:t>valeurs</a:t>
            </a:r>
            <a:r>
              <a:rPr lang="en-CA" dirty="0"/>
              <a:t> qui </a:t>
            </a:r>
            <a:r>
              <a:rPr lang="en-CA" dirty="0" err="1"/>
              <a:t>seront</a:t>
            </a:r>
            <a:r>
              <a:rPr lang="en-CA" dirty="0"/>
              <a:t> </a:t>
            </a:r>
            <a:r>
              <a:rPr lang="en-CA" dirty="0" err="1"/>
              <a:t>injectée</a:t>
            </a:r>
            <a:r>
              <a:rPr lang="en-CA" dirty="0"/>
              <a:t> dans la </a:t>
            </a:r>
            <a:r>
              <a:rPr lang="en-CA" dirty="0" err="1"/>
              <a:t>requête</a:t>
            </a:r>
            <a:r>
              <a:rPr lang="en-CA" dirty="0"/>
              <a:t> SQL avec </a:t>
            </a:r>
            <a:r>
              <a:rPr lang="en-CA" dirty="0" err="1"/>
              <a:t>AddWithValue</a:t>
            </a:r>
            <a:endParaRPr lang="en-CA" dirty="0"/>
          </a:p>
          <a:p>
            <a:pPr lvl="1"/>
            <a:endParaRPr lang="fr-CA" dirty="0"/>
          </a:p>
          <a:p>
            <a:r>
              <a:rPr lang="fr-CA" dirty="0"/>
              <a:t>Par exemple:</a:t>
            </a:r>
          </a:p>
          <a:p>
            <a:endParaRPr lang="fr-CA" dirty="0"/>
          </a:p>
          <a:p>
            <a:endParaRPr lang="fr-CA" dirty="0"/>
          </a:p>
        </p:txBody>
      </p:sp>
      <p:pic>
        <p:nvPicPr>
          <p:cNvPr id="6" name="Picture 5">
            <a:extLst>
              <a:ext uri="{FF2B5EF4-FFF2-40B4-BE49-F238E27FC236}">
                <a16:creationId xmlns:a16="http://schemas.microsoft.com/office/drawing/2014/main" id="{61ED0CD1-2C8B-6618-1FA7-46BA8CD695C8}"/>
              </a:ext>
            </a:extLst>
          </p:cNvPr>
          <p:cNvPicPr>
            <a:picLocks noChangeAspect="1"/>
          </p:cNvPicPr>
          <p:nvPr/>
        </p:nvPicPr>
        <p:blipFill>
          <a:blip r:embed="rId4"/>
          <a:stretch>
            <a:fillRect/>
          </a:stretch>
        </p:blipFill>
        <p:spPr>
          <a:xfrm>
            <a:off x="1293840" y="5056676"/>
            <a:ext cx="8272922" cy="658323"/>
          </a:xfrm>
          <a:prstGeom prst="rect">
            <a:avLst/>
          </a:prstGeom>
        </p:spPr>
      </p:pic>
    </p:spTree>
    <p:extLst>
      <p:ext uri="{BB962C8B-B14F-4D97-AF65-F5344CB8AC3E}">
        <p14:creationId xmlns:p14="http://schemas.microsoft.com/office/powerpoint/2010/main" val="6536389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2D25F4-745E-2B5F-A864-8CEA1B1D6A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A05F18-8A62-CA31-4A2F-331F4F88867D}"/>
              </a:ext>
            </a:extLst>
          </p:cNvPr>
          <p:cNvSpPr>
            <a:spLocks noGrp="1"/>
          </p:cNvSpPr>
          <p:nvPr>
            <p:ph type="title"/>
            <p:custDataLst>
              <p:tags r:id="rId1"/>
            </p:custDataLst>
          </p:nvPr>
        </p:nvSpPr>
        <p:spPr/>
        <p:txBody>
          <a:bodyPr/>
          <a:lstStyle/>
          <a:p>
            <a:r>
              <a:rPr lang="en-CA" dirty="0" err="1"/>
              <a:t>SQLCommand</a:t>
            </a:r>
            <a:endParaRPr lang="fr-CA" dirty="0"/>
          </a:p>
        </p:txBody>
      </p:sp>
      <p:sp>
        <p:nvSpPr>
          <p:cNvPr id="3" name="Content Placeholder 2">
            <a:extLst>
              <a:ext uri="{FF2B5EF4-FFF2-40B4-BE49-F238E27FC236}">
                <a16:creationId xmlns:a16="http://schemas.microsoft.com/office/drawing/2014/main" id="{114F676A-48DD-1426-6F48-AD88993A9B91}"/>
              </a:ext>
            </a:extLst>
          </p:cNvPr>
          <p:cNvSpPr>
            <a:spLocks noGrp="1"/>
          </p:cNvSpPr>
          <p:nvPr>
            <p:ph idx="1"/>
            <p:custDataLst>
              <p:tags r:id="rId2"/>
            </p:custDataLst>
          </p:nvPr>
        </p:nvSpPr>
        <p:spPr/>
        <p:txBody>
          <a:bodyPr/>
          <a:lstStyle/>
          <a:p>
            <a:r>
              <a:rPr lang="fr-CA" dirty="0"/>
              <a:t>Bien qu’ils soit possible de concaténer les valeurs directement dans la requête SQL en tant que texte, cette pratique ouvre la porte à un type d’attaque </a:t>
            </a:r>
            <a:r>
              <a:rPr lang="fr-CA" dirty="0" err="1"/>
              <a:t>appellée</a:t>
            </a:r>
            <a:r>
              <a:rPr lang="fr-CA" dirty="0"/>
              <a:t> « Injection SQL ».</a:t>
            </a:r>
          </a:p>
          <a:p>
            <a:r>
              <a:rPr lang="fr-CA" dirty="0"/>
              <a:t>Nous en reparlerons plus tard</a:t>
            </a:r>
          </a:p>
          <a:p>
            <a:endParaRPr lang="fr-CA" dirty="0"/>
          </a:p>
          <a:p>
            <a:endParaRPr lang="fr-CA" dirty="0"/>
          </a:p>
        </p:txBody>
      </p:sp>
    </p:spTree>
    <p:extLst>
      <p:ext uri="{BB962C8B-B14F-4D97-AF65-F5344CB8AC3E}">
        <p14:creationId xmlns:p14="http://schemas.microsoft.com/office/powerpoint/2010/main" val="14217174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666B4-0D86-445F-85C8-9C3AE30F4738}"/>
              </a:ext>
            </a:extLst>
          </p:cNvPr>
          <p:cNvSpPr>
            <a:spLocks noGrp="1"/>
          </p:cNvSpPr>
          <p:nvPr>
            <p:ph type="title"/>
            <p:custDataLst>
              <p:tags r:id="rId1"/>
            </p:custDataLst>
          </p:nvPr>
        </p:nvSpPr>
        <p:spPr/>
        <p:txBody>
          <a:bodyPr/>
          <a:lstStyle/>
          <a:p>
            <a:r>
              <a:rPr lang="en-CA" dirty="0" err="1"/>
              <a:t>SQLDataReader</a:t>
            </a:r>
            <a:endParaRPr lang="fr-CA" dirty="0"/>
          </a:p>
        </p:txBody>
      </p:sp>
      <p:sp>
        <p:nvSpPr>
          <p:cNvPr id="3" name="Content Placeholder 2">
            <a:extLst>
              <a:ext uri="{FF2B5EF4-FFF2-40B4-BE49-F238E27FC236}">
                <a16:creationId xmlns:a16="http://schemas.microsoft.com/office/drawing/2014/main" id="{CA43E6CC-5D7A-4D39-A714-4444C8F3B252}"/>
              </a:ext>
            </a:extLst>
          </p:cNvPr>
          <p:cNvSpPr>
            <a:spLocks noGrp="1"/>
          </p:cNvSpPr>
          <p:nvPr>
            <p:ph idx="1"/>
            <p:custDataLst>
              <p:tags r:id="rId2"/>
            </p:custDataLst>
          </p:nvPr>
        </p:nvSpPr>
        <p:spPr/>
        <p:txBody>
          <a:bodyPr/>
          <a:lstStyle/>
          <a:p>
            <a:r>
              <a:rPr lang="en-CA" dirty="0" err="1"/>
              <a:t>L'objet</a:t>
            </a:r>
            <a:r>
              <a:rPr lang="en-CA" dirty="0"/>
              <a:t> </a:t>
            </a:r>
            <a:r>
              <a:rPr lang="en-CA" dirty="0" err="1"/>
              <a:t>SQLDataReader</a:t>
            </a:r>
            <a:r>
              <a:rPr lang="en-CA" dirty="0"/>
              <a:t> sera </a:t>
            </a:r>
            <a:r>
              <a:rPr lang="en-CA" dirty="0" err="1"/>
              <a:t>généré</a:t>
            </a:r>
            <a:r>
              <a:rPr lang="en-CA" dirty="0"/>
              <a:t> par </a:t>
            </a:r>
            <a:r>
              <a:rPr lang="en-CA" dirty="0" err="1"/>
              <a:t>l'objet</a:t>
            </a:r>
            <a:r>
              <a:rPr lang="en-CA" dirty="0"/>
              <a:t> </a:t>
            </a:r>
            <a:r>
              <a:rPr lang="en-CA" dirty="0" err="1"/>
              <a:t>SQLCommand</a:t>
            </a:r>
            <a:r>
              <a:rPr lang="en-CA" dirty="0"/>
              <a:t> </a:t>
            </a:r>
            <a:r>
              <a:rPr lang="en-CA" dirty="0" err="1"/>
              <a:t>lorsque</a:t>
            </a:r>
            <a:r>
              <a:rPr lang="en-CA" dirty="0"/>
              <a:t> </a:t>
            </a:r>
            <a:r>
              <a:rPr lang="en-CA" dirty="0" err="1"/>
              <a:t>sa</a:t>
            </a:r>
            <a:r>
              <a:rPr lang="en-CA" dirty="0"/>
              <a:t> </a:t>
            </a:r>
            <a:r>
              <a:rPr lang="en-CA" dirty="0" err="1"/>
              <a:t>méthode</a:t>
            </a:r>
            <a:r>
              <a:rPr lang="en-CA" dirty="0"/>
              <a:t> </a:t>
            </a:r>
            <a:r>
              <a:rPr lang="en-CA" dirty="0" err="1"/>
              <a:t>ExecuteReader</a:t>
            </a:r>
            <a:r>
              <a:rPr lang="en-CA" dirty="0"/>
              <a:t>() sera </a:t>
            </a:r>
            <a:r>
              <a:rPr lang="en-CA" dirty="0" err="1"/>
              <a:t>appelée</a:t>
            </a:r>
            <a:r>
              <a:rPr lang="en-CA" dirty="0"/>
              <a:t>.</a:t>
            </a:r>
          </a:p>
          <a:p>
            <a:r>
              <a:rPr lang="en-CA" dirty="0" err="1"/>
              <a:t>L'appel</a:t>
            </a:r>
            <a:r>
              <a:rPr lang="en-CA" dirty="0"/>
              <a:t> </a:t>
            </a:r>
            <a:r>
              <a:rPr lang="en-CA" dirty="0" err="1"/>
              <a:t>provoquera</a:t>
            </a:r>
            <a:r>
              <a:rPr lang="en-CA" dirty="0"/>
              <a:t> </a:t>
            </a:r>
            <a:r>
              <a:rPr lang="en-CA" dirty="0" err="1"/>
              <a:t>l'exécution</a:t>
            </a:r>
            <a:r>
              <a:rPr lang="en-CA" dirty="0"/>
              <a:t> de la </a:t>
            </a:r>
            <a:r>
              <a:rPr lang="en-CA" dirty="0" err="1"/>
              <a:t>requête</a:t>
            </a:r>
            <a:r>
              <a:rPr lang="en-CA" dirty="0"/>
              <a:t> sur la base de </a:t>
            </a:r>
            <a:r>
              <a:rPr lang="en-CA" dirty="0" err="1"/>
              <a:t>données</a:t>
            </a:r>
            <a:r>
              <a:rPr lang="en-CA" dirty="0"/>
              <a:t> et </a:t>
            </a:r>
            <a:r>
              <a:rPr lang="en-CA" dirty="0" err="1"/>
              <a:t>retournera</a:t>
            </a:r>
            <a:r>
              <a:rPr lang="en-CA" dirty="0"/>
              <a:t> le </a:t>
            </a:r>
            <a:r>
              <a:rPr lang="en-CA" dirty="0" err="1"/>
              <a:t>résultat</a:t>
            </a:r>
            <a:r>
              <a:rPr lang="en-CA" dirty="0"/>
              <a:t> au format </a:t>
            </a:r>
            <a:r>
              <a:rPr lang="en-CA" dirty="0" err="1"/>
              <a:t>SQLDatareader</a:t>
            </a:r>
            <a:r>
              <a:rPr lang="en-CA" dirty="0"/>
              <a:t>.</a:t>
            </a:r>
          </a:p>
          <a:p>
            <a:r>
              <a:rPr lang="en-CA" dirty="0"/>
              <a:t>Par </a:t>
            </a:r>
            <a:r>
              <a:rPr lang="en-CA" dirty="0" err="1"/>
              <a:t>exemple</a:t>
            </a:r>
            <a:r>
              <a:rPr lang="en-CA" dirty="0"/>
              <a:t>:</a:t>
            </a:r>
          </a:p>
          <a:p>
            <a:pPr marL="0" indent="0">
              <a:buNone/>
            </a:pPr>
            <a:endParaRPr lang="en-CA" dirty="0"/>
          </a:p>
          <a:p>
            <a:r>
              <a:rPr lang="en-CA" dirty="0"/>
              <a:t>Nous </a:t>
            </a:r>
            <a:r>
              <a:rPr lang="en-CA" dirty="0" err="1"/>
              <a:t>verrons</a:t>
            </a:r>
            <a:r>
              <a:rPr lang="en-CA" dirty="0"/>
              <a:t> sous </a:t>
            </a:r>
            <a:r>
              <a:rPr lang="en-CA" dirty="0" err="1"/>
              <a:t>peu</a:t>
            </a:r>
            <a:r>
              <a:rPr lang="en-CA" dirty="0"/>
              <a:t> comment exploiter </a:t>
            </a:r>
            <a:r>
              <a:rPr lang="en-CA" dirty="0" err="1"/>
              <a:t>cet</a:t>
            </a:r>
            <a:r>
              <a:rPr lang="en-CA" dirty="0"/>
              <a:t> </a:t>
            </a:r>
            <a:r>
              <a:rPr lang="en-CA" dirty="0" err="1"/>
              <a:t>objet</a:t>
            </a:r>
            <a:r>
              <a:rPr lang="en-CA" dirty="0"/>
              <a:t> pour lire les </a:t>
            </a:r>
            <a:r>
              <a:rPr lang="en-CA" dirty="0" err="1"/>
              <a:t>résultats</a:t>
            </a:r>
            <a:r>
              <a:rPr lang="en-CA" dirty="0"/>
              <a:t> de la </a:t>
            </a:r>
            <a:r>
              <a:rPr lang="en-CA" dirty="0" err="1"/>
              <a:t>requête</a:t>
            </a:r>
            <a:r>
              <a:rPr lang="en-CA" dirty="0"/>
              <a:t>.</a:t>
            </a:r>
            <a:endParaRPr lang="fr-CA" dirty="0"/>
          </a:p>
        </p:txBody>
      </p:sp>
      <p:pic>
        <p:nvPicPr>
          <p:cNvPr id="4" name="Picture 3">
            <a:extLst>
              <a:ext uri="{FF2B5EF4-FFF2-40B4-BE49-F238E27FC236}">
                <a16:creationId xmlns:a16="http://schemas.microsoft.com/office/drawing/2014/main" id="{21758148-1047-4565-877C-C1644CBCA840}"/>
              </a:ext>
            </a:extLst>
          </p:cNvPr>
          <p:cNvPicPr>
            <a:picLocks noChangeAspect="1"/>
          </p:cNvPicPr>
          <p:nvPr>
            <p:custDataLst>
              <p:tags r:id="rId3"/>
            </p:custDataLst>
          </p:nvPr>
        </p:nvPicPr>
        <p:blipFill>
          <a:blip r:embed="rId5"/>
          <a:stretch>
            <a:fillRect/>
          </a:stretch>
        </p:blipFill>
        <p:spPr>
          <a:xfrm>
            <a:off x="2020058" y="4001494"/>
            <a:ext cx="5193834" cy="313053"/>
          </a:xfrm>
          <a:prstGeom prst="rect">
            <a:avLst/>
          </a:prstGeom>
        </p:spPr>
      </p:pic>
    </p:spTree>
    <p:extLst>
      <p:ext uri="{BB962C8B-B14F-4D97-AF65-F5344CB8AC3E}">
        <p14:creationId xmlns:p14="http://schemas.microsoft.com/office/powerpoint/2010/main" val="19446502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96B59-2227-4028-BA20-E30F28744DBA}"/>
              </a:ext>
            </a:extLst>
          </p:cNvPr>
          <p:cNvSpPr>
            <a:spLocks noGrp="1"/>
          </p:cNvSpPr>
          <p:nvPr>
            <p:ph type="title"/>
            <p:custDataLst>
              <p:tags r:id="rId1"/>
            </p:custDataLst>
          </p:nvPr>
        </p:nvSpPr>
        <p:spPr/>
        <p:txBody>
          <a:bodyPr/>
          <a:lstStyle/>
          <a:p>
            <a:r>
              <a:rPr lang="en-CA" dirty="0"/>
              <a:t>Construction du code</a:t>
            </a:r>
            <a:endParaRPr lang="fr-CA" dirty="0"/>
          </a:p>
        </p:txBody>
      </p:sp>
      <p:sp>
        <p:nvSpPr>
          <p:cNvPr id="3" name="Content Placeholder 2">
            <a:extLst>
              <a:ext uri="{FF2B5EF4-FFF2-40B4-BE49-F238E27FC236}">
                <a16:creationId xmlns:a16="http://schemas.microsoft.com/office/drawing/2014/main" id="{2E3E0223-D918-4175-A720-05DA4A948D15}"/>
              </a:ext>
            </a:extLst>
          </p:cNvPr>
          <p:cNvSpPr>
            <a:spLocks noGrp="1"/>
          </p:cNvSpPr>
          <p:nvPr>
            <p:ph idx="1"/>
            <p:custDataLst>
              <p:tags r:id="rId2"/>
            </p:custDataLst>
          </p:nvPr>
        </p:nvSpPr>
        <p:spPr>
          <a:xfrm>
            <a:off x="1103311" y="2052919"/>
            <a:ext cx="10215717" cy="477218"/>
          </a:xfrm>
        </p:spPr>
        <p:txBody>
          <a:bodyPr>
            <a:normAutofit/>
          </a:bodyPr>
          <a:lstStyle/>
          <a:p>
            <a:r>
              <a:rPr lang="en-CA" dirty="0"/>
              <a:t>Petit </a:t>
            </a:r>
            <a:r>
              <a:rPr lang="en-CA" dirty="0" err="1"/>
              <a:t>exercice</a:t>
            </a:r>
            <a:r>
              <a:rPr lang="en-CA" dirty="0"/>
              <a:t>. Que fait </a:t>
            </a:r>
            <a:r>
              <a:rPr lang="en-CA" dirty="0" err="1"/>
              <a:t>ce</a:t>
            </a:r>
            <a:r>
              <a:rPr lang="en-CA" dirty="0"/>
              <a:t> code?</a:t>
            </a:r>
          </a:p>
          <a:p>
            <a:pPr marL="0" indent="0">
              <a:buNone/>
            </a:pPr>
            <a:endParaRPr lang="en-CA" dirty="0"/>
          </a:p>
        </p:txBody>
      </p:sp>
      <p:pic>
        <p:nvPicPr>
          <p:cNvPr id="9" name="Picture 8">
            <a:extLst>
              <a:ext uri="{FF2B5EF4-FFF2-40B4-BE49-F238E27FC236}">
                <a16:creationId xmlns:a16="http://schemas.microsoft.com/office/drawing/2014/main" id="{24058983-A9A6-ACF6-A442-777F7A5C0182}"/>
              </a:ext>
            </a:extLst>
          </p:cNvPr>
          <p:cNvPicPr>
            <a:picLocks noChangeAspect="1"/>
          </p:cNvPicPr>
          <p:nvPr/>
        </p:nvPicPr>
        <p:blipFill>
          <a:blip r:embed="rId4"/>
          <a:stretch>
            <a:fillRect/>
          </a:stretch>
        </p:blipFill>
        <p:spPr>
          <a:xfrm>
            <a:off x="8632176" y="2553464"/>
            <a:ext cx="3084960" cy="1645312"/>
          </a:xfrm>
          <a:prstGeom prst="rect">
            <a:avLst/>
          </a:prstGeom>
        </p:spPr>
      </p:pic>
      <p:pic>
        <p:nvPicPr>
          <p:cNvPr id="11" name="Picture 10">
            <a:extLst>
              <a:ext uri="{FF2B5EF4-FFF2-40B4-BE49-F238E27FC236}">
                <a16:creationId xmlns:a16="http://schemas.microsoft.com/office/drawing/2014/main" id="{38CB0D44-F905-5DFF-A017-B5675B2A9668}"/>
              </a:ext>
            </a:extLst>
          </p:cNvPr>
          <p:cNvPicPr>
            <a:picLocks noChangeAspect="1"/>
          </p:cNvPicPr>
          <p:nvPr/>
        </p:nvPicPr>
        <p:blipFill>
          <a:blip r:embed="rId5"/>
          <a:stretch>
            <a:fillRect/>
          </a:stretch>
        </p:blipFill>
        <p:spPr>
          <a:xfrm>
            <a:off x="905711" y="2553464"/>
            <a:ext cx="7506748" cy="2905530"/>
          </a:xfrm>
          <a:prstGeom prst="rect">
            <a:avLst/>
          </a:prstGeom>
        </p:spPr>
      </p:pic>
    </p:spTree>
    <p:extLst>
      <p:ext uri="{BB962C8B-B14F-4D97-AF65-F5344CB8AC3E}">
        <p14:creationId xmlns:p14="http://schemas.microsoft.com/office/powerpoint/2010/main" val="6652830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96B59-2227-4028-BA20-E30F28744DBA}"/>
              </a:ext>
            </a:extLst>
          </p:cNvPr>
          <p:cNvSpPr>
            <a:spLocks noGrp="1"/>
          </p:cNvSpPr>
          <p:nvPr>
            <p:ph type="title"/>
            <p:custDataLst>
              <p:tags r:id="rId1"/>
            </p:custDataLst>
          </p:nvPr>
        </p:nvSpPr>
        <p:spPr/>
        <p:txBody>
          <a:bodyPr/>
          <a:lstStyle/>
          <a:p>
            <a:r>
              <a:rPr lang="en-CA" dirty="0"/>
              <a:t>Construction du code</a:t>
            </a:r>
            <a:endParaRPr lang="fr-CA" dirty="0"/>
          </a:p>
        </p:txBody>
      </p:sp>
      <p:sp>
        <p:nvSpPr>
          <p:cNvPr id="3" name="Content Placeholder 2">
            <a:extLst>
              <a:ext uri="{FF2B5EF4-FFF2-40B4-BE49-F238E27FC236}">
                <a16:creationId xmlns:a16="http://schemas.microsoft.com/office/drawing/2014/main" id="{2E3E0223-D918-4175-A720-05DA4A948D15}"/>
              </a:ext>
            </a:extLst>
          </p:cNvPr>
          <p:cNvSpPr>
            <a:spLocks noGrp="1"/>
          </p:cNvSpPr>
          <p:nvPr>
            <p:ph idx="1"/>
            <p:custDataLst>
              <p:tags r:id="rId2"/>
            </p:custDataLst>
          </p:nvPr>
        </p:nvSpPr>
        <p:spPr>
          <a:xfrm>
            <a:off x="1103311" y="2052919"/>
            <a:ext cx="10215717" cy="477218"/>
          </a:xfrm>
        </p:spPr>
        <p:txBody>
          <a:bodyPr>
            <a:normAutofit/>
          </a:bodyPr>
          <a:lstStyle/>
          <a:p>
            <a:r>
              <a:rPr lang="en-CA"/>
              <a:t>Réponse:</a:t>
            </a:r>
            <a:endParaRPr lang="en-CA" dirty="0"/>
          </a:p>
          <a:p>
            <a:pPr marL="0" indent="0">
              <a:buNone/>
            </a:pPr>
            <a:endParaRPr lang="en-CA" dirty="0"/>
          </a:p>
        </p:txBody>
      </p:sp>
      <p:pic>
        <p:nvPicPr>
          <p:cNvPr id="5" name="Picture 4">
            <a:extLst>
              <a:ext uri="{FF2B5EF4-FFF2-40B4-BE49-F238E27FC236}">
                <a16:creationId xmlns:a16="http://schemas.microsoft.com/office/drawing/2014/main" id="{5EB6621A-5548-E41B-6625-37FF863ABFF6}"/>
              </a:ext>
            </a:extLst>
          </p:cNvPr>
          <p:cNvPicPr>
            <a:picLocks noChangeAspect="1"/>
          </p:cNvPicPr>
          <p:nvPr/>
        </p:nvPicPr>
        <p:blipFill>
          <a:blip r:embed="rId4"/>
          <a:stretch>
            <a:fillRect/>
          </a:stretch>
        </p:blipFill>
        <p:spPr>
          <a:xfrm>
            <a:off x="8632176" y="4611752"/>
            <a:ext cx="2953162" cy="1505160"/>
          </a:xfrm>
          <a:prstGeom prst="rect">
            <a:avLst/>
          </a:prstGeom>
        </p:spPr>
      </p:pic>
      <p:pic>
        <p:nvPicPr>
          <p:cNvPr id="9" name="Picture 8">
            <a:extLst>
              <a:ext uri="{FF2B5EF4-FFF2-40B4-BE49-F238E27FC236}">
                <a16:creationId xmlns:a16="http://schemas.microsoft.com/office/drawing/2014/main" id="{24058983-A9A6-ACF6-A442-777F7A5C0182}"/>
              </a:ext>
            </a:extLst>
          </p:cNvPr>
          <p:cNvPicPr>
            <a:picLocks noChangeAspect="1"/>
          </p:cNvPicPr>
          <p:nvPr/>
        </p:nvPicPr>
        <p:blipFill>
          <a:blip r:embed="rId5"/>
          <a:stretch>
            <a:fillRect/>
          </a:stretch>
        </p:blipFill>
        <p:spPr>
          <a:xfrm>
            <a:off x="8632176" y="2553464"/>
            <a:ext cx="3084960" cy="1645312"/>
          </a:xfrm>
          <a:prstGeom prst="rect">
            <a:avLst/>
          </a:prstGeom>
        </p:spPr>
      </p:pic>
      <p:pic>
        <p:nvPicPr>
          <p:cNvPr id="11" name="Picture 10">
            <a:extLst>
              <a:ext uri="{FF2B5EF4-FFF2-40B4-BE49-F238E27FC236}">
                <a16:creationId xmlns:a16="http://schemas.microsoft.com/office/drawing/2014/main" id="{38CB0D44-F905-5DFF-A017-B5675B2A9668}"/>
              </a:ext>
            </a:extLst>
          </p:cNvPr>
          <p:cNvPicPr>
            <a:picLocks noChangeAspect="1"/>
          </p:cNvPicPr>
          <p:nvPr/>
        </p:nvPicPr>
        <p:blipFill>
          <a:blip r:embed="rId6"/>
          <a:stretch>
            <a:fillRect/>
          </a:stretch>
        </p:blipFill>
        <p:spPr>
          <a:xfrm>
            <a:off x="905711" y="2553464"/>
            <a:ext cx="7506748" cy="2905530"/>
          </a:xfrm>
          <a:prstGeom prst="rect">
            <a:avLst/>
          </a:prstGeom>
        </p:spPr>
      </p:pic>
    </p:spTree>
    <p:extLst>
      <p:ext uri="{BB962C8B-B14F-4D97-AF65-F5344CB8AC3E}">
        <p14:creationId xmlns:p14="http://schemas.microsoft.com/office/powerpoint/2010/main" val="17146307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EB71B-BA1E-49DB-ACE0-D1E651256D7C}"/>
              </a:ext>
            </a:extLst>
          </p:cNvPr>
          <p:cNvSpPr>
            <a:spLocks noGrp="1"/>
          </p:cNvSpPr>
          <p:nvPr>
            <p:ph type="title"/>
            <p:custDataLst>
              <p:tags r:id="rId1"/>
            </p:custDataLst>
          </p:nvPr>
        </p:nvSpPr>
        <p:spPr/>
        <p:txBody>
          <a:bodyPr/>
          <a:lstStyle/>
          <a:p>
            <a:r>
              <a:rPr lang="en-CA" dirty="0"/>
              <a:t>Construction du code</a:t>
            </a:r>
            <a:endParaRPr lang="fr-CA" dirty="0"/>
          </a:p>
        </p:txBody>
      </p:sp>
      <p:sp>
        <p:nvSpPr>
          <p:cNvPr id="3" name="Content Placeholder 2">
            <a:extLst>
              <a:ext uri="{FF2B5EF4-FFF2-40B4-BE49-F238E27FC236}">
                <a16:creationId xmlns:a16="http://schemas.microsoft.com/office/drawing/2014/main" id="{08466EEF-FF08-4787-8AE2-8AD22CB2A192}"/>
              </a:ext>
            </a:extLst>
          </p:cNvPr>
          <p:cNvSpPr>
            <a:spLocks noGrp="1"/>
          </p:cNvSpPr>
          <p:nvPr>
            <p:ph idx="1"/>
            <p:custDataLst>
              <p:tags r:id="rId2"/>
            </p:custDataLst>
          </p:nvPr>
        </p:nvSpPr>
        <p:spPr/>
        <p:txBody>
          <a:bodyPr/>
          <a:lstStyle/>
          <a:p>
            <a:r>
              <a:rPr lang="en-CA" dirty="0" err="1"/>
              <a:t>Voici</a:t>
            </a:r>
            <a:r>
              <a:rPr lang="en-CA" dirty="0"/>
              <a:t> </a:t>
            </a:r>
            <a:r>
              <a:rPr lang="en-CA" dirty="0" err="1"/>
              <a:t>donc</a:t>
            </a:r>
            <a:r>
              <a:rPr lang="en-CA" dirty="0"/>
              <a:t> qui </a:t>
            </a:r>
            <a:r>
              <a:rPr lang="en-CA" dirty="0" err="1"/>
              <a:t>termine</a:t>
            </a:r>
            <a:r>
              <a:rPr lang="en-CA" dirty="0"/>
              <a:t> la section sur </a:t>
            </a:r>
            <a:r>
              <a:rPr lang="en-CA" dirty="0" err="1"/>
              <a:t>l'explication</a:t>
            </a:r>
            <a:r>
              <a:rPr lang="en-CA" dirty="0"/>
              <a:t> des classes </a:t>
            </a:r>
            <a:r>
              <a:rPr lang="en-CA" dirty="0" err="1"/>
              <a:t>utilisée</a:t>
            </a:r>
            <a:r>
              <a:rPr lang="en-CA" dirty="0"/>
              <a:t> et </a:t>
            </a:r>
            <a:r>
              <a:rPr lang="en-CA" dirty="0" err="1"/>
              <a:t>l'utilisation</a:t>
            </a:r>
            <a:r>
              <a:rPr lang="en-CA" dirty="0"/>
              <a:t> du code de manipulation de la base de </a:t>
            </a:r>
            <a:r>
              <a:rPr lang="en-CA" dirty="0" err="1"/>
              <a:t>données</a:t>
            </a:r>
            <a:r>
              <a:rPr lang="en-CA" dirty="0"/>
              <a:t>.</a:t>
            </a:r>
          </a:p>
          <a:p>
            <a:endParaRPr lang="en-CA" dirty="0"/>
          </a:p>
          <a:p>
            <a:r>
              <a:rPr lang="en-CA" dirty="0"/>
              <a:t>Dans les deux </a:t>
            </a:r>
            <a:r>
              <a:rPr lang="en-CA" dirty="0" err="1"/>
              <a:t>prochaines</a:t>
            </a:r>
            <a:r>
              <a:rPr lang="en-CA" dirty="0"/>
              <a:t> sections, nous </a:t>
            </a:r>
            <a:r>
              <a:rPr lang="en-CA" dirty="0" err="1"/>
              <a:t>couvrirons</a:t>
            </a:r>
            <a:r>
              <a:rPr lang="en-CA" dirty="0"/>
              <a:t> comment exploiter </a:t>
            </a:r>
            <a:r>
              <a:rPr lang="en-CA" dirty="0" err="1"/>
              <a:t>ce</a:t>
            </a:r>
            <a:r>
              <a:rPr lang="en-CA" dirty="0"/>
              <a:t> code pour:</a:t>
            </a:r>
          </a:p>
          <a:p>
            <a:pPr lvl="1"/>
            <a:r>
              <a:rPr lang="en-CA" dirty="0" err="1"/>
              <a:t>Effectuer</a:t>
            </a:r>
            <a:r>
              <a:rPr lang="en-CA" dirty="0"/>
              <a:t> des </a:t>
            </a:r>
            <a:r>
              <a:rPr lang="en-CA" dirty="0" err="1"/>
              <a:t>opérations</a:t>
            </a:r>
            <a:r>
              <a:rPr lang="en-CA" dirty="0"/>
              <a:t> avec retour (SELECT)</a:t>
            </a:r>
          </a:p>
          <a:p>
            <a:pPr lvl="1"/>
            <a:r>
              <a:rPr lang="en-CA" dirty="0" err="1"/>
              <a:t>Effectuer</a:t>
            </a:r>
            <a:r>
              <a:rPr lang="en-CA" dirty="0"/>
              <a:t> des </a:t>
            </a:r>
            <a:r>
              <a:rPr lang="en-CA" dirty="0" err="1"/>
              <a:t>opérations</a:t>
            </a:r>
            <a:r>
              <a:rPr lang="en-CA" dirty="0"/>
              <a:t> sans retour (INSERT, UPDATE, DELETE)</a:t>
            </a:r>
          </a:p>
        </p:txBody>
      </p:sp>
    </p:spTree>
    <p:extLst>
      <p:ext uri="{BB962C8B-B14F-4D97-AF65-F5344CB8AC3E}">
        <p14:creationId xmlns:p14="http://schemas.microsoft.com/office/powerpoint/2010/main" val="38011179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C6187-A880-4F40-ACBA-588E5BF40EEA}"/>
              </a:ext>
            </a:extLst>
          </p:cNvPr>
          <p:cNvSpPr>
            <a:spLocks noGrp="1"/>
          </p:cNvSpPr>
          <p:nvPr>
            <p:ph type="title"/>
            <p:custDataLst>
              <p:tags r:id="rId1"/>
            </p:custDataLst>
          </p:nvPr>
        </p:nvSpPr>
        <p:spPr/>
        <p:txBody>
          <a:bodyPr/>
          <a:lstStyle/>
          <a:p>
            <a:r>
              <a:rPr lang="en-CA" dirty="0" err="1"/>
              <a:t>Opération</a:t>
            </a:r>
            <a:r>
              <a:rPr lang="en-CA" dirty="0"/>
              <a:t> avec retour</a:t>
            </a:r>
            <a:endParaRPr lang="fr-CA" dirty="0"/>
          </a:p>
        </p:txBody>
      </p:sp>
      <p:sp>
        <p:nvSpPr>
          <p:cNvPr id="3" name="Content Placeholder 2">
            <a:extLst>
              <a:ext uri="{FF2B5EF4-FFF2-40B4-BE49-F238E27FC236}">
                <a16:creationId xmlns:a16="http://schemas.microsoft.com/office/drawing/2014/main" id="{58AECBB5-ECCD-4548-B9A7-B93D84B369A0}"/>
              </a:ext>
            </a:extLst>
          </p:cNvPr>
          <p:cNvSpPr>
            <a:spLocks noGrp="1"/>
          </p:cNvSpPr>
          <p:nvPr>
            <p:ph idx="1"/>
            <p:custDataLst>
              <p:tags r:id="rId2"/>
            </p:custDataLst>
          </p:nvPr>
        </p:nvSpPr>
        <p:spPr/>
        <p:txBody>
          <a:bodyPr>
            <a:normAutofit/>
          </a:bodyPr>
          <a:lstStyle/>
          <a:p>
            <a:r>
              <a:rPr lang="en-CA" dirty="0"/>
              <a:t>Une </a:t>
            </a:r>
            <a:r>
              <a:rPr lang="en-CA" dirty="0" err="1"/>
              <a:t>opération</a:t>
            </a:r>
            <a:r>
              <a:rPr lang="en-CA" dirty="0"/>
              <a:t> avec retour </a:t>
            </a:r>
            <a:r>
              <a:rPr lang="en-CA" dirty="0" err="1"/>
              <a:t>signifie</a:t>
            </a:r>
            <a:r>
              <a:rPr lang="en-CA" dirty="0"/>
              <a:t> que la </a:t>
            </a:r>
            <a:r>
              <a:rPr lang="en-CA" dirty="0" err="1"/>
              <a:t>requête</a:t>
            </a:r>
            <a:r>
              <a:rPr lang="en-CA" dirty="0"/>
              <a:t> SQL </a:t>
            </a:r>
            <a:r>
              <a:rPr lang="en-CA" dirty="0" err="1"/>
              <a:t>fournira</a:t>
            </a:r>
            <a:r>
              <a:rPr lang="en-CA" dirty="0"/>
              <a:t> des </a:t>
            </a:r>
            <a:r>
              <a:rPr lang="en-CA" dirty="0" err="1"/>
              <a:t>informations</a:t>
            </a:r>
            <a:r>
              <a:rPr lang="en-CA" dirty="0"/>
              <a:t> </a:t>
            </a:r>
            <a:r>
              <a:rPr lang="en-CA" dirty="0" err="1"/>
              <a:t>retournées</a:t>
            </a:r>
            <a:r>
              <a:rPr lang="en-CA" dirty="0"/>
              <a:t> par la </a:t>
            </a:r>
            <a:r>
              <a:rPr lang="en-CA" dirty="0" err="1"/>
              <a:t>requête</a:t>
            </a:r>
            <a:r>
              <a:rPr lang="en-CA" dirty="0"/>
              <a:t> (par le </a:t>
            </a:r>
            <a:r>
              <a:rPr lang="en-CA" dirty="0" err="1"/>
              <a:t>SqlDataReader</a:t>
            </a:r>
            <a:r>
              <a:rPr lang="en-CA" dirty="0"/>
              <a:t>).</a:t>
            </a:r>
          </a:p>
          <a:p>
            <a:r>
              <a:rPr lang="en-CA" dirty="0"/>
              <a:t>Il </a:t>
            </a:r>
            <a:r>
              <a:rPr lang="en-CA" dirty="0" err="1"/>
              <a:t>s'agit</a:t>
            </a:r>
            <a:r>
              <a:rPr lang="en-CA" dirty="0"/>
              <a:t> </a:t>
            </a:r>
            <a:r>
              <a:rPr lang="en-CA" dirty="0" err="1"/>
              <a:t>en</a:t>
            </a:r>
            <a:r>
              <a:rPr lang="en-CA" dirty="0"/>
              <a:t> fait des </a:t>
            </a:r>
            <a:r>
              <a:rPr lang="en-CA" dirty="0" err="1"/>
              <a:t>opérations</a:t>
            </a:r>
            <a:r>
              <a:rPr lang="en-CA" dirty="0"/>
              <a:t> de type SELECT.</a:t>
            </a:r>
          </a:p>
          <a:p>
            <a:endParaRPr lang="en-CA" dirty="0"/>
          </a:p>
          <a:p>
            <a:r>
              <a:rPr lang="en-CA" dirty="0" err="1"/>
              <a:t>Prenons</a:t>
            </a:r>
            <a:r>
              <a:rPr lang="en-CA" dirty="0"/>
              <a:t> le temps de </a:t>
            </a:r>
            <a:r>
              <a:rPr lang="en-CA" dirty="0" err="1"/>
              <a:t>voir</a:t>
            </a:r>
            <a:r>
              <a:rPr lang="en-CA" dirty="0"/>
              <a:t> un </a:t>
            </a:r>
            <a:r>
              <a:rPr lang="en-CA" dirty="0" err="1"/>
              <a:t>exemple</a:t>
            </a:r>
            <a:r>
              <a:rPr lang="en-CA" dirty="0"/>
              <a:t>...</a:t>
            </a:r>
            <a:endParaRPr lang="fr-CA" dirty="0"/>
          </a:p>
        </p:txBody>
      </p:sp>
    </p:spTree>
    <p:extLst>
      <p:ext uri="{BB962C8B-B14F-4D97-AF65-F5344CB8AC3E}">
        <p14:creationId xmlns:p14="http://schemas.microsoft.com/office/powerpoint/2010/main" val="17147407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C6187-A880-4F40-ACBA-588E5BF40EEA}"/>
              </a:ext>
            </a:extLst>
          </p:cNvPr>
          <p:cNvSpPr>
            <a:spLocks noGrp="1"/>
          </p:cNvSpPr>
          <p:nvPr>
            <p:ph type="title"/>
            <p:custDataLst>
              <p:tags r:id="rId1"/>
            </p:custDataLst>
          </p:nvPr>
        </p:nvSpPr>
        <p:spPr/>
        <p:txBody>
          <a:bodyPr/>
          <a:lstStyle/>
          <a:p>
            <a:r>
              <a:rPr lang="en-CA" dirty="0" err="1"/>
              <a:t>Opération</a:t>
            </a:r>
            <a:r>
              <a:rPr lang="en-CA" dirty="0"/>
              <a:t> avec retour</a:t>
            </a:r>
            <a:endParaRPr lang="fr-CA" dirty="0"/>
          </a:p>
        </p:txBody>
      </p:sp>
      <p:sp>
        <p:nvSpPr>
          <p:cNvPr id="3" name="Content Placeholder 2">
            <a:extLst>
              <a:ext uri="{FF2B5EF4-FFF2-40B4-BE49-F238E27FC236}">
                <a16:creationId xmlns:a16="http://schemas.microsoft.com/office/drawing/2014/main" id="{58AECBB5-ECCD-4548-B9A7-B93D84B369A0}"/>
              </a:ext>
            </a:extLst>
          </p:cNvPr>
          <p:cNvSpPr>
            <a:spLocks noGrp="1"/>
          </p:cNvSpPr>
          <p:nvPr>
            <p:ph idx="1"/>
            <p:custDataLst>
              <p:tags r:id="rId2"/>
            </p:custDataLst>
          </p:nvPr>
        </p:nvSpPr>
        <p:spPr/>
        <p:txBody>
          <a:bodyPr/>
          <a:lstStyle/>
          <a:p>
            <a:r>
              <a:rPr lang="en-CA" dirty="0" err="1"/>
              <a:t>Prenons</a:t>
            </a:r>
            <a:r>
              <a:rPr lang="en-CA" dirty="0"/>
              <a:t> </a:t>
            </a:r>
            <a:r>
              <a:rPr lang="en-CA" dirty="0" err="1"/>
              <a:t>l'exemple</a:t>
            </a:r>
            <a:r>
              <a:rPr lang="en-CA" dirty="0"/>
              <a:t> </a:t>
            </a:r>
            <a:r>
              <a:rPr lang="en-CA" dirty="0" err="1"/>
              <a:t>suivant</a:t>
            </a:r>
            <a:r>
              <a:rPr lang="en-CA" dirty="0"/>
              <a:t>:</a:t>
            </a:r>
            <a:endParaRPr lang="fr-CA" dirty="0"/>
          </a:p>
        </p:txBody>
      </p:sp>
      <p:pic>
        <p:nvPicPr>
          <p:cNvPr id="6" name="Picture 5">
            <a:extLst>
              <a:ext uri="{FF2B5EF4-FFF2-40B4-BE49-F238E27FC236}">
                <a16:creationId xmlns:a16="http://schemas.microsoft.com/office/drawing/2014/main" id="{D03A5744-C250-977D-F0EC-986543D98A91}"/>
              </a:ext>
            </a:extLst>
          </p:cNvPr>
          <p:cNvPicPr>
            <a:picLocks noChangeAspect="1"/>
          </p:cNvPicPr>
          <p:nvPr/>
        </p:nvPicPr>
        <p:blipFill>
          <a:blip r:embed="rId4"/>
          <a:stretch>
            <a:fillRect/>
          </a:stretch>
        </p:blipFill>
        <p:spPr>
          <a:xfrm>
            <a:off x="1234418" y="2680572"/>
            <a:ext cx="7201905" cy="2295845"/>
          </a:xfrm>
          <a:prstGeom prst="rect">
            <a:avLst/>
          </a:prstGeom>
        </p:spPr>
      </p:pic>
    </p:spTree>
    <p:extLst>
      <p:ext uri="{BB962C8B-B14F-4D97-AF65-F5344CB8AC3E}">
        <p14:creationId xmlns:p14="http://schemas.microsoft.com/office/powerpoint/2010/main" val="26073265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C6187-A880-4F40-ACBA-588E5BF40EEA}"/>
              </a:ext>
            </a:extLst>
          </p:cNvPr>
          <p:cNvSpPr>
            <a:spLocks noGrp="1"/>
          </p:cNvSpPr>
          <p:nvPr>
            <p:ph type="title"/>
            <p:custDataLst>
              <p:tags r:id="rId1"/>
            </p:custDataLst>
          </p:nvPr>
        </p:nvSpPr>
        <p:spPr/>
        <p:txBody>
          <a:bodyPr/>
          <a:lstStyle/>
          <a:p>
            <a:r>
              <a:rPr lang="en-CA" dirty="0" err="1"/>
              <a:t>Opération</a:t>
            </a:r>
            <a:r>
              <a:rPr lang="en-CA" dirty="0"/>
              <a:t> sans retour</a:t>
            </a:r>
            <a:endParaRPr lang="fr-CA" dirty="0"/>
          </a:p>
        </p:txBody>
      </p:sp>
      <p:sp>
        <p:nvSpPr>
          <p:cNvPr id="3" name="Content Placeholder 2">
            <a:extLst>
              <a:ext uri="{FF2B5EF4-FFF2-40B4-BE49-F238E27FC236}">
                <a16:creationId xmlns:a16="http://schemas.microsoft.com/office/drawing/2014/main" id="{58AECBB5-ECCD-4548-B9A7-B93D84B369A0}"/>
              </a:ext>
            </a:extLst>
          </p:cNvPr>
          <p:cNvSpPr>
            <a:spLocks noGrp="1"/>
          </p:cNvSpPr>
          <p:nvPr>
            <p:ph idx="1"/>
            <p:custDataLst>
              <p:tags r:id="rId2"/>
            </p:custDataLst>
          </p:nvPr>
        </p:nvSpPr>
        <p:spPr/>
        <p:txBody>
          <a:bodyPr/>
          <a:lstStyle/>
          <a:p>
            <a:r>
              <a:rPr lang="en-CA" dirty="0"/>
              <a:t>Les </a:t>
            </a:r>
            <a:r>
              <a:rPr lang="en-CA" dirty="0" err="1"/>
              <a:t>opérations</a:t>
            </a:r>
            <a:r>
              <a:rPr lang="en-CA" dirty="0"/>
              <a:t> sans retour font </a:t>
            </a:r>
            <a:r>
              <a:rPr lang="en-CA" dirty="0" err="1"/>
              <a:t>référence</a:t>
            </a:r>
            <a:r>
              <a:rPr lang="en-CA" dirty="0"/>
              <a:t> aux </a:t>
            </a:r>
            <a:r>
              <a:rPr lang="en-CA" dirty="0" err="1"/>
              <a:t>opérations</a:t>
            </a:r>
            <a:r>
              <a:rPr lang="en-CA" dirty="0"/>
              <a:t> de type INSERT, UPDATE et DELETE.</a:t>
            </a:r>
          </a:p>
          <a:p>
            <a:r>
              <a:rPr lang="en-CA" dirty="0" err="1"/>
              <a:t>En</a:t>
            </a:r>
            <a:r>
              <a:rPr lang="en-CA" dirty="0"/>
              <a:t> </a:t>
            </a:r>
            <a:r>
              <a:rPr lang="en-CA" dirty="0" err="1"/>
              <a:t>effet</a:t>
            </a:r>
            <a:r>
              <a:rPr lang="en-CA" dirty="0"/>
              <a:t>, </a:t>
            </a:r>
            <a:r>
              <a:rPr lang="en-CA" dirty="0" err="1"/>
              <a:t>ces</a:t>
            </a:r>
            <a:r>
              <a:rPr lang="en-CA" dirty="0"/>
              <a:t> </a:t>
            </a:r>
            <a:r>
              <a:rPr lang="en-CA" dirty="0" err="1"/>
              <a:t>dernières</a:t>
            </a:r>
            <a:r>
              <a:rPr lang="en-CA" dirty="0"/>
              <a:t> ne </a:t>
            </a:r>
            <a:r>
              <a:rPr lang="en-CA" dirty="0" err="1"/>
              <a:t>nécessitent</a:t>
            </a:r>
            <a:r>
              <a:rPr lang="en-CA" dirty="0"/>
              <a:t> pas le </a:t>
            </a:r>
            <a:r>
              <a:rPr lang="en-CA" dirty="0" err="1"/>
              <a:t>traitement</a:t>
            </a:r>
            <a:r>
              <a:rPr lang="en-CA" dirty="0"/>
              <a:t> </a:t>
            </a:r>
            <a:r>
              <a:rPr lang="en-CA" dirty="0" err="1"/>
              <a:t>d'information</a:t>
            </a:r>
            <a:r>
              <a:rPr lang="en-CA" dirty="0"/>
              <a:t> </a:t>
            </a:r>
            <a:r>
              <a:rPr lang="en-CA" dirty="0" err="1"/>
              <a:t>retourné</a:t>
            </a:r>
            <a:r>
              <a:rPr lang="en-CA" dirty="0"/>
              <a:t> par la </a:t>
            </a:r>
            <a:r>
              <a:rPr lang="en-CA" dirty="0" err="1"/>
              <a:t>requête</a:t>
            </a:r>
            <a:r>
              <a:rPr lang="en-CA" dirty="0"/>
              <a:t>.</a:t>
            </a:r>
          </a:p>
          <a:p>
            <a:r>
              <a:rPr lang="en-CA" dirty="0"/>
              <a:t>Le code </a:t>
            </a:r>
            <a:r>
              <a:rPr lang="en-CA" dirty="0" err="1"/>
              <a:t>est</a:t>
            </a:r>
            <a:r>
              <a:rPr lang="en-CA" dirty="0"/>
              <a:t> </a:t>
            </a:r>
            <a:r>
              <a:rPr lang="en-CA" dirty="0" err="1"/>
              <a:t>similaire</a:t>
            </a:r>
            <a:r>
              <a:rPr lang="en-CA" dirty="0"/>
              <a:t> aux </a:t>
            </a:r>
            <a:r>
              <a:rPr lang="en-CA" dirty="0" err="1"/>
              <a:t>opérations</a:t>
            </a:r>
            <a:r>
              <a:rPr lang="en-CA" dirty="0"/>
              <a:t> avec retour à </a:t>
            </a:r>
            <a:r>
              <a:rPr lang="en-CA" dirty="0" err="1"/>
              <a:t>l'exception</a:t>
            </a:r>
            <a:r>
              <a:rPr lang="en-CA" dirty="0"/>
              <a:t> </a:t>
            </a:r>
            <a:r>
              <a:rPr lang="en-CA" dirty="0" err="1"/>
              <a:t>qu'aucun</a:t>
            </a:r>
            <a:r>
              <a:rPr lang="en-CA" dirty="0"/>
              <a:t> retour </a:t>
            </a:r>
            <a:r>
              <a:rPr lang="en-CA" dirty="0" err="1"/>
              <a:t>n'a</a:t>
            </a:r>
            <a:r>
              <a:rPr lang="en-CA" dirty="0"/>
              <a:t> </a:t>
            </a:r>
            <a:r>
              <a:rPr lang="en-CA" dirty="0" err="1"/>
              <a:t>besoin</a:t>
            </a:r>
            <a:r>
              <a:rPr lang="en-CA" dirty="0"/>
              <a:t> d'être </a:t>
            </a:r>
            <a:r>
              <a:rPr lang="en-CA" dirty="0" err="1"/>
              <a:t>traité</a:t>
            </a:r>
            <a:r>
              <a:rPr lang="en-CA" dirty="0"/>
              <a:t>.</a:t>
            </a:r>
          </a:p>
          <a:p>
            <a:endParaRPr lang="en-CA" dirty="0"/>
          </a:p>
          <a:p>
            <a:r>
              <a:rPr lang="en-CA" dirty="0" err="1"/>
              <a:t>Prenons</a:t>
            </a:r>
            <a:r>
              <a:rPr lang="en-CA" dirty="0"/>
              <a:t> le temps de </a:t>
            </a:r>
            <a:r>
              <a:rPr lang="en-CA" dirty="0" err="1"/>
              <a:t>voir</a:t>
            </a:r>
            <a:r>
              <a:rPr lang="en-CA" dirty="0"/>
              <a:t> un </a:t>
            </a:r>
            <a:r>
              <a:rPr lang="en-CA" dirty="0" err="1"/>
              <a:t>exemple</a:t>
            </a:r>
            <a:r>
              <a:rPr lang="en-CA" dirty="0"/>
              <a:t>...</a:t>
            </a:r>
            <a:endParaRPr lang="fr-CA" dirty="0"/>
          </a:p>
        </p:txBody>
      </p:sp>
    </p:spTree>
    <p:extLst>
      <p:ext uri="{BB962C8B-B14F-4D97-AF65-F5344CB8AC3E}">
        <p14:creationId xmlns:p14="http://schemas.microsoft.com/office/powerpoint/2010/main" val="18940401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C6187-A880-4F40-ACBA-588E5BF40EEA}"/>
              </a:ext>
            </a:extLst>
          </p:cNvPr>
          <p:cNvSpPr>
            <a:spLocks noGrp="1"/>
          </p:cNvSpPr>
          <p:nvPr>
            <p:ph type="title"/>
            <p:custDataLst>
              <p:tags r:id="rId1"/>
            </p:custDataLst>
          </p:nvPr>
        </p:nvSpPr>
        <p:spPr/>
        <p:txBody>
          <a:bodyPr/>
          <a:lstStyle/>
          <a:p>
            <a:r>
              <a:rPr lang="en-CA" dirty="0" err="1"/>
              <a:t>Opération</a:t>
            </a:r>
            <a:r>
              <a:rPr lang="en-CA" dirty="0"/>
              <a:t> sans retour</a:t>
            </a:r>
            <a:endParaRPr lang="fr-CA" dirty="0"/>
          </a:p>
        </p:txBody>
      </p:sp>
      <p:sp>
        <p:nvSpPr>
          <p:cNvPr id="3" name="Content Placeholder 2">
            <a:extLst>
              <a:ext uri="{FF2B5EF4-FFF2-40B4-BE49-F238E27FC236}">
                <a16:creationId xmlns:a16="http://schemas.microsoft.com/office/drawing/2014/main" id="{58AECBB5-ECCD-4548-B9A7-B93D84B369A0}"/>
              </a:ext>
            </a:extLst>
          </p:cNvPr>
          <p:cNvSpPr>
            <a:spLocks noGrp="1"/>
          </p:cNvSpPr>
          <p:nvPr>
            <p:ph idx="1"/>
            <p:custDataLst>
              <p:tags r:id="rId2"/>
            </p:custDataLst>
          </p:nvPr>
        </p:nvSpPr>
        <p:spPr/>
        <p:txBody>
          <a:bodyPr/>
          <a:lstStyle/>
          <a:p>
            <a:r>
              <a:rPr lang="en-CA" dirty="0" err="1"/>
              <a:t>Prenons</a:t>
            </a:r>
            <a:r>
              <a:rPr lang="en-CA" dirty="0"/>
              <a:t> </a:t>
            </a:r>
            <a:r>
              <a:rPr lang="en-CA" dirty="0" err="1"/>
              <a:t>l'exemple</a:t>
            </a:r>
            <a:r>
              <a:rPr lang="en-CA" dirty="0"/>
              <a:t> </a:t>
            </a:r>
            <a:r>
              <a:rPr lang="en-CA" dirty="0" err="1"/>
              <a:t>suivant</a:t>
            </a:r>
            <a:r>
              <a:rPr lang="en-CA" dirty="0"/>
              <a:t>:</a:t>
            </a:r>
            <a:endParaRPr lang="fr-CA" dirty="0"/>
          </a:p>
        </p:txBody>
      </p:sp>
      <p:pic>
        <p:nvPicPr>
          <p:cNvPr id="5" name="Picture 4">
            <a:extLst>
              <a:ext uri="{FF2B5EF4-FFF2-40B4-BE49-F238E27FC236}">
                <a16:creationId xmlns:a16="http://schemas.microsoft.com/office/drawing/2014/main" id="{3AF92898-A776-2C25-DCA9-673437098466}"/>
              </a:ext>
            </a:extLst>
          </p:cNvPr>
          <p:cNvPicPr>
            <a:picLocks noChangeAspect="1"/>
          </p:cNvPicPr>
          <p:nvPr/>
        </p:nvPicPr>
        <p:blipFill>
          <a:blip r:embed="rId4"/>
          <a:stretch>
            <a:fillRect/>
          </a:stretch>
        </p:blipFill>
        <p:spPr>
          <a:xfrm>
            <a:off x="1103312" y="2757048"/>
            <a:ext cx="7135221" cy="1333686"/>
          </a:xfrm>
          <a:prstGeom prst="rect">
            <a:avLst/>
          </a:prstGeom>
        </p:spPr>
      </p:pic>
    </p:spTree>
    <p:extLst>
      <p:ext uri="{BB962C8B-B14F-4D97-AF65-F5344CB8AC3E}">
        <p14:creationId xmlns:p14="http://schemas.microsoft.com/office/powerpoint/2010/main" val="39354498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C6187-A880-4F40-ACBA-588E5BF40EEA}"/>
              </a:ext>
            </a:extLst>
          </p:cNvPr>
          <p:cNvSpPr>
            <a:spLocks noGrp="1"/>
          </p:cNvSpPr>
          <p:nvPr>
            <p:ph type="title"/>
            <p:custDataLst>
              <p:tags r:id="rId1"/>
            </p:custDataLst>
          </p:nvPr>
        </p:nvSpPr>
        <p:spPr/>
        <p:txBody>
          <a:bodyPr/>
          <a:lstStyle/>
          <a:p>
            <a:r>
              <a:rPr lang="en-CA" dirty="0" err="1"/>
              <a:t>Opération</a:t>
            </a:r>
            <a:r>
              <a:rPr lang="en-CA" dirty="0"/>
              <a:t> sans retour</a:t>
            </a:r>
            <a:endParaRPr lang="fr-CA" dirty="0"/>
          </a:p>
        </p:txBody>
      </p:sp>
      <p:sp>
        <p:nvSpPr>
          <p:cNvPr id="3" name="Content Placeholder 2">
            <a:extLst>
              <a:ext uri="{FF2B5EF4-FFF2-40B4-BE49-F238E27FC236}">
                <a16:creationId xmlns:a16="http://schemas.microsoft.com/office/drawing/2014/main" id="{58AECBB5-ECCD-4548-B9A7-B93D84B369A0}"/>
              </a:ext>
            </a:extLst>
          </p:cNvPr>
          <p:cNvSpPr>
            <a:spLocks noGrp="1"/>
          </p:cNvSpPr>
          <p:nvPr>
            <p:ph idx="1"/>
            <p:custDataLst>
              <p:tags r:id="rId2"/>
            </p:custDataLst>
          </p:nvPr>
        </p:nvSpPr>
        <p:spPr/>
        <p:txBody>
          <a:bodyPr/>
          <a:lstStyle/>
          <a:p>
            <a:r>
              <a:rPr lang="en-CA"/>
              <a:t>Résultat:</a:t>
            </a:r>
            <a:endParaRPr lang="fr-CA" dirty="0"/>
          </a:p>
        </p:txBody>
      </p:sp>
      <p:pic>
        <p:nvPicPr>
          <p:cNvPr id="8" name="Picture 7">
            <a:extLst>
              <a:ext uri="{FF2B5EF4-FFF2-40B4-BE49-F238E27FC236}">
                <a16:creationId xmlns:a16="http://schemas.microsoft.com/office/drawing/2014/main" id="{CE9D95B0-D0F9-A16E-2CA4-F7E9F4818536}"/>
              </a:ext>
            </a:extLst>
          </p:cNvPr>
          <p:cNvPicPr>
            <a:picLocks noChangeAspect="1"/>
          </p:cNvPicPr>
          <p:nvPr/>
        </p:nvPicPr>
        <p:blipFill>
          <a:blip r:embed="rId4"/>
          <a:stretch>
            <a:fillRect/>
          </a:stretch>
        </p:blipFill>
        <p:spPr>
          <a:xfrm>
            <a:off x="1103312" y="2668171"/>
            <a:ext cx="2768203" cy="1229125"/>
          </a:xfrm>
          <a:prstGeom prst="rect">
            <a:avLst/>
          </a:prstGeom>
        </p:spPr>
      </p:pic>
    </p:spTree>
    <p:extLst>
      <p:ext uri="{BB962C8B-B14F-4D97-AF65-F5344CB8AC3E}">
        <p14:creationId xmlns:p14="http://schemas.microsoft.com/office/powerpoint/2010/main" val="7347335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6A7A8-FD9D-41F5-BDC0-842834C9E5FC}"/>
              </a:ext>
            </a:extLst>
          </p:cNvPr>
          <p:cNvSpPr>
            <a:spLocks noGrp="1"/>
          </p:cNvSpPr>
          <p:nvPr>
            <p:ph type="title"/>
            <p:custDataLst>
              <p:tags r:id="rId1"/>
            </p:custDataLst>
          </p:nvPr>
        </p:nvSpPr>
        <p:spPr/>
        <p:txBody>
          <a:bodyPr/>
          <a:lstStyle/>
          <a:p>
            <a:r>
              <a:rPr lang="en-CA" dirty="0"/>
              <a:t>Construction du code</a:t>
            </a:r>
            <a:endParaRPr lang="fr-CA" dirty="0"/>
          </a:p>
        </p:txBody>
      </p:sp>
      <p:sp>
        <p:nvSpPr>
          <p:cNvPr id="3" name="Content Placeholder 2">
            <a:extLst>
              <a:ext uri="{FF2B5EF4-FFF2-40B4-BE49-F238E27FC236}">
                <a16:creationId xmlns:a16="http://schemas.microsoft.com/office/drawing/2014/main" id="{E194B9BC-4268-4C30-840D-5FEAB1869813}"/>
              </a:ext>
            </a:extLst>
          </p:cNvPr>
          <p:cNvSpPr>
            <a:spLocks noGrp="1"/>
          </p:cNvSpPr>
          <p:nvPr>
            <p:ph idx="1"/>
            <p:custDataLst>
              <p:tags r:id="rId2"/>
            </p:custDataLst>
          </p:nvPr>
        </p:nvSpPr>
        <p:spPr/>
        <p:txBody>
          <a:bodyPr/>
          <a:lstStyle/>
          <a:p>
            <a:r>
              <a:rPr lang="en-CA" dirty="0" err="1"/>
              <a:t>Voici</a:t>
            </a:r>
            <a:r>
              <a:rPr lang="en-CA" dirty="0"/>
              <a:t> </a:t>
            </a:r>
            <a:r>
              <a:rPr lang="en-CA" dirty="0" err="1"/>
              <a:t>donc</a:t>
            </a:r>
            <a:r>
              <a:rPr lang="en-CA" dirty="0"/>
              <a:t> qui </a:t>
            </a:r>
            <a:r>
              <a:rPr lang="en-CA" dirty="0" err="1"/>
              <a:t>conclut</a:t>
            </a:r>
            <a:r>
              <a:rPr lang="en-CA" dirty="0"/>
              <a:t> la section sur </a:t>
            </a:r>
            <a:r>
              <a:rPr lang="en-CA" dirty="0" err="1"/>
              <a:t>l'exploitation</a:t>
            </a:r>
            <a:r>
              <a:rPr lang="en-CA" dirty="0"/>
              <a:t> des classes </a:t>
            </a:r>
            <a:r>
              <a:rPr lang="en-CA" dirty="0" err="1"/>
              <a:t>offertes</a:t>
            </a:r>
            <a:r>
              <a:rPr lang="en-CA" dirty="0"/>
              <a:t> par ADO.NET pour </a:t>
            </a:r>
            <a:r>
              <a:rPr lang="en-CA" dirty="0" err="1"/>
              <a:t>construire</a:t>
            </a:r>
            <a:r>
              <a:rPr lang="en-CA" dirty="0"/>
              <a:t> du code capable de </a:t>
            </a:r>
            <a:r>
              <a:rPr lang="en-CA" dirty="0" err="1"/>
              <a:t>traiter</a:t>
            </a:r>
            <a:r>
              <a:rPr lang="en-CA" dirty="0"/>
              <a:t> </a:t>
            </a:r>
            <a:r>
              <a:rPr lang="en-CA" dirty="0" err="1"/>
              <a:t>une</a:t>
            </a:r>
            <a:r>
              <a:rPr lang="en-CA" dirty="0"/>
              <a:t> </a:t>
            </a:r>
            <a:r>
              <a:rPr lang="en-CA" dirty="0" err="1"/>
              <a:t>requête</a:t>
            </a:r>
            <a:r>
              <a:rPr lang="en-CA" dirty="0"/>
              <a:t> </a:t>
            </a:r>
            <a:r>
              <a:rPr lang="en-CA" dirty="0" err="1"/>
              <a:t>effectué</a:t>
            </a:r>
            <a:r>
              <a:rPr lang="en-CA" dirty="0"/>
              <a:t> sur la base de </a:t>
            </a:r>
            <a:r>
              <a:rPr lang="en-CA" dirty="0" err="1"/>
              <a:t>données</a:t>
            </a:r>
            <a:r>
              <a:rPr lang="en-CA" dirty="0"/>
              <a:t>.</a:t>
            </a:r>
          </a:p>
          <a:p>
            <a:endParaRPr lang="en-CA" dirty="0"/>
          </a:p>
          <a:p>
            <a:r>
              <a:rPr lang="en-CA" dirty="0"/>
              <a:t>Dans la </a:t>
            </a:r>
            <a:r>
              <a:rPr lang="en-CA" dirty="0" err="1"/>
              <a:t>prochaine</a:t>
            </a:r>
            <a:r>
              <a:rPr lang="en-CA" dirty="0"/>
              <a:t> section, nous </a:t>
            </a:r>
            <a:r>
              <a:rPr lang="en-CA" dirty="0" err="1"/>
              <a:t>verrons</a:t>
            </a:r>
            <a:r>
              <a:rPr lang="en-CA" dirty="0"/>
              <a:t> comment </a:t>
            </a:r>
            <a:r>
              <a:rPr lang="en-CA" dirty="0" err="1"/>
              <a:t>utiliser</a:t>
            </a:r>
            <a:r>
              <a:rPr lang="en-CA" dirty="0"/>
              <a:t> </a:t>
            </a:r>
            <a:r>
              <a:rPr lang="en-CA" dirty="0" err="1"/>
              <a:t>ce</a:t>
            </a:r>
            <a:r>
              <a:rPr lang="en-CA" dirty="0"/>
              <a:t> code pour </a:t>
            </a:r>
            <a:r>
              <a:rPr lang="en-CA" dirty="0" err="1"/>
              <a:t>l'intégrer</a:t>
            </a:r>
            <a:r>
              <a:rPr lang="en-CA" dirty="0"/>
              <a:t> avec </a:t>
            </a:r>
            <a:r>
              <a:rPr lang="en-CA" dirty="0" err="1"/>
              <a:t>l'interface</a:t>
            </a:r>
            <a:r>
              <a:rPr lang="en-CA" dirty="0"/>
              <a:t> </a:t>
            </a:r>
            <a:r>
              <a:rPr lang="en-CA" dirty="0" err="1"/>
              <a:t>utilisateur</a:t>
            </a:r>
            <a:r>
              <a:rPr lang="en-CA" dirty="0"/>
              <a:t> </a:t>
            </a:r>
            <a:r>
              <a:rPr lang="en-CA" dirty="0" err="1"/>
              <a:t>en</a:t>
            </a:r>
            <a:r>
              <a:rPr lang="en-CA" dirty="0"/>
              <a:t> </a:t>
            </a:r>
            <a:r>
              <a:rPr lang="en-CA" dirty="0" err="1"/>
              <a:t>utilisant</a:t>
            </a:r>
            <a:r>
              <a:rPr lang="en-CA" dirty="0"/>
              <a:t> des </a:t>
            </a:r>
            <a:r>
              <a:rPr lang="en-CA" dirty="0" err="1"/>
              <a:t>formulaires</a:t>
            </a:r>
            <a:r>
              <a:rPr lang="en-CA" dirty="0"/>
              <a:t> et des hyper liens.</a:t>
            </a:r>
            <a:endParaRPr lang="fr-CA" dirty="0"/>
          </a:p>
        </p:txBody>
      </p:sp>
    </p:spTree>
    <p:extLst>
      <p:ext uri="{BB962C8B-B14F-4D97-AF65-F5344CB8AC3E}">
        <p14:creationId xmlns:p14="http://schemas.microsoft.com/office/powerpoint/2010/main" val="25518708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ADCDE-E97C-479E-B2F2-7A2C9ACF3751}"/>
              </a:ext>
            </a:extLst>
          </p:cNvPr>
          <p:cNvSpPr>
            <a:spLocks noGrp="1"/>
          </p:cNvSpPr>
          <p:nvPr>
            <p:ph type="title"/>
            <p:custDataLst>
              <p:tags r:id="rId1"/>
            </p:custDataLst>
          </p:nvPr>
        </p:nvSpPr>
        <p:spPr>
          <a:xfrm>
            <a:off x="726010" y="2728735"/>
            <a:ext cx="9404723" cy="1400530"/>
          </a:xfrm>
        </p:spPr>
        <p:txBody>
          <a:bodyPr/>
          <a:lstStyle/>
          <a:p>
            <a:r>
              <a:rPr lang="fr-CA" dirty="0"/>
              <a:t>Intégration avec l'interface utilisateur</a:t>
            </a:r>
          </a:p>
        </p:txBody>
      </p:sp>
    </p:spTree>
    <p:extLst>
      <p:ext uri="{BB962C8B-B14F-4D97-AF65-F5344CB8AC3E}">
        <p14:creationId xmlns:p14="http://schemas.microsoft.com/office/powerpoint/2010/main" val="40779344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6CB17-678F-41BE-9B12-6D40D9D2AD54}"/>
              </a:ext>
            </a:extLst>
          </p:cNvPr>
          <p:cNvSpPr>
            <a:spLocks noGrp="1"/>
          </p:cNvSpPr>
          <p:nvPr>
            <p:ph type="title"/>
            <p:custDataLst>
              <p:tags r:id="rId1"/>
            </p:custDataLst>
          </p:nvPr>
        </p:nvSpPr>
        <p:spPr/>
        <p:txBody>
          <a:bodyPr/>
          <a:lstStyle/>
          <a:p>
            <a:r>
              <a:rPr lang="en-CA" dirty="0" err="1"/>
              <a:t>Intégration</a:t>
            </a:r>
            <a:r>
              <a:rPr lang="en-CA" dirty="0"/>
              <a:t> avec </a:t>
            </a:r>
            <a:r>
              <a:rPr lang="en-CA" dirty="0" err="1"/>
              <a:t>l'interface</a:t>
            </a:r>
            <a:r>
              <a:rPr lang="en-CA" dirty="0"/>
              <a:t> </a:t>
            </a:r>
            <a:r>
              <a:rPr lang="en-CA" dirty="0" err="1"/>
              <a:t>utilisateur</a:t>
            </a:r>
            <a:endParaRPr lang="fr-CA" dirty="0"/>
          </a:p>
        </p:txBody>
      </p:sp>
      <p:sp>
        <p:nvSpPr>
          <p:cNvPr id="3" name="Content Placeholder 2">
            <a:extLst>
              <a:ext uri="{FF2B5EF4-FFF2-40B4-BE49-F238E27FC236}">
                <a16:creationId xmlns:a16="http://schemas.microsoft.com/office/drawing/2014/main" id="{B70C0D02-9587-4433-A67B-A79486A91528}"/>
              </a:ext>
            </a:extLst>
          </p:cNvPr>
          <p:cNvSpPr>
            <a:spLocks noGrp="1"/>
          </p:cNvSpPr>
          <p:nvPr>
            <p:ph idx="1"/>
            <p:custDataLst>
              <p:tags r:id="rId2"/>
            </p:custDataLst>
          </p:nvPr>
        </p:nvSpPr>
        <p:spPr/>
        <p:txBody>
          <a:bodyPr/>
          <a:lstStyle/>
          <a:p>
            <a:r>
              <a:rPr lang="en-CA" dirty="0"/>
              <a:t>Dans la </a:t>
            </a:r>
            <a:r>
              <a:rPr lang="en-CA" dirty="0" err="1"/>
              <a:t>dernière</a:t>
            </a:r>
            <a:r>
              <a:rPr lang="en-CA" dirty="0"/>
              <a:t> section, nous </a:t>
            </a:r>
            <a:r>
              <a:rPr lang="en-CA" dirty="0" err="1"/>
              <a:t>avons</a:t>
            </a:r>
            <a:r>
              <a:rPr lang="en-CA" dirty="0"/>
              <a:t> </a:t>
            </a:r>
            <a:r>
              <a:rPr lang="en-CA" dirty="0" err="1"/>
              <a:t>couvert</a:t>
            </a:r>
            <a:r>
              <a:rPr lang="en-CA" dirty="0"/>
              <a:t> des </a:t>
            </a:r>
            <a:r>
              <a:rPr lang="en-CA" dirty="0" err="1"/>
              <a:t>méthodes</a:t>
            </a:r>
            <a:r>
              <a:rPr lang="en-CA" dirty="0"/>
              <a:t> </a:t>
            </a:r>
            <a:r>
              <a:rPr lang="en-CA" dirty="0" err="1"/>
              <a:t>d'exploiter</a:t>
            </a:r>
            <a:r>
              <a:rPr lang="en-CA" dirty="0"/>
              <a:t> ADO.NET </a:t>
            </a:r>
            <a:r>
              <a:rPr lang="en-CA" dirty="0" err="1"/>
              <a:t>afin</a:t>
            </a:r>
            <a:r>
              <a:rPr lang="en-CA" dirty="0"/>
              <a:t> de </a:t>
            </a:r>
            <a:r>
              <a:rPr lang="en-CA" dirty="0" err="1"/>
              <a:t>manipuler</a:t>
            </a:r>
            <a:r>
              <a:rPr lang="en-CA" dirty="0"/>
              <a:t> les </a:t>
            </a:r>
            <a:r>
              <a:rPr lang="en-CA" dirty="0" err="1"/>
              <a:t>informations</a:t>
            </a:r>
            <a:r>
              <a:rPr lang="en-CA" dirty="0"/>
              <a:t> </a:t>
            </a:r>
            <a:r>
              <a:rPr lang="en-CA" dirty="0" err="1"/>
              <a:t>d'une</a:t>
            </a:r>
            <a:r>
              <a:rPr lang="en-CA" dirty="0"/>
              <a:t> base de </a:t>
            </a:r>
            <a:r>
              <a:rPr lang="en-CA" dirty="0" err="1"/>
              <a:t>données</a:t>
            </a:r>
            <a:r>
              <a:rPr lang="en-CA" dirty="0"/>
              <a:t>.</a:t>
            </a:r>
          </a:p>
          <a:p>
            <a:endParaRPr lang="en-CA" dirty="0"/>
          </a:p>
          <a:p>
            <a:r>
              <a:rPr lang="en-CA" dirty="0" err="1"/>
              <a:t>Cette</a:t>
            </a:r>
            <a:r>
              <a:rPr lang="en-CA" dirty="0"/>
              <a:t> manipulation se </a:t>
            </a:r>
            <a:r>
              <a:rPr lang="en-CA" dirty="0" err="1"/>
              <a:t>limitait</a:t>
            </a:r>
            <a:r>
              <a:rPr lang="en-CA" dirty="0"/>
              <a:t> </a:t>
            </a:r>
            <a:r>
              <a:rPr lang="en-CA" dirty="0" err="1"/>
              <a:t>néanmoins</a:t>
            </a:r>
            <a:r>
              <a:rPr lang="en-CA" dirty="0"/>
              <a:t> au code </a:t>
            </a:r>
            <a:r>
              <a:rPr lang="en-CA" dirty="0" err="1"/>
              <a:t>serveur</a:t>
            </a:r>
            <a:r>
              <a:rPr lang="en-CA" dirty="0"/>
              <a:t> </a:t>
            </a:r>
            <a:r>
              <a:rPr lang="en-CA" dirty="0" err="1"/>
              <a:t>uniquement</a:t>
            </a:r>
            <a:r>
              <a:rPr lang="fr-CA" dirty="0"/>
              <a:t>.</a:t>
            </a:r>
          </a:p>
          <a:p>
            <a:endParaRPr lang="fr-CA" dirty="0"/>
          </a:p>
          <a:p>
            <a:r>
              <a:rPr lang="en-CA" dirty="0"/>
              <a:t>La </a:t>
            </a:r>
            <a:r>
              <a:rPr lang="en-CA" dirty="0" err="1"/>
              <a:t>prochaine</a:t>
            </a:r>
            <a:r>
              <a:rPr lang="en-CA" dirty="0"/>
              <a:t> </a:t>
            </a:r>
            <a:r>
              <a:rPr lang="en-CA" dirty="0" err="1"/>
              <a:t>partie</a:t>
            </a:r>
            <a:r>
              <a:rPr lang="en-CA" dirty="0"/>
              <a:t> sera de </a:t>
            </a:r>
            <a:r>
              <a:rPr lang="en-CA" dirty="0" err="1"/>
              <a:t>couvrir</a:t>
            </a:r>
            <a:r>
              <a:rPr lang="en-CA" dirty="0"/>
              <a:t> le </a:t>
            </a:r>
            <a:r>
              <a:rPr lang="en-CA" dirty="0" err="1"/>
              <a:t>développement</a:t>
            </a:r>
            <a:r>
              <a:rPr lang="en-CA" dirty="0"/>
              <a:t> de </a:t>
            </a:r>
            <a:r>
              <a:rPr lang="en-CA" dirty="0" err="1"/>
              <a:t>l'interface</a:t>
            </a:r>
            <a:r>
              <a:rPr lang="en-CA" dirty="0"/>
              <a:t> client avec </a:t>
            </a:r>
            <a:r>
              <a:rPr lang="en-CA" dirty="0" err="1"/>
              <a:t>d'interagir</a:t>
            </a:r>
            <a:r>
              <a:rPr lang="en-CA" dirty="0"/>
              <a:t> avec </a:t>
            </a:r>
            <a:r>
              <a:rPr lang="en-CA" dirty="0" err="1"/>
              <a:t>ses</a:t>
            </a:r>
            <a:r>
              <a:rPr lang="en-CA" dirty="0"/>
              <a:t> </a:t>
            </a:r>
            <a:r>
              <a:rPr lang="en-CA" dirty="0" err="1"/>
              <a:t>requêtes</a:t>
            </a:r>
            <a:r>
              <a:rPr lang="en-CA" dirty="0"/>
              <a:t> et </a:t>
            </a:r>
            <a:r>
              <a:rPr lang="en-CA" dirty="0" err="1"/>
              <a:t>leur</a:t>
            </a:r>
            <a:r>
              <a:rPr lang="en-CA" dirty="0"/>
              <a:t> </a:t>
            </a:r>
            <a:r>
              <a:rPr lang="en-CA" dirty="0" err="1"/>
              <a:t>fournir</a:t>
            </a:r>
            <a:r>
              <a:rPr lang="en-CA" dirty="0"/>
              <a:t> les </a:t>
            </a:r>
            <a:r>
              <a:rPr lang="en-CA" dirty="0" err="1"/>
              <a:t>informations</a:t>
            </a:r>
            <a:r>
              <a:rPr lang="en-CA" dirty="0"/>
              <a:t> qui </a:t>
            </a:r>
            <a:r>
              <a:rPr lang="en-CA" dirty="0" err="1"/>
              <a:t>leur</a:t>
            </a:r>
            <a:r>
              <a:rPr lang="en-CA" dirty="0"/>
              <a:t> </a:t>
            </a:r>
            <a:r>
              <a:rPr lang="en-CA" dirty="0" err="1"/>
              <a:t>sont</a:t>
            </a:r>
            <a:r>
              <a:rPr lang="en-CA" dirty="0"/>
              <a:t> </a:t>
            </a:r>
            <a:r>
              <a:rPr lang="en-CA" dirty="0" err="1"/>
              <a:t>nécessaires</a:t>
            </a:r>
            <a:r>
              <a:rPr lang="en-CA" dirty="0"/>
              <a:t> (</a:t>
            </a:r>
            <a:r>
              <a:rPr lang="en-CA" dirty="0" err="1"/>
              <a:t>Paramètre</a:t>
            </a:r>
            <a:r>
              <a:rPr lang="en-CA" dirty="0"/>
              <a:t>).</a:t>
            </a:r>
          </a:p>
        </p:txBody>
      </p:sp>
    </p:spTree>
    <p:extLst>
      <p:ext uri="{BB962C8B-B14F-4D97-AF65-F5344CB8AC3E}">
        <p14:creationId xmlns:p14="http://schemas.microsoft.com/office/powerpoint/2010/main" val="14207518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FCF7A-E405-48C0-B3AA-AAC3AE6BB4B2}"/>
              </a:ext>
            </a:extLst>
          </p:cNvPr>
          <p:cNvSpPr>
            <a:spLocks noGrp="1"/>
          </p:cNvSpPr>
          <p:nvPr>
            <p:ph type="title"/>
            <p:custDataLst>
              <p:tags r:id="rId1"/>
            </p:custDataLst>
          </p:nvPr>
        </p:nvSpPr>
        <p:spPr/>
        <p:txBody>
          <a:bodyPr/>
          <a:lstStyle/>
          <a:p>
            <a:r>
              <a:rPr lang="en-CA" dirty="0" err="1"/>
              <a:t>Intégration</a:t>
            </a:r>
            <a:r>
              <a:rPr lang="en-CA" dirty="0"/>
              <a:t> avec </a:t>
            </a:r>
            <a:r>
              <a:rPr lang="en-CA" dirty="0" err="1"/>
              <a:t>l'interface</a:t>
            </a:r>
            <a:r>
              <a:rPr lang="en-CA" dirty="0"/>
              <a:t> </a:t>
            </a:r>
            <a:r>
              <a:rPr lang="en-CA" dirty="0" err="1"/>
              <a:t>utilisateur</a:t>
            </a:r>
            <a:endParaRPr lang="fr-CA" dirty="0"/>
          </a:p>
        </p:txBody>
      </p:sp>
      <p:sp>
        <p:nvSpPr>
          <p:cNvPr id="3" name="Content Placeholder 2">
            <a:extLst>
              <a:ext uri="{FF2B5EF4-FFF2-40B4-BE49-F238E27FC236}">
                <a16:creationId xmlns:a16="http://schemas.microsoft.com/office/drawing/2014/main" id="{DFD24168-BB63-45F3-AB3B-43AF1A4CAE16}"/>
              </a:ext>
            </a:extLst>
          </p:cNvPr>
          <p:cNvSpPr>
            <a:spLocks noGrp="1"/>
          </p:cNvSpPr>
          <p:nvPr>
            <p:ph idx="1"/>
            <p:custDataLst>
              <p:tags r:id="rId2"/>
            </p:custDataLst>
          </p:nvPr>
        </p:nvSpPr>
        <p:spPr/>
        <p:txBody>
          <a:bodyPr/>
          <a:lstStyle/>
          <a:p>
            <a:r>
              <a:rPr lang="en-CA" dirty="0"/>
              <a:t>Dans </a:t>
            </a:r>
            <a:r>
              <a:rPr lang="en-CA" dirty="0" err="1"/>
              <a:t>cette</a:t>
            </a:r>
            <a:r>
              <a:rPr lang="en-CA" dirty="0"/>
              <a:t> section, nous </a:t>
            </a:r>
            <a:r>
              <a:rPr lang="en-CA" dirty="0" err="1"/>
              <a:t>couvrirons</a:t>
            </a:r>
            <a:r>
              <a:rPr lang="en-CA" dirty="0"/>
              <a:t> </a:t>
            </a:r>
            <a:r>
              <a:rPr lang="en-CA" dirty="0" err="1"/>
              <a:t>donc</a:t>
            </a:r>
            <a:r>
              <a:rPr lang="en-CA" dirty="0"/>
              <a:t>:</a:t>
            </a:r>
          </a:p>
          <a:p>
            <a:pPr lvl="1"/>
            <a:r>
              <a:rPr lang="en-CA" dirty="0"/>
              <a:t>Les </a:t>
            </a:r>
            <a:r>
              <a:rPr lang="en-CA" dirty="0" err="1"/>
              <a:t>formulaires</a:t>
            </a:r>
            <a:endParaRPr lang="en-CA" dirty="0"/>
          </a:p>
          <a:p>
            <a:pPr lvl="2"/>
            <a:r>
              <a:rPr lang="en-CA" dirty="0" err="1"/>
              <a:t>Syntaxe</a:t>
            </a:r>
            <a:endParaRPr lang="en-CA" dirty="0"/>
          </a:p>
          <a:p>
            <a:pPr lvl="2"/>
            <a:r>
              <a:rPr lang="en-CA" dirty="0" err="1"/>
              <a:t>Récupérations</a:t>
            </a:r>
            <a:r>
              <a:rPr lang="en-CA" dirty="0"/>
              <a:t> des </a:t>
            </a:r>
            <a:r>
              <a:rPr lang="en-CA" dirty="0" err="1"/>
              <a:t>informations</a:t>
            </a:r>
            <a:r>
              <a:rPr lang="en-CA" dirty="0"/>
              <a:t> par le </a:t>
            </a:r>
            <a:r>
              <a:rPr lang="en-CA" dirty="0" err="1"/>
              <a:t>serveur</a:t>
            </a:r>
            <a:endParaRPr lang="en-CA" dirty="0"/>
          </a:p>
          <a:p>
            <a:pPr lvl="1"/>
            <a:r>
              <a:rPr lang="en-CA" dirty="0"/>
              <a:t>Les interfaces de manipulation des </a:t>
            </a:r>
            <a:r>
              <a:rPr lang="en-CA" dirty="0" err="1"/>
              <a:t>données</a:t>
            </a:r>
            <a:endParaRPr lang="en-CA" dirty="0"/>
          </a:p>
          <a:p>
            <a:pPr lvl="2"/>
            <a:r>
              <a:rPr lang="en-CA" dirty="0"/>
              <a:t>Les </a:t>
            </a:r>
            <a:r>
              <a:rPr lang="en-CA" dirty="0" err="1"/>
              <a:t>opérations</a:t>
            </a:r>
            <a:r>
              <a:rPr lang="en-CA" dirty="0"/>
              <a:t> </a:t>
            </a:r>
            <a:r>
              <a:rPr lang="en-CA" dirty="0" err="1"/>
              <a:t>d'affichage</a:t>
            </a:r>
            <a:endParaRPr lang="en-CA" dirty="0"/>
          </a:p>
          <a:p>
            <a:pPr lvl="2"/>
            <a:r>
              <a:rPr lang="en-CA" dirty="0"/>
              <a:t>Les </a:t>
            </a:r>
            <a:r>
              <a:rPr lang="en-CA" dirty="0" err="1"/>
              <a:t>opérations</a:t>
            </a:r>
            <a:r>
              <a:rPr lang="en-CA" dirty="0"/>
              <a:t> </a:t>
            </a:r>
            <a:r>
              <a:rPr lang="en-CA" dirty="0" err="1"/>
              <a:t>d'ajout</a:t>
            </a:r>
            <a:endParaRPr lang="en-CA" dirty="0"/>
          </a:p>
          <a:p>
            <a:pPr lvl="2"/>
            <a:r>
              <a:rPr lang="en-CA" dirty="0"/>
              <a:t>Les </a:t>
            </a:r>
            <a:r>
              <a:rPr lang="en-CA" dirty="0" err="1"/>
              <a:t>opérations</a:t>
            </a:r>
            <a:r>
              <a:rPr lang="en-CA" dirty="0"/>
              <a:t> de modification</a:t>
            </a:r>
          </a:p>
          <a:p>
            <a:pPr lvl="2"/>
            <a:r>
              <a:rPr lang="en-CA" dirty="0"/>
              <a:t>Les </a:t>
            </a:r>
            <a:r>
              <a:rPr lang="en-CA" dirty="0" err="1"/>
              <a:t>opérations</a:t>
            </a:r>
            <a:r>
              <a:rPr lang="en-CA" dirty="0"/>
              <a:t> de suppression</a:t>
            </a:r>
          </a:p>
        </p:txBody>
      </p:sp>
    </p:spTree>
    <p:extLst>
      <p:ext uri="{BB962C8B-B14F-4D97-AF65-F5344CB8AC3E}">
        <p14:creationId xmlns:p14="http://schemas.microsoft.com/office/powerpoint/2010/main" val="1715552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ADCDE-E97C-479E-B2F2-7A2C9ACF3751}"/>
              </a:ext>
            </a:extLst>
          </p:cNvPr>
          <p:cNvSpPr>
            <a:spLocks noGrp="1"/>
          </p:cNvSpPr>
          <p:nvPr>
            <p:ph type="title"/>
            <p:custDataLst>
              <p:tags r:id="rId1"/>
            </p:custDataLst>
          </p:nvPr>
        </p:nvSpPr>
        <p:spPr>
          <a:xfrm>
            <a:off x="726010" y="2728735"/>
            <a:ext cx="9404723" cy="1400530"/>
          </a:xfrm>
        </p:spPr>
        <p:txBody>
          <a:bodyPr/>
          <a:lstStyle/>
          <a:p>
            <a:r>
              <a:rPr lang="fr-CA" dirty="0"/>
              <a:t>Les formulaires</a:t>
            </a:r>
          </a:p>
        </p:txBody>
      </p:sp>
    </p:spTree>
    <p:extLst>
      <p:ext uri="{BB962C8B-B14F-4D97-AF65-F5344CB8AC3E}">
        <p14:creationId xmlns:p14="http://schemas.microsoft.com/office/powerpoint/2010/main" val="12133330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2A28A-92F6-42EB-A39D-9C3C3DDCF0C4}"/>
              </a:ext>
            </a:extLst>
          </p:cNvPr>
          <p:cNvSpPr>
            <a:spLocks noGrp="1"/>
          </p:cNvSpPr>
          <p:nvPr>
            <p:ph type="title"/>
            <p:custDataLst>
              <p:tags r:id="rId1"/>
            </p:custDataLst>
          </p:nvPr>
        </p:nvSpPr>
        <p:spPr/>
        <p:txBody>
          <a:bodyPr/>
          <a:lstStyle/>
          <a:p>
            <a:r>
              <a:rPr lang="fr-CA" dirty="0"/>
              <a:t>Les formulaires</a:t>
            </a:r>
          </a:p>
        </p:txBody>
      </p:sp>
      <p:sp>
        <p:nvSpPr>
          <p:cNvPr id="3" name="Content Placeholder 2">
            <a:extLst>
              <a:ext uri="{FF2B5EF4-FFF2-40B4-BE49-F238E27FC236}">
                <a16:creationId xmlns:a16="http://schemas.microsoft.com/office/drawing/2014/main" id="{D8177C36-C8DF-49A5-8DED-221341B48347}"/>
              </a:ext>
            </a:extLst>
          </p:cNvPr>
          <p:cNvSpPr>
            <a:spLocks noGrp="1"/>
          </p:cNvSpPr>
          <p:nvPr>
            <p:ph idx="1"/>
            <p:custDataLst>
              <p:tags r:id="rId2"/>
            </p:custDataLst>
          </p:nvPr>
        </p:nvSpPr>
        <p:spPr/>
        <p:txBody>
          <a:bodyPr>
            <a:normAutofit fontScale="92500" lnSpcReduction="10000"/>
          </a:bodyPr>
          <a:lstStyle/>
          <a:p>
            <a:r>
              <a:rPr lang="fr-CA" dirty="0"/>
              <a:t>Les formulaires serviront à soumettre de l'information au serveur.</a:t>
            </a:r>
          </a:p>
          <a:p>
            <a:r>
              <a:rPr lang="fr-CA" dirty="0"/>
              <a:t>Celui-ci doit avoir les caractéristiques suivantes:</a:t>
            </a:r>
          </a:p>
          <a:p>
            <a:pPr lvl="1"/>
            <a:r>
              <a:rPr lang="fr-CA" dirty="0"/>
              <a:t>définir la "</a:t>
            </a:r>
            <a:r>
              <a:rPr lang="fr-CA" dirty="0" err="1"/>
              <a:t>method</a:t>
            </a:r>
            <a:r>
              <a:rPr lang="fr-CA" dirty="0"/>
              <a:t>" de type "POST"</a:t>
            </a:r>
          </a:p>
          <a:p>
            <a:pPr lvl="1"/>
            <a:r>
              <a:rPr lang="fr-CA" dirty="0"/>
              <a:t>Définir un attribut "</a:t>
            </a:r>
            <a:r>
              <a:rPr lang="fr-CA" dirty="0" err="1"/>
              <a:t>name</a:t>
            </a:r>
            <a:r>
              <a:rPr lang="fr-CA" dirty="0"/>
              <a:t>" a chacun de ces champs</a:t>
            </a:r>
          </a:p>
          <a:p>
            <a:r>
              <a:rPr lang="fr-CA" dirty="0"/>
              <a:t>Par exemple:</a:t>
            </a:r>
          </a:p>
          <a:p>
            <a:endParaRPr lang="fr-CA" dirty="0"/>
          </a:p>
          <a:p>
            <a:endParaRPr lang="fr-CA" dirty="0"/>
          </a:p>
          <a:p>
            <a:endParaRPr lang="fr-CA" dirty="0"/>
          </a:p>
          <a:p>
            <a:endParaRPr lang="fr-CA" dirty="0"/>
          </a:p>
          <a:p>
            <a:endParaRPr lang="fr-CA" dirty="0"/>
          </a:p>
          <a:p>
            <a:r>
              <a:rPr lang="fr-CA" dirty="0"/>
              <a:t>L'étape suivante sera de récupérer les données du côté du serveur. </a:t>
            </a:r>
          </a:p>
        </p:txBody>
      </p:sp>
      <p:pic>
        <p:nvPicPr>
          <p:cNvPr id="6" name="Picture 5">
            <a:extLst>
              <a:ext uri="{FF2B5EF4-FFF2-40B4-BE49-F238E27FC236}">
                <a16:creationId xmlns:a16="http://schemas.microsoft.com/office/drawing/2014/main" id="{0F54E5BC-9A9C-E0E4-AEB8-B43F233A1AC2}"/>
              </a:ext>
            </a:extLst>
          </p:cNvPr>
          <p:cNvPicPr>
            <a:picLocks noChangeAspect="1"/>
          </p:cNvPicPr>
          <p:nvPr/>
        </p:nvPicPr>
        <p:blipFill>
          <a:blip r:embed="rId4"/>
          <a:stretch>
            <a:fillRect/>
          </a:stretch>
        </p:blipFill>
        <p:spPr>
          <a:xfrm>
            <a:off x="2142147" y="3964618"/>
            <a:ext cx="4400540" cy="1415249"/>
          </a:xfrm>
          <a:prstGeom prst="rect">
            <a:avLst/>
          </a:prstGeom>
        </p:spPr>
      </p:pic>
    </p:spTree>
    <p:extLst>
      <p:ext uri="{BB962C8B-B14F-4D97-AF65-F5344CB8AC3E}">
        <p14:creationId xmlns:p14="http://schemas.microsoft.com/office/powerpoint/2010/main" val="9189081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ADCDE-E97C-479E-B2F2-7A2C9ACF3751}"/>
              </a:ext>
            </a:extLst>
          </p:cNvPr>
          <p:cNvSpPr>
            <a:spLocks noGrp="1"/>
          </p:cNvSpPr>
          <p:nvPr>
            <p:ph type="title"/>
            <p:custDataLst>
              <p:tags r:id="rId1"/>
            </p:custDataLst>
          </p:nvPr>
        </p:nvSpPr>
        <p:spPr>
          <a:xfrm>
            <a:off x="726010" y="2728735"/>
            <a:ext cx="9404723" cy="1400530"/>
          </a:xfrm>
        </p:spPr>
        <p:txBody>
          <a:bodyPr/>
          <a:lstStyle/>
          <a:p>
            <a:r>
              <a:rPr lang="fr-CA" dirty="0"/>
              <a:t>Récupération des données par le serveur</a:t>
            </a:r>
          </a:p>
        </p:txBody>
      </p:sp>
    </p:spTree>
    <p:extLst>
      <p:ext uri="{BB962C8B-B14F-4D97-AF65-F5344CB8AC3E}">
        <p14:creationId xmlns:p14="http://schemas.microsoft.com/office/powerpoint/2010/main" val="32983632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6DDF7-AE09-47E6-B9BF-F0DFD0862857}"/>
              </a:ext>
            </a:extLst>
          </p:cNvPr>
          <p:cNvSpPr>
            <a:spLocks noGrp="1"/>
          </p:cNvSpPr>
          <p:nvPr>
            <p:ph type="title"/>
            <p:custDataLst>
              <p:tags r:id="rId1"/>
            </p:custDataLst>
          </p:nvPr>
        </p:nvSpPr>
        <p:spPr/>
        <p:txBody>
          <a:bodyPr/>
          <a:lstStyle/>
          <a:p>
            <a:r>
              <a:rPr lang="en-CA" dirty="0" err="1"/>
              <a:t>Récupération</a:t>
            </a:r>
            <a:r>
              <a:rPr lang="en-CA" dirty="0"/>
              <a:t> des </a:t>
            </a:r>
            <a:r>
              <a:rPr lang="en-CA" dirty="0" err="1"/>
              <a:t>données</a:t>
            </a:r>
            <a:r>
              <a:rPr lang="en-CA" dirty="0"/>
              <a:t> par le </a:t>
            </a:r>
            <a:r>
              <a:rPr lang="en-CA" dirty="0" err="1"/>
              <a:t>serveur</a:t>
            </a:r>
            <a:endParaRPr lang="fr-CA" dirty="0"/>
          </a:p>
        </p:txBody>
      </p:sp>
      <p:sp>
        <p:nvSpPr>
          <p:cNvPr id="3" name="Content Placeholder 2">
            <a:extLst>
              <a:ext uri="{FF2B5EF4-FFF2-40B4-BE49-F238E27FC236}">
                <a16:creationId xmlns:a16="http://schemas.microsoft.com/office/drawing/2014/main" id="{E31C5058-BED9-4B45-B216-6D4C9F3CEA2F}"/>
              </a:ext>
            </a:extLst>
          </p:cNvPr>
          <p:cNvSpPr>
            <a:spLocks noGrp="1"/>
          </p:cNvSpPr>
          <p:nvPr>
            <p:ph idx="1"/>
            <p:custDataLst>
              <p:tags r:id="rId2"/>
            </p:custDataLst>
          </p:nvPr>
        </p:nvSpPr>
        <p:spPr/>
        <p:txBody>
          <a:bodyPr/>
          <a:lstStyle/>
          <a:p>
            <a:r>
              <a:rPr lang="en-CA" dirty="0"/>
              <a:t>Nous </a:t>
            </a:r>
            <a:r>
              <a:rPr lang="en-CA" dirty="0" err="1"/>
              <a:t>avons</a:t>
            </a:r>
            <a:r>
              <a:rPr lang="en-CA" dirty="0"/>
              <a:t> vu comment </a:t>
            </a:r>
            <a:r>
              <a:rPr lang="en-CA" dirty="0" err="1"/>
              <a:t>exécuter</a:t>
            </a:r>
            <a:r>
              <a:rPr lang="en-CA" dirty="0"/>
              <a:t> des </a:t>
            </a:r>
            <a:r>
              <a:rPr lang="en-CA" dirty="0" err="1"/>
              <a:t>requêtes</a:t>
            </a:r>
            <a:r>
              <a:rPr lang="en-CA" dirty="0"/>
              <a:t> SQL sur le </a:t>
            </a:r>
            <a:r>
              <a:rPr lang="en-CA" dirty="0" err="1"/>
              <a:t>serveur</a:t>
            </a:r>
            <a:r>
              <a:rPr lang="en-CA" dirty="0"/>
              <a:t>, </a:t>
            </a:r>
            <a:r>
              <a:rPr lang="en-CA" dirty="0" err="1"/>
              <a:t>ainsi</a:t>
            </a:r>
            <a:r>
              <a:rPr lang="en-CA" dirty="0"/>
              <a:t> que la </a:t>
            </a:r>
            <a:r>
              <a:rPr lang="en-CA" dirty="0" err="1"/>
              <a:t>façon</a:t>
            </a:r>
            <a:r>
              <a:rPr lang="en-CA" dirty="0"/>
              <a:t> de </a:t>
            </a:r>
            <a:r>
              <a:rPr lang="en-CA" dirty="0" err="1"/>
              <a:t>créer</a:t>
            </a:r>
            <a:r>
              <a:rPr lang="en-CA" dirty="0"/>
              <a:t> les </a:t>
            </a:r>
            <a:r>
              <a:rPr lang="en-CA" dirty="0" err="1"/>
              <a:t>formulaires</a:t>
            </a:r>
            <a:r>
              <a:rPr lang="en-CA" dirty="0"/>
              <a:t> </a:t>
            </a:r>
            <a:r>
              <a:rPr lang="en-CA" dirty="0" err="1"/>
              <a:t>afin</a:t>
            </a:r>
            <a:r>
              <a:rPr lang="en-CA" dirty="0"/>
              <a:t> de </a:t>
            </a:r>
            <a:r>
              <a:rPr lang="en-CA" dirty="0" err="1"/>
              <a:t>soumettre</a:t>
            </a:r>
            <a:r>
              <a:rPr lang="en-CA" dirty="0"/>
              <a:t> les </a:t>
            </a:r>
            <a:r>
              <a:rPr lang="en-CA" dirty="0" err="1"/>
              <a:t>informations</a:t>
            </a:r>
            <a:r>
              <a:rPr lang="en-CA" dirty="0"/>
              <a:t> au </a:t>
            </a:r>
            <a:r>
              <a:rPr lang="en-CA" dirty="0" err="1"/>
              <a:t>serveur</a:t>
            </a:r>
            <a:r>
              <a:rPr lang="en-CA" dirty="0"/>
              <a:t>.</a:t>
            </a:r>
          </a:p>
          <a:p>
            <a:r>
              <a:rPr lang="en-CA" dirty="0"/>
              <a:t>La </a:t>
            </a:r>
            <a:r>
              <a:rPr lang="en-CA" dirty="0" err="1"/>
              <a:t>prochaine</a:t>
            </a:r>
            <a:r>
              <a:rPr lang="en-CA" dirty="0"/>
              <a:t> </a:t>
            </a:r>
            <a:r>
              <a:rPr lang="en-CA" dirty="0" err="1"/>
              <a:t>étape</a:t>
            </a:r>
            <a:r>
              <a:rPr lang="en-CA" dirty="0"/>
              <a:t> </a:t>
            </a:r>
            <a:r>
              <a:rPr lang="en-CA" dirty="0" err="1"/>
              <a:t>est</a:t>
            </a:r>
            <a:r>
              <a:rPr lang="en-CA" dirty="0"/>
              <a:t> de </a:t>
            </a:r>
            <a:r>
              <a:rPr lang="en-CA" dirty="0" err="1"/>
              <a:t>voir</a:t>
            </a:r>
            <a:r>
              <a:rPr lang="en-CA" dirty="0"/>
              <a:t> comment </a:t>
            </a:r>
            <a:r>
              <a:rPr lang="en-CA" dirty="0" err="1"/>
              <a:t>récupérer</a:t>
            </a:r>
            <a:r>
              <a:rPr lang="en-CA" dirty="0"/>
              <a:t> </a:t>
            </a:r>
            <a:r>
              <a:rPr lang="en-CA" dirty="0" err="1"/>
              <a:t>ces</a:t>
            </a:r>
            <a:r>
              <a:rPr lang="en-CA" dirty="0"/>
              <a:t> </a:t>
            </a:r>
            <a:r>
              <a:rPr lang="en-CA" dirty="0" err="1"/>
              <a:t>données</a:t>
            </a:r>
            <a:r>
              <a:rPr lang="en-CA" dirty="0"/>
              <a:t> </a:t>
            </a:r>
            <a:r>
              <a:rPr lang="en-CA" dirty="0" err="1"/>
              <a:t>afin</a:t>
            </a:r>
            <a:r>
              <a:rPr lang="en-CA" dirty="0"/>
              <a:t> de les </a:t>
            </a:r>
            <a:r>
              <a:rPr lang="en-CA" dirty="0" err="1"/>
              <a:t>utiliser</a:t>
            </a:r>
            <a:r>
              <a:rPr lang="en-CA" dirty="0"/>
              <a:t> dans </a:t>
            </a:r>
            <a:r>
              <a:rPr lang="en-CA" dirty="0" err="1"/>
              <a:t>nos</a:t>
            </a:r>
            <a:r>
              <a:rPr lang="en-CA" dirty="0"/>
              <a:t> </a:t>
            </a:r>
            <a:r>
              <a:rPr lang="en-CA" dirty="0" err="1"/>
              <a:t>requêtes</a:t>
            </a:r>
            <a:r>
              <a:rPr lang="en-CA" dirty="0"/>
              <a:t> SQL.</a:t>
            </a:r>
          </a:p>
          <a:p>
            <a:r>
              <a:rPr lang="en-CA" dirty="0" err="1"/>
              <a:t>C'est</a:t>
            </a:r>
            <a:r>
              <a:rPr lang="en-CA" dirty="0"/>
              <a:t> </a:t>
            </a:r>
            <a:r>
              <a:rPr lang="en-CA" dirty="0" err="1"/>
              <a:t>ce</a:t>
            </a:r>
            <a:r>
              <a:rPr lang="en-CA" dirty="0"/>
              <a:t> que nous </a:t>
            </a:r>
            <a:r>
              <a:rPr lang="en-CA" dirty="0" err="1"/>
              <a:t>couvrirons</a:t>
            </a:r>
            <a:r>
              <a:rPr lang="en-CA" dirty="0"/>
              <a:t> dans </a:t>
            </a:r>
            <a:r>
              <a:rPr lang="en-CA" dirty="0" err="1"/>
              <a:t>cette</a:t>
            </a:r>
            <a:r>
              <a:rPr lang="en-CA" dirty="0"/>
              <a:t> section.</a:t>
            </a:r>
            <a:endParaRPr lang="fr-CA" dirty="0"/>
          </a:p>
        </p:txBody>
      </p:sp>
    </p:spTree>
    <p:extLst>
      <p:ext uri="{BB962C8B-B14F-4D97-AF65-F5344CB8AC3E}">
        <p14:creationId xmlns:p14="http://schemas.microsoft.com/office/powerpoint/2010/main" val="42385460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297C3-1AFB-4C2E-82F5-91FFEB31CF5B}"/>
              </a:ext>
            </a:extLst>
          </p:cNvPr>
          <p:cNvSpPr>
            <a:spLocks noGrp="1"/>
          </p:cNvSpPr>
          <p:nvPr>
            <p:ph type="title"/>
            <p:custDataLst>
              <p:tags r:id="rId1"/>
            </p:custDataLst>
          </p:nvPr>
        </p:nvSpPr>
        <p:spPr/>
        <p:txBody>
          <a:bodyPr/>
          <a:lstStyle/>
          <a:p>
            <a:r>
              <a:rPr lang="en-CA" dirty="0" err="1"/>
              <a:t>Récupération</a:t>
            </a:r>
            <a:r>
              <a:rPr lang="en-CA" dirty="0"/>
              <a:t> des </a:t>
            </a:r>
            <a:r>
              <a:rPr lang="en-CA" dirty="0" err="1"/>
              <a:t>données</a:t>
            </a:r>
            <a:r>
              <a:rPr lang="en-CA" dirty="0"/>
              <a:t> par le </a:t>
            </a:r>
            <a:r>
              <a:rPr lang="en-CA" dirty="0" err="1"/>
              <a:t>serveur</a:t>
            </a:r>
            <a:endParaRPr lang="fr-CA" dirty="0"/>
          </a:p>
        </p:txBody>
      </p:sp>
      <p:sp>
        <p:nvSpPr>
          <p:cNvPr id="3" name="Content Placeholder 2">
            <a:extLst>
              <a:ext uri="{FF2B5EF4-FFF2-40B4-BE49-F238E27FC236}">
                <a16:creationId xmlns:a16="http://schemas.microsoft.com/office/drawing/2014/main" id="{C954ECDE-DDFC-404E-8BDD-1DC8359B7190}"/>
              </a:ext>
            </a:extLst>
          </p:cNvPr>
          <p:cNvSpPr>
            <a:spLocks noGrp="1"/>
          </p:cNvSpPr>
          <p:nvPr>
            <p:ph idx="1"/>
            <p:custDataLst>
              <p:tags r:id="rId2"/>
            </p:custDataLst>
          </p:nvPr>
        </p:nvSpPr>
        <p:spPr/>
        <p:txBody>
          <a:bodyPr/>
          <a:lstStyle/>
          <a:p>
            <a:r>
              <a:rPr lang="en-CA" dirty="0"/>
              <a:t>Dans </a:t>
            </a:r>
            <a:r>
              <a:rPr lang="en-CA" dirty="0" err="1"/>
              <a:t>cette</a:t>
            </a:r>
            <a:r>
              <a:rPr lang="en-CA" dirty="0"/>
              <a:t> section, nous </a:t>
            </a:r>
            <a:r>
              <a:rPr lang="en-CA" dirty="0" err="1"/>
              <a:t>couvrirons</a:t>
            </a:r>
            <a:endParaRPr lang="en-CA" dirty="0"/>
          </a:p>
          <a:p>
            <a:pPr lvl="1"/>
            <a:r>
              <a:rPr lang="en-CA" dirty="0"/>
              <a:t>Les </a:t>
            </a:r>
            <a:r>
              <a:rPr lang="en-CA" dirty="0" err="1"/>
              <a:t>méthodes</a:t>
            </a:r>
            <a:r>
              <a:rPr lang="en-CA" dirty="0"/>
              <a:t> de </a:t>
            </a:r>
            <a:r>
              <a:rPr lang="en-CA" dirty="0" err="1"/>
              <a:t>traitement</a:t>
            </a:r>
            <a:r>
              <a:rPr lang="en-CA" dirty="0"/>
              <a:t> </a:t>
            </a:r>
            <a:r>
              <a:rPr lang="en-CA" dirty="0" err="1"/>
              <a:t>coté</a:t>
            </a:r>
            <a:r>
              <a:rPr lang="en-CA" dirty="0"/>
              <a:t> </a:t>
            </a:r>
            <a:r>
              <a:rPr lang="en-CA" dirty="0" err="1"/>
              <a:t>serveur</a:t>
            </a:r>
            <a:r>
              <a:rPr lang="en-CA" dirty="0"/>
              <a:t> (</a:t>
            </a:r>
            <a:r>
              <a:rPr lang="en-CA" dirty="0" err="1"/>
              <a:t>OnPost</a:t>
            </a:r>
            <a:r>
              <a:rPr lang="en-CA" dirty="0"/>
              <a:t> et </a:t>
            </a:r>
            <a:r>
              <a:rPr lang="en-CA" dirty="0" err="1"/>
              <a:t>OnGet</a:t>
            </a:r>
            <a:r>
              <a:rPr lang="en-CA" dirty="0"/>
              <a:t>)</a:t>
            </a:r>
          </a:p>
          <a:p>
            <a:pPr lvl="1"/>
            <a:r>
              <a:rPr lang="en-CA" dirty="0"/>
              <a:t>Le Data Binding (POST)</a:t>
            </a:r>
          </a:p>
          <a:p>
            <a:pPr lvl="1"/>
            <a:r>
              <a:rPr lang="en-CA" dirty="0"/>
              <a:t>La </a:t>
            </a:r>
            <a:r>
              <a:rPr lang="en-CA" dirty="0" err="1"/>
              <a:t>récupération</a:t>
            </a:r>
            <a:r>
              <a:rPr lang="en-CA" dirty="0"/>
              <a:t> des </a:t>
            </a:r>
            <a:r>
              <a:rPr lang="en-CA" dirty="0" err="1"/>
              <a:t>paramètres</a:t>
            </a:r>
            <a:r>
              <a:rPr lang="en-CA" dirty="0"/>
              <a:t> de </a:t>
            </a:r>
            <a:r>
              <a:rPr lang="en-CA" dirty="0" err="1"/>
              <a:t>l'URL</a:t>
            </a:r>
            <a:r>
              <a:rPr lang="en-CA" dirty="0"/>
              <a:t> (GET)</a:t>
            </a:r>
            <a:endParaRPr lang="fr-CA" dirty="0"/>
          </a:p>
        </p:txBody>
      </p:sp>
    </p:spTree>
    <p:extLst>
      <p:ext uri="{BB962C8B-B14F-4D97-AF65-F5344CB8AC3E}">
        <p14:creationId xmlns:p14="http://schemas.microsoft.com/office/powerpoint/2010/main" val="16151978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D49C1-816E-442D-87EF-91A02CC46F6C}"/>
              </a:ext>
            </a:extLst>
          </p:cNvPr>
          <p:cNvSpPr>
            <a:spLocks noGrp="1"/>
          </p:cNvSpPr>
          <p:nvPr>
            <p:ph type="title"/>
            <p:custDataLst>
              <p:tags r:id="rId1"/>
            </p:custDataLst>
          </p:nvPr>
        </p:nvSpPr>
        <p:spPr/>
        <p:txBody>
          <a:bodyPr/>
          <a:lstStyle/>
          <a:p>
            <a:r>
              <a:rPr lang="en-CA" dirty="0"/>
              <a:t>Les </a:t>
            </a:r>
            <a:r>
              <a:rPr lang="en-CA" dirty="0" err="1"/>
              <a:t>méthodes</a:t>
            </a:r>
            <a:r>
              <a:rPr lang="en-CA" dirty="0"/>
              <a:t> de </a:t>
            </a:r>
            <a:r>
              <a:rPr lang="en-CA" dirty="0" err="1"/>
              <a:t>traitement</a:t>
            </a:r>
            <a:endParaRPr lang="fr-CA" dirty="0"/>
          </a:p>
        </p:txBody>
      </p:sp>
      <p:sp>
        <p:nvSpPr>
          <p:cNvPr id="3" name="Content Placeholder 2">
            <a:extLst>
              <a:ext uri="{FF2B5EF4-FFF2-40B4-BE49-F238E27FC236}">
                <a16:creationId xmlns:a16="http://schemas.microsoft.com/office/drawing/2014/main" id="{44205C58-0101-4E96-A690-2411CDF70B48}"/>
              </a:ext>
            </a:extLst>
          </p:cNvPr>
          <p:cNvSpPr>
            <a:spLocks noGrp="1"/>
          </p:cNvSpPr>
          <p:nvPr>
            <p:ph idx="1"/>
            <p:custDataLst>
              <p:tags r:id="rId2"/>
            </p:custDataLst>
          </p:nvPr>
        </p:nvSpPr>
        <p:spPr/>
        <p:txBody>
          <a:bodyPr/>
          <a:lstStyle/>
          <a:p>
            <a:r>
              <a:rPr lang="en-CA" dirty="0"/>
              <a:t>Dans le </a:t>
            </a:r>
            <a:r>
              <a:rPr lang="en-CA" dirty="0" err="1"/>
              <a:t>traitement</a:t>
            </a:r>
            <a:r>
              <a:rPr lang="en-CA" dirty="0"/>
              <a:t> </a:t>
            </a:r>
            <a:r>
              <a:rPr lang="en-CA" dirty="0" err="1"/>
              <a:t>coté</a:t>
            </a:r>
            <a:r>
              <a:rPr lang="en-CA" dirty="0"/>
              <a:t> </a:t>
            </a:r>
            <a:r>
              <a:rPr lang="en-CA" dirty="0" err="1"/>
              <a:t>serveur</a:t>
            </a:r>
            <a:r>
              <a:rPr lang="en-CA" dirty="0"/>
              <a:t>, nous </a:t>
            </a:r>
            <a:r>
              <a:rPr lang="en-CA" dirty="0" err="1"/>
              <a:t>avons</a:t>
            </a:r>
            <a:r>
              <a:rPr lang="en-CA" dirty="0"/>
              <a:t> </a:t>
            </a:r>
            <a:r>
              <a:rPr lang="en-CA" dirty="0" err="1"/>
              <a:t>jusqu'ici</a:t>
            </a:r>
            <a:r>
              <a:rPr lang="en-CA" dirty="0"/>
              <a:t> </a:t>
            </a:r>
            <a:r>
              <a:rPr lang="en-CA" dirty="0" err="1"/>
              <a:t>utilisé</a:t>
            </a:r>
            <a:r>
              <a:rPr lang="en-CA" dirty="0"/>
              <a:t> la </a:t>
            </a:r>
            <a:r>
              <a:rPr lang="en-CA" dirty="0" err="1"/>
              <a:t>méthode</a:t>
            </a:r>
            <a:r>
              <a:rPr lang="en-CA" dirty="0"/>
              <a:t>:  public void </a:t>
            </a:r>
            <a:r>
              <a:rPr lang="en-CA" dirty="0" err="1"/>
              <a:t>OnGet</a:t>
            </a:r>
            <a:r>
              <a:rPr lang="en-CA" dirty="0"/>
              <a:t>()</a:t>
            </a:r>
          </a:p>
          <a:p>
            <a:r>
              <a:rPr lang="en-CA" dirty="0"/>
              <a:t>La raison </a:t>
            </a:r>
            <a:r>
              <a:rPr lang="en-CA" dirty="0" err="1"/>
              <a:t>est</a:t>
            </a:r>
            <a:r>
              <a:rPr lang="en-CA" dirty="0"/>
              <a:t> </a:t>
            </a:r>
            <a:r>
              <a:rPr lang="en-CA" dirty="0" err="1"/>
              <a:t>qu'un</a:t>
            </a:r>
            <a:r>
              <a:rPr lang="en-CA" dirty="0"/>
              <a:t> </a:t>
            </a:r>
            <a:r>
              <a:rPr lang="en-CA" dirty="0" err="1"/>
              <a:t>appelle</a:t>
            </a:r>
            <a:r>
              <a:rPr lang="en-CA" dirty="0"/>
              <a:t> sur </a:t>
            </a:r>
            <a:r>
              <a:rPr lang="en-CA" dirty="0" err="1"/>
              <a:t>une</a:t>
            </a:r>
            <a:r>
              <a:rPr lang="en-CA" dirty="0"/>
              <a:t> page web utilise par </a:t>
            </a:r>
            <a:r>
              <a:rPr lang="en-CA" dirty="0" err="1"/>
              <a:t>défaut</a:t>
            </a:r>
            <a:r>
              <a:rPr lang="en-CA" dirty="0"/>
              <a:t> le </a:t>
            </a:r>
            <a:r>
              <a:rPr lang="en-CA" dirty="0" err="1"/>
              <a:t>verbe</a:t>
            </a:r>
            <a:r>
              <a:rPr lang="en-CA" dirty="0"/>
              <a:t> HTTP "GET".</a:t>
            </a:r>
          </a:p>
          <a:p>
            <a:r>
              <a:rPr lang="en-CA" dirty="0" err="1"/>
              <a:t>Toutefois</a:t>
            </a:r>
            <a:r>
              <a:rPr lang="en-CA" dirty="0"/>
              <a:t>, </a:t>
            </a:r>
            <a:r>
              <a:rPr lang="en-CA" dirty="0" err="1"/>
              <a:t>nos</a:t>
            </a:r>
            <a:r>
              <a:rPr lang="en-CA" dirty="0"/>
              <a:t> </a:t>
            </a:r>
            <a:r>
              <a:rPr lang="en-CA" dirty="0" err="1"/>
              <a:t>formulaires</a:t>
            </a:r>
            <a:r>
              <a:rPr lang="en-CA" dirty="0"/>
              <a:t> </a:t>
            </a:r>
            <a:r>
              <a:rPr lang="en-CA" dirty="0" err="1"/>
              <a:t>soumettront</a:t>
            </a:r>
            <a:r>
              <a:rPr lang="en-CA" dirty="0"/>
              <a:t> </a:t>
            </a:r>
            <a:r>
              <a:rPr lang="en-CA" dirty="0" err="1"/>
              <a:t>l'information</a:t>
            </a:r>
            <a:r>
              <a:rPr lang="en-CA" dirty="0"/>
              <a:t> </a:t>
            </a:r>
            <a:r>
              <a:rPr lang="en-CA" dirty="0" err="1"/>
              <a:t>en</a:t>
            </a:r>
            <a:r>
              <a:rPr lang="en-CA" dirty="0"/>
              <a:t> </a:t>
            </a:r>
            <a:r>
              <a:rPr lang="en-CA" dirty="0" err="1"/>
              <a:t>utilisant</a:t>
            </a:r>
            <a:r>
              <a:rPr lang="en-CA" dirty="0"/>
              <a:t> le </a:t>
            </a:r>
            <a:r>
              <a:rPr lang="en-CA" dirty="0" err="1"/>
              <a:t>verbe</a:t>
            </a:r>
            <a:r>
              <a:rPr lang="en-CA" dirty="0"/>
              <a:t> HTTP "POST".</a:t>
            </a:r>
          </a:p>
          <a:p>
            <a:r>
              <a:rPr lang="en-CA" dirty="0" err="1"/>
              <a:t>Vous</a:t>
            </a:r>
            <a:r>
              <a:rPr lang="en-CA" dirty="0"/>
              <a:t> </a:t>
            </a:r>
            <a:r>
              <a:rPr lang="en-CA" dirty="0" err="1"/>
              <a:t>devrez</a:t>
            </a:r>
            <a:r>
              <a:rPr lang="en-CA" dirty="0"/>
              <a:t> </a:t>
            </a:r>
            <a:r>
              <a:rPr lang="en-CA" dirty="0" err="1"/>
              <a:t>donc</a:t>
            </a:r>
            <a:r>
              <a:rPr lang="en-CA" dirty="0"/>
              <a:t> </a:t>
            </a:r>
            <a:r>
              <a:rPr lang="en-CA" dirty="0" err="1"/>
              <a:t>utiliser</a:t>
            </a:r>
            <a:r>
              <a:rPr lang="en-CA" dirty="0"/>
              <a:t>: public void </a:t>
            </a:r>
            <a:r>
              <a:rPr lang="en-CA" dirty="0" err="1"/>
              <a:t>OnPost</a:t>
            </a:r>
            <a:r>
              <a:rPr lang="en-CA" dirty="0"/>
              <a:t>()</a:t>
            </a:r>
            <a:endParaRPr lang="fr-CA" dirty="0"/>
          </a:p>
        </p:txBody>
      </p:sp>
      <p:pic>
        <p:nvPicPr>
          <p:cNvPr id="4" name="Picture 3">
            <a:extLst>
              <a:ext uri="{FF2B5EF4-FFF2-40B4-BE49-F238E27FC236}">
                <a16:creationId xmlns:a16="http://schemas.microsoft.com/office/drawing/2014/main" id="{B63D4098-4AFF-458D-91CD-D006EDAD0979}"/>
              </a:ext>
            </a:extLst>
          </p:cNvPr>
          <p:cNvPicPr>
            <a:picLocks noChangeAspect="1"/>
          </p:cNvPicPr>
          <p:nvPr>
            <p:custDataLst>
              <p:tags r:id="rId3"/>
            </p:custDataLst>
          </p:nvPr>
        </p:nvPicPr>
        <p:blipFill>
          <a:blip r:embed="rId6"/>
          <a:stretch>
            <a:fillRect/>
          </a:stretch>
        </p:blipFill>
        <p:spPr>
          <a:xfrm>
            <a:off x="4779932" y="5051764"/>
            <a:ext cx="1762125" cy="838200"/>
          </a:xfrm>
          <a:prstGeom prst="rect">
            <a:avLst/>
          </a:prstGeom>
        </p:spPr>
      </p:pic>
      <p:pic>
        <p:nvPicPr>
          <p:cNvPr id="5" name="Picture 4">
            <a:extLst>
              <a:ext uri="{FF2B5EF4-FFF2-40B4-BE49-F238E27FC236}">
                <a16:creationId xmlns:a16="http://schemas.microsoft.com/office/drawing/2014/main" id="{969E0AD3-2C82-4EB0-AB4D-D8DBC70C7FDC}"/>
              </a:ext>
            </a:extLst>
          </p:cNvPr>
          <p:cNvPicPr>
            <a:picLocks noChangeAspect="1"/>
          </p:cNvPicPr>
          <p:nvPr>
            <p:custDataLst>
              <p:tags r:id="rId4"/>
            </p:custDataLst>
          </p:nvPr>
        </p:nvPicPr>
        <p:blipFill>
          <a:blip r:embed="rId7"/>
          <a:stretch>
            <a:fillRect/>
          </a:stretch>
        </p:blipFill>
        <p:spPr>
          <a:xfrm>
            <a:off x="2326411" y="5051764"/>
            <a:ext cx="1466850" cy="819150"/>
          </a:xfrm>
          <a:prstGeom prst="rect">
            <a:avLst/>
          </a:prstGeom>
        </p:spPr>
      </p:pic>
    </p:spTree>
    <p:extLst>
      <p:ext uri="{BB962C8B-B14F-4D97-AF65-F5344CB8AC3E}">
        <p14:creationId xmlns:p14="http://schemas.microsoft.com/office/powerpoint/2010/main" val="2707859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D49C1-816E-442D-87EF-91A02CC46F6C}"/>
              </a:ext>
            </a:extLst>
          </p:cNvPr>
          <p:cNvSpPr>
            <a:spLocks noGrp="1"/>
          </p:cNvSpPr>
          <p:nvPr>
            <p:ph type="title"/>
            <p:custDataLst>
              <p:tags r:id="rId1"/>
            </p:custDataLst>
          </p:nvPr>
        </p:nvSpPr>
        <p:spPr/>
        <p:txBody>
          <a:bodyPr/>
          <a:lstStyle/>
          <a:p>
            <a:r>
              <a:rPr lang="en-CA" dirty="0"/>
              <a:t>Les </a:t>
            </a:r>
            <a:r>
              <a:rPr lang="en-CA" dirty="0" err="1"/>
              <a:t>méthodes</a:t>
            </a:r>
            <a:r>
              <a:rPr lang="en-CA" dirty="0"/>
              <a:t> de </a:t>
            </a:r>
            <a:r>
              <a:rPr lang="en-CA" dirty="0" err="1"/>
              <a:t>traitement</a:t>
            </a:r>
            <a:endParaRPr lang="fr-CA" dirty="0"/>
          </a:p>
        </p:txBody>
      </p:sp>
      <p:sp>
        <p:nvSpPr>
          <p:cNvPr id="3" name="Content Placeholder 2">
            <a:extLst>
              <a:ext uri="{FF2B5EF4-FFF2-40B4-BE49-F238E27FC236}">
                <a16:creationId xmlns:a16="http://schemas.microsoft.com/office/drawing/2014/main" id="{44205C58-0101-4E96-A690-2411CDF70B48}"/>
              </a:ext>
            </a:extLst>
          </p:cNvPr>
          <p:cNvSpPr>
            <a:spLocks noGrp="1"/>
          </p:cNvSpPr>
          <p:nvPr>
            <p:ph idx="1"/>
            <p:custDataLst>
              <p:tags r:id="rId2"/>
            </p:custDataLst>
          </p:nvPr>
        </p:nvSpPr>
        <p:spPr/>
        <p:txBody>
          <a:bodyPr/>
          <a:lstStyle/>
          <a:p>
            <a:r>
              <a:rPr lang="en-CA" dirty="0" err="1"/>
              <a:t>Voici</a:t>
            </a:r>
            <a:r>
              <a:rPr lang="en-CA" dirty="0"/>
              <a:t> </a:t>
            </a:r>
            <a:r>
              <a:rPr lang="en-CA" dirty="0" err="1"/>
              <a:t>donc</a:t>
            </a:r>
            <a:r>
              <a:rPr lang="en-CA" dirty="0"/>
              <a:t> un petit rappel:</a:t>
            </a:r>
          </a:p>
          <a:p>
            <a:pPr lvl="1"/>
            <a:r>
              <a:rPr lang="en-CA" dirty="0" err="1"/>
              <a:t>OnGet</a:t>
            </a:r>
            <a:r>
              <a:rPr lang="en-CA" dirty="0"/>
              <a:t>: </a:t>
            </a:r>
            <a:r>
              <a:rPr lang="en-CA" dirty="0" err="1"/>
              <a:t>utilisé</a:t>
            </a:r>
            <a:r>
              <a:rPr lang="en-CA" dirty="0"/>
              <a:t> pour la </a:t>
            </a:r>
            <a:r>
              <a:rPr lang="en-CA" dirty="0" err="1"/>
              <a:t>visite</a:t>
            </a:r>
            <a:r>
              <a:rPr lang="en-CA" dirty="0"/>
              <a:t> </a:t>
            </a:r>
            <a:r>
              <a:rPr lang="en-CA" dirty="0" err="1"/>
              <a:t>d'une</a:t>
            </a:r>
            <a:r>
              <a:rPr lang="en-CA" dirty="0"/>
              <a:t> page à </a:t>
            </a:r>
            <a:r>
              <a:rPr lang="en-CA" dirty="0" err="1"/>
              <a:t>partir</a:t>
            </a:r>
            <a:r>
              <a:rPr lang="en-CA" dirty="0"/>
              <a:t> de son URL</a:t>
            </a:r>
          </a:p>
          <a:p>
            <a:pPr lvl="1"/>
            <a:r>
              <a:rPr lang="en-CA" dirty="0" err="1"/>
              <a:t>OnPost</a:t>
            </a:r>
            <a:r>
              <a:rPr lang="en-CA" dirty="0"/>
              <a:t>: </a:t>
            </a:r>
            <a:r>
              <a:rPr lang="en-CA" dirty="0" err="1"/>
              <a:t>utilisé</a:t>
            </a:r>
            <a:r>
              <a:rPr lang="en-CA" dirty="0"/>
              <a:t> </a:t>
            </a:r>
            <a:r>
              <a:rPr lang="en-CA" dirty="0" err="1"/>
              <a:t>lors</a:t>
            </a:r>
            <a:r>
              <a:rPr lang="en-CA" dirty="0"/>
              <a:t> de la </a:t>
            </a:r>
            <a:r>
              <a:rPr lang="en-CA" dirty="0" err="1"/>
              <a:t>soumission</a:t>
            </a:r>
            <a:r>
              <a:rPr lang="en-CA" dirty="0"/>
              <a:t> de </a:t>
            </a:r>
            <a:r>
              <a:rPr lang="en-CA" dirty="0" err="1"/>
              <a:t>formulaire</a:t>
            </a:r>
            <a:endParaRPr lang="en-CA" dirty="0"/>
          </a:p>
          <a:p>
            <a:pPr lvl="1"/>
            <a:endParaRPr lang="en-CA" dirty="0"/>
          </a:p>
          <a:p>
            <a:pPr lvl="1"/>
            <a:endParaRPr lang="en-CA" dirty="0"/>
          </a:p>
          <a:p>
            <a:pPr lvl="1"/>
            <a:endParaRPr lang="en-CA" dirty="0"/>
          </a:p>
          <a:p>
            <a:r>
              <a:rPr lang="fr-CA" dirty="0"/>
              <a:t>Nous allons maintenant voir comment récupérer les informations d'un formulaire en utilisant le </a:t>
            </a:r>
            <a:r>
              <a:rPr lang="fr-CA" u="sng" dirty="0"/>
              <a:t>Data Binding</a:t>
            </a:r>
            <a:r>
              <a:rPr lang="fr-CA" dirty="0"/>
              <a:t>.</a:t>
            </a:r>
          </a:p>
        </p:txBody>
      </p:sp>
    </p:spTree>
    <p:extLst>
      <p:ext uri="{BB962C8B-B14F-4D97-AF65-F5344CB8AC3E}">
        <p14:creationId xmlns:p14="http://schemas.microsoft.com/office/powerpoint/2010/main" val="36700963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F8F47-516B-4D96-9DD4-7C7512D6D4C3}"/>
              </a:ext>
            </a:extLst>
          </p:cNvPr>
          <p:cNvSpPr>
            <a:spLocks noGrp="1"/>
          </p:cNvSpPr>
          <p:nvPr>
            <p:ph type="title"/>
            <p:custDataLst>
              <p:tags r:id="rId1"/>
            </p:custDataLst>
          </p:nvPr>
        </p:nvSpPr>
        <p:spPr/>
        <p:txBody>
          <a:bodyPr/>
          <a:lstStyle/>
          <a:p>
            <a:r>
              <a:rPr lang="en-CA" dirty="0"/>
              <a:t>Le Data Binding</a:t>
            </a:r>
            <a:endParaRPr lang="fr-CA" dirty="0"/>
          </a:p>
        </p:txBody>
      </p:sp>
      <p:sp>
        <p:nvSpPr>
          <p:cNvPr id="3" name="Content Placeholder 2">
            <a:extLst>
              <a:ext uri="{FF2B5EF4-FFF2-40B4-BE49-F238E27FC236}">
                <a16:creationId xmlns:a16="http://schemas.microsoft.com/office/drawing/2014/main" id="{94A73660-2F19-4040-8CAA-59F6081A91D9}"/>
              </a:ext>
            </a:extLst>
          </p:cNvPr>
          <p:cNvSpPr>
            <a:spLocks noGrp="1"/>
          </p:cNvSpPr>
          <p:nvPr>
            <p:ph idx="1"/>
            <p:custDataLst>
              <p:tags r:id="rId2"/>
            </p:custDataLst>
          </p:nvPr>
        </p:nvSpPr>
        <p:spPr/>
        <p:txBody>
          <a:bodyPr/>
          <a:lstStyle/>
          <a:p>
            <a:r>
              <a:rPr lang="en-CA" dirty="0"/>
              <a:t>Le </a:t>
            </a:r>
            <a:r>
              <a:rPr lang="en-CA" u="sng" dirty="0"/>
              <a:t>Data Binding</a:t>
            </a:r>
            <a:r>
              <a:rPr lang="en-CA" dirty="0"/>
              <a:t> </a:t>
            </a:r>
            <a:r>
              <a:rPr lang="en-CA" dirty="0" err="1"/>
              <a:t>est</a:t>
            </a:r>
            <a:r>
              <a:rPr lang="en-CA" dirty="0"/>
              <a:t> un technique </a:t>
            </a:r>
            <a:r>
              <a:rPr lang="en-CA" dirty="0" err="1"/>
              <a:t>permettant</a:t>
            </a:r>
            <a:r>
              <a:rPr lang="en-CA" dirty="0"/>
              <a:t> de </a:t>
            </a:r>
            <a:r>
              <a:rPr lang="en-CA" dirty="0" err="1"/>
              <a:t>définir</a:t>
            </a:r>
            <a:r>
              <a:rPr lang="en-CA" dirty="0"/>
              <a:t> des </a:t>
            </a:r>
            <a:r>
              <a:rPr lang="en-CA" dirty="0" err="1"/>
              <a:t>attributs</a:t>
            </a:r>
            <a:r>
              <a:rPr lang="en-CA" dirty="0"/>
              <a:t> à la </a:t>
            </a:r>
            <a:r>
              <a:rPr lang="en-CA" dirty="0" err="1"/>
              <a:t>classe</a:t>
            </a:r>
            <a:r>
              <a:rPr lang="en-CA" dirty="0"/>
              <a:t> qui </a:t>
            </a:r>
            <a:r>
              <a:rPr lang="en-CA" dirty="0" err="1"/>
              <a:t>traite</a:t>
            </a:r>
            <a:r>
              <a:rPr lang="en-CA" dirty="0"/>
              <a:t> </a:t>
            </a:r>
            <a:r>
              <a:rPr lang="en-CA" dirty="0" err="1"/>
              <a:t>une</a:t>
            </a:r>
            <a:r>
              <a:rPr lang="en-CA" dirty="0"/>
              <a:t> page </a:t>
            </a:r>
            <a:r>
              <a:rPr lang="en-CA" dirty="0" err="1"/>
              <a:t>en</a:t>
            </a:r>
            <a:r>
              <a:rPr lang="en-CA" dirty="0"/>
              <a:t> arrière-plan </a:t>
            </a:r>
            <a:r>
              <a:rPr lang="en-CA" dirty="0" err="1"/>
              <a:t>afin</a:t>
            </a:r>
            <a:r>
              <a:rPr lang="en-CA" dirty="0"/>
              <a:t> </a:t>
            </a:r>
            <a:r>
              <a:rPr lang="en-CA" dirty="0" err="1"/>
              <a:t>qu'ils</a:t>
            </a:r>
            <a:r>
              <a:rPr lang="en-CA" dirty="0"/>
              <a:t> </a:t>
            </a:r>
            <a:r>
              <a:rPr lang="en-CA" dirty="0" err="1"/>
              <a:t>soient</a:t>
            </a:r>
            <a:r>
              <a:rPr lang="en-CA" dirty="0"/>
              <a:t> </a:t>
            </a:r>
            <a:r>
              <a:rPr lang="en-CA" dirty="0" err="1"/>
              <a:t>liés</a:t>
            </a:r>
            <a:r>
              <a:rPr lang="en-CA" dirty="0"/>
              <a:t> aux champs du </a:t>
            </a:r>
            <a:r>
              <a:rPr lang="en-CA" dirty="0" err="1"/>
              <a:t>formulaire</a:t>
            </a:r>
            <a:r>
              <a:rPr lang="en-CA" dirty="0"/>
              <a:t>.</a:t>
            </a:r>
          </a:p>
          <a:p>
            <a:endParaRPr lang="en-CA" dirty="0"/>
          </a:p>
          <a:p>
            <a:r>
              <a:rPr lang="en-CA" dirty="0" err="1"/>
              <a:t>Imaginons</a:t>
            </a:r>
            <a:r>
              <a:rPr lang="en-CA" dirty="0"/>
              <a:t> que </a:t>
            </a:r>
            <a:r>
              <a:rPr lang="en-CA" dirty="0" err="1"/>
              <a:t>votre</a:t>
            </a:r>
            <a:r>
              <a:rPr lang="en-CA" dirty="0"/>
              <a:t> </a:t>
            </a:r>
            <a:r>
              <a:rPr lang="en-CA" dirty="0" err="1"/>
              <a:t>formulaire</a:t>
            </a:r>
            <a:r>
              <a:rPr lang="en-CA" dirty="0"/>
              <a:t> a les champs </a:t>
            </a:r>
            <a:r>
              <a:rPr lang="en-CA" u="sng" dirty="0"/>
              <a:t>nom</a:t>
            </a:r>
            <a:r>
              <a:rPr lang="en-CA" dirty="0"/>
              <a:t> et </a:t>
            </a:r>
            <a:r>
              <a:rPr lang="en-CA" u="sng" dirty="0" err="1"/>
              <a:t>prénom</a:t>
            </a:r>
            <a:r>
              <a:rPr lang="en-CA" dirty="0"/>
              <a:t>, nous </a:t>
            </a:r>
            <a:r>
              <a:rPr lang="en-CA" dirty="0" err="1"/>
              <a:t>souhaitons</a:t>
            </a:r>
            <a:r>
              <a:rPr lang="en-CA" dirty="0"/>
              <a:t> </a:t>
            </a:r>
            <a:r>
              <a:rPr lang="en-CA" dirty="0" err="1"/>
              <a:t>alors</a:t>
            </a:r>
            <a:r>
              <a:rPr lang="en-CA" dirty="0"/>
              <a:t> que la </a:t>
            </a:r>
            <a:r>
              <a:rPr lang="en-CA" dirty="0" err="1"/>
              <a:t>classe</a:t>
            </a:r>
            <a:r>
              <a:rPr lang="en-CA" dirty="0"/>
              <a:t> Model </a:t>
            </a:r>
            <a:r>
              <a:rPr lang="en-CA" dirty="0" err="1"/>
              <a:t>peut</a:t>
            </a:r>
            <a:r>
              <a:rPr lang="en-CA" dirty="0"/>
              <a:t> </a:t>
            </a:r>
            <a:r>
              <a:rPr lang="en-CA" dirty="0" err="1"/>
              <a:t>avoir</a:t>
            </a:r>
            <a:r>
              <a:rPr lang="en-CA" dirty="0"/>
              <a:t> des </a:t>
            </a:r>
            <a:r>
              <a:rPr lang="en-CA" dirty="0" err="1"/>
              <a:t>attributs</a:t>
            </a:r>
            <a:r>
              <a:rPr lang="en-CA" dirty="0"/>
              <a:t> de </a:t>
            </a:r>
            <a:r>
              <a:rPr lang="en-CA" dirty="0" err="1"/>
              <a:t>même</a:t>
            </a:r>
            <a:r>
              <a:rPr lang="en-CA" dirty="0"/>
              <a:t> nom </a:t>
            </a:r>
            <a:r>
              <a:rPr lang="en-CA" dirty="0" err="1"/>
              <a:t>afin</a:t>
            </a:r>
            <a:r>
              <a:rPr lang="en-CA" dirty="0"/>
              <a:t> de les </a:t>
            </a:r>
            <a:r>
              <a:rPr lang="en-CA" dirty="0" err="1"/>
              <a:t>utiliser</a:t>
            </a:r>
            <a:r>
              <a:rPr lang="en-CA" dirty="0"/>
              <a:t> dans la </a:t>
            </a:r>
            <a:r>
              <a:rPr lang="en-CA" dirty="0" err="1"/>
              <a:t>méthode</a:t>
            </a:r>
            <a:r>
              <a:rPr lang="en-CA" dirty="0"/>
              <a:t> </a:t>
            </a:r>
            <a:r>
              <a:rPr lang="en-CA" dirty="0" err="1"/>
              <a:t>OnPost</a:t>
            </a:r>
            <a:r>
              <a:rPr lang="en-CA" dirty="0"/>
              <a:t>() qui </a:t>
            </a:r>
            <a:r>
              <a:rPr lang="en-CA" dirty="0" err="1"/>
              <a:t>traitera</a:t>
            </a:r>
            <a:r>
              <a:rPr lang="en-CA" dirty="0"/>
              <a:t> le </a:t>
            </a:r>
            <a:r>
              <a:rPr lang="en-CA" dirty="0" err="1"/>
              <a:t>formulaire</a:t>
            </a:r>
            <a:r>
              <a:rPr lang="en-CA" dirty="0"/>
              <a:t>.</a:t>
            </a:r>
          </a:p>
          <a:p>
            <a:endParaRPr lang="en-CA" dirty="0"/>
          </a:p>
          <a:p>
            <a:r>
              <a:rPr lang="en-CA" dirty="0"/>
              <a:t>Dans les </a:t>
            </a:r>
            <a:r>
              <a:rPr lang="en-CA" dirty="0" err="1"/>
              <a:t>prochaines</a:t>
            </a:r>
            <a:r>
              <a:rPr lang="en-CA" dirty="0"/>
              <a:t> diapositives, nous </a:t>
            </a:r>
            <a:r>
              <a:rPr lang="en-CA" dirty="0" err="1"/>
              <a:t>verrons</a:t>
            </a:r>
            <a:r>
              <a:rPr lang="en-CA" dirty="0"/>
              <a:t> comment </a:t>
            </a:r>
            <a:r>
              <a:rPr lang="en-CA" dirty="0" err="1"/>
              <a:t>procéder</a:t>
            </a:r>
            <a:r>
              <a:rPr lang="en-CA" dirty="0"/>
              <a:t>.</a:t>
            </a:r>
          </a:p>
          <a:p>
            <a:endParaRPr lang="fr-CA" dirty="0"/>
          </a:p>
        </p:txBody>
      </p:sp>
    </p:spTree>
    <p:extLst>
      <p:ext uri="{BB962C8B-B14F-4D97-AF65-F5344CB8AC3E}">
        <p14:creationId xmlns:p14="http://schemas.microsoft.com/office/powerpoint/2010/main" val="282595059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F8F47-516B-4D96-9DD4-7C7512D6D4C3}"/>
              </a:ext>
            </a:extLst>
          </p:cNvPr>
          <p:cNvSpPr>
            <a:spLocks noGrp="1"/>
          </p:cNvSpPr>
          <p:nvPr>
            <p:ph type="title"/>
            <p:custDataLst>
              <p:tags r:id="rId1"/>
            </p:custDataLst>
          </p:nvPr>
        </p:nvSpPr>
        <p:spPr/>
        <p:txBody>
          <a:bodyPr/>
          <a:lstStyle/>
          <a:p>
            <a:r>
              <a:rPr lang="en-CA" dirty="0"/>
              <a:t>Le Data Binding</a:t>
            </a:r>
            <a:endParaRPr lang="fr-CA" dirty="0"/>
          </a:p>
        </p:txBody>
      </p:sp>
      <p:sp>
        <p:nvSpPr>
          <p:cNvPr id="3" name="Content Placeholder 2">
            <a:extLst>
              <a:ext uri="{FF2B5EF4-FFF2-40B4-BE49-F238E27FC236}">
                <a16:creationId xmlns:a16="http://schemas.microsoft.com/office/drawing/2014/main" id="{94A73660-2F19-4040-8CAA-59F6081A91D9}"/>
              </a:ext>
            </a:extLst>
          </p:cNvPr>
          <p:cNvSpPr>
            <a:spLocks noGrp="1"/>
          </p:cNvSpPr>
          <p:nvPr>
            <p:ph idx="1"/>
            <p:custDataLst>
              <p:tags r:id="rId2"/>
            </p:custDataLst>
          </p:nvPr>
        </p:nvSpPr>
        <p:spPr/>
        <p:txBody>
          <a:bodyPr/>
          <a:lstStyle/>
          <a:p>
            <a:r>
              <a:rPr lang="en-CA" dirty="0"/>
              <a:t>La première </a:t>
            </a:r>
            <a:r>
              <a:rPr lang="en-CA" dirty="0" err="1"/>
              <a:t>étape</a:t>
            </a:r>
            <a:r>
              <a:rPr lang="en-CA" dirty="0"/>
              <a:t> </a:t>
            </a:r>
            <a:r>
              <a:rPr lang="en-CA" dirty="0" err="1"/>
              <a:t>consiste</a:t>
            </a:r>
            <a:r>
              <a:rPr lang="en-CA" dirty="0"/>
              <a:t> à </a:t>
            </a:r>
            <a:r>
              <a:rPr lang="en-CA" dirty="0" err="1"/>
              <a:t>définir</a:t>
            </a:r>
            <a:r>
              <a:rPr lang="en-CA" dirty="0"/>
              <a:t> des </a:t>
            </a:r>
            <a:r>
              <a:rPr lang="en-CA" dirty="0" err="1"/>
              <a:t>attributs</a:t>
            </a:r>
            <a:r>
              <a:rPr lang="en-CA" dirty="0"/>
              <a:t> aux </a:t>
            </a:r>
            <a:r>
              <a:rPr lang="en-CA" dirty="0" err="1"/>
              <a:t>propriétés</a:t>
            </a:r>
            <a:r>
              <a:rPr lang="en-CA" dirty="0"/>
              <a:t> de </a:t>
            </a:r>
            <a:r>
              <a:rPr lang="en-CA" dirty="0" err="1"/>
              <a:t>votre</a:t>
            </a:r>
            <a:r>
              <a:rPr lang="en-CA" dirty="0"/>
              <a:t> </a:t>
            </a:r>
            <a:r>
              <a:rPr lang="en-CA" dirty="0" err="1"/>
              <a:t>classe</a:t>
            </a:r>
            <a:r>
              <a:rPr lang="en-CA" dirty="0"/>
              <a:t>. </a:t>
            </a:r>
            <a:r>
              <a:rPr lang="en-CA" dirty="0" err="1"/>
              <a:t>Cet</a:t>
            </a:r>
            <a:r>
              <a:rPr lang="en-CA" dirty="0"/>
              <a:t> </a:t>
            </a:r>
            <a:r>
              <a:rPr lang="en-CA" dirty="0" err="1"/>
              <a:t>attribut</a:t>
            </a:r>
            <a:r>
              <a:rPr lang="en-CA" dirty="0"/>
              <a:t> </a:t>
            </a:r>
            <a:r>
              <a:rPr lang="en-CA" dirty="0" err="1"/>
              <a:t>est</a:t>
            </a:r>
            <a:r>
              <a:rPr lang="en-CA" dirty="0"/>
              <a:t> [</a:t>
            </a:r>
            <a:r>
              <a:rPr lang="en-CA" dirty="0" err="1"/>
              <a:t>BindProperty</a:t>
            </a:r>
            <a:r>
              <a:rPr lang="en-CA" dirty="0"/>
              <a:t>]</a:t>
            </a:r>
          </a:p>
          <a:p>
            <a:endParaRPr lang="en-CA" dirty="0"/>
          </a:p>
          <a:p>
            <a:r>
              <a:rPr lang="en-CA" dirty="0" err="1"/>
              <a:t>Cette</a:t>
            </a:r>
            <a:r>
              <a:rPr lang="en-CA" dirty="0"/>
              <a:t> </a:t>
            </a:r>
            <a:r>
              <a:rPr lang="en-CA" dirty="0" err="1"/>
              <a:t>dernière</a:t>
            </a:r>
            <a:r>
              <a:rPr lang="en-CA" dirty="0"/>
              <a:t> fait </a:t>
            </a:r>
            <a:r>
              <a:rPr lang="en-CA" dirty="0" err="1"/>
              <a:t>en</a:t>
            </a:r>
            <a:r>
              <a:rPr lang="en-CA" dirty="0"/>
              <a:t> </a:t>
            </a:r>
            <a:r>
              <a:rPr lang="en-CA" dirty="0" err="1"/>
              <a:t>sorte</a:t>
            </a:r>
            <a:r>
              <a:rPr lang="en-CA" dirty="0"/>
              <a:t> </a:t>
            </a:r>
            <a:r>
              <a:rPr lang="en-CA" dirty="0" err="1"/>
              <a:t>qu'a</a:t>
            </a:r>
            <a:r>
              <a:rPr lang="en-CA" dirty="0"/>
              <a:t> </a:t>
            </a:r>
            <a:r>
              <a:rPr lang="en-CA" dirty="0" err="1"/>
              <a:t>l'appelle</a:t>
            </a:r>
            <a:r>
              <a:rPr lang="en-CA" dirty="0"/>
              <a:t> du code </a:t>
            </a:r>
            <a:r>
              <a:rPr lang="en-CA" dirty="0" err="1"/>
              <a:t>serveur</a:t>
            </a:r>
            <a:r>
              <a:rPr lang="en-CA" dirty="0"/>
              <a:t> (</a:t>
            </a:r>
            <a:r>
              <a:rPr lang="en-CA" dirty="0" err="1"/>
              <a:t>OnPost</a:t>
            </a:r>
            <a:r>
              <a:rPr lang="en-CA" dirty="0"/>
              <a:t> par </a:t>
            </a:r>
            <a:r>
              <a:rPr lang="en-CA" dirty="0" err="1"/>
              <a:t>exemple</a:t>
            </a:r>
            <a:r>
              <a:rPr lang="en-CA" dirty="0"/>
              <a:t>), les </a:t>
            </a:r>
            <a:r>
              <a:rPr lang="en-CA" dirty="0" err="1"/>
              <a:t>propriétés</a:t>
            </a:r>
            <a:r>
              <a:rPr lang="en-CA" dirty="0"/>
              <a:t> </a:t>
            </a:r>
            <a:r>
              <a:rPr lang="en-CA" dirty="0" err="1"/>
              <a:t>seront</a:t>
            </a:r>
            <a:r>
              <a:rPr lang="en-CA" dirty="0"/>
              <a:t> </a:t>
            </a:r>
            <a:r>
              <a:rPr lang="en-CA" dirty="0" err="1"/>
              <a:t>initialisées</a:t>
            </a:r>
            <a:r>
              <a:rPr lang="en-CA" dirty="0"/>
              <a:t> avec les </a:t>
            </a:r>
            <a:r>
              <a:rPr lang="en-CA" dirty="0" err="1"/>
              <a:t>valeurs</a:t>
            </a:r>
            <a:r>
              <a:rPr lang="en-CA" dirty="0"/>
              <a:t> du </a:t>
            </a:r>
            <a:r>
              <a:rPr lang="en-CA" dirty="0" err="1"/>
              <a:t>formulaire</a:t>
            </a:r>
            <a:r>
              <a:rPr lang="en-CA" dirty="0"/>
              <a:t> </a:t>
            </a:r>
            <a:r>
              <a:rPr lang="en-CA" dirty="0" err="1"/>
              <a:t>si</a:t>
            </a:r>
            <a:r>
              <a:rPr lang="en-CA" dirty="0"/>
              <a:t> le nom de la variable </a:t>
            </a:r>
            <a:r>
              <a:rPr lang="en-CA" dirty="0" err="1"/>
              <a:t>est</a:t>
            </a:r>
            <a:r>
              <a:rPr lang="en-CA" dirty="0"/>
              <a:t> le </a:t>
            </a:r>
            <a:r>
              <a:rPr lang="en-CA" dirty="0" err="1"/>
              <a:t>même</a:t>
            </a:r>
            <a:r>
              <a:rPr lang="en-CA" dirty="0"/>
              <a:t> que </a:t>
            </a:r>
            <a:r>
              <a:rPr lang="en-CA" dirty="0" err="1"/>
              <a:t>l'attribut</a:t>
            </a:r>
            <a:r>
              <a:rPr lang="en-CA" dirty="0"/>
              <a:t> </a:t>
            </a:r>
            <a:r>
              <a:rPr lang="en-CA" u="sng" dirty="0"/>
              <a:t>name</a:t>
            </a:r>
            <a:r>
              <a:rPr lang="en-CA" dirty="0"/>
              <a:t> de </a:t>
            </a:r>
            <a:r>
              <a:rPr lang="en-CA" dirty="0" err="1"/>
              <a:t>l'entrée</a:t>
            </a:r>
            <a:r>
              <a:rPr lang="en-CA" dirty="0"/>
              <a:t> du </a:t>
            </a:r>
            <a:r>
              <a:rPr lang="en-CA" dirty="0" err="1"/>
              <a:t>formulaire</a:t>
            </a:r>
            <a:r>
              <a:rPr lang="en-CA" dirty="0"/>
              <a:t>.</a:t>
            </a:r>
          </a:p>
          <a:p>
            <a:endParaRPr lang="fr-CA" dirty="0"/>
          </a:p>
          <a:p>
            <a:r>
              <a:rPr lang="fr-CA" dirty="0"/>
              <a:t>Prenons un exemple</a:t>
            </a:r>
          </a:p>
        </p:txBody>
      </p:sp>
    </p:spTree>
    <p:extLst>
      <p:ext uri="{BB962C8B-B14F-4D97-AF65-F5344CB8AC3E}">
        <p14:creationId xmlns:p14="http://schemas.microsoft.com/office/powerpoint/2010/main" val="13030099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F8F47-516B-4D96-9DD4-7C7512D6D4C3}"/>
              </a:ext>
            </a:extLst>
          </p:cNvPr>
          <p:cNvSpPr>
            <a:spLocks noGrp="1"/>
          </p:cNvSpPr>
          <p:nvPr>
            <p:ph type="title"/>
            <p:custDataLst>
              <p:tags r:id="rId1"/>
            </p:custDataLst>
          </p:nvPr>
        </p:nvSpPr>
        <p:spPr/>
        <p:txBody>
          <a:bodyPr/>
          <a:lstStyle/>
          <a:p>
            <a:r>
              <a:rPr lang="en-CA" dirty="0"/>
              <a:t>Le Data Binding</a:t>
            </a:r>
            <a:endParaRPr lang="fr-CA" dirty="0"/>
          </a:p>
        </p:txBody>
      </p:sp>
      <p:sp>
        <p:nvSpPr>
          <p:cNvPr id="6" name="TextBox 5">
            <a:extLst>
              <a:ext uri="{FF2B5EF4-FFF2-40B4-BE49-F238E27FC236}">
                <a16:creationId xmlns:a16="http://schemas.microsoft.com/office/drawing/2014/main" id="{3C25AEC1-37E0-4FBF-A838-421854B12140}"/>
              </a:ext>
            </a:extLst>
          </p:cNvPr>
          <p:cNvSpPr txBox="1"/>
          <p:nvPr>
            <p:custDataLst>
              <p:tags r:id="rId2"/>
            </p:custDataLst>
          </p:nvPr>
        </p:nvSpPr>
        <p:spPr>
          <a:xfrm>
            <a:off x="1242874" y="4065157"/>
            <a:ext cx="6740948" cy="1477328"/>
          </a:xfrm>
          <a:prstGeom prst="rect">
            <a:avLst/>
          </a:prstGeom>
          <a:noFill/>
        </p:spPr>
        <p:txBody>
          <a:bodyPr wrap="none" rtlCol="0">
            <a:spAutoFit/>
          </a:bodyPr>
          <a:lstStyle/>
          <a:p>
            <a:r>
              <a:rPr lang="en-CA" dirty="0" err="1"/>
              <a:t>Remarquez</a:t>
            </a:r>
            <a:r>
              <a:rPr lang="en-CA" dirty="0"/>
              <a:t> que </a:t>
            </a:r>
            <a:r>
              <a:rPr lang="en-CA" dirty="0" err="1"/>
              <a:t>chaque</a:t>
            </a:r>
            <a:r>
              <a:rPr lang="en-CA" dirty="0"/>
              <a:t> "input" a un </a:t>
            </a:r>
            <a:r>
              <a:rPr lang="en-CA" dirty="0" err="1"/>
              <a:t>attribut</a:t>
            </a:r>
            <a:r>
              <a:rPr lang="en-CA" dirty="0"/>
              <a:t> "name" qui</a:t>
            </a:r>
          </a:p>
          <a:p>
            <a:r>
              <a:rPr lang="en-CA" dirty="0"/>
              <a:t>correspond à </a:t>
            </a:r>
            <a:r>
              <a:rPr lang="en-CA" dirty="0" err="1"/>
              <a:t>une</a:t>
            </a:r>
            <a:r>
              <a:rPr lang="en-CA" dirty="0"/>
              <a:t> </a:t>
            </a:r>
            <a:r>
              <a:rPr lang="en-CA" dirty="0" err="1"/>
              <a:t>propriété</a:t>
            </a:r>
            <a:r>
              <a:rPr lang="en-CA" dirty="0"/>
              <a:t> de </a:t>
            </a:r>
            <a:r>
              <a:rPr lang="en-CA" dirty="0" err="1"/>
              <a:t>notre</a:t>
            </a:r>
            <a:r>
              <a:rPr lang="en-CA" dirty="0"/>
              <a:t> </a:t>
            </a:r>
            <a:r>
              <a:rPr lang="en-CA" dirty="0" err="1"/>
              <a:t>classe</a:t>
            </a:r>
            <a:r>
              <a:rPr lang="en-CA" dirty="0"/>
              <a:t>.</a:t>
            </a:r>
          </a:p>
          <a:p>
            <a:endParaRPr lang="en-CA" dirty="0"/>
          </a:p>
          <a:p>
            <a:r>
              <a:rPr lang="en-CA" dirty="0" err="1"/>
              <a:t>Voyons</a:t>
            </a:r>
            <a:r>
              <a:rPr lang="en-CA" dirty="0"/>
              <a:t> </a:t>
            </a:r>
            <a:r>
              <a:rPr lang="en-CA" dirty="0" err="1"/>
              <a:t>maintenant</a:t>
            </a:r>
            <a:r>
              <a:rPr lang="en-CA" dirty="0"/>
              <a:t> comment </a:t>
            </a:r>
            <a:r>
              <a:rPr lang="en-CA" dirty="0" err="1"/>
              <a:t>l'utiliser</a:t>
            </a:r>
            <a:r>
              <a:rPr lang="en-CA" dirty="0"/>
              <a:t> dans </a:t>
            </a:r>
            <a:r>
              <a:rPr lang="en-CA" dirty="0" err="1"/>
              <a:t>OnPost</a:t>
            </a:r>
            <a:r>
              <a:rPr lang="en-CA" dirty="0"/>
              <a:t> et dans</a:t>
            </a:r>
          </a:p>
          <a:p>
            <a:r>
              <a:rPr lang="en-CA" dirty="0"/>
              <a:t>la page Razor</a:t>
            </a:r>
            <a:endParaRPr lang="fr-CA" dirty="0"/>
          </a:p>
        </p:txBody>
      </p:sp>
      <p:pic>
        <p:nvPicPr>
          <p:cNvPr id="7" name="Picture 6">
            <a:extLst>
              <a:ext uri="{FF2B5EF4-FFF2-40B4-BE49-F238E27FC236}">
                <a16:creationId xmlns:a16="http://schemas.microsoft.com/office/drawing/2014/main" id="{DB615859-D9A3-6A2C-D26F-4CBDE44BB719}"/>
              </a:ext>
            </a:extLst>
          </p:cNvPr>
          <p:cNvPicPr>
            <a:picLocks noChangeAspect="1"/>
          </p:cNvPicPr>
          <p:nvPr/>
        </p:nvPicPr>
        <p:blipFill>
          <a:blip r:embed="rId4"/>
          <a:stretch>
            <a:fillRect/>
          </a:stretch>
        </p:blipFill>
        <p:spPr>
          <a:xfrm>
            <a:off x="8234169" y="2163966"/>
            <a:ext cx="3429479" cy="1629002"/>
          </a:xfrm>
          <a:prstGeom prst="rect">
            <a:avLst/>
          </a:prstGeom>
        </p:spPr>
      </p:pic>
      <p:pic>
        <p:nvPicPr>
          <p:cNvPr id="9" name="Picture 8">
            <a:extLst>
              <a:ext uri="{FF2B5EF4-FFF2-40B4-BE49-F238E27FC236}">
                <a16:creationId xmlns:a16="http://schemas.microsoft.com/office/drawing/2014/main" id="{1B241A6C-4569-150D-8BCB-D8F3DDA0D7A5}"/>
              </a:ext>
            </a:extLst>
          </p:cNvPr>
          <p:cNvPicPr>
            <a:picLocks noChangeAspect="1"/>
          </p:cNvPicPr>
          <p:nvPr/>
        </p:nvPicPr>
        <p:blipFill>
          <a:blip r:embed="rId5"/>
          <a:stretch>
            <a:fillRect/>
          </a:stretch>
        </p:blipFill>
        <p:spPr>
          <a:xfrm>
            <a:off x="848411" y="2163966"/>
            <a:ext cx="4901856" cy="1400530"/>
          </a:xfrm>
          <a:prstGeom prst="rect">
            <a:avLst/>
          </a:prstGeom>
        </p:spPr>
      </p:pic>
    </p:spTree>
    <p:extLst>
      <p:ext uri="{BB962C8B-B14F-4D97-AF65-F5344CB8AC3E}">
        <p14:creationId xmlns:p14="http://schemas.microsoft.com/office/powerpoint/2010/main" val="40144195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D3604-F004-4106-B1B3-6E2963DF9037}"/>
              </a:ext>
            </a:extLst>
          </p:cNvPr>
          <p:cNvSpPr>
            <a:spLocks noGrp="1"/>
          </p:cNvSpPr>
          <p:nvPr>
            <p:ph type="title"/>
            <p:custDataLst>
              <p:tags r:id="rId1"/>
            </p:custDataLst>
          </p:nvPr>
        </p:nvSpPr>
        <p:spPr/>
        <p:txBody>
          <a:bodyPr/>
          <a:lstStyle/>
          <a:p>
            <a:r>
              <a:rPr lang="en-CA" dirty="0"/>
              <a:t>Le Data Binding</a:t>
            </a:r>
            <a:endParaRPr lang="fr-CA" dirty="0"/>
          </a:p>
        </p:txBody>
      </p:sp>
      <p:sp>
        <p:nvSpPr>
          <p:cNvPr id="3" name="Content Placeholder 2">
            <a:extLst>
              <a:ext uri="{FF2B5EF4-FFF2-40B4-BE49-F238E27FC236}">
                <a16:creationId xmlns:a16="http://schemas.microsoft.com/office/drawing/2014/main" id="{0D25E2D8-DD5D-4022-9998-9A1030E9A3D9}"/>
              </a:ext>
            </a:extLst>
          </p:cNvPr>
          <p:cNvSpPr>
            <a:spLocks noGrp="1"/>
          </p:cNvSpPr>
          <p:nvPr>
            <p:ph idx="1"/>
            <p:custDataLst>
              <p:tags r:id="rId2"/>
            </p:custDataLst>
          </p:nvPr>
        </p:nvSpPr>
        <p:spPr/>
        <p:txBody>
          <a:bodyPr/>
          <a:lstStyle/>
          <a:p>
            <a:r>
              <a:rPr lang="en-CA" dirty="0"/>
              <a:t>Une </a:t>
            </a:r>
            <a:r>
              <a:rPr lang="en-CA" dirty="0" err="1"/>
              <a:t>fois</a:t>
            </a:r>
            <a:r>
              <a:rPr lang="en-CA" dirty="0"/>
              <a:t> </a:t>
            </a:r>
            <a:r>
              <a:rPr lang="en-CA" dirty="0" err="1"/>
              <a:t>l'attribut</a:t>
            </a:r>
            <a:r>
              <a:rPr lang="en-CA" dirty="0"/>
              <a:t> </a:t>
            </a:r>
            <a:r>
              <a:rPr lang="en-CA" dirty="0" err="1"/>
              <a:t>établi</a:t>
            </a:r>
            <a:r>
              <a:rPr lang="en-CA" dirty="0"/>
              <a:t>, </a:t>
            </a:r>
            <a:r>
              <a:rPr lang="en-CA" dirty="0" err="1"/>
              <a:t>il</a:t>
            </a:r>
            <a:r>
              <a:rPr lang="en-CA" dirty="0"/>
              <a:t> </a:t>
            </a:r>
            <a:r>
              <a:rPr lang="en-CA" dirty="0" err="1"/>
              <a:t>est</a:t>
            </a:r>
            <a:r>
              <a:rPr lang="en-CA" dirty="0"/>
              <a:t> possible </a:t>
            </a:r>
            <a:r>
              <a:rPr lang="en-CA" dirty="0" err="1"/>
              <a:t>d'utiliser</a:t>
            </a:r>
            <a:r>
              <a:rPr lang="en-CA" dirty="0"/>
              <a:t> la </a:t>
            </a:r>
            <a:r>
              <a:rPr lang="en-CA" dirty="0" err="1"/>
              <a:t>propriété</a:t>
            </a:r>
            <a:r>
              <a:rPr lang="en-CA" dirty="0"/>
              <a:t> </a:t>
            </a:r>
            <a:r>
              <a:rPr lang="en-CA" dirty="0" err="1"/>
              <a:t>initialisée</a:t>
            </a:r>
            <a:r>
              <a:rPr lang="en-CA" dirty="0"/>
              <a:t> de la </a:t>
            </a:r>
            <a:r>
              <a:rPr lang="en-CA" dirty="0" err="1"/>
              <a:t>classe</a:t>
            </a:r>
            <a:r>
              <a:rPr lang="en-CA" dirty="0"/>
              <a:t> avec le mot-</a:t>
            </a:r>
            <a:r>
              <a:rPr lang="en-CA" dirty="0" err="1"/>
              <a:t>clé</a:t>
            </a:r>
            <a:r>
              <a:rPr lang="en-CA" dirty="0"/>
              <a:t> "this".</a:t>
            </a:r>
          </a:p>
          <a:p>
            <a:endParaRPr lang="en-CA" dirty="0"/>
          </a:p>
          <a:p>
            <a:r>
              <a:rPr lang="en-CA" dirty="0"/>
              <a:t>Par </a:t>
            </a:r>
            <a:r>
              <a:rPr lang="en-CA" dirty="0" err="1"/>
              <a:t>exemple</a:t>
            </a:r>
            <a:endParaRPr lang="fr-CA" dirty="0"/>
          </a:p>
        </p:txBody>
      </p:sp>
      <p:pic>
        <p:nvPicPr>
          <p:cNvPr id="6" name="Picture 5">
            <a:extLst>
              <a:ext uri="{FF2B5EF4-FFF2-40B4-BE49-F238E27FC236}">
                <a16:creationId xmlns:a16="http://schemas.microsoft.com/office/drawing/2014/main" id="{D2FF6207-621D-7D67-F761-F63E8573B44E}"/>
              </a:ext>
            </a:extLst>
          </p:cNvPr>
          <p:cNvPicPr>
            <a:picLocks noChangeAspect="1"/>
          </p:cNvPicPr>
          <p:nvPr/>
        </p:nvPicPr>
        <p:blipFill>
          <a:blip r:embed="rId4"/>
          <a:stretch>
            <a:fillRect/>
          </a:stretch>
        </p:blipFill>
        <p:spPr>
          <a:xfrm>
            <a:off x="1606239" y="3828711"/>
            <a:ext cx="3581900" cy="2419688"/>
          </a:xfrm>
          <a:prstGeom prst="rect">
            <a:avLst/>
          </a:prstGeom>
        </p:spPr>
      </p:pic>
    </p:spTree>
    <p:extLst>
      <p:ext uri="{BB962C8B-B14F-4D97-AF65-F5344CB8AC3E}">
        <p14:creationId xmlns:p14="http://schemas.microsoft.com/office/powerpoint/2010/main" val="64168933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D3604-F004-4106-B1B3-6E2963DF9037}"/>
              </a:ext>
            </a:extLst>
          </p:cNvPr>
          <p:cNvSpPr>
            <a:spLocks noGrp="1"/>
          </p:cNvSpPr>
          <p:nvPr>
            <p:ph type="title"/>
            <p:custDataLst>
              <p:tags r:id="rId1"/>
            </p:custDataLst>
          </p:nvPr>
        </p:nvSpPr>
        <p:spPr/>
        <p:txBody>
          <a:bodyPr/>
          <a:lstStyle/>
          <a:p>
            <a:r>
              <a:rPr lang="en-CA" dirty="0"/>
              <a:t>Le Data Binding</a:t>
            </a:r>
            <a:endParaRPr lang="fr-CA" dirty="0"/>
          </a:p>
        </p:txBody>
      </p:sp>
      <p:sp>
        <p:nvSpPr>
          <p:cNvPr id="3" name="Content Placeholder 2">
            <a:extLst>
              <a:ext uri="{FF2B5EF4-FFF2-40B4-BE49-F238E27FC236}">
                <a16:creationId xmlns:a16="http://schemas.microsoft.com/office/drawing/2014/main" id="{0D25E2D8-DD5D-4022-9998-9A1030E9A3D9}"/>
              </a:ext>
            </a:extLst>
          </p:cNvPr>
          <p:cNvSpPr>
            <a:spLocks noGrp="1"/>
          </p:cNvSpPr>
          <p:nvPr>
            <p:ph idx="1"/>
            <p:custDataLst>
              <p:tags r:id="rId2"/>
            </p:custDataLst>
          </p:nvPr>
        </p:nvSpPr>
        <p:spPr/>
        <p:txBody>
          <a:bodyPr/>
          <a:lstStyle/>
          <a:p>
            <a:r>
              <a:rPr lang="en-CA" dirty="0"/>
              <a:t>Une </a:t>
            </a:r>
            <a:r>
              <a:rPr lang="en-CA" dirty="0" err="1"/>
              <a:t>fois</a:t>
            </a:r>
            <a:r>
              <a:rPr lang="en-CA" dirty="0"/>
              <a:t> que </a:t>
            </a:r>
            <a:r>
              <a:rPr lang="en-CA" dirty="0" err="1"/>
              <a:t>vous</a:t>
            </a:r>
            <a:r>
              <a:rPr lang="en-CA" dirty="0"/>
              <a:t> </a:t>
            </a:r>
            <a:r>
              <a:rPr lang="en-CA" dirty="0" err="1"/>
              <a:t>avez</a:t>
            </a:r>
            <a:r>
              <a:rPr lang="en-CA" dirty="0"/>
              <a:t> </a:t>
            </a:r>
            <a:r>
              <a:rPr lang="en-CA" dirty="0" err="1"/>
              <a:t>accès</a:t>
            </a:r>
            <a:r>
              <a:rPr lang="en-CA" dirty="0"/>
              <a:t> aux </a:t>
            </a:r>
            <a:r>
              <a:rPr lang="en-CA" dirty="0" err="1"/>
              <a:t>valeurs</a:t>
            </a:r>
            <a:r>
              <a:rPr lang="en-CA" dirty="0"/>
              <a:t> du </a:t>
            </a:r>
            <a:r>
              <a:rPr lang="en-CA" dirty="0" err="1"/>
              <a:t>formulaire</a:t>
            </a:r>
            <a:r>
              <a:rPr lang="en-CA" dirty="0"/>
              <a:t>, </a:t>
            </a:r>
            <a:r>
              <a:rPr lang="en-CA" dirty="0" err="1"/>
              <a:t>vous</a:t>
            </a:r>
            <a:r>
              <a:rPr lang="en-CA" dirty="0"/>
              <a:t> </a:t>
            </a:r>
            <a:r>
              <a:rPr lang="en-CA" dirty="0" err="1"/>
              <a:t>pouvez</a:t>
            </a:r>
            <a:r>
              <a:rPr lang="en-CA" dirty="0"/>
              <a:t> les </a:t>
            </a:r>
            <a:r>
              <a:rPr lang="en-CA" dirty="0" err="1"/>
              <a:t>utiliser</a:t>
            </a:r>
            <a:r>
              <a:rPr lang="en-CA" dirty="0"/>
              <a:t> dans </a:t>
            </a:r>
            <a:r>
              <a:rPr lang="en-CA" dirty="0" err="1"/>
              <a:t>vos</a:t>
            </a:r>
            <a:r>
              <a:rPr lang="en-CA" dirty="0"/>
              <a:t> </a:t>
            </a:r>
            <a:r>
              <a:rPr lang="en-CA" dirty="0" err="1"/>
              <a:t>requêtes</a:t>
            </a:r>
            <a:r>
              <a:rPr lang="en-CA" dirty="0"/>
              <a:t> SQL </a:t>
            </a:r>
            <a:r>
              <a:rPr lang="en-CA" dirty="0" err="1"/>
              <a:t>en</a:t>
            </a:r>
            <a:r>
              <a:rPr lang="en-CA" dirty="0"/>
              <a:t> </a:t>
            </a:r>
            <a:r>
              <a:rPr lang="en-CA" dirty="0" err="1"/>
              <a:t>tant</a:t>
            </a:r>
            <a:r>
              <a:rPr lang="en-CA" dirty="0"/>
              <a:t> que </a:t>
            </a:r>
            <a:r>
              <a:rPr lang="en-CA" dirty="0" err="1"/>
              <a:t>paramètre</a:t>
            </a:r>
            <a:r>
              <a:rPr lang="en-CA" dirty="0"/>
              <a:t> à </a:t>
            </a:r>
            <a:r>
              <a:rPr lang="en-CA" dirty="0" err="1"/>
              <a:t>vos</a:t>
            </a:r>
            <a:r>
              <a:rPr lang="en-CA" dirty="0"/>
              <a:t> </a:t>
            </a:r>
            <a:r>
              <a:rPr lang="en-CA" dirty="0" err="1"/>
              <a:t>requêtes</a:t>
            </a:r>
            <a:r>
              <a:rPr lang="en-CA" dirty="0"/>
              <a:t> SQL.</a:t>
            </a:r>
          </a:p>
          <a:p>
            <a:r>
              <a:rPr lang="en-CA" dirty="0"/>
              <a:t>Par </a:t>
            </a:r>
            <a:r>
              <a:rPr lang="en-CA" dirty="0" err="1"/>
              <a:t>exemple</a:t>
            </a:r>
            <a:r>
              <a:rPr lang="en-CA" dirty="0"/>
              <a:t>:</a:t>
            </a:r>
            <a:endParaRPr lang="fr-CA" dirty="0"/>
          </a:p>
        </p:txBody>
      </p:sp>
      <p:pic>
        <p:nvPicPr>
          <p:cNvPr id="6" name="Picture 5">
            <a:extLst>
              <a:ext uri="{FF2B5EF4-FFF2-40B4-BE49-F238E27FC236}">
                <a16:creationId xmlns:a16="http://schemas.microsoft.com/office/drawing/2014/main" id="{E86DA777-E32E-A952-7738-2019BB3B9957}"/>
              </a:ext>
            </a:extLst>
          </p:cNvPr>
          <p:cNvPicPr>
            <a:picLocks noChangeAspect="1"/>
          </p:cNvPicPr>
          <p:nvPr/>
        </p:nvPicPr>
        <p:blipFill>
          <a:blip r:embed="rId4"/>
          <a:stretch>
            <a:fillRect/>
          </a:stretch>
        </p:blipFill>
        <p:spPr>
          <a:xfrm>
            <a:off x="1477253" y="3727650"/>
            <a:ext cx="7515225" cy="2314575"/>
          </a:xfrm>
          <a:prstGeom prst="rect">
            <a:avLst/>
          </a:prstGeom>
        </p:spPr>
      </p:pic>
    </p:spTree>
    <p:extLst>
      <p:ext uri="{BB962C8B-B14F-4D97-AF65-F5344CB8AC3E}">
        <p14:creationId xmlns:p14="http://schemas.microsoft.com/office/powerpoint/2010/main" val="391243018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1B675-3E5C-4993-BAC8-CBD04AC0E360}"/>
              </a:ext>
            </a:extLst>
          </p:cNvPr>
          <p:cNvSpPr>
            <a:spLocks noGrp="1"/>
          </p:cNvSpPr>
          <p:nvPr>
            <p:ph type="title"/>
            <p:custDataLst>
              <p:tags r:id="rId1"/>
            </p:custDataLst>
          </p:nvPr>
        </p:nvSpPr>
        <p:spPr/>
        <p:txBody>
          <a:bodyPr/>
          <a:lstStyle/>
          <a:p>
            <a:r>
              <a:rPr lang="en-CA" dirty="0"/>
              <a:t>Les </a:t>
            </a:r>
            <a:r>
              <a:rPr lang="en-CA" dirty="0" err="1"/>
              <a:t>paramètres</a:t>
            </a:r>
            <a:r>
              <a:rPr lang="en-CA" dirty="0"/>
              <a:t> de </a:t>
            </a:r>
            <a:r>
              <a:rPr lang="en-CA" dirty="0" err="1"/>
              <a:t>l'URL</a:t>
            </a:r>
            <a:endParaRPr lang="fr-CA" dirty="0"/>
          </a:p>
        </p:txBody>
      </p:sp>
      <p:sp>
        <p:nvSpPr>
          <p:cNvPr id="3" name="Content Placeholder 2">
            <a:extLst>
              <a:ext uri="{FF2B5EF4-FFF2-40B4-BE49-F238E27FC236}">
                <a16:creationId xmlns:a16="http://schemas.microsoft.com/office/drawing/2014/main" id="{3ED7E2DB-4449-45F0-A695-B57CB67D8211}"/>
              </a:ext>
            </a:extLst>
          </p:cNvPr>
          <p:cNvSpPr>
            <a:spLocks noGrp="1"/>
          </p:cNvSpPr>
          <p:nvPr>
            <p:ph idx="1"/>
            <p:custDataLst>
              <p:tags r:id="rId2"/>
            </p:custDataLst>
          </p:nvPr>
        </p:nvSpPr>
        <p:spPr>
          <a:xfrm>
            <a:off x="1103312" y="2052918"/>
            <a:ext cx="9842855" cy="4195481"/>
          </a:xfrm>
        </p:spPr>
        <p:txBody>
          <a:bodyPr/>
          <a:lstStyle/>
          <a:p>
            <a:r>
              <a:rPr lang="en-CA" dirty="0"/>
              <a:t>Dans </a:t>
            </a:r>
            <a:r>
              <a:rPr lang="en-CA" dirty="0" err="1"/>
              <a:t>certains</a:t>
            </a:r>
            <a:r>
              <a:rPr lang="en-CA" dirty="0"/>
              <a:t> </a:t>
            </a:r>
            <a:r>
              <a:rPr lang="en-CA" dirty="0" err="1"/>
              <a:t>cas</a:t>
            </a:r>
            <a:r>
              <a:rPr lang="en-CA" dirty="0"/>
              <a:t>, </a:t>
            </a:r>
            <a:r>
              <a:rPr lang="en-CA" dirty="0" err="1"/>
              <a:t>vous</a:t>
            </a:r>
            <a:r>
              <a:rPr lang="en-CA" dirty="0"/>
              <a:t> </a:t>
            </a:r>
            <a:r>
              <a:rPr lang="en-CA" dirty="0" err="1"/>
              <a:t>pourriez</a:t>
            </a:r>
            <a:r>
              <a:rPr lang="en-CA" dirty="0"/>
              <a:t> </a:t>
            </a:r>
            <a:r>
              <a:rPr lang="en-CA" dirty="0" err="1"/>
              <a:t>vouloir</a:t>
            </a:r>
            <a:r>
              <a:rPr lang="en-CA" dirty="0"/>
              <a:t> </a:t>
            </a:r>
            <a:r>
              <a:rPr lang="en-CA" dirty="0" err="1"/>
              <a:t>récupérer</a:t>
            </a:r>
            <a:r>
              <a:rPr lang="en-CA" dirty="0"/>
              <a:t> des </a:t>
            </a:r>
            <a:r>
              <a:rPr lang="en-CA" dirty="0" err="1"/>
              <a:t>informations</a:t>
            </a:r>
            <a:r>
              <a:rPr lang="en-CA" dirty="0"/>
              <a:t> qui </a:t>
            </a:r>
            <a:r>
              <a:rPr lang="en-CA" dirty="0" err="1"/>
              <a:t>ont</a:t>
            </a:r>
            <a:r>
              <a:rPr lang="en-CA" dirty="0"/>
              <a:t> </a:t>
            </a:r>
            <a:r>
              <a:rPr lang="en-CA" dirty="0" err="1"/>
              <a:t>été</a:t>
            </a:r>
            <a:r>
              <a:rPr lang="en-CA" dirty="0"/>
              <a:t> </a:t>
            </a:r>
            <a:r>
              <a:rPr lang="en-CA" dirty="0" err="1"/>
              <a:t>soumises</a:t>
            </a:r>
            <a:r>
              <a:rPr lang="en-CA" dirty="0"/>
              <a:t> dans </a:t>
            </a:r>
            <a:r>
              <a:rPr lang="en-CA" dirty="0" err="1"/>
              <a:t>l'adresse</a:t>
            </a:r>
            <a:r>
              <a:rPr lang="en-CA" dirty="0"/>
              <a:t> URL de la page.</a:t>
            </a:r>
          </a:p>
          <a:p>
            <a:endParaRPr lang="en-CA" dirty="0"/>
          </a:p>
          <a:p>
            <a:r>
              <a:rPr lang="en-CA" dirty="0" err="1"/>
              <a:t>Imaginons</a:t>
            </a:r>
            <a:r>
              <a:rPr lang="en-CA" dirty="0"/>
              <a:t> que la page </a:t>
            </a:r>
            <a:r>
              <a:rPr lang="en-CA" dirty="0" err="1"/>
              <a:t>est</a:t>
            </a:r>
            <a:r>
              <a:rPr lang="en-CA" dirty="0"/>
              <a:t> </a:t>
            </a:r>
            <a:r>
              <a:rPr lang="en-CA" dirty="0" err="1"/>
              <a:t>appelée</a:t>
            </a:r>
            <a:r>
              <a:rPr lang="en-CA" dirty="0"/>
              <a:t> </a:t>
            </a:r>
            <a:r>
              <a:rPr lang="en-CA" dirty="0" err="1"/>
              <a:t>ainsi</a:t>
            </a:r>
            <a:r>
              <a:rPr lang="en-CA" dirty="0"/>
              <a:t>:</a:t>
            </a:r>
          </a:p>
          <a:p>
            <a:r>
              <a:rPr lang="fr-CA" dirty="0">
                <a:hlinkClick r:id="rId4"/>
              </a:rPr>
              <a:t>https://localhost:44395/Index?monParam=1</a:t>
            </a:r>
            <a:endParaRPr lang="fr-CA" dirty="0"/>
          </a:p>
          <a:p>
            <a:endParaRPr lang="fr-CA" dirty="0"/>
          </a:p>
          <a:p>
            <a:r>
              <a:rPr lang="fr-CA" dirty="0"/>
              <a:t>Comment récupérer la valeur de "</a:t>
            </a:r>
            <a:r>
              <a:rPr lang="fr-CA" dirty="0" err="1"/>
              <a:t>monParam</a:t>
            </a:r>
            <a:r>
              <a:rPr lang="fr-CA" dirty="0"/>
              <a:t>"?</a:t>
            </a:r>
            <a:endParaRPr lang="en-CA" dirty="0"/>
          </a:p>
          <a:p>
            <a:r>
              <a:rPr lang="en-CA" dirty="0" err="1"/>
              <a:t>Vous</a:t>
            </a:r>
            <a:r>
              <a:rPr lang="en-CA" dirty="0"/>
              <a:t> </a:t>
            </a:r>
            <a:r>
              <a:rPr lang="en-CA" dirty="0" err="1"/>
              <a:t>pouvez</a:t>
            </a:r>
            <a:r>
              <a:rPr lang="en-CA" dirty="0"/>
              <a:t> le faire avec </a:t>
            </a:r>
            <a:r>
              <a:rPr lang="en-CA" dirty="0" err="1"/>
              <a:t>l'instruction</a:t>
            </a:r>
            <a:r>
              <a:rPr lang="en-CA" dirty="0"/>
              <a:t> </a:t>
            </a:r>
            <a:r>
              <a:rPr lang="en-CA" dirty="0" err="1"/>
              <a:t>suivante</a:t>
            </a:r>
            <a:r>
              <a:rPr lang="en-CA" dirty="0"/>
              <a:t>: </a:t>
            </a:r>
          </a:p>
          <a:p>
            <a:pPr lvl="1"/>
            <a:r>
              <a:rPr lang="en-CA" dirty="0" err="1"/>
              <a:t>Request.Query</a:t>
            </a:r>
            <a:r>
              <a:rPr lang="en-CA" dirty="0"/>
              <a:t>["</a:t>
            </a:r>
            <a:r>
              <a:rPr lang="en-CA" dirty="0" err="1"/>
              <a:t>monParam</a:t>
            </a:r>
            <a:r>
              <a:rPr lang="en-CA" dirty="0"/>
              <a:t>"]</a:t>
            </a:r>
            <a:endParaRPr lang="fr-CA" dirty="0"/>
          </a:p>
        </p:txBody>
      </p:sp>
    </p:spTree>
    <p:extLst>
      <p:ext uri="{BB962C8B-B14F-4D97-AF65-F5344CB8AC3E}">
        <p14:creationId xmlns:p14="http://schemas.microsoft.com/office/powerpoint/2010/main" val="114082451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1B675-3E5C-4993-BAC8-CBD04AC0E360}"/>
              </a:ext>
            </a:extLst>
          </p:cNvPr>
          <p:cNvSpPr>
            <a:spLocks noGrp="1"/>
          </p:cNvSpPr>
          <p:nvPr>
            <p:ph type="title"/>
            <p:custDataLst>
              <p:tags r:id="rId1"/>
            </p:custDataLst>
          </p:nvPr>
        </p:nvSpPr>
        <p:spPr/>
        <p:txBody>
          <a:bodyPr/>
          <a:lstStyle/>
          <a:p>
            <a:r>
              <a:rPr lang="en-CA" dirty="0"/>
              <a:t>Les </a:t>
            </a:r>
            <a:r>
              <a:rPr lang="en-CA" dirty="0" err="1"/>
              <a:t>paramètres</a:t>
            </a:r>
            <a:r>
              <a:rPr lang="en-CA" dirty="0"/>
              <a:t> de </a:t>
            </a:r>
            <a:r>
              <a:rPr lang="en-CA" dirty="0" err="1"/>
              <a:t>l'URL</a:t>
            </a:r>
            <a:endParaRPr lang="fr-CA" dirty="0"/>
          </a:p>
        </p:txBody>
      </p:sp>
      <p:sp>
        <p:nvSpPr>
          <p:cNvPr id="3" name="Content Placeholder 2">
            <a:extLst>
              <a:ext uri="{FF2B5EF4-FFF2-40B4-BE49-F238E27FC236}">
                <a16:creationId xmlns:a16="http://schemas.microsoft.com/office/drawing/2014/main" id="{3ED7E2DB-4449-45F0-A695-B57CB67D8211}"/>
              </a:ext>
            </a:extLst>
          </p:cNvPr>
          <p:cNvSpPr>
            <a:spLocks noGrp="1"/>
          </p:cNvSpPr>
          <p:nvPr>
            <p:ph idx="1"/>
            <p:custDataLst>
              <p:tags r:id="rId2"/>
            </p:custDataLst>
          </p:nvPr>
        </p:nvSpPr>
        <p:spPr>
          <a:xfrm>
            <a:off x="1103312" y="2052918"/>
            <a:ext cx="9842855" cy="4195481"/>
          </a:xfrm>
        </p:spPr>
        <p:txBody>
          <a:bodyPr/>
          <a:lstStyle/>
          <a:p>
            <a:r>
              <a:rPr lang="en-CA" dirty="0"/>
              <a:t>Dans </a:t>
            </a:r>
            <a:r>
              <a:rPr lang="en-CA" dirty="0" err="1"/>
              <a:t>certaines</a:t>
            </a:r>
            <a:r>
              <a:rPr lang="en-CA" dirty="0"/>
              <a:t> situations, </a:t>
            </a:r>
            <a:r>
              <a:rPr lang="en-CA" dirty="0" err="1"/>
              <a:t>vous</a:t>
            </a:r>
            <a:r>
              <a:rPr lang="en-CA" dirty="0"/>
              <a:t> </a:t>
            </a:r>
            <a:r>
              <a:rPr lang="en-CA" dirty="0" err="1"/>
              <a:t>voudrez</a:t>
            </a:r>
            <a:r>
              <a:rPr lang="en-CA" dirty="0"/>
              <a:t> savoir </a:t>
            </a:r>
            <a:r>
              <a:rPr lang="en-CA" dirty="0" err="1"/>
              <a:t>si</a:t>
            </a:r>
            <a:r>
              <a:rPr lang="en-CA" dirty="0"/>
              <a:t> le </a:t>
            </a:r>
            <a:r>
              <a:rPr lang="en-CA" dirty="0" err="1"/>
              <a:t>paramètre</a:t>
            </a:r>
            <a:r>
              <a:rPr lang="en-CA" dirty="0"/>
              <a:t> a bien </a:t>
            </a:r>
            <a:r>
              <a:rPr lang="en-CA" dirty="0" err="1"/>
              <a:t>été</a:t>
            </a:r>
            <a:r>
              <a:rPr lang="en-CA" dirty="0"/>
              <a:t> </a:t>
            </a:r>
            <a:r>
              <a:rPr lang="en-CA" dirty="0" err="1"/>
              <a:t>défini</a:t>
            </a:r>
            <a:r>
              <a:rPr lang="en-CA" dirty="0"/>
              <a:t> </a:t>
            </a:r>
            <a:r>
              <a:rPr lang="en-CA" dirty="0" err="1"/>
              <a:t>avant</a:t>
            </a:r>
            <a:r>
              <a:rPr lang="en-CA" dirty="0"/>
              <a:t> de </a:t>
            </a:r>
            <a:r>
              <a:rPr lang="en-CA" dirty="0" err="1"/>
              <a:t>vouloir</a:t>
            </a:r>
            <a:r>
              <a:rPr lang="en-CA" dirty="0"/>
              <a:t> </a:t>
            </a:r>
            <a:r>
              <a:rPr lang="en-CA" dirty="0" err="1"/>
              <a:t>vous</a:t>
            </a:r>
            <a:r>
              <a:rPr lang="en-CA" dirty="0"/>
              <a:t> </a:t>
            </a:r>
            <a:r>
              <a:rPr lang="en-CA" dirty="0" err="1"/>
              <a:t>en</a:t>
            </a:r>
            <a:r>
              <a:rPr lang="en-CA" dirty="0"/>
              <a:t> </a:t>
            </a:r>
            <a:r>
              <a:rPr lang="en-CA" dirty="0" err="1"/>
              <a:t>servir</a:t>
            </a:r>
            <a:r>
              <a:rPr lang="en-CA" dirty="0"/>
              <a:t>.</a:t>
            </a:r>
          </a:p>
          <a:p>
            <a:endParaRPr lang="en-CA" dirty="0"/>
          </a:p>
          <a:p>
            <a:r>
              <a:rPr lang="en-CA" dirty="0" err="1"/>
              <a:t>Vous</a:t>
            </a:r>
            <a:r>
              <a:rPr lang="en-CA" dirty="0"/>
              <a:t> </a:t>
            </a:r>
            <a:r>
              <a:rPr lang="en-CA" dirty="0" err="1"/>
              <a:t>pouvez</a:t>
            </a:r>
            <a:r>
              <a:rPr lang="en-CA" dirty="0"/>
              <a:t> le faire avec la condition </a:t>
            </a:r>
            <a:r>
              <a:rPr lang="en-CA" dirty="0" err="1"/>
              <a:t>suivante</a:t>
            </a:r>
            <a:r>
              <a:rPr lang="en-CA" dirty="0"/>
              <a:t>:</a:t>
            </a:r>
          </a:p>
          <a:p>
            <a:pPr marL="0" indent="0">
              <a:buNone/>
            </a:pPr>
            <a:r>
              <a:rPr lang="en-US" dirty="0"/>
              <a:t>if (</a:t>
            </a:r>
            <a:r>
              <a:rPr lang="en-US" dirty="0" err="1"/>
              <a:t>Request.Query.Keys.Contains</a:t>
            </a:r>
            <a:r>
              <a:rPr lang="en-US" dirty="0"/>
              <a:t>("</a:t>
            </a:r>
            <a:r>
              <a:rPr lang="en-US" dirty="0" err="1"/>
              <a:t>id_client</a:t>
            </a:r>
            <a:r>
              <a:rPr lang="en-US" dirty="0"/>
              <a:t>"))</a:t>
            </a:r>
            <a:r>
              <a:rPr lang="fr-CA" dirty="0"/>
              <a:t>   {</a:t>
            </a:r>
          </a:p>
          <a:p>
            <a:pPr marL="0" indent="0">
              <a:buNone/>
            </a:pPr>
            <a:r>
              <a:rPr lang="fr-CA" dirty="0"/>
              <a:t>	//Code à exécuter</a:t>
            </a:r>
          </a:p>
          <a:p>
            <a:pPr marL="0" indent="0">
              <a:buNone/>
            </a:pPr>
            <a:r>
              <a:rPr lang="fr-CA" dirty="0"/>
              <a:t>}</a:t>
            </a:r>
          </a:p>
        </p:txBody>
      </p:sp>
    </p:spTree>
    <p:extLst>
      <p:ext uri="{BB962C8B-B14F-4D97-AF65-F5344CB8AC3E}">
        <p14:creationId xmlns:p14="http://schemas.microsoft.com/office/powerpoint/2010/main" val="268316734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1B675-3E5C-4993-BAC8-CBD04AC0E360}"/>
              </a:ext>
            </a:extLst>
          </p:cNvPr>
          <p:cNvSpPr>
            <a:spLocks noGrp="1"/>
          </p:cNvSpPr>
          <p:nvPr>
            <p:ph type="title"/>
            <p:custDataLst>
              <p:tags r:id="rId1"/>
            </p:custDataLst>
          </p:nvPr>
        </p:nvSpPr>
        <p:spPr/>
        <p:txBody>
          <a:bodyPr/>
          <a:lstStyle/>
          <a:p>
            <a:r>
              <a:rPr lang="en-CA" dirty="0"/>
              <a:t>Les </a:t>
            </a:r>
            <a:r>
              <a:rPr lang="en-CA" dirty="0" err="1"/>
              <a:t>paramètres</a:t>
            </a:r>
            <a:r>
              <a:rPr lang="en-CA" dirty="0"/>
              <a:t> de </a:t>
            </a:r>
            <a:r>
              <a:rPr lang="en-CA" dirty="0" err="1"/>
              <a:t>l'URL</a:t>
            </a:r>
            <a:endParaRPr lang="fr-CA" dirty="0"/>
          </a:p>
        </p:txBody>
      </p:sp>
      <p:sp>
        <p:nvSpPr>
          <p:cNvPr id="3" name="Content Placeholder 2">
            <a:extLst>
              <a:ext uri="{FF2B5EF4-FFF2-40B4-BE49-F238E27FC236}">
                <a16:creationId xmlns:a16="http://schemas.microsoft.com/office/drawing/2014/main" id="{3ED7E2DB-4449-45F0-A695-B57CB67D8211}"/>
              </a:ext>
            </a:extLst>
          </p:cNvPr>
          <p:cNvSpPr>
            <a:spLocks noGrp="1"/>
          </p:cNvSpPr>
          <p:nvPr>
            <p:ph idx="1"/>
            <p:custDataLst>
              <p:tags r:id="rId2"/>
            </p:custDataLst>
          </p:nvPr>
        </p:nvSpPr>
        <p:spPr>
          <a:xfrm>
            <a:off x="1103312" y="2052918"/>
            <a:ext cx="9842855" cy="4195481"/>
          </a:xfrm>
        </p:spPr>
        <p:txBody>
          <a:bodyPr/>
          <a:lstStyle/>
          <a:p>
            <a:r>
              <a:rPr lang="en-CA" dirty="0"/>
              <a:t>Question quiz!</a:t>
            </a:r>
          </a:p>
          <a:p>
            <a:r>
              <a:rPr lang="en-CA" dirty="0"/>
              <a:t>Que fait </a:t>
            </a:r>
            <a:r>
              <a:rPr lang="en-CA" dirty="0" err="1"/>
              <a:t>ce</a:t>
            </a:r>
            <a:r>
              <a:rPr lang="en-CA" dirty="0"/>
              <a:t> code?</a:t>
            </a:r>
            <a:endParaRPr lang="fr-CA" dirty="0"/>
          </a:p>
        </p:txBody>
      </p:sp>
      <p:pic>
        <p:nvPicPr>
          <p:cNvPr id="6" name="Picture 5">
            <a:extLst>
              <a:ext uri="{FF2B5EF4-FFF2-40B4-BE49-F238E27FC236}">
                <a16:creationId xmlns:a16="http://schemas.microsoft.com/office/drawing/2014/main" id="{A85BB306-D529-4B9B-A2D7-D70C6F435D56}"/>
              </a:ext>
            </a:extLst>
          </p:cNvPr>
          <p:cNvPicPr>
            <a:picLocks noChangeAspect="1"/>
          </p:cNvPicPr>
          <p:nvPr>
            <p:custDataLst>
              <p:tags r:id="rId3"/>
            </p:custDataLst>
          </p:nvPr>
        </p:nvPicPr>
        <p:blipFill>
          <a:blip r:embed="rId5"/>
          <a:stretch>
            <a:fillRect/>
          </a:stretch>
        </p:blipFill>
        <p:spPr>
          <a:xfrm>
            <a:off x="4437771" y="2052918"/>
            <a:ext cx="6867525" cy="3886200"/>
          </a:xfrm>
          <a:prstGeom prst="rect">
            <a:avLst/>
          </a:prstGeom>
        </p:spPr>
      </p:pic>
    </p:spTree>
    <p:extLst>
      <p:ext uri="{BB962C8B-B14F-4D97-AF65-F5344CB8AC3E}">
        <p14:creationId xmlns:p14="http://schemas.microsoft.com/office/powerpoint/2010/main" val="204431163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85F48-045F-4476-8155-B46A3FE398FD}"/>
              </a:ext>
            </a:extLst>
          </p:cNvPr>
          <p:cNvSpPr>
            <a:spLocks noGrp="1"/>
          </p:cNvSpPr>
          <p:nvPr>
            <p:ph type="title"/>
            <p:custDataLst>
              <p:tags r:id="rId1"/>
            </p:custDataLst>
          </p:nvPr>
        </p:nvSpPr>
        <p:spPr/>
        <p:txBody>
          <a:bodyPr/>
          <a:lstStyle/>
          <a:p>
            <a:r>
              <a:rPr lang="en-CA" dirty="0"/>
              <a:t>Les </a:t>
            </a:r>
            <a:r>
              <a:rPr lang="en-CA" dirty="0" err="1"/>
              <a:t>formulaires</a:t>
            </a:r>
            <a:endParaRPr lang="fr-CA" dirty="0"/>
          </a:p>
        </p:txBody>
      </p:sp>
      <p:sp>
        <p:nvSpPr>
          <p:cNvPr id="3" name="Content Placeholder 2">
            <a:extLst>
              <a:ext uri="{FF2B5EF4-FFF2-40B4-BE49-F238E27FC236}">
                <a16:creationId xmlns:a16="http://schemas.microsoft.com/office/drawing/2014/main" id="{22DD2C8E-69F8-4F4D-BC71-FC6CF7022F02}"/>
              </a:ext>
            </a:extLst>
          </p:cNvPr>
          <p:cNvSpPr>
            <a:spLocks noGrp="1"/>
          </p:cNvSpPr>
          <p:nvPr>
            <p:ph idx="1"/>
            <p:custDataLst>
              <p:tags r:id="rId2"/>
            </p:custDataLst>
          </p:nvPr>
        </p:nvSpPr>
        <p:spPr/>
        <p:txBody>
          <a:bodyPr/>
          <a:lstStyle/>
          <a:p>
            <a:r>
              <a:rPr lang="en-CA" dirty="0" err="1"/>
              <a:t>Voici</a:t>
            </a:r>
            <a:r>
              <a:rPr lang="en-CA" dirty="0"/>
              <a:t> </a:t>
            </a:r>
            <a:r>
              <a:rPr lang="en-CA" dirty="0" err="1"/>
              <a:t>donc</a:t>
            </a:r>
            <a:r>
              <a:rPr lang="en-CA" dirty="0"/>
              <a:t> qui </a:t>
            </a:r>
            <a:r>
              <a:rPr lang="en-CA" dirty="0" err="1"/>
              <a:t>termine</a:t>
            </a:r>
            <a:r>
              <a:rPr lang="en-CA" dirty="0"/>
              <a:t> </a:t>
            </a:r>
            <a:r>
              <a:rPr lang="en-CA" dirty="0" err="1"/>
              <a:t>notre</a:t>
            </a:r>
            <a:r>
              <a:rPr lang="en-CA" dirty="0"/>
              <a:t> section sur les </a:t>
            </a:r>
            <a:r>
              <a:rPr lang="en-CA" dirty="0" err="1"/>
              <a:t>formulaires</a:t>
            </a:r>
            <a:r>
              <a:rPr lang="en-CA" dirty="0"/>
              <a:t> et le </a:t>
            </a:r>
            <a:r>
              <a:rPr lang="en-CA" dirty="0" err="1"/>
              <a:t>traitement</a:t>
            </a:r>
            <a:r>
              <a:rPr lang="en-CA" dirty="0"/>
              <a:t> des </a:t>
            </a:r>
            <a:r>
              <a:rPr lang="en-CA" dirty="0" err="1"/>
              <a:t>informations</a:t>
            </a:r>
            <a:r>
              <a:rPr lang="en-CA" dirty="0"/>
              <a:t> </a:t>
            </a:r>
            <a:r>
              <a:rPr lang="en-CA" dirty="0" err="1"/>
              <a:t>envoyée</a:t>
            </a:r>
            <a:r>
              <a:rPr lang="en-CA" dirty="0"/>
              <a:t> au </a:t>
            </a:r>
            <a:r>
              <a:rPr lang="en-CA" dirty="0" err="1"/>
              <a:t>serveur</a:t>
            </a:r>
            <a:endParaRPr lang="en-CA" dirty="0"/>
          </a:p>
          <a:p>
            <a:endParaRPr lang="en-CA" dirty="0"/>
          </a:p>
          <a:p>
            <a:r>
              <a:rPr lang="en-CA" dirty="0"/>
              <a:t>Dans les </a:t>
            </a:r>
            <a:r>
              <a:rPr lang="en-CA" dirty="0" err="1"/>
              <a:t>prochaines</a:t>
            </a:r>
            <a:r>
              <a:rPr lang="en-CA" dirty="0"/>
              <a:t> diapositives, nous </a:t>
            </a:r>
            <a:r>
              <a:rPr lang="en-CA" dirty="0" err="1"/>
              <a:t>couvrirons</a:t>
            </a:r>
            <a:r>
              <a:rPr lang="en-CA" dirty="0"/>
              <a:t> comment les exploiter pour </a:t>
            </a:r>
            <a:r>
              <a:rPr lang="en-CA" dirty="0" err="1"/>
              <a:t>offrir</a:t>
            </a:r>
            <a:r>
              <a:rPr lang="en-CA" dirty="0"/>
              <a:t> </a:t>
            </a:r>
            <a:r>
              <a:rPr lang="en-CA" dirty="0" err="1"/>
              <a:t>une</a:t>
            </a:r>
            <a:r>
              <a:rPr lang="en-CA" dirty="0"/>
              <a:t> interface intuitive à </a:t>
            </a:r>
            <a:r>
              <a:rPr lang="en-CA" dirty="0" err="1"/>
              <a:t>l'utilisateur</a:t>
            </a:r>
            <a:r>
              <a:rPr lang="en-CA" dirty="0"/>
              <a:t> </a:t>
            </a:r>
            <a:r>
              <a:rPr lang="en-CA" dirty="0" err="1"/>
              <a:t>afin</a:t>
            </a:r>
            <a:r>
              <a:rPr lang="en-CA" dirty="0"/>
              <a:t> de </a:t>
            </a:r>
            <a:r>
              <a:rPr lang="en-CA" dirty="0" err="1"/>
              <a:t>manipuler</a:t>
            </a:r>
            <a:r>
              <a:rPr lang="en-CA" dirty="0"/>
              <a:t> les </a:t>
            </a:r>
            <a:r>
              <a:rPr lang="en-CA" dirty="0" err="1"/>
              <a:t>informations</a:t>
            </a:r>
            <a:r>
              <a:rPr lang="en-CA" dirty="0"/>
              <a:t> de </a:t>
            </a:r>
            <a:r>
              <a:rPr lang="en-CA" dirty="0" err="1"/>
              <a:t>notre</a:t>
            </a:r>
            <a:r>
              <a:rPr lang="en-CA" dirty="0"/>
              <a:t> application.</a:t>
            </a:r>
            <a:endParaRPr lang="fr-CA" dirty="0"/>
          </a:p>
        </p:txBody>
      </p:sp>
    </p:spTree>
    <p:extLst>
      <p:ext uri="{BB962C8B-B14F-4D97-AF65-F5344CB8AC3E}">
        <p14:creationId xmlns:p14="http://schemas.microsoft.com/office/powerpoint/2010/main" val="304574781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ADCDE-E97C-479E-B2F2-7A2C9ACF3751}"/>
              </a:ext>
            </a:extLst>
          </p:cNvPr>
          <p:cNvSpPr>
            <a:spLocks noGrp="1"/>
          </p:cNvSpPr>
          <p:nvPr>
            <p:ph type="title"/>
            <p:custDataLst>
              <p:tags r:id="rId1"/>
            </p:custDataLst>
          </p:nvPr>
        </p:nvSpPr>
        <p:spPr>
          <a:xfrm>
            <a:off x="726010" y="2728735"/>
            <a:ext cx="9404723" cy="1400530"/>
          </a:xfrm>
        </p:spPr>
        <p:txBody>
          <a:bodyPr/>
          <a:lstStyle/>
          <a:p>
            <a:r>
              <a:rPr lang="fr-CA" dirty="0"/>
              <a:t>Les interfaces de manipulation des données</a:t>
            </a:r>
          </a:p>
        </p:txBody>
      </p:sp>
    </p:spTree>
    <p:extLst>
      <p:ext uri="{BB962C8B-B14F-4D97-AF65-F5344CB8AC3E}">
        <p14:creationId xmlns:p14="http://schemas.microsoft.com/office/powerpoint/2010/main" val="369296258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1331C-8138-426C-8773-30EB6C562938}"/>
              </a:ext>
            </a:extLst>
          </p:cNvPr>
          <p:cNvSpPr>
            <a:spLocks noGrp="1"/>
          </p:cNvSpPr>
          <p:nvPr>
            <p:ph type="title"/>
            <p:custDataLst>
              <p:tags r:id="rId1"/>
            </p:custDataLst>
          </p:nvPr>
        </p:nvSpPr>
        <p:spPr/>
        <p:txBody>
          <a:bodyPr/>
          <a:lstStyle/>
          <a:p>
            <a:r>
              <a:rPr lang="en-CA" dirty="0"/>
              <a:t>Les interfaces de manipulation des </a:t>
            </a:r>
            <a:r>
              <a:rPr lang="en-CA" dirty="0" err="1"/>
              <a:t>données</a:t>
            </a:r>
            <a:br>
              <a:rPr lang="en-CA" dirty="0"/>
            </a:br>
            <a:endParaRPr lang="fr-CA" dirty="0"/>
          </a:p>
        </p:txBody>
      </p:sp>
      <p:sp>
        <p:nvSpPr>
          <p:cNvPr id="3" name="Content Placeholder 2">
            <a:extLst>
              <a:ext uri="{FF2B5EF4-FFF2-40B4-BE49-F238E27FC236}">
                <a16:creationId xmlns:a16="http://schemas.microsoft.com/office/drawing/2014/main" id="{5BC8D1C6-3AD0-4895-9920-4F1893F6D08A}"/>
              </a:ext>
            </a:extLst>
          </p:cNvPr>
          <p:cNvSpPr>
            <a:spLocks noGrp="1"/>
          </p:cNvSpPr>
          <p:nvPr>
            <p:ph idx="1"/>
            <p:custDataLst>
              <p:tags r:id="rId2"/>
            </p:custDataLst>
          </p:nvPr>
        </p:nvSpPr>
        <p:spPr/>
        <p:txBody>
          <a:bodyPr/>
          <a:lstStyle/>
          <a:p>
            <a:r>
              <a:rPr lang="en-CA" dirty="0" err="1"/>
              <a:t>Jusqu'ici</a:t>
            </a:r>
            <a:r>
              <a:rPr lang="en-CA" dirty="0"/>
              <a:t>, nous </a:t>
            </a:r>
            <a:r>
              <a:rPr lang="en-CA" dirty="0" err="1"/>
              <a:t>avons</a:t>
            </a:r>
            <a:r>
              <a:rPr lang="en-CA" dirty="0"/>
              <a:t> vu comment exploiter la </a:t>
            </a:r>
            <a:r>
              <a:rPr lang="en-CA" dirty="0" err="1"/>
              <a:t>librairie</a:t>
            </a:r>
            <a:r>
              <a:rPr lang="en-CA" dirty="0"/>
              <a:t> ADO.NET pour </a:t>
            </a:r>
            <a:r>
              <a:rPr lang="en-CA" dirty="0" err="1"/>
              <a:t>interagir</a:t>
            </a:r>
            <a:r>
              <a:rPr lang="en-CA" dirty="0"/>
              <a:t> avec </a:t>
            </a:r>
            <a:r>
              <a:rPr lang="en-CA" dirty="0" err="1"/>
              <a:t>une</a:t>
            </a:r>
            <a:r>
              <a:rPr lang="en-CA" dirty="0"/>
              <a:t> base de </a:t>
            </a:r>
            <a:r>
              <a:rPr lang="en-CA" dirty="0" err="1"/>
              <a:t>données</a:t>
            </a:r>
            <a:r>
              <a:rPr lang="en-CA" dirty="0"/>
              <a:t>, </a:t>
            </a:r>
            <a:r>
              <a:rPr lang="en-CA" dirty="0" err="1"/>
              <a:t>ainsi</a:t>
            </a:r>
            <a:r>
              <a:rPr lang="en-CA" dirty="0"/>
              <a:t> que la </a:t>
            </a:r>
            <a:r>
              <a:rPr lang="en-CA" dirty="0" err="1"/>
              <a:t>façon</a:t>
            </a:r>
            <a:r>
              <a:rPr lang="en-CA" dirty="0"/>
              <a:t> de </a:t>
            </a:r>
            <a:r>
              <a:rPr lang="en-CA" dirty="0" err="1"/>
              <a:t>créer</a:t>
            </a:r>
            <a:r>
              <a:rPr lang="en-CA" dirty="0"/>
              <a:t> des </a:t>
            </a:r>
            <a:r>
              <a:rPr lang="en-CA" dirty="0" err="1"/>
              <a:t>formulaires</a:t>
            </a:r>
            <a:r>
              <a:rPr lang="en-CA" dirty="0"/>
              <a:t> et </a:t>
            </a:r>
            <a:r>
              <a:rPr lang="en-CA" dirty="0" err="1"/>
              <a:t>récupérer</a:t>
            </a:r>
            <a:r>
              <a:rPr lang="en-CA" dirty="0"/>
              <a:t> les </a:t>
            </a:r>
            <a:r>
              <a:rPr lang="en-CA" dirty="0" err="1"/>
              <a:t>informations</a:t>
            </a:r>
            <a:r>
              <a:rPr lang="en-CA" dirty="0"/>
              <a:t> entrées par le </a:t>
            </a:r>
            <a:r>
              <a:rPr lang="en-CA" dirty="0" err="1"/>
              <a:t>serveur</a:t>
            </a:r>
            <a:r>
              <a:rPr lang="en-CA" dirty="0"/>
              <a:t>.</a:t>
            </a:r>
          </a:p>
          <a:p>
            <a:endParaRPr lang="en-CA" dirty="0"/>
          </a:p>
          <a:p>
            <a:r>
              <a:rPr lang="en-CA" dirty="0"/>
              <a:t>Dans </a:t>
            </a:r>
            <a:r>
              <a:rPr lang="en-CA" dirty="0" err="1"/>
              <a:t>cette</a:t>
            </a:r>
            <a:r>
              <a:rPr lang="en-CA" dirty="0"/>
              <a:t> section, nous </a:t>
            </a:r>
            <a:r>
              <a:rPr lang="en-CA" dirty="0" err="1"/>
              <a:t>verrons</a:t>
            </a:r>
            <a:r>
              <a:rPr lang="en-CA" dirty="0"/>
              <a:t> comment appliquer le tout pour </a:t>
            </a:r>
            <a:r>
              <a:rPr lang="en-CA" dirty="0" err="1"/>
              <a:t>chacune</a:t>
            </a:r>
            <a:r>
              <a:rPr lang="en-CA" dirty="0"/>
              <a:t> des </a:t>
            </a:r>
            <a:r>
              <a:rPr lang="en-CA" dirty="0" err="1"/>
              <a:t>opérations</a:t>
            </a:r>
            <a:r>
              <a:rPr lang="en-CA" dirty="0"/>
              <a:t> CRUD.</a:t>
            </a:r>
          </a:p>
          <a:p>
            <a:r>
              <a:rPr lang="en-CA" dirty="0" err="1"/>
              <a:t>Vous</a:t>
            </a:r>
            <a:r>
              <a:rPr lang="en-CA" dirty="0"/>
              <a:t> </a:t>
            </a:r>
            <a:r>
              <a:rPr lang="en-CA" dirty="0" err="1"/>
              <a:t>pourrez</a:t>
            </a:r>
            <a:r>
              <a:rPr lang="en-CA" dirty="0"/>
              <a:t> </a:t>
            </a:r>
            <a:r>
              <a:rPr lang="en-CA" dirty="0" err="1"/>
              <a:t>ensuite</a:t>
            </a:r>
            <a:r>
              <a:rPr lang="en-CA" dirty="0"/>
              <a:t> le </a:t>
            </a:r>
            <a:r>
              <a:rPr lang="en-CA" dirty="0" err="1"/>
              <a:t>mettre</a:t>
            </a:r>
            <a:r>
              <a:rPr lang="en-CA" dirty="0"/>
              <a:t> </a:t>
            </a:r>
            <a:r>
              <a:rPr lang="en-CA" dirty="0" err="1"/>
              <a:t>en</a:t>
            </a:r>
            <a:r>
              <a:rPr lang="en-CA" dirty="0"/>
              <a:t> </a:t>
            </a:r>
            <a:r>
              <a:rPr lang="en-CA" dirty="0" err="1"/>
              <a:t>pratique</a:t>
            </a:r>
            <a:r>
              <a:rPr lang="en-CA" dirty="0"/>
              <a:t> dans le cadre des </a:t>
            </a:r>
            <a:r>
              <a:rPr lang="en-CA" dirty="0" err="1"/>
              <a:t>exercices</a:t>
            </a:r>
            <a:r>
              <a:rPr lang="en-CA" dirty="0"/>
              <a:t>.</a:t>
            </a:r>
            <a:endParaRPr lang="fr-CA" dirty="0"/>
          </a:p>
        </p:txBody>
      </p:sp>
    </p:spTree>
    <p:extLst>
      <p:ext uri="{BB962C8B-B14F-4D97-AF65-F5344CB8AC3E}">
        <p14:creationId xmlns:p14="http://schemas.microsoft.com/office/powerpoint/2010/main" val="146941395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9D15E-DACE-4EB5-B664-7151B1B89A19}"/>
              </a:ext>
            </a:extLst>
          </p:cNvPr>
          <p:cNvSpPr>
            <a:spLocks noGrp="1"/>
          </p:cNvSpPr>
          <p:nvPr>
            <p:ph type="title"/>
            <p:custDataLst>
              <p:tags r:id="rId1"/>
            </p:custDataLst>
          </p:nvPr>
        </p:nvSpPr>
        <p:spPr/>
        <p:txBody>
          <a:bodyPr/>
          <a:lstStyle/>
          <a:p>
            <a:r>
              <a:rPr lang="en-CA" dirty="0"/>
              <a:t>Les interfaces de manipulation des </a:t>
            </a:r>
            <a:r>
              <a:rPr lang="en-CA" dirty="0" err="1"/>
              <a:t>données</a:t>
            </a:r>
            <a:br>
              <a:rPr lang="en-CA" dirty="0"/>
            </a:br>
            <a:endParaRPr lang="fr-CA" dirty="0"/>
          </a:p>
        </p:txBody>
      </p:sp>
      <p:sp>
        <p:nvSpPr>
          <p:cNvPr id="3" name="Content Placeholder 2">
            <a:extLst>
              <a:ext uri="{FF2B5EF4-FFF2-40B4-BE49-F238E27FC236}">
                <a16:creationId xmlns:a16="http://schemas.microsoft.com/office/drawing/2014/main" id="{3973A767-661B-4D54-9BDA-CCC84BCA7492}"/>
              </a:ext>
            </a:extLst>
          </p:cNvPr>
          <p:cNvSpPr>
            <a:spLocks noGrp="1"/>
          </p:cNvSpPr>
          <p:nvPr>
            <p:ph idx="1"/>
            <p:custDataLst>
              <p:tags r:id="rId2"/>
            </p:custDataLst>
          </p:nvPr>
        </p:nvSpPr>
        <p:spPr/>
        <p:txBody>
          <a:bodyPr/>
          <a:lstStyle/>
          <a:p>
            <a:r>
              <a:rPr lang="en-CA" dirty="0"/>
              <a:t>Dans </a:t>
            </a:r>
            <a:r>
              <a:rPr lang="en-CA" dirty="0" err="1"/>
              <a:t>cette</a:t>
            </a:r>
            <a:r>
              <a:rPr lang="en-CA" dirty="0"/>
              <a:t> section, nous </a:t>
            </a:r>
            <a:r>
              <a:rPr lang="en-CA" dirty="0" err="1"/>
              <a:t>couvrirons</a:t>
            </a:r>
            <a:r>
              <a:rPr lang="en-CA" dirty="0"/>
              <a:t>:</a:t>
            </a:r>
          </a:p>
          <a:p>
            <a:pPr lvl="1"/>
            <a:r>
              <a:rPr lang="en-CA" dirty="0"/>
              <a:t>Les </a:t>
            </a:r>
            <a:r>
              <a:rPr lang="en-CA" dirty="0" err="1"/>
              <a:t>opérations</a:t>
            </a:r>
            <a:r>
              <a:rPr lang="en-CA" dirty="0"/>
              <a:t> </a:t>
            </a:r>
            <a:r>
              <a:rPr lang="en-CA" dirty="0" err="1"/>
              <a:t>d'affichage</a:t>
            </a:r>
            <a:endParaRPr lang="en-CA" dirty="0"/>
          </a:p>
          <a:p>
            <a:pPr lvl="1"/>
            <a:r>
              <a:rPr lang="en-CA" dirty="0"/>
              <a:t>Les </a:t>
            </a:r>
            <a:r>
              <a:rPr lang="en-CA" dirty="0" err="1"/>
              <a:t>opérations</a:t>
            </a:r>
            <a:r>
              <a:rPr lang="en-CA" dirty="0"/>
              <a:t> </a:t>
            </a:r>
            <a:r>
              <a:rPr lang="en-CA" dirty="0" err="1"/>
              <a:t>d'ajout</a:t>
            </a:r>
            <a:endParaRPr lang="en-CA" dirty="0"/>
          </a:p>
          <a:p>
            <a:pPr lvl="1"/>
            <a:r>
              <a:rPr lang="en-CA" dirty="0"/>
              <a:t>Les </a:t>
            </a:r>
            <a:r>
              <a:rPr lang="en-CA" dirty="0" err="1"/>
              <a:t>opérations</a:t>
            </a:r>
            <a:r>
              <a:rPr lang="en-CA" dirty="0"/>
              <a:t> de modification</a:t>
            </a:r>
          </a:p>
          <a:p>
            <a:pPr lvl="1"/>
            <a:r>
              <a:rPr lang="en-CA" dirty="0"/>
              <a:t>Les </a:t>
            </a:r>
            <a:r>
              <a:rPr lang="en-CA" dirty="0" err="1"/>
              <a:t>opérations</a:t>
            </a:r>
            <a:r>
              <a:rPr lang="en-CA" dirty="0"/>
              <a:t> de suppression</a:t>
            </a:r>
          </a:p>
          <a:p>
            <a:endParaRPr lang="fr-CA" dirty="0"/>
          </a:p>
        </p:txBody>
      </p:sp>
    </p:spTree>
    <p:extLst>
      <p:ext uri="{BB962C8B-B14F-4D97-AF65-F5344CB8AC3E}">
        <p14:creationId xmlns:p14="http://schemas.microsoft.com/office/powerpoint/2010/main" val="293086903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ADCDE-E97C-479E-B2F2-7A2C9ACF3751}"/>
              </a:ext>
            </a:extLst>
          </p:cNvPr>
          <p:cNvSpPr>
            <a:spLocks noGrp="1"/>
          </p:cNvSpPr>
          <p:nvPr>
            <p:ph type="title"/>
            <p:custDataLst>
              <p:tags r:id="rId1"/>
            </p:custDataLst>
          </p:nvPr>
        </p:nvSpPr>
        <p:spPr>
          <a:xfrm>
            <a:off x="726010" y="2728735"/>
            <a:ext cx="9404723" cy="1400530"/>
          </a:xfrm>
        </p:spPr>
        <p:txBody>
          <a:bodyPr/>
          <a:lstStyle/>
          <a:p>
            <a:r>
              <a:rPr lang="fr-CA" dirty="0"/>
              <a:t>Les opérations d'affichage</a:t>
            </a:r>
          </a:p>
        </p:txBody>
      </p:sp>
    </p:spTree>
    <p:extLst>
      <p:ext uri="{BB962C8B-B14F-4D97-AF65-F5344CB8AC3E}">
        <p14:creationId xmlns:p14="http://schemas.microsoft.com/office/powerpoint/2010/main" val="6809508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D88AC-95C5-4B50-9327-AFD9C476F176}"/>
              </a:ext>
            </a:extLst>
          </p:cNvPr>
          <p:cNvSpPr>
            <a:spLocks noGrp="1"/>
          </p:cNvSpPr>
          <p:nvPr>
            <p:ph type="title"/>
            <p:custDataLst>
              <p:tags r:id="rId1"/>
            </p:custDataLst>
          </p:nvPr>
        </p:nvSpPr>
        <p:spPr/>
        <p:txBody>
          <a:bodyPr/>
          <a:lstStyle/>
          <a:p>
            <a:r>
              <a:rPr lang="en-CA" dirty="0"/>
              <a:t>Les </a:t>
            </a:r>
            <a:r>
              <a:rPr lang="en-CA" dirty="0" err="1"/>
              <a:t>opérations</a:t>
            </a:r>
            <a:r>
              <a:rPr lang="en-CA" dirty="0"/>
              <a:t> </a:t>
            </a:r>
            <a:r>
              <a:rPr lang="en-CA" dirty="0" err="1"/>
              <a:t>d'affichage</a:t>
            </a:r>
            <a:endParaRPr lang="fr-CA" dirty="0"/>
          </a:p>
        </p:txBody>
      </p:sp>
      <p:sp>
        <p:nvSpPr>
          <p:cNvPr id="3" name="Content Placeholder 2">
            <a:extLst>
              <a:ext uri="{FF2B5EF4-FFF2-40B4-BE49-F238E27FC236}">
                <a16:creationId xmlns:a16="http://schemas.microsoft.com/office/drawing/2014/main" id="{658841F8-95A7-4F4C-8A95-1835691B854F}"/>
              </a:ext>
            </a:extLst>
          </p:cNvPr>
          <p:cNvSpPr>
            <a:spLocks noGrp="1"/>
          </p:cNvSpPr>
          <p:nvPr>
            <p:ph idx="1"/>
            <p:custDataLst>
              <p:tags r:id="rId2"/>
            </p:custDataLst>
          </p:nvPr>
        </p:nvSpPr>
        <p:spPr/>
        <p:txBody>
          <a:bodyPr/>
          <a:lstStyle/>
          <a:p>
            <a:r>
              <a:rPr lang="en-CA" dirty="0"/>
              <a:t>Les </a:t>
            </a:r>
            <a:r>
              <a:rPr lang="en-CA" dirty="0" err="1"/>
              <a:t>opérations</a:t>
            </a:r>
            <a:r>
              <a:rPr lang="en-CA" dirty="0"/>
              <a:t> </a:t>
            </a:r>
            <a:r>
              <a:rPr lang="en-CA" dirty="0" err="1"/>
              <a:t>d'affichage</a:t>
            </a:r>
            <a:r>
              <a:rPr lang="en-CA" dirty="0"/>
              <a:t> </a:t>
            </a:r>
            <a:r>
              <a:rPr lang="en-CA" dirty="0" err="1"/>
              <a:t>visent</a:t>
            </a:r>
            <a:r>
              <a:rPr lang="en-CA" dirty="0"/>
              <a:t> à </a:t>
            </a:r>
            <a:r>
              <a:rPr lang="en-CA" dirty="0" err="1"/>
              <a:t>extraire</a:t>
            </a:r>
            <a:r>
              <a:rPr lang="en-CA" dirty="0"/>
              <a:t> des </a:t>
            </a:r>
            <a:r>
              <a:rPr lang="en-CA" dirty="0" err="1"/>
              <a:t>informations</a:t>
            </a:r>
            <a:r>
              <a:rPr lang="en-CA" dirty="0"/>
              <a:t> de la base de </a:t>
            </a:r>
            <a:r>
              <a:rPr lang="en-CA" dirty="0" err="1"/>
              <a:t>données</a:t>
            </a:r>
            <a:r>
              <a:rPr lang="en-CA" dirty="0"/>
              <a:t> et </a:t>
            </a:r>
            <a:r>
              <a:rPr lang="en-CA" dirty="0" err="1"/>
              <a:t>l'afficher</a:t>
            </a:r>
            <a:r>
              <a:rPr lang="en-CA" dirty="0"/>
              <a:t> sous </a:t>
            </a:r>
            <a:r>
              <a:rPr lang="en-CA" dirty="0" err="1"/>
              <a:t>forme</a:t>
            </a:r>
            <a:r>
              <a:rPr lang="en-CA" dirty="0"/>
              <a:t> de tableau (par </a:t>
            </a:r>
            <a:r>
              <a:rPr lang="en-CA" dirty="0" err="1"/>
              <a:t>exemple</a:t>
            </a:r>
            <a:r>
              <a:rPr lang="en-CA" dirty="0"/>
              <a:t>).</a:t>
            </a:r>
          </a:p>
          <a:p>
            <a:r>
              <a:rPr lang="en-CA" dirty="0"/>
              <a:t>Dans </a:t>
            </a:r>
            <a:r>
              <a:rPr lang="en-CA" dirty="0" err="1"/>
              <a:t>cette</a:t>
            </a:r>
            <a:r>
              <a:rPr lang="en-CA" dirty="0"/>
              <a:t> section, je </a:t>
            </a:r>
            <a:r>
              <a:rPr lang="en-CA" dirty="0" err="1"/>
              <a:t>vais</a:t>
            </a:r>
            <a:r>
              <a:rPr lang="en-CA" dirty="0"/>
              <a:t> </a:t>
            </a:r>
            <a:r>
              <a:rPr lang="en-CA" dirty="0" err="1"/>
              <a:t>vous</a:t>
            </a:r>
            <a:r>
              <a:rPr lang="en-CA" dirty="0"/>
              <a:t> </a:t>
            </a:r>
            <a:r>
              <a:rPr lang="en-CA" dirty="0" err="1"/>
              <a:t>montrer</a:t>
            </a:r>
            <a:r>
              <a:rPr lang="en-CA" dirty="0"/>
              <a:t> </a:t>
            </a:r>
            <a:r>
              <a:rPr lang="en-CA" dirty="0" err="1"/>
              <a:t>une</a:t>
            </a:r>
            <a:r>
              <a:rPr lang="en-CA" dirty="0"/>
              <a:t> </a:t>
            </a:r>
            <a:r>
              <a:rPr lang="en-CA" dirty="0" err="1"/>
              <a:t>façon</a:t>
            </a:r>
            <a:r>
              <a:rPr lang="en-CA" dirty="0"/>
              <a:t> de le faire, </a:t>
            </a:r>
            <a:r>
              <a:rPr lang="en-CA" dirty="0" err="1"/>
              <a:t>mais</a:t>
            </a:r>
            <a:r>
              <a:rPr lang="en-CA" dirty="0"/>
              <a:t> </a:t>
            </a:r>
            <a:r>
              <a:rPr lang="en-CA" dirty="0" err="1"/>
              <a:t>il</a:t>
            </a:r>
            <a:r>
              <a:rPr lang="en-CA" dirty="0"/>
              <a:t> ne </a:t>
            </a:r>
            <a:r>
              <a:rPr lang="en-CA" dirty="0" err="1"/>
              <a:t>s'agit</a:t>
            </a:r>
            <a:r>
              <a:rPr lang="en-CA" dirty="0"/>
              <a:t> pas de la </a:t>
            </a:r>
            <a:r>
              <a:rPr lang="en-CA" dirty="0" err="1"/>
              <a:t>seule</a:t>
            </a:r>
            <a:r>
              <a:rPr lang="en-CA" dirty="0"/>
              <a:t> </a:t>
            </a:r>
            <a:r>
              <a:rPr lang="en-CA" dirty="0" err="1"/>
              <a:t>façon</a:t>
            </a:r>
            <a:r>
              <a:rPr lang="en-CA" dirty="0"/>
              <a:t> de </a:t>
            </a:r>
            <a:r>
              <a:rPr lang="en-CA" dirty="0" err="1"/>
              <a:t>procéder</a:t>
            </a:r>
            <a:r>
              <a:rPr lang="en-CA" dirty="0"/>
              <a:t>.</a:t>
            </a:r>
          </a:p>
          <a:p>
            <a:endParaRPr lang="en-CA" dirty="0"/>
          </a:p>
          <a:p>
            <a:r>
              <a:rPr lang="en-CA" dirty="0" err="1"/>
              <a:t>Voyons</a:t>
            </a:r>
            <a:r>
              <a:rPr lang="en-CA" dirty="0"/>
              <a:t> comment faire.</a:t>
            </a:r>
            <a:endParaRPr lang="fr-CA" dirty="0"/>
          </a:p>
        </p:txBody>
      </p:sp>
    </p:spTree>
    <p:extLst>
      <p:ext uri="{BB962C8B-B14F-4D97-AF65-F5344CB8AC3E}">
        <p14:creationId xmlns:p14="http://schemas.microsoft.com/office/powerpoint/2010/main" val="92236684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D88AC-95C5-4B50-9327-AFD9C476F176}"/>
              </a:ext>
            </a:extLst>
          </p:cNvPr>
          <p:cNvSpPr>
            <a:spLocks noGrp="1"/>
          </p:cNvSpPr>
          <p:nvPr>
            <p:ph type="title"/>
            <p:custDataLst>
              <p:tags r:id="rId1"/>
            </p:custDataLst>
          </p:nvPr>
        </p:nvSpPr>
        <p:spPr/>
        <p:txBody>
          <a:bodyPr/>
          <a:lstStyle/>
          <a:p>
            <a:r>
              <a:rPr lang="en-CA" dirty="0"/>
              <a:t>Les </a:t>
            </a:r>
            <a:r>
              <a:rPr lang="en-CA" dirty="0" err="1"/>
              <a:t>opérations</a:t>
            </a:r>
            <a:r>
              <a:rPr lang="en-CA" dirty="0"/>
              <a:t> </a:t>
            </a:r>
            <a:r>
              <a:rPr lang="en-CA" dirty="0" err="1"/>
              <a:t>d'affichage</a:t>
            </a:r>
            <a:endParaRPr lang="fr-CA" dirty="0"/>
          </a:p>
        </p:txBody>
      </p:sp>
      <p:sp>
        <p:nvSpPr>
          <p:cNvPr id="3" name="Content Placeholder 2">
            <a:extLst>
              <a:ext uri="{FF2B5EF4-FFF2-40B4-BE49-F238E27FC236}">
                <a16:creationId xmlns:a16="http://schemas.microsoft.com/office/drawing/2014/main" id="{658841F8-95A7-4F4C-8A95-1835691B854F}"/>
              </a:ext>
            </a:extLst>
          </p:cNvPr>
          <p:cNvSpPr>
            <a:spLocks noGrp="1"/>
          </p:cNvSpPr>
          <p:nvPr>
            <p:ph idx="1"/>
            <p:custDataLst>
              <p:tags r:id="rId2"/>
            </p:custDataLst>
          </p:nvPr>
        </p:nvSpPr>
        <p:spPr/>
        <p:txBody>
          <a:bodyPr/>
          <a:lstStyle/>
          <a:p>
            <a:r>
              <a:rPr lang="en-CA" dirty="0"/>
              <a:t>1) </a:t>
            </a:r>
            <a:r>
              <a:rPr lang="en-CA" dirty="0" err="1"/>
              <a:t>Créer</a:t>
            </a:r>
            <a:r>
              <a:rPr lang="en-CA" dirty="0"/>
              <a:t> </a:t>
            </a:r>
            <a:r>
              <a:rPr lang="en-CA" dirty="0" err="1"/>
              <a:t>une</a:t>
            </a:r>
            <a:r>
              <a:rPr lang="en-CA" dirty="0"/>
              <a:t> </a:t>
            </a:r>
            <a:r>
              <a:rPr lang="en-CA" dirty="0" err="1"/>
              <a:t>classe</a:t>
            </a:r>
            <a:r>
              <a:rPr lang="en-CA" dirty="0"/>
              <a:t> à la </a:t>
            </a:r>
            <a:r>
              <a:rPr lang="en-CA" dirty="0" err="1"/>
              <a:t>carine</a:t>
            </a:r>
            <a:r>
              <a:rPr lang="en-CA" dirty="0"/>
              <a:t> de </a:t>
            </a:r>
            <a:r>
              <a:rPr lang="en-CA" dirty="0" err="1"/>
              <a:t>votre</a:t>
            </a:r>
            <a:r>
              <a:rPr lang="en-CA" dirty="0"/>
              <a:t> </a:t>
            </a:r>
            <a:r>
              <a:rPr lang="en-CA" dirty="0" err="1"/>
              <a:t>projet</a:t>
            </a:r>
            <a:r>
              <a:rPr lang="en-CA" dirty="0"/>
              <a:t> </a:t>
            </a:r>
            <a:r>
              <a:rPr lang="en-CA" dirty="0" err="1"/>
              <a:t>représentant</a:t>
            </a:r>
            <a:r>
              <a:rPr lang="en-CA" dirty="0"/>
              <a:t> </a:t>
            </a:r>
            <a:r>
              <a:rPr lang="en-CA" dirty="0" err="1"/>
              <a:t>une</a:t>
            </a:r>
            <a:r>
              <a:rPr lang="en-CA" dirty="0"/>
              <a:t> entrée de </a:t>
            </a:r>
            <a:r>
              <a:rPr lang="en-CA" dirty="0" err="1"/>
              <a:t>votre</a:t>
            </a:r>
            <a:r>
              <a:rPr lang="en-CA" dirty="0"/>
              <a:t> table. </a:t>
            </a:r>
            <a:r>
              <a:rPr lang="en-CA" dirty="0" err="1"/>
              <a:t>Incluez</a:t>
            </a:r>
            <a:r>
              <a:rPr lang="en-CA" dirty="0"/>
              <a:t> un </a:t>
            </a:r>
            <a:r>
              <a:rPr lang="en-CA" dirty="0" err="1"/>
              <a:t>constructeur</a:t>
            </a:r>
            <a:r>
              <a:rPr lang="en-CA" dirty="0"/>
              <a:t> pour </a:t>
            </a:r>
            <a:r>
              <a:rPr lang="en-CA" dirty="0" err="1"/>
              <a:t>en</a:t>
            </a:r>
            <a:r>
              <a:rPr lang="en-CA" dirty="0"/>
              <a:t> faire </a:t>
            </a:r>
            <a:r>
              <a:rPr lang="en-CA" dirty="0" err="1"/>
              <a:t>l'initialisation</a:t>
            </a:r>
            <a:r>
              <a:rPr lang="en-CA" dirty="0"/>
              <a:t>.</a:t>
            </a:r>
            <a:endParaRPr lang="fr-CA" dirty="0"/>
          </a:p>
        </p:txBody>
      </p:sp>
      <p:pic>
        <p:nvPicPr>
          <p:cNvPr id="7" name="Picture 6">
            <a:extLst>
              <a:ext uri="{FF2B5EF4-FFF2-40B4-BE49-F238E27FC236}">
                <a16:creationId xmlns:a16="http://schemas.microsoft.com/office/drawing/2014/main" id="{6B778F39-1919-DA10-E4EB-1630D3D2AA83}"/>
              </a:ext>
            </a:extLst>
          </p:cNvPr>
          <p:cNvPicPr>
            <a:picLocks noChangeAspect="1"/>
          </p:cNvPicPr>
          <p:nvPr/>
        </p:nvPicPr>
        <p:blipFill>
          <a:blip r:embed="rId4"/>
          <a:stretch>
            <a:fillRect/>
          </a:stretch>
        </p:blipFill>
        <p:spPr>
          <a:xfrm>
            <a:off x="1347124" y="3171514"/>
            <a:ext cx="4001348" cy="1173086"/>
          </a:xfrm>
          <a:prstGeom prst="rect">
            <a:avLst/>
          </a:prstGeom>
        </p:spPr>
      </p:pic>
      <p:pic>
        <p:nvPicPr>
          <p:cNvPr id="9" name="Picture 8">
            <a:extLst>
              <a:ext uri="{FF2B5EF4-FFF2-40B4-BE49-F238E27FC236}">
                <a16:creationId xmlns:a16="http://schemas.microsoft.com/office/drawing/2014/main" id="{5CC79327-B6F8-3EEE-0366-FE5EFE0C3498}"/>
              </a:ext>
            </a:extLst>
          </p:cNvPr>
          <p:cNvPicPr>
            <a:picLocks noChangeAspect="1"/>
          </p:cNvPicPr>
          <p:nvPr/>
        </p:nvPicPr>
        <p:blipFill>
          <a:blip r:embed="rId5"/>
          <a:stretch>
            <a:fillRect/>
          </a:stretch>
        </p:blipFill>
        <p:spPr>
          <a:xfrm>
            <a:off x="6282824" y="3179981"/>
            <a:ext cx="3639058" cy="2734057"/>
          </a:xfrm>
          <a:prstGeom prst="rect">
            <a:avLst/>
          </a:prstGeom>
        </p:spPr>
      </p:pic>
    </p:spTree>
    <p:extLst>
      <p:ext uri="{BB962C8B-B14F-4D97-AF65-F5344CB8AC3E}">
        <p14:creationId xmlns:p14="http://schemas.microsoft.com/office/powerpoint/2010/main" val="194632822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CAF3C-0331-41DB-932B-0AB5431EADCD}"/>
              </a:ext>
            </a:extLst>
          </p:cNvPr>
          <p:cNvSpPr>
            <a:spLocks noGrp="1"/>
          </p:cNvSpPr>
          <p:nvPr>
            <p:ph type="title"/>
            <p:custDataLst>
              <p:tags r:id="rId1"/>
            </p:custDataLst>
          </p:nvPr>
        </p:nvSpPr>
        <p:spPr/>
        <p:txBody>
          <a:bodyPr/>
          <a:lstStyle/>
          <a:p>
            <a:r>
              <a:rPr lang="en-CA" dirty="0"/>
              <a:t>Les </a:t>
            </a:r>
            <a:r>
              <a:rPr lang="en-CA" dirty="0" err="1"/>
              <a:t>opérations</a:t>
            </a:r>
            <a:r>
              <a:rPr lang="en-CA" dirty="0"/>
              <a:t> </a:t>
            </a:r>
            <a:r>
              <a:rPr lang="en-CA" dirty="0" err="1"/>
              <a:t>d'affichage</a:t>
            </a:r>
            <a:endParaRPr lang="fr-CA" dirty="0"/>
          </a:p>
        </p:txBody>
      </p:sp>
      <p:sp>
        <p:nvSpPr>
          <p:cNvPr id="3" name="Content Placeholder 2">
            <a:extLst>
              <a:ext uri="{FF2B5EF4-FFF2-40B4-BE49-F238E27FC236}">
                <a16:creationId xmlns:a16="http://schemas.microsoft.com/office/drawing/2014/main" id="{147EC8F0-8B7B-41EA-AA85-28D8CB62CFF4}"/>
              </a:ext>
            </a:extLst>
          </p:cNvPr>
          <p:cNvSpPr>
            <a:spLocks noGrp="1"/>
          </p:cNvSpPr>
          <p:nvPr>
            <p:ph idx="1"/>
            <p:custDataLst>
              <p:tags r:id="rId2"/>
            </p:custDataLst>
          </p:nvPr>
        </p:nvSpPr>
        <p:spPr/>
        <p:txBody>
          <a:bodyPr/>
          <a:lstStyle/>
          <a:p>
            <a:r>
              <a:rPr lang="en-CA" dirty="0"/>
              <a:t>2) Dans la </a:t>
            </a:r>
            <a:r>
              <a:rPr lang="en-CA" dirty="0" err="1"/>
              <a:t>classe</a:t>
            </a:r>
            <a:r>
              <a:rPr lang="en-CA" dirty="0"/>
              <a:t> </a:t>
            </a:r>
            <a:r>
              <a:rPr lang="en-CA" dirty="0" err="1"/>
              <a:t>Modele</a:t>
            </a:r>
            <a:r>
              <a:rPr lang="en-CA" dirty="0"/>
              <a:t> de </a:t>
            </a:r>
            <a:r>
              <a:rPr lang="en-CA" dirty="0" err="1"/>
              <a:t>votre</a:t>
            </a:r>
            <a:r>
              <a:rPr lang="en-CA" dirty="0"/>
              <a:t> page, </a:t>
            </a:r>
            <a:r>
              <a:rPr lang="en-CA" dirty="0" err="1"/>
              <a:t>créez</a:t>
            </a:r>
            <a:r>
              <a:rPr lang="en-CA" dirty="0"/>
              <a:t> </a:t>
            </a:r>
            <a:r>
              <a:rPr lang="en-CA" dirty="0" err="1"/>
              <a:t>une</a:t>
            </a:r>
            <a:r>
              <a:rPr lang="en-CA" dirty="0"/>
              <a:t> </a:t>
            </a:r>
            <a:r>
              <a:rPr lang="en-CA" dirty="0" err="1"/>
              <a:t>propriété</a:t>
            </a:r>
            <a:r>
              <a:rPr lang="en-CA" dirty="0"/>
              <a:t> public de type </a:t>
            </a:r>
            <a:r>
              <a:rPr lang="en-CA" dirty="0">
                <a:solidFill>
                  <a:srgbClr val="FFC000"/>
                </a:solidFill>
              </a:rPr>
              <a:t>List&lt;</a:t>
            </a:r>
            <a:r>
              <a:rPr lang="en-CA" dirty="0" err="1">
                <a:solidFill>
                  <a:srgbClr val="FFC000"/>
                </a:solidFill>
              </a:rPr>
              <a:t>Objet</a:t>
            </a:r>
            <a:r>
              <a:rPr lang="en-CA" dirty="0">
                <a:solidFill>
                  <a:srgbClr val="FFC000"/>
                </a:solidFill>
              </a:rPr>
              <a:t>&gt;</a:t>
            </a:r>
            <a:r>
              <a:rPr lang="en-CA" dirty="0"/>
              <a:t> (</a:t>
            </a:r>
            <a:r>
              <a:rPr lang="en-CA" dirty="0" err="1"/>
              <a:t>Objet</a:t>
            </a:r>
            <a:r>
              <a:rPr lang="en-CA" dirty="0"/>
              <a:t> </a:t>
            </a:r>
            <a:r>
              <a:rPr lang="en-CA" dirty="0" err="1"/>
              <a:t>représente</a:t>
            </a:r>
            <a:r>
              <a:rPr lang="en-CA" dirty="0"/>
              <a:t> </a:t>
            </a:r>
            <a:r>
              <a:rPr lang="en-CA" dirty="0" err="1"/>
              <a:t>votre</a:t>
            </a:r>
            <a:r>
              <a:rPr lang="en-CA" dirty="0"/>
              <a:t> </a:t>
            </a:r>
            <a:r>
              <a:rPr lang="en-CA" dirty="0" err="1"/>
              <a:t>classe</a:t>
            </a:r>
            <a:r>
              <a:rPr lang="en-CA" dirty="0"/>
              <a:t> </a:t>
            </a:r>
            <a:r>
              <a:rPr lang="en-CA" dirty="0" err="1"/>
              <a:t>en</a:t>
            </a:r>
            <a:r>
              <a:rPr lang="en-CA" dirty="0"/>
              <a:t> question).</a:t>
            </a:r>
            <a:endParaRPr lang="fr-CA" dirty="0"/>
          </a:p>
        </p:txBody>
      </p:sp>
      <p:pic>
        <p:nvPicPr>
          <p:cNvPr id="4" name="Picture 3">
            <a:extLst>
              <a:ext uri="{FF2B5EF4-FFF2-40B4-BE49-F238E27FC236}">
                <a16:creationId xmlns:a16="http://schemas.microsoft.com/office/drawing/2014/main" id="{7D41E322-0A1D-45AC-9842-7820A1FE5661}"/>
              </a:ext>
            </a:extLst>
          </p:cNvPr>
          <p:cNvPicPr>
            <a:picLocks noChangeAspect="1"/>
          </p:cNvPicPr>
          <p:nvPr>
            <p:custDataLst>
              <p:tags r:id="rId3"/>
            </p:custDataLst>
          </p:nvPr>
        </p:nvPicPr>
        <p:blipFill>
          <a:blip r:embed="rId5"/>
          <a:stretch>
            <a:fillRect/>
          </a:stretch>
        </p:blipFill>
        <p:spPr>
          <a:xfrm>
            <a:off x="1505550" y="3152775"/>
            <a:ext cx="3286125" cy="276225"/>
          </a:xfrm>
          <a:prstGeom prst="rect">
            <a:avLst/>
          </a:prstGeom>
        </p:spPr>
      </p:pic>
    </p:spTree>
    <p:extLst>
      <p:ext uri="{BB962C8B-B14F-4D97-AF65-F5344CB8AC3E}">
        <p14:creationId xmlns:p14="http://schemas.microsoft.com/office/powerpoint/2010/main" val="126533233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CAF3C-0331-41DB-932B-0AB5431EADCD}"/>
              </a:ext>
            </a:extLst>
          </p:cNvPr>
          <p:cNvSpPr>
            <a:spLocks noGrp="1"/>
          </p:cNvSpPr>
          <p:nvPr>
            <p:ph type="title"/>
            <p:custDataLst>
              <p:tags r:id="rId1"/>
            </p:custDataLst>
          </p:nvPr>
        </p:nvSpPr>
        <p:spPr/>
        <p:txBody>
          <a:bodyPr/>
          <a:lstStyle/>
          <a:p>
            <a:r>
              <a:rPr lang="en-CA" dirty="0"/>
              <a:t>Les </a:t>
            </a:r>
            <a:r>
              <a:rPr lang="en-CA" dirty="0" err="1"/>
              <a:t>opérations</a:t>
            </a:r>
            <a:r>
              <a:rPr lang="en-CA" dirty="0"/>
              <a:t> </a:t>
            </a:r>
            <a:r>
              <a:rPr lang="en-CA" dirty="0" err="1"/>
              <a:t>d'affichage</a:t>
            </a:r>
            <a:endParaRPr lang="fr-CA" dirty="0"/>
          </a:p>
        </p:txBody>
      </p:sp>
      <p:sp>
        <p:nvSpPr>
          <p:cNvPr id="3" name="Content Placeholder 2">
            <a:extLst>
              <a:ext uri="{FF2B5EF4-FFF2-40B4-BE49-F238E27FC236}">
                <a16:creationId xmlns:a16="http://schemas.microsoft.com/office/drawing/2014/main" id="{147EC8F0-8B7B-41EA-AA85-28D8CB62CFF4}"/>
              </a:ext>
            </a:extLst>
          </p:cNvPr>
          <p:cNvSpPr>
            <a:spLocks noGrp="1"/>
          </p:cNvSpPr>
          <p:nvPr>
            <p:ph idx="1"/>
            <p:custDataLst>
              <p:tags r:id="rId2"/>
            </p:custDataLst>
          </p:nvPr>
        </p:nvSpPr>
        <p:spPr/>
        <p:txBody>
          <a:bodyPr/>
          <a:lstStyle/>
          <a:p>
            <a:r>
              <a:rPr lang="en-CA" dirty="0"/>
              <a:t>3) Dans </a:t>
            </a:r>
            <a:r>
              <a:rPr lang="en-CA" dirty="0" err="1"/>
              <a:t>votre</a:t>
            </a:r>
            <a:r>
              <a:rPr lang="en-CA" dirty="0"/>
              <a:t> </a:t>
            </a:r>
            <a:r>
              <a:rPr lang="en-CA" dirty="0" err="1"/>
              <a:t>méthode</a:t>
            </a:r>
            <a:r>
              <a:rPr lang="en-CA" dirty="0"/>
              <a:t> </a:t>
            </a:r>
            <a:r>
              <a:rPr lang="en-CA" dirty="0" err="1"/>
              <a:t>OnGet</a:t>
            </a:r>
            <a:r>
              <a:rPr lang="en-CA" dirty="0"/>
              <a:t>, </a:t>
            </a:r>
            <a:r>
              <a:rPr lang="en-CA" dirty="0" err="1"/>
              <a:t>faite</a:t>
            </a:r>
            <a:r>
              <a:rPr lang="en-CA" dirty="0"/>
              <a:t> </a:t>
            </a:r>
            <a:r>
              <a:rPr lang="en-CA" dirty="0" err="1"/>
              <a:t>votre</a:t>
            </a:r>
            <a:r>
              <a:rPr lang="en-CA" dirty="0"/>
              <a:t> </a:t>
            </a:r>
            <a:r>
              <a:rPr lang="en-CA" dirty="0" err="1"/>
              <a:t>requête</a:t>
            </a:r>
            <a:r>
              <a:rPr lang="en-CA" dirty="0"/>
              <a:t> SELECT, </a:t>
            </a:r>
            <a:r>
              <a:rPr lang="en-CA" dirty="0" err="1"/>
              <a:t>puis</a:t>
            </a:r>
            <a:r>
              <a:rPr lang="en-CA" dirty="0"/>
              <a:t> </a:t>
            </a:r>
            <a:r>
              <a:rPr lang="en-CA" dirty="0" err="1"/>
              <a:t>utiliser</a:t>
            </a:r>
            <a:r>
              <a:rPr lang="en-CA" dirty="0"/>
              <a:t> les </a:t>
            </a:r>
            <a:r>
              <a:rPr lang="en-CA" dirty="0" err="1"/>
              <a:t>valeurs</a:t>
            </a:r>
            <a:r>
              <a:rPr lang="en-CA" dirty="0"/>
              <a:t> de retour pour initialiser des </a:t>
            </a:r>
            <a:r>
              <a:rPr lang="en-CA" dirty="0" err="1"/>
              <a:t>objets</a:t>
            </a:r>
            <a:r>
              <a:rPr lang="en-CA" dirty="0"/>
              <a:t> que </a:t>
            </a:r>
            <a:r>
              <a:rPr lang="en-CA" dirty="0" err="1"/>
              <a:t>vous</a:t>
            </a:r>
            <a:r>
              <a:rPr lang="en-CA" dirty="0"/>
              <a:t> </a:t>
            </a:r>
            <a:r>
              <a:rPr lang="en-CA" dirty="0" err="1"/>
              <a:t>ajouter</a:t>
            </a:r>
            <a:r>
              <a:rPr lang="en-CA" dirty="0"/>
              <a:t> </a:t>
            </a:r>
            <a:r>
              <a:rPr lang="en-CA" dirty="0" err="1"/>
              <a:t>successivement</a:t>
            </a:r>
            <a:r>
              <a:rPr lang="en-CA" dirty="0"/>
              <a:t> dans la </a:t>
            </a:r>
            <a:r>
              <a:rPr lang="en-CA" dirty="0" err="1"/>
              <a:t>liste</a:t>
            </a:r>
            <a:r>
              <a:rPr lang="en-CA" dirty="0"/>
              <a:t>. </a:t>
            </a:r>
            <a:endParaRPr lang="fr-CA" dirty="0"/>
          </a:p>
        </p:txBody>
      </p:sp>
      <p:pic>
        <p:nvPicPr>
          <p:cNvPr id="6" name="Picture 5">
            <a:extLst>
              <a:ext uri="{FF2B5EF4-FFF2-40B4-BE49-F238E27FC236}">
                <a16:creationId xmlns:a16="http://schemas.microsoft.com/office/drawing/2014/main" id="{C9F615B0-A75C-18E6-6BB0-9809D460C104}"/>
              </a:ext>
            </a:extLst>
          </p:cNvPr>
          <p:cNvPicPr>
            <a:picLocks noChangeAspect="1"/>
          </p:cNvPicPr>
          <p:nvPr/>
        </p:nvPicPr>
        <p:blipFill>
          <a:blip r:embed="rId4"/>
          <a:stretch>
            <a:fillRect/>
          </a:stretch>
        </p:blipFill>
        <p:spPr>
          <a:xfrm>
            <a:off x="889628" y="3235140"/>
            <a:ext cx="9373908" cy="3086531"/>
          </a:xfrm>
          <a:prstGeom prst="rect">
            <a:avLst/>
          </a:prstGeom>
        </p:spPr>
      </p:pic>
    </p:spTree>
    <p:extLst>
      <p:ext uri="{BB962C8B-B14F-4D97-AF65-F5344CB8AC3E}">
        <p14:creationId xmlns:p14="http://schemas.microsoft.com/office/powerpoint/2010/main" val="291704057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CAF3C-0331-41DB-932B-0AB5431EADCD}"/>
              </a:ext>
            </a:extLst>
          </p:cNvPr>
          <p:cNvSpPr>
            <a:spLocks noGrp="1"/>
          </p:cNvSpPr>
          <p:nvPr>
            <p:ph type="title"/>
            <p:custDataLst>
              <p:tags r:id="rId1"/>
            </p:custDataLst>
          </p:nvPr>
        </p:nvSpPr>
        <p:spPr/>
        <p:txBody>
          <a:bodyPr/>
          <a:lstStyle/>
          <a:p>
            <a:r>
              <a:rPr lang="en-CA" dirty="0"/>
              <a:t>Les </a:t>
            </a:r>
            <a:r>
              <a:rPr lang="en-CA" dirty="0" err="1"/>
              <a:t>opérations</a:t>
            </a:r>
            <a:r>
              <a:rPr lang="en-CA" dirty="0"/>
              <a:t> </a:t>
            </a:r>
            <a:r>
              <a:rPr lang="en-CA" dirty="0" err="1"/>
              <a:t>d'affichage</a:t>
            </a:r>
            <a:endParaRPr lang="fr-CA" dirty="0"/>
          </a:p>
        </p:txBody>
      </p:sp>
      <p:sp>
        <p:nvSpPr>
          <p:cNvPr id="3" name="Content Placeholder 2">
            <a:extLst>
              <a:ext uri="{FF2B5EF4-FFF2-40B4-BE49-F238E27FC236}">
                <a16:creationId xmlns:a16="http://schemas.microsoft.com/office/drawing/2014/main" id="{147EC8F0-8B7B-41EA-AA85-28D8CB62CFF4}"/>
              </a:ext>
            </a:extLst>
          </p:cNvPr>
          <p:cNvSpPr>
            <a:spLocks noGrp="1"/>
          </p:cNvSpPr>
          <p:nvPr>
            <p:ph idx="1"/>
            <p:custDataLst>
              <p:tags r:id="rId2"/>
            </p:custDataLst>
          </p:nvPr>
        </p:nvSpPr>
        <p:spPr/>
        <p:txBody>
          <a:bodyPr/>
          <a:lstStyle/>
          <a:p>
            <a:r>
              <a:rPr lang="en-CA" dirty="0"/>
              <a:t>4) Dans </a:t>
            </a:r>
            <a:r>
              <a:rPr lang="en-CA" dirty="0" err="1"/>
              <a:t>votre</a:t>
            </a:r>
            <a:r>
              <a:rPr lang="en-CA" dirty="0"/>
              <a:t> page Razor, </a:t>
            </a:r>
            <a:r>
              <a:rPr lang="en-CA" dirty="0" err="1"/>
              <a:t>utiliser</a:t>
            </a:r>
            <a:r>
              <a:rPr lang="en-CA" dirty="0"/>
              <a:t> la </a:t>
            </a:r>
            <a:r>
              <a:rPr lang="en-CA" dirty="0" err="1"/>
              <a:t>syntaxe</a:t>
            </a:r>
            <a:r>
              <a:rPr lang="en-CA" dirty="0"/>
              <a:t> Razor avec </a:t>
            </a:r>
            <a:r>
              <a:rPr lang="en-CA" dirty="0" err="1"/>
              <a:t>une</a:t>
            </a:r>
            <a:r>
              <a:rPr lang="en-CA" dirty="0"/>
              <a:t> boucle "foreach" pour </a:t>
            </a:r>
            <a:r>
              <a:rPr lang="en-CA" dirty="0" err="1"/>
              <a:t>écrire</a:t>
            </a:r>
            <a:r>
              <a:rPr lang="en-CA" dirty="0"/>
              <a:t> </a:t>
            </a:r>
            <a:r>
              <a:rPr lang="en-CA" dirty="0" err="1"/>
              <a:t>chaque</a:t>
            </a:r>
            <a:r>
              <a:rPr lang="en-CA" dirty="0"/>
              <a:t> </a:t>
            </a:r>
            <a:r>
              <a:rPr lang="en-CA" dirty="0" err="1"/>
              <a:t>ligne</a:t>
            </a:r>
            <a:r>
              <a:rPr lang="en-CA" dirty="0"/>
              <a:t> </a:t>
            </a:r>
            <a:r>
              <a:rPr lang="en-CA" dirty="0" err="1"/>
              <a:t>d'une</a:t>
            </a:r>
            <a:r>
              <a:rPr lang="en-CA" dirty="0"/>
              <a:t> table</a:t>
            </a:r>
            <a:endParaRPr lang="fr-CA" dirty="0"/>
          </a:p>
        </p:txBody>
      </p:sp>
      <p:pic>
        <p:nvPicPr>
          <p:cNvPr id="6" name="Picture 5">
            <a:extLst>
              <a:ext uri="{FF2B5EF4-FFF2-40B4-BE49-F238E27FC236}">
                <a16:creationId xmlns:a16="http://schemas.microsoft.com/office/drawing/2014/main" id="{89855D71-D22C-598F-AEF6-F3F5BC3A5FD3}"/>
              </a:ext>
            </a:extLst>
          </p:cNvPr>
          <p:cNvPicPr>
            <a:picLocks noChangeAspect="1"/>
          </p:cNvPicPr>
          <p:nvPr/>
        </p:nvPicPr>
        <p:blipFill>
          <a:blip r:embed="rId4"/>
          <a:stretch>
            <a:fillRect/>
          </a:stretch>
        </p:blipFill>
        <p:spPr>
          <a:xfrm>
            <a:off x="1468367" y="2938934"/>
            <a:ext cx="4763165" cy="3181794"/>
          </a:xfrm>
          <a:prstGeom prst="rect">
            <a:avLst/>
          </a:prstGeom>
        </p:spPr>
      </p:pic>
    </p:spTree>
    <p:extLst>
      <p:ext uri="{BB962C8B-B14F-4D97-AF65-F5344CB8AC3E}">
        <p14:creationId xmlns:p14="http://schemas.microsoft.com/office/powerpoint/2010/main" val="286839176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C20F2-C272-4C8E-82FE-E0EC3B5E31FD}"/>
              </a:ext>
            </a:extLst>
          </p:cNvPr>
          <p:cNvSpPr>
            <a:spLocks noGrp="1"/>
          </p:cNvSpPr>
          <p:nvPr>
            <p:ph type="title"/>
            <p:custDataLst>
              <p:tags r:id="rId1"/>
            </p:custDataLst>
          </p:nvPr>
        </p:nvSpPr>
        <p:spPr/>
        <p:txBody>
          <a:bodyPr/>
          <a:lstStyle/>
          <a:p>
            <a:r>
              <a:rPr lang="en-CA" dirty="0"/>
              <a:t>Les </a:t>
            </a:r>
            <a:r>
              <a:rPr lang="en-CA" dirty="0" err="1"/>
              <a:t>opérations</a:t>
            </a:r>
            <a:r>
              <a:rPr lang="en-CA" dirty="0"/>
              <a:t> </a:t>
            </a:r>
            <a:r>
              <a:rPr lang="en-CA" dirty="0" err="1"/>
              <a:t>d'affichage</a:t>
            </a:r>
            <a:endParaRPr lang="fr-CA" dirty="0"/>
          </a:p>
        </p:txBody>
      </p:sp>
      <p:sp>
        <p:nvSpPr>
          <p:cNvPr id="3" name="Content Placeholder 2">
            <a:extLst>
              <a:ext uri="{FF2B5EF4-FFF2-40B4-BE49-F238E27FC236}">
                <a16:creationId xmlns:a16="http://schemas.microsoft.com/office/drawing/2014/main" id="{DF4A10A1-33B1-43DB-8B3F-D6761AE794EF}"/>
              </a:ext>
            </a:extLst>
          </p:cNvPr>
          <p:cNvSpPr>
            <a:spLocks noGrp="1"/>
          </p:cNvSpPr>
          <p:nvPr>
            <p:ph idx="1"/>
            <p:custDataLst>
              <p:tags r:id="rId2"/>
            </p:custDataLst>
          </p:nvPr>
        </p:nvSpPr>
        <p:spPr/>
        <p:txBody>
          <a:bodyPr/>
          <a:lstStyle/>
          <a:p>
            <a:r>
              <a:rPr lang="en-CA" dirty="0" err="1"/>
              <a:t>Vous</a:t>
            </a:r>
            <a:r>
              <a:rPr lang="en-CA" dirty="0"/>
              <a:t> </a:t>
            </a:r>
            <a:r>
              <a:rPr lang="en-CA" dirty="0" err="1"/>
              <a:t>pourrez</a:t>
            </a:r>
            <a:r>
              <a:rPr lang="en-CA" dirty="0"/>
              <a:t> </a:t>
            </a:r>
            <a:r>
              <a:rPr lang="en-CA" dirty="0" err="1"/>
              <a:t>ainsi</a:t>
            </a:r>
            <a:r>
              <a:rPr lang="en-CA" dirty="0"/>
              <a:t> </a:t>
            </a:r>
            <a:r>
              <a:rPr lang="en-CA" dirty="0" err="1"/>
              <a:t>voir</a:t>
            </a:r>
            <a:r>
              <a:rPr lang="en-CA" dirty="0"/>
              <a:t> la </a:t>
            </a:r>
            <a:r>
              <a:rPr lang="en-CA" dirty="0" err="1"/>
              <a:t>liste</a:t>
            </a:r>
            <a:r>
              <a:rPr lang="en-CA" dirty="0"/>
              <a:t> du </a:t>
            </a:r>
            <a:r>
              <a:rPr lang="en-CA" dirty="0" err="1"/>
              <a:t>contenu</a:t>
            </a:r>
            <a:r>
              <a:rPr lang="en-CA" dirty="0"/>
              <a:t> de la table</a:t>
            </a:r>
            <a:endParaRPr lang="fr-CA" dirty="0"/>
          </a:p>
        </p:txBody>
      </p:sp>
      <p:pic>
        <p:nvPicPr>
          <p:cNvPr id="8" name="Picture 7">
            <a:extLst>
              <a:ext uri="{FF2B5EF4-FFF2-40B4-BE49-F238E27FC236}">
                <a16:creationId xmlns:a16="http://schemas.microsoft.com/office/drawing/2014/main" id="{F0577A93-352A-363A-8FA5-C2763DC9650A}"/>
              </a:ext>
            </a:extLst>
          </p:cNvPr>
          <p:cNvPicPr>
            <a:picLocks noChangeAspect="1"/>
          </p:cNvPicPr>
          <p:nvPr/>
        </p:nvPicPr>
        <p:blipFill>
          <a:blip r:embed="rId4"/>
          <a:stretch>
            <a:fillRect/>
          </a:stretch>
        </p:blipFill>
        <p:spPr>
          <a:xfrm>
            <a:off x="1042987" y="2861628"/>
            <a:ext cx="10106025" cy="2143125"/>
          </a:xfrm>
          <a:prstGeom prst="rect">
            <a:avLst/>
          </a:prstGeom>
        </p:spPr>
      </p:pic>
    </p:spTree>
    <p:extLst>
      <p:ext uri="{BB962C8B-B14F-4D97-AF65-F5344CB8AC3E}">
        <p14:creationId xmlns:p14="http://schemas.microsoft.com/office/powerpoint/2010/main" val="334165172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ADCDE-E97C-479E-B2F2-7A2C9ACF3751}"/>
              </a:ext>
            </a:extLst>
          </p:cNvPr>
          <p:cNvSpPr>
            <a:spLocks noGrp="1"/>
          </p:cNvSpPr>
          <p:nvPr>
            <p:ph type="title"/>
            <p:custDataLst>
              <p:tags r:id="rId1"/>
            </p:custDataLst>
          </p:nvPr>
        </p:nvSpPr>
        <p:spPr>
          <a:xfrm>
            <a:off x="726010" y="2728735"/>
            <a:ext cx="9404723" cy="1400530"/>
          </a:xfrm>
        </p:spPr>
        <p:txBody>
          <a:bodyPr/>
          <a:lstStyle/>
          <a:p>
            <a:r>
              <a:rPr lang="fr-CA" dirty="0"/>
              <a:t>Les opérations d'ajout</a:t>
            </a:r>
          </a:p>
        </p:txBody>
      </p:sp>
    </p:spTree>
    <p:extLst>
      <p:ext uri="{BB962C8B-B14F-4D97-AF65-F5344CB8AC3E}">
        <p14:creationId xmlns:p14="http://schemas.microsoft.com/office/powerpoint/2010/main" val="273851723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D88AC-95C5-4B50-9327-AFD9C476F176}"/>
              </a:ext>
            </a:extLst>
          </p:cNvPr>
          <p:cNvSpPr>
            <a:spLocks noGrp="1"/>
          </p:cNvSpPr>
          <p:nvPr>
            <p:ph type="title"/>
            <p:custDataLst>
              <p:tags r:id="rId1"/>
            </p:custDataLst>
          </p:nvPr>
        </p:nvSpPr>
        <p:spPr/>
        <p:txBody>
          <a:bodyPr/>
          <a:lstStyle/>
          <a:p>
            <a:r>
              <a:rPr lang="en-CA" dirty="0"/>
              <a:t>Les </a:t>
            </a:r>
            <a:r>
              <a:rPr lang="en-CA" dirty="0" err="1"/>
              <a:t>opérations</a:t>
            </a:r>
            <a:r>
              <a:rPr lang="en-CA" dirty="0"/>
              <a:t> </a:t>
            </a:r>
            <a:r>
              <a:rPr lang="en-CA" dirty="0" err="1"/>
              <a:t>d'ajout</a:t>
            </a:r>
            <a:endParaRPr lang="fr-CA" dirty="0"/>
          </a:p>
        </p:txBody>
      </p:sp>
      <p:sp>
        <p:nvSpPr>
          <p:cNvPr id="3" name="Content Placeholder 2">
            <a:extLst>
              <a:ext uri="{FF2B5EF4-FFF2-40B4-BE49-F238E27FC236}">
                <a16:creationId xmlns:a16="http://schemas.microsoft.com/office/drawing/2014/main" id="{658841F8-95A7-4F4C-8A95-1835691B854F}"/>
              </a:ext>
            </a:extLst>
          </p:cNvPr>
          <p:cNvSpPr>
            <a:spLocks noGrp="1"/>
          </p:cNvSpPr>
          <p:nvPr>
            <p:ph idx="1"/>
            <p:custDataLst>
              <p:tags r:id="rId2"/>
            </p:custDataLst>
          </p:nvPr>
        </p:nvSpPr>
        <p:spPr/>
        <p:txBody>
          <a:bodyPr/>
          <a:lstStyle/>
          <a:p>
            <a:r>
              <a:rPr lang="en-CA" dirty="0"/>
              <a:t>Les </a:t>
            </a:r>
            <a:r>
              <a:rPr lang="en-CA" dirty="0" err="1"/>
              <a:t>opérations</a:t>
            </a:r>
            <a:r>
              <a:rPr lang="en-CA" dirty="0"/>
              <a:t> </a:t>
            </a:r>
            <a:r>
              <a:rPr lang="en-CA" dirty="0" err="1"/>
              <a:t>d'ajout</a:t>
            </a:r>
            <a:r>
              <a:rPr lang="en-CA" dirty="0"/>
              <a:t> </a:t>
            </a:r>
            <a:r>
              <a:rPr lang="en-CA" dirty="0" err="1"/>
              <a:t>utilisent</a:t>
            </a:r>
            <a:r>
              <a:rPr lang="en-CA" dirty="0"/>
              <a:t> la </a:t>
            </a:r>
            <a:r>
              <a:rPr lang="en-CA" dirty="0" err="1"/>
              <a:t>méthode</a:t>
            </a:r>
            <a:r>
              <a:rPr lang="en-CA" dirty="0"/>
              <a:t> que nous </a:t>
            </a:r>
            <a:r>
              <a:rPr lang="en-CA" dirty="0" err="1"/>
              <a:t>avons</a:t>
            </a:r>
            <a:r>
              <a:rPr lang="en-CA" dirty="0"/>
              <a:t> </a:t>
            </a:r>
            <a:r>
              <a:rPr lang="en-CA" dirty="0" err="1"/>
              <a:t>vue</a:t>
            </a:r>
            <a:r>
              <a:rPr lang="en-CA" dirty="0"/>
              <a:t> plus </a:t>
            </a:r>
            <a:r>
              <a:rPr lang="en-CA" dirty="0" err="1"/>
              <a:t>tôt</a:t>
            </a:r>
            <a:r>
              <a:rPr lang="en-CA" dirty="0"/>
              <a:t> pour </a:t>
            </a:r>
            <a:r>
              <a:rPr lang="en-CA" dirty="0" err="1"/>
              <a:t>traiter</a:t>
            </a:r>
            <a:r>
              <a:rPr lang="en-CA" dirty="0"/>
              <a:t> les </a:t>
            </a:r>
            <a:r>
              <a:rPr lang="en-CA" dirty="0" err="1"/>
              <a:t>formulaires</a:t>
            </a:r>
            <a:r>
              <a:rPr lang="en-CA" dirty="0"/>
              <a:t>.</a:t>
            </a:r>
          </a:p>
          <a:p>
            <a:r>
              <a:rPr lang="en-CA" dirty="0" err="1"/>
              <a:t>Utiliser</a:t>
            </a:r>
            <a:r>
              <a:rPr lang="en-CA" dirty="0"/>
              <a:t> </a:t>
            </a:r>
            <a:r>
              <a:rPr lang="en-CA" dirty="0" err="1"/>
              <a:t>une</a:t>
            </a:r>
            <a:r>
              <a:rPr lang="en-CA" dirty="0"/>
              <a:t> </a:t>
            </a:r>
            <a:r>
              <a:rPr lang="en-CA" dirty="0" err="1"/>
              <a:t>stratégie</a:t>
            </a:r>
            <a:r>
              <a:rPr lang="en-CA" dirty="0"/>
              <a:t> de </a:t>
            </a:r>
            <a:r>
              <a:rPr lang="en-CA" u="sng" dirty="0"/>
              <a:t>Data Binding</a:t>
            </a:r>
            <a:r>
              <a:rPr lang="en-CA" dirty="0"/>
              <a:t> </a:t>
            </a:r>
            <a:r>
              <a:rPr lang="en-CA" dirty="0" err="1"/>
              <a:t>en</a:t>
            </a:r>
            <a:r>
              <a:rPr lang="en-CA" dirty="0"/>
              <a:t> </a:t>
            </a:r>
            <a:r>
              <a:rPr lang="en-CA" dirty="0" err="1"/>
              <a:t>utilisant</a:t>
            </a:r>
            <a:r>
              <a:rPr lang="en-CA" dirty="0"/>
              <a:t> les </a:t>
            </a:r>
            <a:r>
              <a:rPr lang="en-CA" dirty="0" err="1"/>
              <a:t>valeurs</a:t>
            </a:r>
            <a:r>
              <a:rPr lang="en-CA" dirty="0"/>
              <a:t> </a:t>
            </a:r>
            <a:r>
              <a:rPr lang="en-CA" dirty="0" err="1"/>
              <a:t>ainsi</a:t>
            </a:r>
            <a:r>
              <a:rPr lang="en-CA" dirty="0"/>
              <a:t> </a:t>
            </a:r>
            <a:r>
              <a:rPr lang="en-CA" dirty="0" err="1"/>
              <a:t>obtenues</a:t>
            </a:r>
            <a:r>
              <a:rPr lang="en-CA" dirty="0"/>
              <a:t> pour faire un </a:t>
            </a:r>
            <a:r>
              <a:rPr lang="en-CA" u="sng" dirty="0"/>
              <a:t>INSERT</a:t>
            </a:r>
            <a:r>
              <a:rPr lang="en-CA" dirty="0"/>
              <a:t> dans la base de </a:t>
            </a:r>
            <a:r>
              <a:rPr lang="en-CA" dirty="0" err="1"/>
              <a:t>données</a:t>
            </a:r>
            <a:r>
              <a:rPr lang="en-CA" dirty="0"/>
              <a:t>.</a:t>
            </a:r>
          </a:p>
          <a:p>
            <a:endParaRPr lang="en-CA" dirty="0"/>
          </a:p>
          <a:p>
            <a:r>
              <a:rPr lang="en-CA" dirty="0" err="1"/>
              <a:t>Prenons</a:t>
            </a:r>
            <a:r>
              <a:rPr lang="en-CA" dirty="0"/>
              <a:t> le temps de </a:t>
            </a:r>
            <a:r>
              <a:rPr lang="en-CA" dirty="0" err="1"/>
              <a:t>voir</a:t>
            </a:r>
            <a:r>
              <a:rPr lang="en-CA" dirty="0"/>
              <a:t> un </a:t>
            </a:r>
            <a:r>
              <a:rPr lang="en-CA" dirty="0" err="1"/>
              <a:t>exemple</a:t>
            </a:r>
            <a:endParaRPr lang="en-CA" dirty="0"/>
          </a:p>
        </p:txBody>
      </p:sp>
    </p:spTree>
    <p:extLst>
      <p:ext uri="{BB962C8B-B14F-4D97-AF65-F5344CB8AC3E}">
        <p14:creationId xmlns:p14="http://schemas.microsoft.com/office/powerpoint/2010/main" val="205642801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45D53-0711-403E-8232-B5DF57F84D78}"/>
              </a:ext>
            </a:extLst>
          </p:cNvPr>
          <p:cNvSpPr>
            <a:spLocks noGrp="1"/>
          </p:cNvSpPr>
          <p:nvPr>
            <p:ph type="title"/>
          </p:nvPr>
        </p:nvSpPr>
        <p:spPr/>
        <p:txBody>
          <a:bodyPr/>
          <a:lstStyle/>
          <a:p>
            <a:r>
              <a:rPr lang="en-CA" dirty="0"/>
              <a:t>Les </a:t>
            </a:r>
            <a:r>
              <a:rPr lang="en-CA" dirty="0" err="1"/>
              <a:t>opérations</a:t>
            </a:r>
            <a:r>
              <a:rPr lang="en-CA" dirty="0"/>
              <a:t> </a:t>
            </a:r>
            <a:r>
              <a:rPr lang="en-CA" dirty="0" err="1"/>
              <a:t>d'ajout</a:t>
            </a:r>
            <a:endParaRPr lang="en-CA" dirty="0"/>
          </a:p>
        </p:txBody>
      </p:sp>
      <p:sp>
        <p:nvSpPr>
          <p:cNvPr id="3" name="Content Placeholder 2">
            <a:extLst>
              <a:ext uri="{FF2B5EF4-FFF2-40B4-BE49-F238E27FC236}">
                <a16:creationId xmlns:a16="http://schemas.microsoft.com/office/drawing/2014/main" id="{C02F7045-B148-451B-B4C3-E355DC4CD227}"/>
              </a:ext>
            </a:extLst>
          </p:cNvPr>
          <p:cNvSpPr>
            <a:spLocks noGrp="1"/>
          </p:cNvSpPr>
          <p:nvPr>
            <p:ph idx="1"/>
          </p:nvPr>
        </p:nvSpPr>
        <p:spPr/>
        <p:txBody>
          <a:bodyPr/>
          <a:lstStyle/>
          <a:p>
            <a:r>
              <a:rPr lang="en-US" dirty="0"/>
              <a:t>Pour </a:t>
            </a:r>
            <a:r>
              <a:rPr lang="en-US" dirty="0" err="1"/>
              <a:t>l’exemple</a:t>
            </a:r>
            <a:r>
              <a:rPr lang="en-US" dirty="0"/>
              <a:t> que nous </a:t>
            </a:r>
            <a:r>
              <a:rPr lang="en-US" dirty="0" err="1"/>
              <a:t>verrons</a:t>
            </a:r>
            <a:r>
              <a:rPr lang="en-US" dirty="0"/>
              <a:t>, nous </a:t>
            </a:r>
            <a:r>
              <a:rPr lang="en-US" dirty="0" err="1"/>
              <a:t>utiliserons</a:t>
            </a:r>
            <a:r>
              <a:rPr lang="en-US" dirty="0"/>
              <a:t> </a:t>
            </a:r>
            <a:r>
              <a:rPr lang="en-US" dirty="0" err="1"/>
              <a:t>ce</a:t>
            </a:r>
            <a:r>
              <a:rPr lang="en-US" dirty="0"/>
              <a:t> </a:t>
            </a:r>
            <a:r>
              <a:rPr lang="en-US" dirty="0" err="1"/>
              <a:t>formulaire</a:t>
            </a:r>
            <a:endParaRPr lang="en-CA" dirty="0"/>
          </a:p>
        </p:txBody>
      </p:sp>
      <p:pic>
        <p:nvPicPr>
          <p:cNvPr id="6" name="Picture 5">
            <a:extLst>
              <a:ext uri="{FF2B5EF4-FFF2-40B4-BE49-F238E27FC236}">
                <a16:creationId xmlns:a16="http://schemas.microsoft.com/office/drawing/2014/main" id="{C106DCA6-4E4E-DDE5-8834-7DE5A574A0B1}"/>
              </a:ext>
            </a:extLst>
          </p:cNvPr>
          <p:cNvPicPr>
            <a:picLocks noChangeAspect="1"/>
          </p:cNvPicPr>
          <p:nvPr/>
        </p:nvPicPr>
        <p:blipFill>
          <a:blip r:embed="rId2"/>
          <a:stretch>
            <a:fillRect/>
          </a:stretch>
        </p:blipFill>
        <p:spPr>
          <a:xfrm>
            <a:off x="1225853" y="2638314"/>
            <a:ext cx="4715533" cy="1581371"/>
          </a:xfrm>
          <a:prstGeom prst="rect">
            <a:avLst/>
          </a:prstGeom>
        </p:spPr>
      </p:pic>
    </p:spTree>
    <p:extLst>
      <p:ext uri="{BB962C8B-B14F-4D97-AF65-F5344CB8AC3E}">
        <p14:creationId xmlns:p14="http://schemas.microsoft.com/office/powerpoint/2010/main" val="393630407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D88AC-95C5-4B50-9327-AFD9C476F176}"/>
              </a:ext>
            </a:extLst>
          </p:cNvPr>
          <p:cNvSpPr>
            <a:spLocks noGrp="1"/>
          </p:cNvSpPr>
          <p:nvPr>
            <p:ph type="title"/>
            <p:custDataLst>
              <p:tags r:id="rId1"/>
            </p:custDataLst>
          </p:nvPr>
        </p:nvSpPr>
        <p:spPr/>
        <p:txBody>
          <a:bodyPr/>
          <a:lstStyle/>
          <a:p>
            <a:r>
              <a:rPr lang="en-CA" dirty="0"/>
              <a:t>Les </a:t>
            </a:r>
            <a:r>
              <a:rPr lang="en-CA" dirty="0" err="1"/>
              <a:t>opérations</a:t>
            </a:r>
            <a:r>
              <a:rPr lang="en-CA" dirty="0"/>
              <a:t> </a:t>
            </a:r>
            <a:r>
              <a:rPr lang="en-CA" dirty="0" err="1"/>
              <a:t>d'ajout</a:t>
            </a:r>
            <a:endParaRPr lang="fr-CA" dirty="0"/>
          </a:p>
        </p:txBody>
      </p:sp>
      <p:pic>
        <p:nvPicPr>
          <p:cNvPr id="4" name="Picture 3">
            <a:extLst>
              <a:ext uri="{FF2B5EF4-FFF2-40B4-BE49-F238E27FC236}">
                <a16:creationId xmlns:a16="http://schemas.microsoft.com/office/drawing/2014/main" id="{5FE5CE87-A5B7-661F-D64A-ACCA420F1013}"/>
              </a:ext>
            </a:extLst>
          </p:cNvPr>
          <p:cNvPicPr>
            <a:picLocks noChangeAspect="1"/>
          </p:cNvPicPr>
          <p:nvPr/>
        </p:nvPicPr>
        <p:blipFill>
          <a:blip r:embed="rId3"/>
          <a:stretch>
            <a:fillRect/>
          </a:stretch>
        </p:blipFill>
        <p:spPr>
          <a:xfrm>
            <a:off x="938691" y="1576631"/>
            <a:ext cx="8316486" cy="4077269"/>
          </a:xfrm>
          <a:prstGeom prst="rect">
            <a:avLst/>
          </a:prstGeom>
        </p:spPr>
      </p:pic>
    </p:spTree>
    <p:extLst>
      <p:ext uri="{BB962C8B-B14F-4D97-AF65-F5344CB8AC3E}">
        <p14:creationId xmlns:p14="http://schemas.microsoft.com/office/powerpoint/2010/main" val="114126993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87BCA-447E-4A76-B768-011B1D1A00DE}"/>
              </a:ext>
            </a:extLst>
          </p:cNvPr>
          <p:cNvSpPr>
            <a:spLocks noGrp="1"/>
          </p:cNvSpPr>
          <p:nvPr>
            <p:ph type="title"/>
            <p:custDataLst>
              <p:tags r:id="rId1"/>
            </p:custDataLst>
          </p:nvPr>
        </p:nvSpPr>
        <p:spPr/>
        <p:txBody>
          <a:bodyPr/>
          <a:lstStyle/>
          <a:p>
            <a:r>
              <a:rPr lang="en-CA" dirty="0"/>
              <a:t>Les </a:t>
            </a:r>
            <a:r>
              <a:rPr lang="en-CA" dirty="0" err="1"/>
              <a:t>opérations</a:t>
            </a:r>
            <a:r>
              <a:rPr lang="en-CA" dirty="0"/>
              <a:t> </a:t>
            </a:r>
            <a:r>
              <a:rPr lang="en-CA" dirty="0" err="1"/>
              <a:t>d'ajout</a:t>
            </a:r>
            <a:endParaRPr lang="fr-CA" dirty="0"/>
          </a:p>
        </p:txBody>
      </p:sp>
      <p:sp>
        <p:nvSpPr>
          <p:cNvPr id="3" name="Content Placeholder 2">
            <a:extLst>
              <a:ext uri="{FF2B5EF4-FFF2-40B4-BE49-F238E27FC236}">
                <a16:creationId xmlns:a16="http://schemas.microsoft.com/office/drawing/2014/main" id="{F2217620-EA2D-4C47-B24A-B268F0559C0F}"/>
              </a:ext>
            </a:extLst>
          </p:cNvPr>
          <p:cNvSpPr>
            <a:spLocks noGrp="1"/>
          </p:cNvSpPr>
          <p:nvPr>
            <p:ph idx="1"/>
            <p:custDataLst>
              <p:tags r:id="rId2"/>
            </p:custDataLst>
          </p:nvPr>
        </p:nvSpPr>
        <p:spPr/>
        <p:txBody>
          <a:bodyPr/>
          <a:lstStyle/>
          <a:p>
            <a:r>
              <a:rPr lang="en-CA" dirty="0"/>
              <a:t>Je </a:t>
            </a:r>
            <a:r>
              <a:rPr lang="en-CA" dirty="0" err="1"/>
              <a:t>vous</a:t>
            </a:r>
            <a:r>
              <a:rPr lang="en-CA" dirty="0"/>
              <a:t> </a:t>
            </a:r>
            <a:r>
              <a:rPr lang="en-CA" dirty="0" err="1"/>
              <a:t>inviterais</a:t>
            </a:r>
            <a:r>
              <a:rPr lang="en-CA" dirty="0"/>
              <a:t> à porter </a:t>
            </a:r>
            <a:r>
              <a:rPr lang="en-CA" dirty="0" err="1"/>
              <a:t>une</a:t>
            </a:r>
            <a:r>
              <a:rPr lang="en-CA" dirty="0"/>
              <a:t> attention </a:t>
            </a:r>
            <a:r>
              <a:rPr lang="en-CA" dirty="0" err="1"/>
              <a:t>particulière</a:t>
            </a:r>
            <a:r>
              <a:rPr lang="en-CA" dirty="0"/>
              <a:t> sur deux petits </a:t>
            </a:r>
            <a:r>
              <a:rPr lang="en-CA" dirty="0" err="1"/>
              <a:t>changements</a:t>
            </a:r>
            <a:r>
              <a:rPr lang="en-CA" dirty="0"/>
              <a:t> dans le code: la </a:t>
            </a:r>
            <a:r>
              <a:rPr lang="en-CA" dirty="0" err="1"/>
              <a:t>valeur</a:t>
            </a:r>
            <a:r>
              <a:rPr lang="en-CA" dirty="0"/>
              <a:t> de retour et le type de retour.</a:t>
            </a:r>
          </a:p>
          <a:p>
            <a:endParaRPr lang="en-CA" dirty="0"/>
          </a:p>
          <a:p>
            <a:r>
              <a:rPr lang="en-CA" dirty="0"/>
              <a:t>Le type de retour </a:t>
            </a:r>
            <a:r>
              <a:rPr lang="en-CA" dirty="0" err="1"/>
              <a:t>est</a:t>
            </a:r>
            <a:r>
              <a:rPr lang="en-CA" dirty="0"/>
              <a:t> 	: </a:t>
            </a:r>
            <a:r>
              <a:rPr lang="en-CA" dirty="0" err="1">
                <a:solidFill>
                  <a:srgbClr val="FFC000"/>
                </a:solidFill>
              </a:rPr>
              <a:t>IActionResult</a:t>
            </a:r>
            <a:endParaRPr lang="en-CA" dirty="0">
              <a:solidFill>
                <a:srgbClr val="FFC000"/>
              </a:solidFill>
            </a:endParaRPr>
          </a:p>
          <a:p>
            <a:r>
              <a:rPr lang="en-CA" dirty="0"/>
              <a:t>Le retour </a:t>
            </a:r>
            <a:r>
              <a:rPr lang="en-CA" dirty="0" err="1"/>
              <a:t>est</a:t>
            </a:r>
            <a:r>
              <a:rPr lang="en-CA" dirty="0"/>
              <a:t> 			: </a:t>
            </a:r>
            <a:r>
              <a:rPr lang="en-CA" dirty="0">
                <a:solidFill>
                  <a:srgbClr val="FFC000"/>
                </a:solidFill>
              </a:rPr>
              <a:t>return new </a:t>
            </a:r>
            <a:r>
              <a:rPr lang="en-CA" dirty="0" err="1">
                <a:solidFill>
                  <a:srgbClr val="FFC000"/>
                </a:solidFill>
              </a:rPr>
              <a:t>RedirectToPageResult</a:t>
            </a:r>
            <a:r>
              <a:rPr lang="en-CA" dirty="0">
                <a:solidFill>
                  <a:srgbClr val="FFC000"/>
                </a:solidFill>
              </a:rPr>
              <a:t>("/Index");</a:t>
            </a:r>
          </a:p>
          <a:p>
            <a:endParaRPr lang="en-CA" dirty="0">
              <a:solidFill>
                <a:srgbClr val="FFC000"/>
              </a:solidFill>
            </a:endParaRPr>
          </a:p>
        </p:txBody>
      </p:sp>
    </p:spTree>
    <p:extLst>
      <p:ext uri="{BB962C8B-B14F-4D97-AF65-F5344CB8AC3E}">
        <p14:creationId xmlns:p14="http://schemas.microsoft.com/office/powerpoint/2010/main" val="215628793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5613C-A856-43A1-90C0-F18BA37A9D4E}"/>
              </a:ext>
            </a:extLst>
          </p:cNvPr>
          <p:cNvSpPr>
            <a:spLocks noGrp="1"/>
          </p:cNvSpPr>
          <p:nvPr>
            <p:ph type="title"/>
            <p:custDataLst>
              <p:tags r:id="rId1"/>
            </p:custDataLst>
          </p:nvPr>
        </p:nvSpPr>
        <p:spPr/>
        <p:txBody>
          <a:bodyPr/>
          <a:lstStyle/>
          <a:p>
            <a:r>
              <a:rPr lang="en-CA" dirty="0"/>
              <a:t>Les </a:t>
            </a:r>
            <a:r>
              <a:rPr lang="en-CA" dirty="0" err="1"/>
              <a:t>opérations</a:t>
            </a:r>
            <a:r>
              <a:rPr lang="en-CA" dirty="0"/>
              <a:t> </a:t>
            </a:r>
            <a:r>
              <a:rPr lang="en-CA" dirty="0" err="1"/>
              <a:t>d'ajout</a:t>
            </a:r>
            <a:endParaRPr lang="fr-CA" dirty="0"/>
          </a:p>
        </p:txBody>
      </p:sp>
      <p:sp>
        <p:nvSpPr>
          <p:cNvPr id="3" name="Content Placeholder 2">
            <a:extLst>
              <a:ext uri="{FF2B5EF4-FFF2-40B4-BE49-F238E27FC236}">
                <a16:creationId xmlns:a16="http://schemas.microsoft.com/office/drawing/2014/main" id="{1B80F2D7-0EDD-49D7-918B-C6DBE44DFA96}"/>
              </a:ext>
            </a:extLst>
          </p:cNvPr>
          <p:cNvSpPr>
            <a:spLocks noGrp="1"/>
          </p:cNvSpPr>
          <p:nvPr>
            <p:ph idx="1"/>
            <p:custDataLst>
              <p:tags r:id="rId2"/>
            </p:custDataLst>
          </p:nvPr>
        </p:nvSpPr>
        <p:spPr/>
        <p:txBody>
          <a:bodyPr/>
          <a:lstStyle/>
          <a:p>
            <a:r>
              <a:rPr lang="en-CA" dirty="0"/>
              <a:t>Il </a:t>
            </a:r>
            <a:r>
              <a:rPr lang="en-CA" dirty="0" err="1"/>
              <a:t>s'agit</a:t>
            </a:r>
            <a:r>
              <a:rPr lang="en-CA" dirty="0"/>
              <a:t> </a:t>
            </a:r>
            <a:r>
              <a:rPr lang="en-CA" dirty="0" err="1"/>
              <a:t>d'une</a:t>
            </a:r>
            <a:r>
              <a:rPr lang="en-CA" dirty="0"/>
              <a:t> </a:t>
            </a:r>
            <a:r>
              <a:rPr lang="en-CA" dirty="0" err="1"/>
              <a:t>façon</a:t>
            </a:r>
            <a:r>
              <a:rPr lang="en-CA" dirty="0"/>
              <a:t> de </a:t>
            </a:r>
            <a:r>
              <a:rPr lang="en-CA" dirty="0" err="1"/>
              <a:t>communiquer</a:t>
            </a:r>
            <a:r>
              <a:rPr lang="en-CA" dirty="0"/>
              <a:t> avec ASP.NET </a:t>
            </a:r>
            <a:r>
              <a:rPr lang="en-CA" dirty="0" err="1"/>
              <a:t>afin</a:t>
            </a:r>
            <a:r>
              <a:rPr lang="en-CA" dirty="0"/>
              <a:t> de </a:t>
            </a:r>
            <a:r>
              <a:rPr lang="en-CA" dirty="0" err="1"/>
              <a:t>lui</a:t>
            </a:r>
            <a:r>
              <a:rPr lang="en-CA" dirty="0"/>
              <a:t> demander </a:t>
            </a:r>
            <a:r>
              <a:rPr lang="en-CA" dirty="0" err="1"/>
              <a:t>d'exécuter</a:t>
            </a:r>
            <a:r>
              <a:rPr lang="en-CA" dirty="0"/>
              <a:t> </a:t>
            </a:r>
            <a:r>
              <a:rPr lang="en-CA" dirty="0" err="1"/>
              <a:t>une</a:t>
            </a:r>
            <a:r>
              <a:rPr lang="en-CA" dirty="0"/>
              <a:t> action </a:t>
            </a:r>
            <a:r>
              <a:rPr lang="en-CA" dirty="0" err="1"/>
              <a:t>particulière</a:t>
            </a:r>
            <a:r>
              <a:rPr lang="en-CA" dirty="0"/>
              <a:t>.</a:t>
            </a:r>
          </a:p>
          <a:p>
            <a:endParaRPr lang="en-CA" dirty="0"/>
          </a:p>
          <a:p>
            <a:r>
              <a:rPr lang="en-CA" dirty="0"/>
              <a:t>Dans </a:t>
            </a:r>
            <a:r>
              <a:rPr lang="en-CA" dirty="0" err="1"/>
              <a:t>ce</a:t>
            </a:r>
            <a:r>
              <a:rPr lang="en-CA" dirty="0"/>
              <a:t> </a:t>
            </a:r>
            <a:r>
              <a:rPr lang="en-CA" dirty="0" err="1"/>
              <a:t>cas</a:t>
            </a:r>
            <a:r>
              <a:rPr lang="en-CA" dirty="0"/>
              <a:t>-ci, on </a:t>
            </a:r>
            <a:r>
              <a:rPr lang="en-CA" dirty="0" err="1"/>
              <a:t>lui</a:t>
            </a:r>
            <a:r>
              <a:rPr lang="en-CA" dirty="0"/>
              <a:t> </a:t>
            </a:r>
            <a:r>
              <a:rPr lang="en-CA" dirty="0" err="1"/>
              <a:t>demande</a:t>
            </a:r>
            <a:r>
              <a:rPr lang="en-CA" dirty="0"/>
              <a:t> de ne pas </a:t>
            </a:r>
            <a:r>
              <a:rPr lang="en-CA" dirty="0" err="1"/>
              <a:t>afficher</a:t>
            </a:r>
            <a:r>
              <a:rPr lang="en-CA" dirty="0"/>
              <a:t> la page </a:t>
            </a:r>
            <a:r>
              <a:rPr lang="en-CA" dirty="0" err="1"/>
              <a:t>associée</a:t>
            </a:r>
            <a:r>
              <a:rPr lang="en-CA" dirty="0"/>
              <a:t> au </a:t>
            </a:r>
            <a:r>
              <a:rPr lang="en-CA" dirty="0" err="1"/>
              <a:t>traitement</a:t>
            </a:r>
            <a:r>
              <a:rPr lang="en-CA" dirty="0"/>
              <a:t> du </a:t>
            </a:r>
            <a:r>
              <a:rPr lang="en-CA" dirty="0" err="1"/>
              <a:t>formulaire</a:t>
            </a:r>
            <a:r>
              <a:rPr lang="en-CA" dirty="0"/>
              <a:t> (le </a:t>
            </a:r>
            <a:r>
              <a:rPr lang="en-CA" dirty="0" err="1"/>
              <a:t>formulaire</a:t>
            </a:r>
            <a:r>
              <a:rPr lang="en-CA" dirty="0"/>
              <a:t> </a:t>
            </a:r>
            <a:r>
              <a:rPr lang="en-CA" dirty="0" err="1"/>
              <a:t>lui-même</a:t>
            </a:r>
            <a:r>
              <a:rPr lang="en-CA" dirty="0"/>
              <a:t>) </a:t>
            </a:r>
            <a:r>
              <a:rPr lang="en-CA" dirty="0" err="1"/>
              <a:t>mais</a:t>
            </a:r>
            <a:r>
              <a:rPr lang="en-CA" dirty="0"/>
              <a:t> </a:t>
            </a:r>
            <a:r>
              <a:rPr lang="en-CA" dirty="0" err="1"/>
              <a:t>plutôt</a:t>
            </a:r>
            <a:r>
              <a:rPr lang="en-CA" dirty="0"/>
              <a:t> </a:t>
            </a:r>
            <a:r>
              <a:rPr lang="en-CA" dirty="0" err="1"/>
              <a:t>une</a:t>
            </a:r>
            <a:r>
              <a:rPr lang="en-CA" dirty="0"/>
              <a:t> </a:t>
            </a:r>
            <a:r>
              <a:rPr lang="en-CA" dirty="0" err="1"/>
              <a:t>autre</a:t>
            </a:r>
            <a:r>
              <a:rPr lang="en-CA" dirty="0"/>
              <a:t> page.</a:t>
            </a:r>
          </a:p>
          <a:p>
            <a:r>
              <a:rPr lang="en-CA" dirty="0"/>
              <a:t>Dans </a:t>
            </a:r>
            <a:r>
              <a:rPr lang="en-CA" dirty="0" err="1"/>
              <a:t>ce</a:t>
            </a:r>
            <a:r>
              <a:rPr lang="en-CA" dirty="0"/>
              <a:t> </a:t>
            </a:r>
            <a:r>
              <a:rPr lang="en-CA" dirty="0" err="1"/>
              <a:t>cas</a:t>
            </a:r>
            <a:r>
              <a:rPr lang="en-CA" dirty="0"/>
              <a:t>-ci, on </a:t>
            </a:r>
            <a:r>
              <a:rPr lang="en-CA" dirty="0" err="1"/>
              <a:t>redirige</a:t>
            </a:r>
            <a:r>
              <a:rPr lang="en-CA" dirty="0"/>
              <a:t> </a:t>
            </a:r>
            <a:r>
              <a:rPr lang="en-CA" dirty="0" err="1"/>
              <a:t>l'utilisateur</a:t>
            </a:r>
            <a:r>
              <a:rPr lang="en-CA" dirty="0"/>
              <a:t> </a:t>
            </a:r>
            <a:r>
              <a:rPr lang="en-CA" dirty="0" err="1"/>
              <a:t>vers</a:t>
            </a:r>
            <a:r>
              <a:rPr lang="en-CA" dirty="0"/>
              <a:t> la page Index.</a:t>
            </a:r>
          </a:p>
          <a:p>
            <a:r>
              <a:rPr lang="en-CA" dirty="0" err="1"/>
              <a:t>Ainsi</a:t>
            </a:r>
            <a:r>
              <a:rPr lang="en-CA" dirty="0"/>
              <a:t>, </a:t>
            </a:r>
            <a:r>
              <a:rPr lang="en-CA" dirty="0" err="1"/>
              <a:t>l'utilisateur</a:t>
            </a:r>
            <a:r>
              <a:rPr lang="en-CA" dirty="0"/>
              <a:t> qui </a:t>
            </a:r>
            <a:r>
              <a:rPr lang="en-CA" dirty="0" err="1"/>
              <a:t>ajoute</a:t>
            </a:r>
            <a:r>
              <a:rPr lang="en-CA" dirty="0"/>
              <a:t> un client </a:t>
            </a:r>
            <a:r>
              <a:rPr lang="en-CA" dirty="0" err="1"/>
              <a:t>verra</a:t>
            </a:r>
            <a:r>
              <a:rPr lang="en-CA" dirty="0"/>
              <a:t> </a:t>
            </a:r>
            <a:r>
              <a:rPr lang="en-CA" dirty="0" err="1"/>
              <a:t>immédiatement</a:t>
            </a:r>
            <a:r>
              <a:rPr lang="en-CA" dirty="0"/>
              <a:t> la </a:t>
            </a:r>
            <a:r>
              <a:rPr lang="en-CA" dirty="0" err="1"/>
              <a:t>liste</a:t>
            </a:r>
            <a:r>
              <a:rPr lang="en-CA" dirty="0"/>
              <a:t> de client </a:t>
            </a:r>
            <a:r>
              <a:rPr lang="en-CA" dirty="0" err="1"/>
              <a:t>maintenant</a:t>
            </a:r>
            <a:r>
              <a:rPr lang="en-CA" dirty="0"/>
              <a:t> mise à jour </a:t>
            </a:r>
            <a:r>
              <a:rPr lang="en-CA" dirty="0" err="1"/>
              <a:t>plutôt</a:t>
            </a:r>
            <a:r>
              <a:rPr lang="en-CA" dirty="0"/>
              <a:t> que le </a:t>
            </a:r>
            <a:r>
              <a:rPr lang="en-CA" dirty="0" err="1"/>
              <a:t>formulaire</a:t>
            </a:r>
            <a:r>
              <a:rPr lang="en-CA" dirty="0"/>
              <a:t> </a:t>
            </a:r>
            <a:r>
              <a:rPr lang="en-CA" dirty="0" err="1"/>
              <a:t>d'ajout</a:t>
            </a:r>
            <a:r>
              <a:rPr lang="en-CA" dirty="0"/>
              <a:t>.</a:t>
            </a:r>
            <a:endParaRPr lang="fr-CA" dirty="0"/>
          </a:p>
        </p:txBody>
      </p:sp>
    </p:spTree>
    <p:extLst>
      <p:ext uri="{BB962C8B-B14F-4D97-AF65-F5344CB8AC3E}">
        <p14:creationId xmlns:p14="http://schemas.microsoft.com/office/powerpoint/2010/main" val="12933947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ADCDE-E97C-479E-B2F2-7A2C9ACF3751}"/>
              </a:ext>
            </a:extLst>
          </p:cNvPr>
          <p:cNvSpPr>
            <a:spLocks noGrp="1"/>
          </p:cNvSpPr>
          <p:nvPr>
            <p:ph type="title"/>
            <p:custDataLst>
              <p:tags r:id="rId1"/>
            </p:custDataLst>
          </p:nvPr>
        </p:nvSpPr>
        <p:spPr>
          <a:xfrm>
            <a:off x="726010" y="2728735"/>
            <a:ext cx="9404723" cy="1400530"/>
          </a:xfrm>
        </p:spPr>
        <p:txBody>
          <a:bodyPr/>
          <a:lstStyle/>
          <a:p>
            <a:r>
              <a:rPr lang="fr-CA" dirty="0"/>
              <a:t>Les opérations de modification</a:t>
            </a:r>
          </a:p>
        </p:txBody>
      </p:sp>
    </p:spTree>
    <p:extLst>
      <p:ext uri="{BB962C8B-B14F-4D97-AF65-F5344CB8AC3E}">
        <p14:creationId xmlns:p14="http://schemas.microsoft.com/office/powerpoint/2010/main" val="30146303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D88AC-95C5-4B50-9327-AFD9C476F176}"/>
              </a:ext>
            </a:extLst>
          </p:cNvPr>
          <p:cNvSpPr>
            <a:spLocks noGrp="1"/>
          </p:cNvSpPr>
          <p:nvPr>
            <p:ph type="title"/>
            <p:custDataLst>
              <p:tags r:id="rId1"/>
            </p:custDataLst>
          </p:nvPr>
        </p:nvSpPr>
        <p:spPr/>
        <p:txBody>
          <a:bodyPr/>
          <a:lstStyle/>
          <a:p>
            <a:r>
              <a:rPr lang="en-CA" dirty="0"/>
              <a:t>Les </a:t>
            </a:r>
            <a:r>
              <a:rPr lang="en-CA" dirty="0" err="1"/>
              <a:t>opérations</a:t>
            </a:r>
            <a:r>
              <a:rPr lang="en-CA" dirty="0"/>
              <a:t> de modification</a:t>
            </a:r>
            <a:endParaRPr lang="fr-CA" dirty="0"/>
          </a:p>
        </p:txBody>
      </p:sp>
      <p:sp>
        <p:nvSpPr>
          <p:cNvPr id="3" name="Content Placeholder 2">
            <a:extLst>
              <a:ext uri="{FF2B5EF4-FFF2-40B4-BE49-F238E27FC236}">
                <a16:creationId xmlns:a16="http://schemas.microsoft.com/office/drawing/2014/main" id="{658841F8-95A7-4F4C-8A95-1835691B854F}"/>
              </a:ext>
            </a:extLst>
          </p:cNvPr>
          <p:cNvSpPr>
            <a:spLocks noGrp="1"/>
          </p:cNvSpPr>
          <p:nvPr>
            <p:ph idx="1"/>
            <p:custDataLst>
              <p:tags r:id="rId2"/>
            </p:custDataLst>
          </p:nvPr>
        </p:nvSpPr>
        <p:spPr/>
        <p:txBody>
          <a:bodyPr/>
          <a:lstStyle/>
          <a:p>
            <a:r>
              <a:rPr lang="en-CA" dirty="0"/>
              <a:t>Pour </a:t>
            </a:r>
            <a:r>
              <a:rPr lang="en-CA" dirty="0" err="1"/>
              <a:t>effectuer</a:t>
            </a:r>
            <a:r>
              <a:rPr lang="en-CA" dirty="0"/>
              <a:t> la modification, </a:t>
            </a:r>
            <a:r>
              <a:rPr lang="en-CA" dirty="0" err="1"/>
              <a:t>il</a:t>
            </a:r>
            <a:r>
              <a:rPr lang="en-CA" dirty="0"/>
              <a:t> </a:t>
            </a:r>
            <a:r>
              <a:rPr lang="en-CA" dirty="0" err="1"/>
              <a:t>pourra</a:t>
            </a:r>
            <a:r>
              <a:rPr lang="en-CA" dirty="0"/>
              <a:t> </a:t>
            </a:r>
            <a:r>
              <a:rPr lang="en-CA" dirty="0" err="1"/>
              <a:t>être</a:t>
            </a:r>
            <a:r>
              <a:rPr lang="en-CA" dirty="0"/>
              <a:t> possible </a:t>
            </a:r>
            <a:r>
              <a:rPr lang="en-CA" dirty="0" err="1"/>
              <a:t>d'ajouter</a:t>
            </a:r>
            <a:r>
              <a:rPr lang="en-CA" dirty="0"/>
              <a:t> un bouton "Modifier" sur </a:t>
            </a:r>
            <a:r>
              <a:rPr lang="en-CA" dirty="0" err="1"/>
              <a:t>chacune</a:t>
            </a:r>
            <a:r>
              <a:rPr lang="en-CA" dirty="0"/>
              <a:t> des </a:t>
            </a:r>
            <a:r>
              <a:rPr lang="en-CA" dirty="0" err="1"/>
              <a:t>lignes</a:t>
            </a:r>
            <a:r>
              <a:rPr lang="en-CA" dirty="0"/>
              <a:t> du tableau </a:t>
            </a:r>
            <a:r>
              <a:rPr lang="en-CA" dirty="0" err="1"/>
              <a:t>d'affichage</a:t>
            </a:r>
            <a:r>
              <a:rPr lang="en-CA" dirty="0"/>
              <a:t>.</a:t>
            </a:r>
          </a:p>
          <a:p>
            <a:r>
              <a:rPr lang="en-CA" dirty="0"/>
              <a:t>Il sera </a:t>
            </a:r>
            <a:r>
              <a:rPr lang="en-CA" dirty="0" err="1"/>
              <a:t>nécessaire</a:t>
            </a:r>
            <a:r>
              <a:rPr lang="en-CA" dirty="0"/>
              <a:t> </a:t>
            </a:r>
            <a:r>
              <a:rPr lang="en-CA" dirty="0" err="1"/>
              <a:t>d'ajouter</a:t>
            </a:r>
            <a:r>
              <a:rPr lang="en-CA" dirty="0"/>
              <a:t> un </a:t>
            </a:r>
            <a:r>
              <a:rPr lang="en-CA" dirty="0" err="1"/>
              <a:t>paramètre</a:t>
            </a:r>
            <a:r>
              <a:rPr lang="en-CA" dirty="0"/>
              <a:t> dans </a:t>
            </a:r>
            <a:r>
              <a:rPr lang="en-CA" dirty="0" err="1"/>
              <a:t>l'URL</a:t>
            </a:r>
            <a:r>
              <a:rPr lang="en-CA" dirty="0"/>
              <a:t> </a:t>
            </a:r>
            <a:r>
              <a:rPr lang="en-CA" dirty="0" err="1"/>
              <a:t>afin</a:t>
            </a:r>
            <a:r>
              <a:rPr lang="en-CA" dirty="0"/>
              <a:t> que le </a:t>
            </a:r>
            <a:r>
              <a:rPr lang="en-CA" dirty="0" err="1"/>
              <a:t>formulaire</a:t>
            </a:r>
            <a:r>
              <a:rPr lang="en-CA" dirty="0"/>
              <a:t> </a:t>
            </a:r>
            <a:r>
              <a:rPr lang="en-CA" dirty="0" err="1"/>
              <a:t>puisse</a:t>
            </a:r>
            <a:r>
              <a:rPr lang="en-CA" dirty="0"/>
              <a:t> savoir quelle entrée nous </a:t>
            </a:r>
            <a:r>
              <a:rPr lang="en-CA" dirty="0" err="1"/>
              <a:t>tenterons</a:t>
            </a:r>
            <a:r>
              <a:rPr lang="en-CA" dirty="0"/>
              <a:t> de modifier.</a:t>
            </a:r>
            <a:endParaRPr lang="fr-CA" dirty="0"/>
          </a:p>
        </p:txBody>
      </p:sp>
      <p:pic>
        <p:nvPicPr>
          <p:cNvPr id="6" name="Picture 5">
            <a:extLst>
              <a:ext uri="{FF2B5EF4-FFF2-40B4-BE49-F238E27FC236}">
                <a16:creationId xmlns:a16="http://schemas.microsoft.com/office/drawing/2014/main" id="{EABE894A-9EB4-9D06-12BF-4B2AFDEDABDD}"/>
              </a:ext>
            </a:extLst>
          </p:cNvPr>
          <p:cNvPicPr>
            <a:picLocks noChangeAspect="1"/>
          </p:cNvPicPr>
          <p:nvPr/>
        </p:nvPicPr>
        <p:blipFill>
          <a:blip r:embed="rId4"/>
          <a:stretch>
            <a:fillRect/>
          </a:stretch>
        </p:blipFill>
        <p:spPr>
          <a:xfrm>
            <a:off x="555549" y="3614932"/>
            <a:ext cx="11278386" cy="2941787"/>
          </a:xfrm>
          <a:prstGeom prst="rect">
            <a:avLst/>
          </a:prstGeom>
        </p:spPr>
      </p:pic>
    </p:spTree>
    <p:extLst>
      <p:ext uri="{BB962C8B-B14F-4D97-AF65-F5344CB8AC3E}">
        <p14:creationId xmlns:p14="http://schemas.microsoft.com/office/powerpoint/2010/main" val="105983633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D88AC-95C5-4B50-9327-AFD9C476F176}"/>
              </a:ext>
            </a:extLst>
          </p:cNvPr>
          <p:cNvSpPr>
            <a:spLocks noGrp="1"/>
          </p:cNvSpPr>
          <p:nvPr>
            <p:ph type="title"/>
            <p:custDataLst>
              <p:tags r:id="rId1"/>
            </p:custDataLst>
          </p:nvPr>
        </p:nvSpPr>
        <p:spPr/>
        <p:txBody>
          <a:bodyPr/>
          <a:lstStyle/>
          <a:p>
            <a:r>
              <a:rPr lang="en-CA" dirty="0"/>
              <a:t>Les </a:t>
            </a:r>
            <a:r>
              <a:rPr lang="en-CA" dirty="0" err="1"/>
              <a:t>opérations</a:t>
            </a:r>
            <a:r>
              <a:rPr lang="en-CA" dirty="0"/>
              <a:t> de modification</a:t>
            </a:r>
            <a:endParaRPr lang="fr-CA" dirty="0"/>
          </a:p>
        </p:txBody>
      </p:sp>
      <p:sp>
        <p:nvSpPr>
          <p:cNvPr id="3" name="Content Placeholder 2">
            <a:extLst>
              <a:ext uri="{FF2B5EF4-FFF2-40B4-BE49-F238E27FC236}">
                <a16:creationId xmlns:a16="http://schemas.microsoft.com/office/drawing/2014/main" id="{658841F8-95A7-4F4C-8A95-1835691B854F}"/>
              </a:ext>
            </a:extLst>
          </p:cNvPr>
          <p:cNvSpPr>
            <a:spLocks noGrp="1"/>
          </p:cNvSpPr>
          <p:nvPr>
            <p:ph idx="1"/>
            <p:custDataLst>
              <p:tags r:id="rId2"/>
            </p:custDataLst>
          </p:nvPr>
        </p:nvSpPr>
        <p:spPr/>
        <p:txBody>
          <a:bodyPr/>
          <a:lstStyle/>
          <a:p>
            <a:r>
              <a:rPr lang="en-CA"/>
              <a:t>Voici le visuel de la page.</a:t>
            </a:r>
            <a:endParaRPr lang="fr-CA" dirty="0"/>
          </a:p>
        </p:txBody>
      </p:sp>
      <p:pic>
        <p:nvPicPr>
          <p:cNvPr id="8" name="Picture 7">
            <a:extLst>
              <a:ext uri="{FF2B5EF4-FFF2-40B4-BE49-F238E27FC236}">
                <a16:creationId xmlns:a16="http://schemas.microsoft.com/office/drawing/2014/main" id="{3BA5694E-3FA0-9744-4037-B5D9DF93E9ED}"/>
              </a:ext>
            </a:extLst>
          </p:cNvPr>
          <p:cNvPicPr>
            <a:picLocks noChangeAspect="1"/>
          </p:cNvPicPr>
          <p:nvPr/>
        </p:nvPicPr>
        <p:blipFill>
          <a:blip r:embed="rId4"/>
          <a:stretch>
            <a:fillRect/>
          </a:stretch>
        </p:blipFill>
        <p:spPr>
          <a:xfrm>
            <a:off x="952673" y="2817241"/>
            <a:ext cx="10136015" cy="3105583"/>
          </a:xfrm>
          <a:prstGeom prst="rect">
            <a:avLst/>
          </a:prstGeom>
        </p:spPr>
      </p:pic>
    </p:spTree>
    <p:extLst>
      <p:ext uri="{BB962C8B-B14F-4D97-AF65-F5344CB8AC3E}">
        <p14:creationId xmlns:p14="http://schemas.microsoft.com/office/powerpoint/2010/main" val="202533965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D88AC-95C5-4B50-9327-AFD9C476F176}"/>
              </a:ext>
            </a:extLst>
          </p:cNvPr>
          <p:cNvSpPr>
            <a:spLocks noGrp="1"/>
          </p:cNvSpPr>
          <p:nvPr>
            <p:ph type="title"/>
            <p:custDataLst>
              <p:tags r:id="rId1"/>
            </p:custDataLst>
          </p:nvPr>
        </p:nvSpPr>
        <p:spPr/>
        <p:txBody>
          <a:bodyPr/>
          <a:lstStyle/>
          <a:p>
            <a:r>
              <a:rPr lang="en-CA" dirty="0"/>
              <a:t>Les </a:t>
            </a:r>
            <a:r>
              <a:rPr lang="en-CA" dirty="0" err="1"/>
              <a:t>opérations</a:t>
            </a:r>
            <a:r>
              <a:rPr lang="en-CA" dirty="0"/>
              <a:t> de modification</a:t>
            </a:r>
            <a:endParaRPr lang="fr-CA" dirty="0"/>
          </a:p>
        </p:txBody>
      </p:sp>
      <p:sp>
        <p:nvSpPr>
          <p:cNvPr id="3" name="Content Placeholder 2">
            <a:extLst>
              <a:ext uri="{FF2B5EF4-FFF2-40B4-BE49-F238E27FC236}">
                <a16:creationId xmlns:a16="http://schemas.microsoft.com/office/drawing/2014/main" id="{658841F8-95A7-4F4C-8A95-1835691B854F}"/>
              </a:ext>
            </a:extLst>
          </p:cNvPr>
          <p:cNvSpPr>
            <a:spLocks noGrp="1"/>
          </p:cNvSpPr>
          <p:nvPr>
            <p:ph idx="1"/>
            <p:custDataLst>
              <p:tags r:id="rId2"/>
            </p:custDataLst>
          </p:nvPr>
        </p:nvSpPr>
        <p:spPr/>
        <p:txBody>
          <a:bodyPr/>
          <a:lstStyle/>
          <a:p>
            <a:r>
              <a:rPr lang="en-CA" dirty="0" err="1"/>
              <a:t>Vous</a:t>
            </a:r>
            <a:r>
              <a:rPr lang="en-CA" dirty="0"/>
              <a:t> </a:t>
            </a:r>
            <a:r>
              <a:rPr lang="en-CA" dirty="0" err="1"/>
              <a:t>aurez</a:t>
            </a:r>
            <a:r>
              <a:rPr lang="en-CA" dirty="0"/>
              <a:t> </a:t>
            </a:r>
            <a:r>
              <a:rPr lang="en-CA" dirty="0" err="1"/>
              <a:t>ainsi</a:t>
            </a:r>
            <a:r>
              <a:rPr lang="en-CA" dirty="0"/>
              <a:t> des liens qui </a:t>
            </a:r>
            <a:r>
              <a:rPr lang="en-CA" dirty="0" err="1"/>
              <a:t>sont</a:t>
            </a:r>
            <a:r>
              <a:rPr lang="en-CA" dirty="0"/>
              <a:t> </a:t>
            </a:r>
            <a:r>
              <a:rPr lang="en-CA" dirty="0" err="1"/>
              <a:t>différents</a:t>
            </a:r>
            <a:r>
              <a:rPr lang="en-CA" dirty="0"/>
              <a:t> pour </a:t>
            </a:r>
            <a:r>
              <a:rPr lang="en-CA" dirty="0" err="1"/>
              <a:t>chaque</a:t>
            </a:r>
            <a:r>
              <a:rPr lang="en-CA" dirty="0"/>
              <a:t> entrée:</a:t>
            </a:r>
            <a:endParaRPr lang="fr-CA" dirty="0"/>
          </a:p>
        </p:txBody>
      </p:sp>
      <p:pic>
        <p:nvPicPr>
          <p:cNvPr id="6" name="Picture 5">
            <a:extLst>
              <a:ext uri="{FF2B5EF4-FFF2-40B4-BE49-F238E27FC236}">
                <a16:creationId xmlns:a16="http://schemas.microsoft.com/office/drawing/2014/main" id="{68609E3D-6F1D-C71B-5913-3B9A82DB2FA0}"/>
              </a:ext>
            </a:extLst>
          </p:cNvPr>
          <p:cNvPicPr>
            <a:picLocks noChangeAspect="1"/>
          </p:cNvPicPr>
          <p:nvPr/>
        </p:nvPicPr>
        <p:blipFill>
          <a:blip r:embed="rId4"/>
          <a:stretch>
            <a:fillRect/>
          </a:stretch>
        </p:blipFill>
        <p:spPr>
          <a:xfrm>
            <a:off x="1486434" y="2585902"/>
            <a:ext cx="7724075" cy="4195481"/>
          </a:xfrm>
          <a:prstGeom prst="rect">
            <a:avLst/>
          </a:prstGeom>
        </p:spPr>
      </p:pic>
    </p:spTree>
    <p:extLst>
      <p:ext uri="{BB962C8B-B14F-4D97-AF65-F5344CB8AC3E}">
        <p14:creationId xmlns:p14="http://schemas.microsoft.com/office/powerpoint/2010/main" val="196407553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A6085-BC98-4E3C-ADF1-25C5E3CD13BA}"/>
              </a:ext>
            </a:extLst>
          </p:cNvPr>
          <p:cNvSpPr>
            <a:spLocks noGrp="1"/>
          </p:cNvSpPr>
          <p:nvPr>
            <p:ph type="title"/>
            <p:custDataLst>
              <p:tags r:id="rId1"/>
            </p:custDataLst>
          </p:nvPr>
        </p:nvSpPr>
        <p:spPr/>
        <p:txBody>
          <a:bodyPr/>
          <a:lstStyle/>
          <a:p>
            <a:r>
              <a:rPr lang="en-CA" dirty="0"/>
              <a:t>Les </a:t>
            </a:r>
            <a:r>
              <a:rPr lang="en-CA" dirty="0" err="1"/>
              <a:t>opérations</a:t>
            </a:r>
            <a:r>
              <a:rPr lang="en-CA" dirty="0"/>
              <a:t> de modification</a:t>
            </a:r>
            <a:endParaRPr lang="fr-CA" dirty="0"/>
          </a:p>
        </p:txBody>
      </p:sp>
      <p:sp>
        <p:nvSpPr>
          <p:cNvPr id="3" name="Content Placeholder 2">
            <a:extLst>
              <a:ext uri="{FF2B5EF4-FFF2-40B4-BE49-F238E27FC236}">
                <a16:creationId xmlns:a16="http://schemas.microsoft.com/office/drawing/2014/main" id="{2ACBDED2-7C6F-4B50-837E-27AD5C6B592C}"/>
              </a:ext>
            </a:extLst>
          </p:cNvPr>
          <p:cNvSpPr>
            <a:spLocks noGrp="1"/>
          </p:cNvSpPr>
          <p:nvPr>
            <p:ph idx="1"/>
            <p:custDataLst>
              <p:tags r:id="rId2"/>
            </p:custDataLst>
          </p:nvPr>
        </p:nvSpPr>
        <p:spPr/>
        <p:txBody>
          <a:bodyPr/>
          <a:lstStyle/>
          <a:p>
            <a:r>
              <a:rPr lang="en-CA" dirty="0" err="1"/>
              <a:t>Lorsque</a:t>
            </a:r>
            <a:r>
              <a:rPr lang="en-CA" dirty="0"/>
              <a:t> le </a:t>
            </a:r>
            <a:r>
              <a:rPr lang="en-CA" dirty="0" err="1"/>
              <a:t>formulaire</a:t>
            </a:r>
            <a:r>
              <a:rPr lang="en-CA" dirty="0"/>
              <a:t> </a:t>
            </a:r>
            <a:r>
              <a:rPr lang="en-CA" dirty="0" err="1"/>
              <a:t>est</a:t>
            </a:r>
            <a:r>
              <a:rPr lang="en-CA" dirty="0"/>
              <a:t> chargé, </a:t>
            </a:r>
            <a:r>
              <a:rPr lang="en-CA" dirty="0" err="1"/>
              <a:t>utiliser</a:t>
            </a:r>
            <a:r>
              <a:rPr lang="en-CA" dirty="0"/>
              <a:t> la </a:t>
            </a:r>
            <a:r>
              <a:rPr lang="en-CA" dirty="0" err="1"/>
              <a:t>méthode</a:t>
            </a:r>
            <a:r>
              <a:rPr lang="en-CA" dirty="0"/>
              <a:t> </a:t>
            </a:r>
            <a:r>
              <a:rPr lang="en-CA" dirty="0" err="1"/>
              <a:t>OnGet</a:t>
            </a:r>
            <a:r>
              <a:rPr lang="en-CA" dirty="0"/>
              <a:t> et le </a:t>
            </a:r>
            <a:r>
              <a:rPr lang="en-CA" dirty="0" err="1"/>
              <a:t>paramètre</a:t>
            </a:r>
            <a:r>
              <a:rPr lang="en-CA" dirty="0"/>
              <a:t> </a:t>
            </a:r>
            <a:r>
              <a:rPr lang="en-CA" dirty="0" err="1"/>
              <a:t>fournit</a:t>
            </a:r>
            <a:r>
              <a:rPr lang="en-CA" dirty="0"/>
              <a:t> dans </a:t>
            </a:r>
            <a:r>
              <a:rPr lang="en-CA" dirty="0" err="1"/>
              <a:t>l'URL</a:t>
            </a:r>
            <a:r>
              <a:rPr lang="en-CA" dirty="0"/>
              <a:t> pour changer les </a:t>
            </a:r>
            <a:r>
              <a:rPr lang="en-CA" dirty="0" err="1"/>
              <a:t>informations</a:t>
            </a:r>
            <a:r>
              <a:rPr lang="en-CA" dirty="0"/>
              <a:t> du client dans </a:t>
            </a:r>
            <a:r>
              <a:rPr lang="en-CA" dirty="0" err="1"/>
              <a:t>ViewData</a:t>
            </a:r>
            <a:endParaRPr lang="fr-CA" dirty="0"/>
          </a:p>
        </p:txBody>
      </p:sp>
      <p:pic>
        <p:nvPicPr>
          <p:cNvPr id="5" name="Picture 4">
            <a:extLst>
              <a:ext uri="{FF2B5EF4-FFF2-40B4-BE49-F238E27FC236}">
                <a16:creationId xmlns:a16="http://schemas.microsoft.com/office/drawing/2014/main" id="{E54117CB-8C70-53F7-D123-A621E813E36F}"/>
              </a:ext>
            </a:extLst>
          </p:cNvPr>
          <p:cNvPicPr>
            <a:picLocks noChangeAspect="1"/>
          </p:cNvPicPr>
          <p:nvPr/>
        </p:nvPicPr>
        <p:blipFill>
          <a:blip r:embed="rId4"/>
          <a:stretch>
            <a:fillRect/>
          </a:stretch>
        </p:blipFill>
        <p:spPr>
          <a:xfrm>
            <a:off x="1425347" y="3171776"/>
            <a:ext cx="7846249" cy="3576615"/>
          </a:xfrm>
          <a:prstGeom prst="rect">
            <a:avLst/>
          </a:prstGeom>
        </p:spPr>
      </p:pic>
    </p:spTree>
    <p:extLst>
      <p:ext uri="{BB962C8B-B14F-4D97-AF65-F5344CB8AC3E}">
        <p14:creationId xmlns:p14="http://schemas.microsoft.com/office/powerpoint/2010/main" val="329056129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DD467-E5E1-4827-846B-55551323820A}"/>
              </a:ext>
            </a:extLst>
          </p:cNvPr>
          <p:cNvSpPr>
            <a:spLocks noGrp="1"/>
          </p:cNvSpPr>
          <p:nvPr>
            <p:ph type="title"/>
            <p:custDataLst>
              <p:tags r:id="rId1"/>
            </p:custDataLst>
          </p:nvPr>
        </p:nvSpPr>
        <p:spPr/>
        <p:txBody>
          <a:bodyPr/>
          <a:lstStyle/>
          <a:p>
            <a:r>
              <a:rPr lang="en-CA" dirty="0"/>
              <a:t>Les </a:t>
            </a:r>
            <a:r>
              <a:rPr lang="en-CA" dirty="0" err="1"/>
              <a:t>opérations</a:t>
            </a:r>
            <a:r>
              <a:rPr lang="en-CA" dirty="0"/>
              <a:t> de modification</a:t>
            </a:r>
            <a:endParaRPr lang="fr-CA" dirty="0"/>
          </a:p>
        </p:txBody>
      </p:sp>
      <p:sp>
        <p:nvSpPr>
          <p:cNvPr id="3" name="Content Placeholder 2">
            <a:extLst>
              <a:ext uri="{FF2B5EF4-FFF2-40B4-BE49-F238E27FC236}">
                <a16:creationId xmlns:a16="http://schemas.microsoft.com/office/drawing/2014/main" id="{BF47B338-8DC4-4327-9D08-3A602C37A9A4}"/>
              </a:ext>
            </a:extLst>
          </p:cNvPr>
          <p:cNvSpPr>
            <a:spLocks noGrp="1"/>
          </p:cNvSpPr>
          <p:nvPr>
            <p:ph idx="1"/>
            <p:custDataLst>
              <p:tags r:id="rId2"/>
            </p:custDataLst>
          </p:nvPr>
        </p:nvSpPr>
        <p:spPr>
          <a:xfrm>
            <a:off x="1103312" y="2052918"/>
            <a:ext cx="9114886" cy="4195481"/>
          </a:xfrm>
        </p:spPr>
        <p:txBody>
          <a:bodyPr/>
          <a:lstStyle/>
          <a:p>
            <a:r>
              <a:rPr lang="en-CA" dirty="0" err="1"/>
              <a:t>Vous</a:t>
            </a:r>
            <a:r>
              <a:rPr lang="en-CA" dirty="0"/>
              <a:t> </a:t>
            </a:r>
            <a:r>
              <a:rPr lang="en-CA" dirty="0" err="1"/>
              <a:t>pourrez</a:t>
            </a:r>
            <a:r>
              <a:rPr lang="en-CA" dirty="0"/>
              <a:t> </a:t>
            </a:r>
            <a:r>
              <a:rPr lang="en-CA" dirty="0" err="1"/>
              <a:t>ainsi</a:t>
            </a:r>
            <a:r>
              <a:rPr lang="en-CA" dirty="0"/>
              <a:t> </a:t>
            </a:r>
            <a:r>
              <a:rPr lang="en-CA" dirty="0" err="1"/>
              <a:t>préremplir</a:t>
            </a:r>
            <a:r>
              <a:rPr lang="en-CA" dirty="0"/>
              <a:t> le </a:t>
            </a:r>
            <a:r>
              <a:rPr lang="en-CA" dirty="0" err="1"/>
              <a:t>formulaire</a:t>
            </a:r>
            <a:r>
              <a:rPr lang="en-CA" dirty="0"/>
              <a:t> de modification.</a:t>
            </a:r>
          </a:p>
          <a:p>
            <a:endParaRPr lang="en-CA" dirty="0"/>
          </a:p>
          <a:p>
            <a:endParaRPr lang="en-CA" dirty="0"/>
          </a:p>
          <a:p>
            <a:endParaRPr lang="en-CA" dirty="0"/>
          </a:p>
          <a:p>
            <a:endParaRPr lang="en-CA" dirty="0"/>
          </a:p>
          <a:p>
            <a:endParaRPr lang="en-CA" dirty="0"/>
          </a:p>
          <a:p>
            <a:r>
              <a:rPr lang="en-CA" dirty="0" err="1"/>
              <a:t>Notez</a:t>
            </a:r>
            <a:r>
              <a:rPr lang="en-CA" dirty="0"/>
              <a:t> que le </a:t>
            </a:r>
            <a:r>
              <a:rPr lang="en-CA" dirty="0" err="1"/>
              <a:t>formulaire</a:t>
            </a:r>
            <a:r>
              <a:rPr lang="en-CA" dirty="0"/>
              <a:t> à deux </a:t>
            </a:r>
            <a:r>
              <a:rPr lang="en-CA" dirty="0" err="1"/>
              <a:t>différences</a:t>
            </a:r>
            <a:r>
              <a:rPr lang="en-CA" dirty="0"/>
              <a:t> avec le </a:t>
            </a:r>
            <a:r>
              <a:rPr lang="en-CA" dirty="0" err="1"/>
              <a:t>formulaire</a:t>
            </a:r>
            <a:r>
              <a:rPr lang="en-CA" dirty="0"/>
              <a:t> </a:t>
            </a:r>
            <a:r>
              <a:rPr lang="en-CA" dirty="0" err="1"/>
              <a:t>d'ajout</a:t>
            </a:r>
            <a:r>
              <a:rPr lang="en-CA" dirty="0"/>
              <a:t>:</a:t>
            </a:r>
          </a:p>
          <a:p>
            <a:pPr lvl="1"/>
            <a:r>
              <a:rPr lang="en-CA" dirty="0"/>
              <a:t>1) Il y a un </a:t>
            </a:r>
            <a:r>
              <a:rPr lang="en-CA" dirty="0" err="1"/>
              <a:t>maintenant</a:t>
            </a:r>
            <a:r>
              <a:rPr lang="en-CA" dirty="0"/>
              <a:t> un champ de "ID"</a:t>
            </a:r>
          </a:p>
          <a:p>
            <a:pPr lvl="1"/>
            <a:r>
              <a:rPr lang="en-CA" dirty="0"/>
              <a:t>2) </a:t>
            </a:r>
            <a:r>
              <a:rPr lang="en-CA" dirty="0" err="1"/>
              <a:t>Cet</a:t>
            </a:r>
            <a:r>
              <a:rPr lang="en-CA" dirty="0"/>
              <a:t> ID a la </a:t>
            </a:r>
            <a:r>
              <a:rPr lang="en-CA" dirty="0" err="1"/>
              <a:t>propriété</a:t>
            </a:r>
            <a:r>
              <a:rPr lang="en-CA" dirty="0"/>
              <a:t> </a:t>
            </a:r>
            <a:r>
              <a:rPr lang="en-CA" dirty="0" err="1"/>
              <a:t>readonly</a:t>
            </a:r>
            <a:r>
              <a:rPr lang="en-CA" dirty="0"/>
              <a:t> pour </a:t>
            </a:r>
            <a:r>
              <a:rPr lang="en-CA" dirty="0" err="1"/>
              <a:t>empêcher</a:t>
            </a:r>
            <a:r>
              <a:rPr lang="en-CA" dirty="0"/>
              <a:t> </a:t>
            </a:r>
            <a:r>
              <a:rPr lang="en-CA" dirty="0" err="1"/>
              <a:t>sa</a:t>
            </a:r>
            <a:r>
              <a:rPr lang="en-CA" dirty="0"/>
              <a:t> modification</a:t>
            </a:r>
          </a:p>
          <a:p>
            <a:endParaRPr lang="en-CA" dirty="0"/>
          </a:p>
          <a:p>
            <a:endParaRPr lang="fr-CA" dirty="0"/>
          </a:p>
        </p:txBody>
      </p:sp>
      <p:pic>
        <p:nvPicPr>
          <p:cNvPr id="6" name="Picture 5">
            <a:extLst>
              <a:ext uri="{FF2B5EF4-FFF2-40B4-BE49-F238E27FC236}">
                <a16:creationId xmlns:a16="http://schemas.microsoft.com/office/drawing/2014/main" id="{DEA364AA-4719-39F9-8521-2ADBBCB24E7B}"/>
              </a:ext>
            </a:extLst>
          </p:cNvPr>
          <p:cNvPicPr>
            <a:picLocks noChangeAspect="1"/>
          </p:cNvPicPr>
          <p:nvPr/>
        </p:nvPicPr>
        <p:blipFill>
          <a:blip r:embed="rId4"/>
          <a:stretch>
            <a:fillRect/>
          </a:stretch>
        </p:blipFill>
        <p:spPr>
          <a:xfrm>
            <a:off x="365913" y="2457314"/>
            <a:ext cx="11460174" cy="1943371"/>
          </a:xfrm>
          <a:prstGeom prst="rect">
            <a:avLst/>
          </a:prstGeom>
        </p:spPr>
      </p:pic>
    </p:spTree>
    <p:extLst>
      <p:ext uri="{BB962C8B-B14F-4D97-AF65-F5344CB8AC3E}">
        <p14:creationId xmlns:p14="http://schemas.microsoft.com/office/powerpoint/2010/main" val="466941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D5CA1-8512-4F33-A625-3652133A718D}"/>
              </a:ext>
            </a:extLst>
          </p:cNvPr>
          <p:cNvSpPr>
            <a:spLocks noGrp="1"/>
          </p:cNvSpPr>
          <p:nvPr>
            <p:ph type="title"/>
            <p:custDataLst>
              <p:tags r:id="rId1"/>
            </p:custDataLst>
          </p:nvPr>
        </p:nvSpPr>
        <p:spPr/>
        <p:txBody>
          <a:bodyPr/>
          <a:lstStyle/>
          <a:p>
            <a:r>
              <a:rPr lang="en-CA" dirty="0"/>
              <a:t>Les </a:t>
            </a:r>
            <a:r>
              <a:rPr lang="en-CA" dirty="0" err="1"/>
              <a:t>opérations</a:t>
            </a:r>
            <a:r>
              <a:rPr lang="en-CA" dirty="0"/>
              <a:t> de modification</a:t>
            </a:r>
            <a:endParaRPr lang="fr-CA" dirty="0"/>
          </a:p>
        </p:txBody>
      </p:sp>
      <p:sp>
        <p:nvSpPr>
          <p:cNvPr id="3" name="Content Placeholder 2">
            <a:extLst>
              <a:ext uri="{FF2B5EF4-FFF2-40B4-BE49-F238E27FC236}">
                <a16:creationId xmlns:a16="http://schemas.microsoft.com/office/drawing/2014/main" id="{9D405F31-19A4-45B9-AE17-6A4B3FF869E5}"/>
              </a:ext>
            </a:extLst>
          </p:cNvPr>
          <p:cNvSpPr>
            <a:spLocks noGrp="1"/>
          </p:cNvSpPr>
          <p:nvPr>
            <p:ph idx="1"/>
            <p:custDataLst>
              <p:tags r:id="rId2"/>
            </p:custDataLst>
          </p:nvPr>
        </p:nvSpPr>
        <p:spPr/>
        <p:txBody>
          <a:bodyPr/>
          <a:lstStyle/>
          <a:p>
            <a:r>
              <a:rPr lang="en-CA" dirty="0" err="1"/>
              <a:t>Vous</a:t>
            </a:r>
            <a:r>
              <a:rPr lang="en-CA" dirty="0"/>
              <a:t> </a:t>
            </a:r>
            <a:r>
              <a:rPr lang="en-CA" dirty="0" err="1"/>
              <a:t>pourrez</a:t>
            </a:r>
            <a:r>
              <a:rPr lang="en-CA" dirty="0"/>
              <a:t> </a:t>
            </a:r>
            <a:r>
              <a:rPr lang="en-CA" dirty="0" err="1"/>
              <a:t>avoir</a:t>
            </a:r>
            <a:r>
              <a:rPr lang="en-CA" dirty="0"/>
              <a:t> un </a:t>
            </a:r>
            <a:r>
              <a:rPr lang="en-CA" dirty="0" err="1"/>
              <a:t>formulaire</a:t>
            </a:r>
            <a:r>
              <a:rPr lang="en-CA" dirty="0"/>
              <a:t> </a:t>
            </a:r>
            <a:r>
              <a:rPr lang="en-CA" dirty="0" err="1"/>
              <a:t>rempli</a:t>
            </a:r>
            <a:r>
              <a:rPr lang="en-CA" dirty="0"/>
              <a:t> </a:t>
            </a:r>
            <a:r>
              <a:rPr lang="en-CA" dirty="0" err="1"/>
              <a:t>automatiquement</a:t>
            </a:r>
            <a:r>
              <a:rPr lang="en-CA" dirty="0"/>
              <a:t>.</a:t>
            </a:r>
          </a:p>
          <a:p>
            <a:r>
              <a:rPr lang="en-CA" dirty="0"/>
              <a:t>Du CSS </a:t>
            </a:r>
            <a:r>
              <a:rPr lang="en-CA" dirty="0" err="1"/>
              <a:t>peut</a:t>
            </a:r>
            <a:r>
              <a:rPr lang="en-CA" dirty="0"/>
              <a:t> </a:t>
            </a:r>
            <a:r>
              <a:rPr lang="en-CA" dirty="0" err="1"/>
              <a:t>être</a:t>
            </a:r>
            <a:r>
              <a:rPr lang="en-CA" dirty="0"/>
              <a:t> appliqué pour </a:t>
            </a:r>
            <a:r>
              <a:rPr lang="en-CA" dirty="0" err="1"/>
              <a:t>rendre</a:t>
            </a:r>
            <a:r>
              <a:rPr lang="en-CA" dirty="0"/>
              <a:t> </a:t>
            </a:r>
            <a:r>
              <a:rPr lang="en-CA" dirty="0" err="1"/>
              <a:t>gris</a:t>
            </a:r>
            <a:r>
              <a:rPr lang="en-CA" dirty="0"/>
              <a:t> le champ de </a:t>
            </a:r>
            <a:r>
              <a:rPr lang="en-CA" dirty="0" err="1"/>
              <a:t>l’ID</a:t>
            </a:r>
            <a:endParaRPr lang="fr-CA" dirty="0"/>
          </a:p>
        </p:txBody>
      </p:sp>
      <p:pic>
        <p:nvPicPr>
          <p:cNvPr id="6" name="Picture 5">
            <a:extLst>
              <a:ext uri="{FF2B5EF4-FFF2-40B4-BE49-F238E27FC236}">
                <a16:creationId xmlns:a16="http://schemas.microsoft.com/office/drawing/2014/main" id="{2FAF06A1-44E7-FFF3-123B-9B482D17A32B}"/>
              </a:ext>
            </a:extLst>
          </p:cNvPr>
          <p:cNvPicPr>
            <a:picLocks noChangeAspect="1"/>
          </p:cNvPicPr>
          <p:nvPr/>
        </p:nvPicPr>
        <p:blipFill>
          <a:blip r:embed="rId4"/>
          <a:stretch>
            <a:fillRect/>
          </a:stretch>
        </p:blipFill>
        <p:spPr>
          <a:xfrm>
            <a:off x="1452240" y="3127922"/>
            <a:ext cx="2629267" cy="2324424"/>
          </a:xfrm>
          <a:prstGeom prst="rect">
            <a:avLst/>
          </a:prstGeom>
        </p:spPr>
      </p:pic>
    </p:spTree>
    <p:extLst>
      <p:ext uri="{BB962C8B-B14F-4D97-AF65-F5344CB8AC3E}">
        <p14:creationId xmlns:p14="http://schemas.microsoft.com/office/powerpoint/2010/main" val="216496622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A1065-5079-462A-8BF9-DA6348902524}"/>
              </a:ext>
            </a:extLst>
          </p:cNvPr>
          <p:cNvSpPr>
            <a:spLocks noGrp="1"/>
          </p:cNvSpPr>
          <p:nvPr>
            <p:ph type="title"/>
            <p:custDataLst>
              <p:tags r:id="rId1"/>
            </p:custDataLst>
          </p:nvPr>
        </p:nvSpPr>
        <p:spPr/>
        <p:txBody>
          <a:bodyPr/>
          <a:lstStyle/>
          <a:p>
            <a:r>
              <a:rPr lang="en-CA" dirty="0"/>
              <a:t>Les </a:t>
            </a:r>
            <a:r>
              <a:rPr lang="en-CA" dirty="0" err="1"/>
              <a:t>opérations</a:t>
            </a:r>
            <a:r>
              <a:rPr lang="en-CA" dirty="0"/>
              <a:t> de modification</a:t>
            </a:r>
            <a:endParaRPr lang="fr-CA" dirty="0"/>
          </a:p>
        </p:txBody>
      </p:sp>
      <p:sp>
        <p:nvSpPr>
          <p:cNvPr id="3" name="Content Placeholder 2">
            <a:extLst>
              <a:ext uri="{FF2B5EF4-FFF2-40B4-BE49-F238E27FC236}">
                <a16:creationId xmlns:a16="http://schemas.microsoft.com/office/drawing/2014/main" id="{EFE67D89-517E-4B43-B700-F2DFFB9D72AF}"/>
              </a:ext>
            </a:extLst>
          </p:cNvPr>
          <p:cNvSpPr>
            <a:spLocks noGrp="1"/>
          </p:cNvSpPr>
          <p:nvPr>
            <p:ph idx="1"/>
            <p:custDataLst>
              <p:tags r:id="rId2"/>
            </p:custDataLst>
          </p:nvPr>
        </p:nvSpPr>
        <p:spPr/>
        <p:txBody>
          <a:bodyPr/>
          <a:lstStyle/>
          <a:p>
            <a:r>
              <a:rPr lang="en-CA" dirty="0"/>
              <a:t>Une </a:t>
            </a:r>
            <a:r>
              <a:rPr lang="en-CA" dirty="0" err="1"/>
              <a:t>fois</a:t>
            </a:r>
            <a:r>
              <a:rPr lang="en-CA" dirty="0"/>
              <a:t> le </a:t>
            </a:r>
            <a:r>
              <a:rPr lang="en-CA" dirty="0" err="1"/>
              <a:t>formulaire</a:t>
            </a:r>
            <a:r>
              <a:rPr lang="en-CA" dirty="0"/>
              <a:t> </a:t>
            </a:r>
            <a:r>
              <a:rPr lang="en-CA" dirty="0" err="1"/>
              <a:t>soumis</a:t>
            </a:r>
            <a:r>
              <a:rPr lang="en-CA" dirty="0"/>
              <a:t>, </a:t>
            </a:r>
            <a:r>
              <a:rPr lang="en-CA" dirty="0" err="1"/>
              <a:t>utiliser</a:t>
            </a:r>
            <a:r>
              <a:rPr lang="en-CA" dirty="0"/>
              <a:t> </a:t>
            </a:r>
            <a:r>
              <a:rPr lang="en-CA" dirty="0" err="1"/>
              <a:t>une</a:t>
            </a:r>
            <a:r>
              <a:rPr lang="en-CA" dirty="0"/>
              <a:t> </a:t>
            </a:r>
            <a:r>
              <a:rPr lang="en-CA" dirty="0" err="1"/>
              <a:t>stratégie</a:t>
            </a:r>
            <a:r>
              <a:rPr lang="en-CA" dirty="0"/>
              <a:t> </a:t>
            </a:r>
            <a:r>
              <a:rPr lang="en-CA" dirty="0" err="1"/>
              <a:t>similaire</a:t>
            </a:r>
            <a:r>
              <a:rPr lang="en-CA" dirty="0"/>
              <a:t> à </a:t>
            </a:r>
            <a:r>
              <a:rPr lang="en-CA" dirty="0" err="1"/>
              <a:t>l'ajout</a:t>
            </a:r>
            <a:r>
              <a:rPr lang="en-CA" dirty="0"/>
              <a:t>, avec </a:t>
            </a:r>
            <a:r>
              <a:rPr lang="en-CA" dirty="0" err="1"/>
              <a:t>une</a:t>
            </a:r>
            <a:r>
              <a:rPr lang="en-CA" dirty="0"/>
              <a:t> instruction </a:t>
            </a:r>
            <a:r>
              <a:rPr lang="en-CA" dirty="0" err="1"/>
              <a:t>d'UPDATE</a:t>
            </a:r>
            <a:r>
              <a:rPr lang="en-CA" dirty="0"/>
              <a:t> à la </a:t>
            </a:r>
            <a:r>
              <a:rPr lang="en-CA"/>
              <a:t>place.</a:t>
            </a:r>
            <a:endParaRPr lang="en-CA" dirty="0"/>
          </a:p>
        </p:txBody>
      </p:sp>
      <p:pic>
        <p:nvPicPr>
          <p:cNvPr id="5" name="Picture 4">
            <a:extLst>
              <a:ext uri="{FF2B5EF4-FFF2-40B4-BE49-F238E27FC236}">
                <a16:creationId xmlns:a16="http://schemas.microsoft.com/office/drawing/2014/main" id="{7F9CB66E-FCFF-9C98-5687-5FBAD2ECC9FC}"/>
              </a:ext>
            </a:extLst>
          </p:cNvPr>
          <p:cNvPicPr>
            <a:picLocks noChangeAspect="1"/>
          </p:cNvPicPr>
          <p:nvPr/>
        </p:nvPicPr>
        <p:blipFill>
          <a:blip r:embed="rId4"/>
          <a:stretch>
            <a:fillRect/>
          </a:stretch>
        </p:blipFill>
        <p:spPr>
          <a:xfrm>
            <a:off x="1517980" y="2895600"/>
            <a:ext cx="5834336" cy="3709842"/>
          </a:xfrm>
          <a:prstGeom prst="rect">
            <a:avLst/>
          </a:prstGeom>
        </p:spPr>
      </p:pic>
    </p:spTree>
    <p:extLst>
      <p:ext uri="{BB962C8B-B14F-4D97-AF65-F5344CB8AC3E}">
        <p14:creationId xmlns:p14="http://schemas.microsoft.com/office/powerpoint/2010/main" val="380499127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ADCDE-E97C-479E-B2F2-7A2C9ACF3751}"/>
              </a:ext>
            </a:extLst>
          </p:cNvPr>
          <p:cNvSpPr>
            <a:spLocks noGrp="1"/>
          </p:cNvSpPr>
          <p:nvPr>
            <p:ph type="title"/>
            <p:custDataLst>
              <p:tags r:id="rId1"/>
            </p:custDataLst>
          </p:nvPr>
        </p:nvSpPr>
        <p:spPr>
          <a:xfrm>
            <a:off x="726010" y="2728735"/>
            <a:ext cx="9404723" cy="1400530"/>
          </a:xfrm>
        </p:spPr>
        <p:txBody>
          <a:bodyPr/>
          <a:lstStyle/>
          <a:p>
            <a:r>
              <a:rPr lang="fr-CA" dirty="0"/>
              <a:t>Les opérations de suppression</a:t>
            </a:r>
          </a:p>
        </p:txBody>
      </p:sp>
    </p:spTree>
    <p:extLst>
      <p:ext uri="{BB962C8B-B14F-4D97-AF65-F5344CB8AC3E}">
        <p14:creationId xmlns:p14="http://schemas.microsoft.com/office/powerpoint/2010/main" val="264762746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D88AC-95C5-4B50-9327-AFD9C476F176}"/>
              </a:ext>
            </a:extLst>
          </p:cNvPr>
          <p:cNvSpPr>
            <a:spLocks noGrp="1"/>
          </p:cNvSpPr>
          <p:nvPr>
            <p:ph type="title"/>
            <p:custDataLst>
              <p:tags r:id="rId1"/>
            </p:custDataLst>
          </p:nvPr>
        </p:nvSpPr>
        <p:spPr/>
        <p:txBody>
          <a:bodyPr/>
          <a:lstStyle/>
          <a:p>
            <a:r>
              <a:rPr lang="en-CA" dirty="0"/>
              <a:t>Les </a:t>
            </a:r>
            <a:r>
              <a:rPr lang="en-CA" dirty="0" err="1"/>
              <a:t>opérations</a:t>
            </a:r>
            <a:r>
              <a:rPr lang="en-CA" dirty="0"/>
              <a:t> de suppression</a:t>
            </a:r>
            <a:endParaRPr lang="fr-CA" dirty="0"/>
          </a:p>
        </p:txBody>
      </p:sp>
      <p:sp>
        <p:nvSpPr>
          <p:cNvPr id="3" name="Content Placeholder 2">
            <a:extLst>
              <a:ext uri="{FF2B5EF4-FFF2-40B4-BE49-F238E27FC236}">
                <a16:creationId xmlns:a16="http://schemas.microsoft.com/office/drawing/2014/main" id="{658841F8-95A7-4F4C-8A95-1835691B854F}"/>
              </a:ext>
            </a:extLst>
          </p:cNvPr>
          <p:cNvSpPr>
            <a:spLocks noGrp="1"/>
          </p:cNvSpPr>
          <p:nvPr>
            <p:ph idx="1"/>
            <p:custDataLst>
              <p:tags r:id="rId2"/>
            </p:custDataLst>
          </p:nvPr>
        </p:nvSpPr>
        <p:spPr/>
        <p:txBody>
          <a:bodyPr/>
          <a:lstStyle/>
          <a:p>
            <a:r>
              <a:rPr lang="en-CA" dirty="0" err="1"/>
              <a:t>L'opération</a:t>
            </a:r>
            <a:r>
              <a:rPr lang="en-CA" dirty="0"/>
              <a:t> de suppression </a:t>
            </a:r>
            <a:r>
              <a:rPr lang="en-CA" dirty="0" err="1"/>
              <a:t>est</a:t>
            </a:r>
            <a:r>
              <a:rPr lang="en-CA" dirty="0"/>
              <a:t> plus simple que la modification </a:t>
            </a:r>
            <a:r>
              <a:rPr lang="en-CA" dirty="0" err="1"/>
              <a:t>puisqu'elle</a:t>
            </a:r>
            <a:r>
              <a:rPr lang="en-CA" dirty="0"/>
              <a:t> ne </a:t>
            </a:r>
            <a:r>
              <a:rPr lang="en-CA" dirty="0" err="1"/>
              <a:t>nécessite</a:t>
            </a:r>
            <a:r>
              <a:rPr lang="en-CA" dirty="0"/>
              <a:t> pas de </a:t>
            </a:r>
            <a:r>
              <a:rPr lang="en-CA" dirty="0" err="1"/>
              <a:t>formulaire</a:t>
            </a:r>
            <a:r>
              <a:rPr lang="en-CA" dirty="0"/>
              <a:t> </a:t>
            </a:r>
            <a:r>
              <a:rPr lang="en-CA" dirty="0" err="1"/>
              <a:t>ou</a:t>
            </a:r>
            <a:r>
              <a:rPr lang="en-CA" dirty="0"/>
              <a:t> </a:t>
            </a:r>
            <a:r>
              <a:rPr lang="en-CA" dirty="0" err="1"/>
              <a:t>d'affichage</a:t>
            </a:r>
            <a:r>
              <a:rPr lang="en-CA" dirty="0"/>
              <a:t> particulier.</a:t>
            </a:r>
          </a:p>
          <a:p>
            <a:endParaRPr lang="en-CA" dirty="0"/>
          </a:p>
          <a:p>
            <a:r>
              <a:rPr lang="en-CA" dirty="0" err="1"/>
              <a:t>Voyons</a:t>
            </a:r>
            <a:r>
              <a:rPr lang="en-CA" dirty="0"/>
              <a:t> comment </a:t>
            </a:r>
            <a:r>
              <a:rPr lang="en-CA" dirty="0" err="1"/>
              <a:t>procéder</a:t>
            </a:r>
            <a:r>
              <a:rPr lang="en-CA" dirty="0"/>
              <a:t>.</a:t>
            </a:r>
            <a:endParaRPr lang="fr-CA" dirty="0"/>
          </a:p>
        </p:txBody>
      </p:sp>
    </p:spTree>
    <p:extLst>
      <p:ext uri="{BB962C8B-B14F-4D97-AF65-F5344CB8AC3E}">
        <p14:creationId xmlns:p14="http://schemas.microsoft.com/office/powerpoint/2010/main" val="114443305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A60DD-E8FC-46CB-8BD1-C16AB370DC9B}"/>
              </a:ext>
            </a:extLst>
          </p:cNvPr>
          <p:cNvSpPr>
            <a:spLocks noGrp="1"/>
          </p:cNvSpPr>
          <p:nvPr>
            <p:ph type="title"/>
            <p:custDataLst>
              <p:tags r:id="rId1"/>
            </p:custDataLst>
          </p:nvPr>
        </p:nvSpPr>
        <p:spPr/>
        <p:txBody>
          <a:bodyPr/>
          <a:lstStyle/>
          <a:p>
            <a:r>
              <a:rPr lang="en-CA" dirty="0"/>
              <a:t>Les </a:t>
            </a:r>
            <a:r>
              <a:rPr lang="en-CA" dirty="0" err="1"/>
              <a:t>opérations</a:t>
            </a:r>
            <a:r>
              <a:rPr lang="en-CA" dirty="0"/>
              <a:t> de suppression</a:t>
            </a:r>
            <a:endParaRPr lang="fr-CA" dirty="0"/>
          </a:p>
        </p:txBody>
      </p:sp>
      <p:sp>
        <p:nvSpPr>
          <p:cNvPr id="3" name="Content Placeholder 2">
            <a:extLst>
              <a:ext uri="{FF2B5EF4-FFF2-40B4-BE49-F238E27FC236}">
                <a16:creationId xmlns:a16="http://schemas.microsoft.com/office/drawing/2014/main" id="{8606113F-652A-4DFC-966D-39FBF3CA1B2C}"/>
              </a:ext>
            </a:extLst>
          </p:cNvPr>
          <p:cNvSpPr>
            <a:spLocks noGrp="1"/>
          </p:cNvSpPr>
          <p:nvPr>
            <p:ph idx="1"/>
            <p:custDataLst>
              <p:tags r:id="rId2"/>
            </p:custDataLst>
          </p:nvPr>
        </p:nvSpPr>
        <p:spPr/>
        <p:txBody>
          <a:bodyPr/>
          <a:lstStyle/>
          <a:p>
            <a:r>
              <a:rPr lang="en-CA" dirty="0"/>
              <a:t>Comme pour le bouton "Modifier", </a:t>
            </a:r>
            <a:r>
              <a:rPr lang="en-CA" dirty="0" err="1"/>
              <a:t>ajouter</a:t>
            </a:r>
            <a:r>
              <a:rPr lang="en-CA" dirty="0"/>
              <a:t> un bouton "</a:t>
            </a:r>
            <a:r>
              <a:rPr lang="en-CA" dirty="0" err="1"/>
              <a:t>Supprimer</a:t>
            </a:r>
            <a:r>
              <a:rPr lang="en-CA" dirty="0"/>
              <a:t>" </a:t>
            </a:r>
            <a:r>
              <a:rPr lang="en-CA" dirty="0" err="1"/>
              <a:t>en</a:t>
            </a:r>
            <a:r>
              <a:rPr lang="en-CA" dirty="0"/>
              <a:t> </a:t>
            </a:r>
            <a:r>
              <a:rPr lang="en-CA" dirty="0" err="1"/>
              <a:t>utilisant</a:t>
            </a:r>
            <a:r>
              <a:rPr lang="en-CA" dirty="0"/>
              <a:t> un lien avec </a:t>
            </a:r>
            <a:r>
              <a:rPr lang="en-CA" dirty="0" err="1"/>
              <a:t>paramètre</a:t>
            </a:r>
            <a:r>
              <a:rPr lang="en-CA" dirty="0"/>
              <a:t> de </a:t>
            </a:r>
            <a:r>
              <a:rPr lang="en-CA" dirty="0" err="1"/>
              <a:t>l'identifiant</a:t>
            </a:r>
            <a:r>
              <a:rPr lang="en-CA" dirty="0"/>
              <a:t>.</a:t>
            </a:r>
          </a:p>
          <a:p>
            <a:r>
              <a:rPr lang="en-CA" dirty="0" err="1"/>
              <a:t>Toutefois</a:t>
            </a:r>
            <a:r>
              <a:rPr lang="en-CA" dirty="0"/>
              <a:t>, la page </a:t>
            </a:r>
            <a:r>
              <a:rPr lang="en-CA" dirty="0" err="1"/>
              <a:t>visée</a:t>
            </a:r>
            <a:r>
              <a:rPr lang="en-CA" dirty="0"/>
              <a:t> </a:t>
            </a:r>
            <a:r>
              <a:rPr lang="en-CA" dirty="0" err="1"/>
              <a:t>est</a:t>
            </a:r>
            <a:r>
              <a:rPr lang="en-CA" dirty="0"/>
              <a:t> la </a:t>
            </a:r>
            <a:r>
              <a:rPr lang="en-CA" dirty="0" err="1"/>
              <a:t>même</a:t>
            </a:r>
            <a:r>
              <a:rPr lang="en-CA" dirty="0"/>
              <a:t> que la page du tableau (Index)</a:t>
            </a:r>
            <a:endParaRPr lang="fr-CA" dirty="0"/>
          </a:p>
        </p:txBody>
      </p:sp>
      <p:pic>
        <p:nvPicPr>
          <p:cNvPr id="6" name="Picture 5">
            <a:extLst>
              <a:ext uri="{FF2B5EF4-FFF2-40B4-BE49-F238E27FC236}">
                <a16:creationId xmlns:a16="http://schemas.microsoft.com/office/drawing/2014/main" id="{E14EC2F4-1593-8CCC-4C62-F1C1BAF9F51C}"/>
              </a:ext>
            </a:extLst>
          </p:cNvPr>
          <p:cNvPicPr>
            <a:picLocks noChangeAspect="1"/>
          </p:cNvPicPr>
          <p:nvPr/>
        </p:nvPicPr>
        <p:blipFill>
          <a:blip r:embed="rId4"/>
          <a:stretch>
            <a:fillRect/>
          </a:stretch>
        </p:blipFill>
        <p:spPr>
          <a:xfrm>
            <a:off x="978763" y="3897760"/>
            <a:ext cx="10820400" cy="1619250"/>
          </a:xfrm>
          <a:prstGeom prst="rect">
            <a:avLst/>
          </a:prstGeom>
        </p:spPr>
      </p:pic>
    </p:spTree>
    <p:extLst>
      <p:ext uri="{BB962C8B-B14F-4D97-AF65-F5344CB8AC3E}">
        <p14:creationId xmlns:p14="http://schemas.microsoft.com/office/powerpoint/2010/main" val="119127348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8931B-20FE-406C-9FFF-3EC330C9CBC5}"/>
              </a:ext>
            </a:extLst>
          </p:cNvPr>
          <p:cNvSpPr>
            <a:spLocks noGrp="1"/>
          </p:cNvSpPr>
          <p:nvPr>
            <p:ph type="title"/>
            <p:custDataLst>
              <p:tags r:id="rId1"/>
            </p:custDataLst>
          </p:nvPr>
        </p:nvSpPr>
        <p:spPr/>
        <p:txBody>
          <a:bodyPr/>
          <a:lstStyle/>
          <a:p>
            <a:r>
              <a:rPr lang="en-CA" dirty="0"/>
              <a:t>Les </a:t>
            </a:r>
            <a:r>
              <a:rPr lang="en-CA" dirty="0" err="1"/>
              <a:t>opérations</a:t>
            </a:r>
            <a:r>
              <a:rPr lang="en-CA" dirty="0"/>
              <a:t> de suppression</a:t>
            </a:r>
            <a:endParaRPr lang="fr-CA" dirty="0"/>
          </a:p>
        </p:txBody>
      </p:sp>
      <p:sp>
        <p:nvSpPr>
          <p:cNvPr id="3" name="Content Placeholder 2">
            <a:extLst>
              <a:ext uri="{FF2B5EF4-FFF2-40B4-BE49-F238E27FC236}">
                <a16:creationId xmlns:a16="http://schemas.microsoft.com/office/drawing/2014/main" id="{C07B8C45-830E-422C-89D6-CB5ADAEC6144}"/>
              </a:ext>
            </a:extLst>
          </p:cNvPr>
          <p:cNvSpPr>
            <a:spLocks noGrp="1"/>
          </p:cNvSpPr>
          <p:nvPr>
            <p:ph idx="1"/>
            <p:custDataLst>
              <p:tags r:id="rId2"/>
            </p:custDataLst>
          </p:nvPr>
        </p:nvSpPr>
        <p:spPr/>
        <p:txBody>
          <a:bodyPr/>
          <a:lstStyle/>
          <a:p>
            <a:r>
              <a:rPr lang="en-CA" dirty="0"/>
              <a:t>La suppression sera </a:t>
            </a:r>
            <a:r>
              <a:rPr lang="en-CA" dirty="0" err="1"/>
              <a:t>donc</a:t>
            </a:r>
            <a:r>
              <a:rPr lang="en-CA" dirty="0"/>
              <a:t> </a:t>
            </a:r>
            <a:r>
              <a:rPr lang="en-CA" dirty="0" err="1"/>
              <a:t>effectuée</a:t>
            </a:r>
            <a:r>
              <a:rPr lang="en-CA" dirty="0"/>
              <a:t> par la page </a:t>
            </a:r>
            <a:r>
              <a:rPr lang="en-CA" dirty="0" err="1"/>
              <a:t>elle-même</a:t>
            </a:r>
            <a:r>
              <a:rPr lang="en-CA" dirty="0"/>
              <a:t>, à condition que le </a:t>
            </a:r>
            <a:r>
              <a:rPr lang="en-CA" dirty="0" err="1"/>
              <a:t>paramètre</a:t>
            </a:r>
            <a:r>
              <a:rPr lang="en-CA" dirty="0"/>
              <a:t> ait bien </a:t>
            </a:r>
            <a:r>
              <a:rPr lang="en-CA" dirty="0" err="1"/>
              <a:t>été</a:t>
            </a:r>
            <a:r>
              <a:rPr lang="en-CA" dirty="0"/>
              <a:t> </a:t>
            </a:r>
            <a:r>
              <a:rPr lang="en-CA" dirty="0" err="1"/>
              <a:t>défini</a:t>
            </a:r>
            <a:r>
              <a:rPr lang="en-CA" dirty="0"/>
              <a:t> (</a:t>
            </a:r>
            <a:r>
              <a:rPr lang="en-CA" dirty="0" err="1"/>
              <a:t>sinon</a:t>
            </a:r>
            <a:r>
              <a:rPr lang="en-CA" dirty="0"/>
              <a:t> on ne fait que </a:t>
            </a:r>
            <a:r>
              <a:rPr lang="en-CA" dirty="0" err="1"/>
              <a:t>l'affichage</a:t>
            </a:r>
            <a:r>
              <a:rPr lang="en-CA" dirty="0"/>
              <a:t> </a:t>
            </a:r>
            <a:r>
              <a:rPr lang="en-CA" dirty="0" err="1"/>
              <a:t>comme</a:t>
            </a:r>
            <a:r>
              <a:rPr lang="en-CA" dirty="0"/>
              <a:t> </a:t>
            </a:r>
            <a:r>
              <a:rPr lang="en-CA" dirty="0" err="1"/>
              <a:t>d'habitude</a:t>
            </a:r>
            <a:r>
              <a:rPr lang="en-CA" dirty="0"/>
              <a:t>)</a:t>
            </a:r>
          </a:p>
          <a:p>
            <a:endParaRPr lang="en-CA" dirty="0"/>
          </a:p>
          <a:p>
            <a:r>
              <a:rPr lang="en-CA" dirty="0"/>
              <a:t>La </a:t>
            </a:r>
            <a:r>
              <a:rPr lang="en-CA" dirty="0" err="1"/>
              <a:t>logique</a:t>
            </a:r>
            <a:r>
              <a:rPr lang="en-CA" dirty="0"/>
              <a:t> </a:t>
            </a:r>
            <a:r>
              <a:rPr lang="en-CA" dirty="0" err="1"/>
              <a:t>est</a:t>
            </a:r>
            <a:r>
              <a:rPr lang="en-CA" dirty="0"/>
              <a:t> </a:t>
            </a:r>
            <a:r>
              <a:rPr lang="en-CA" dirty="0" err="1"/>
              <a:t>donc</a:t>
            </a:r>
            <a:r>
              <a:rPr lang="en-CA" dirty="0"/>
              <a:t> la </a:t>
            </a:r>
            <a:r>
              <a:rPr lang="en-CA" dirty="0" err="1"/>
              <a:t>suivante</a:t>
            </a:r>
            <a:r>
              <a:rPr lang="en-CA" dirty="0"/>
              <a:t>:</a:t>
            </a:r>
          </a:p>
          <a:p>
            <a:pPr lvl="1"/>
            <a:r>
              <a:rPr lang="en-CA" dirty="0"/>
              <a:t>1) Si un ID a </a:t>
            </a:r>
            <a:r>
              <a:rPr lang="en-CA" dirty="0" err="1"/>
              <a:t>été</a:t>
            </a:r>
            <a:r>
              <a:rPr lang="en-CA" dirty="0"/>
              <a:t> </a:t>
            </a:r>
            <a:r>
              <a:rPr lang="en-CA" dirty="0" err="1"/>
              <a:t>défini</a:t>
            </a:r>
            <a:r>
              <a:rPr lang="en-CA" dirty="0"/>
              <a:t>, </a:t>
            </a:r>
            <a:r>
              <a:rPr lang="en-CA" dirty="0" err="1"/>
              <a:t>il</a:t>
            </a:r>
            <a:r>
              <a:rPr lang="en-CA" dirty="0"/>
              <a:t> faut </a:t>
            </a:r>
            <a:r>
              <a:rPr lang="en-CA" dirty="0" err="1"/>
              <a:t>l'effacer</a:t>
            </a:r>
            <a:r>
              <a:rPr lang="en-CA" dirty="0"/>
              <a:t>.</a:t>
            </a:r>
          </a:p>
          <a:p>
            <a:pPr lvl="1"/>
            <a:r>
              <a:rPr lang="en-CA" dirty="0"/>
              <a:t>2) </a:t>
            </a:r>
            <a:r>
              <a:rPr lang="en-CA" dirty="0" err="1"/>
              <a:t>Procéder</a:t>
            </a:r>
            <a:r>
              <a:rPr lang="en-CA" dirty="0"/>
              <a:t> à </a:t>
            </a:r>
            <a:r>
              <a:rPr lang="en-CA" dirty="0" err="1"/>
              <a:t>l'affichage</a:t>
            </a:r>
            <a:r>
              <a:rPr lang="en-CA" dirty="0"/>
              <a:t> de la page</a:t>
            </a:r>
            <a:endParaRPr lang="fr-CA" dirty="0"/>
          </a:p>
        </p:txBody>
      </p:sp>
    </p:spTree>
    <p:extLst>
      <p:ext uri="{BB962C8B-B14F-4D97-AF65-F5344CB8AC3E}">
        <p14:creationId xmlns:p14="http://schemas.microsoft.com/office/powerpoint/2010/main" val="252993827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7AD91-CC15-41DF-B2DA-1B8C2E975B53}"/>
              </a:ext>
            </a:extLst>
          </p:cNvPr>
          <p:cNvSpPr>
            <a:spLocks noGrp="1"/>
          </p:cNvSpPr>
          <p:nvPr>
            <p:ph type="title"/>
            <p:custDataLst>
              <p:tags r:id="rId1"/>
            </p:custDataLst>
          </p:nvPr>
        </p:nvSpPr>
        <p:spPr/>
        <p:txBody>
          <a:bodyPr/>
          <a:lstStyle/>
          <a:p>
            <a:r>
              <a:rPr lang="en-CA" dirty="0"/>
              <a:t>Les </a:t>
            </a:r>
            <a:r>
              <a:rPr lang="en-CA" dirty="0" err="1"/>
              <a:t>opérations</a:t>
            </a:r>
            <a:r>
              <a:rPr lang="en-CA" dirty="0"/>
              <a:t> de suppression</a:t>
            </a:r>
            <a:endParaRPr lang="fr-CA" dirty="0"/>
          </a:p>
        </p:txBody>
      </p:sp>
      <p:pic>
        <p:nvPicPr>
          <p:cNvPr id="5" name="Picture 4">
            <a:extLst>
              <a:ext uri="{FF2B5EF4-FFF2-40B4-BE49-F238E27FC236}">
                <a16:creationId xmlns:a16="http://schemas.microsoft.com/office/drawing/2014/main" id="{65383996-02B5-7997-8621-561398AF537C}"/>
              </a:ext>
            </a:extLst>
          </p:cNvPr>
          <p:cNvPicPr>
            <a:picLocks noChangeAspect="1"/>
          </p:cNvPicPr>
          <p:nvPr/>
        </p:nvPicPr>
        <p:blipFill>
          <a:blip r:embed="rId3"/>
          <a:stretch>
            <a:fillRect/>
          </a:stretch>
        </p:blipFill>
        <p:spPr>
          <a:xfrm>
            <a:off x="897466" y="1238748"/>
            <a:ext cx="7950249" cy="5412741"/>
          </a:xfrm>
          <a:prstGeom prst="rect">
            <a:avLst/>
          </a:prstGeom>
        </p:spPr>
      </p:pic>
    </p:spTree>
    <p:extLst>
      <p:ext uri="{BB962C8B-B14F-4D97-AF65-F5344CB8AC3E}">
        <p14:creationId xmlns:p14="http://schemas.microsoft.com/office/powerpoint/2010/main" val="158700080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6BA1A-713A-4D1A-9F58-8D902C6057FE}"/>
              </a:ext>
            </a:extLst>
          </p:cNvPr>
          <p:cNvSpPr>
            <a:spLocks noGrp="1"/>
          </p:cNvSpPr>
          <p:nvPr>
            <p:ph type="title"/>
            <p:custDataLst>
              <p:tags r:id="rId1"/>
            </p:custDataLst>
          </p:nvPr>
        </p:nvSpPr>
        <p:spPr/>
        <p:txBody>
          <a:bodyPr/>
          <a:lstStyle/>
          <a:p>
            <a:r>
              <a:rPr lang="fr-CA" dirty="0"/>
              <a:t>Exécuter des requêtes sur la base de données</a:t>
            </a:r>
          </a:p>
        </p:txBody>
      </p:sp>
      <p:sp>
        <p:nvSpPr>
          <p:cNvPr id="3" name="Content Placeholder 2">
            <a:extLst>
              <a:ext uri="{FF2B5EF4-FFF2-40B4-BE49-F238E27FC236}">
                <a16:creationId xmlns:a16="http://schemas.microsoft.com/office/drawing/2014/main" id="{79663D51-7249-4F82-99DF-C9B5695FA8F7}"/>
              </a:ext>
            </a:extLst>
          </p:cNvPr>
          <p:cNvSpPr>
            <a:spLocks noGrp="1"/>
          </p:cNvSpPr>
          <p:nvPr>
            <p:ph idx="1"/>
            <p:custDataLst>
              <p:tags r:id="rId2"/>
            </p:custDataLst>
          </p:nvPr>
        </p:nvSpPr>
        <p:spPr/>
        <p:txBody>
          <a:bodyPr/>
          <a:lstStyle/>
          <a:p>
            <a:r>
              <a:rPr lang="en-CA" dirty="0" err="1"/>
              <a:t>Voici</a:t>
            </a:r>
            <a:r>
              <a:rPr lang="en-CA" dirty="0"/>
              <a:t> </a:t>
            </a:r>
            <a:r>
              <a:rPr lang="en-CA" dirty="0" err="1"/>
              <a:t>donc</a:t>
            </a:r>
            <a:r>
              <a:rPr lang="en-CA" dirty="0"/>
              <a:t> qui </a:t>
            </a:r>
            <a:r>
              <a:rPr lang="en-CA" dirty="0" err="1"/>
              <a:t>complète</a:t>
            </a:r>
            <a:r>
              <a:rPr lang="en-CA" dirty="0"/>
              <a:t> </a:t>
            </a:r>
            <a:r>
              <a:rPr lang="en-CA" dirty="0" err="1"/>
              <a:t>notre</a:t>
            </a:r>
            <a:r>
              <a:rPr lang="en-CA" dirty="0"/>
              <a:t> section sur </a:t>
            </a:r>
            <a:r>
              <a:rPr lang="en-CA" dirty="0" err="1"/>
              <a:t>l'exécution</a:t>
            </a:r>
            <a:r>
              <a:rPr lang="en-CA" dirty="0"/>
              <a:t> des </a:t>
            </a:r>
            <a:r>
              <a:rPr lang="en-CA" dirty="0" err="1"/>
              <a:t>requêtes</a:t>
            </a:r>
            <a:r>
              <a:rPr lang="en-CA" dirty="0"/>
              <a:t> sur la base de </a:t>
            </a:r>
            <a:r>
              <a:rPr lang="en-CA" dirty="0" err="1"/>
              <a:t>données</a:t>
            </a:r>
            <a:r>
              <a:rPr lang="en-CA" dirty="0"/>
              <a:t> et son </a:t>
            </a:r>
            <a:r>
              <a:rPr lang="en-CA" dirty="0" err="1"/>
              <a:t>intégration</a:t>
            </a:r>
            <a:r>
              <a:rPr lang="en-CA" dirty="0"/>
              <a:t> avec </a:t>
            </a:r>
            <a:r>
              <a:rPr lang="en-CA" dirty="0" err="1"/>
              <a:t>l'interface</a:t>
            </a:r>
            <a:r>
              <a:rPr lang="en-CA" dirty="0"/>
              <a:t> </a:t>
            </a:r>
            <a:r>
              <a:rPr lang="en-CA" dirty="0" err="1"/>
              <a:t>utilisateur</a:t>
            </a:r>
            <a:r>
              <a:rPr lang="en-CA" dirty="0"/>
              <a:t>.</a:t>
            </a:r>
          </a:p>
          <a:p>
            <a:endParaRPr lang="en-CA" dirty="0"/>
          </a:p>
          <a:p>
            <a:r>
              <a:rPr lang="en-CA" dirty="0" err="1"/>
              <a:t>Vous</a:t>
            </a:r>
            <a:r>
              <a:rPr lang="en-CA" dirty="0"/>
              <a:t> </a:t>
            </a:r>
            <a:r>
              <a:rPr lang="en-CA" dirty="0" err="1"/>
              <a:t>serez</a:t>
            </a:r>
            <a:r>
              <a:rPr lang="en-CA" dirty="0"/>
              <a:t> </a:t>
            </a:r>
            <a:r>
              <a:rPr lang="en-CA" dirty="0" err="1"/>
              <a:t>maintenant</a:t>
            </a:r>
            <a:r>
              <a:rPr lang="en-CA" dirty="0"/>
              <a:t> </a:t>
            </a:r>
            <a:r>
              <a:rPr lang="en-CA" dirty="0" err="1"/>
              <a:t>en</a:t>
            </a:r>
            <a:r>
              <a:rPr lang="en-CA" dirty="0"/>
              <a:t> </a:t>
            </a:r>
            <a:r>
              <a:rPr lang="en-CA" dirty="0" err="1"/>
              <a:t>mesure</a:t>
            </a:r>
            <a:r>
              <a:rPr lang="en-CA" dirty="0"/>
              <a:t> de </a:t>
            </a:r>
            <a:r>
              <a:rPr lang="en-CA" dirty="0" err="1"/>
              <a:t>créer</a:t>
            </a:r>
            <a:r>
              <a:rPr lang="en-CA" dirty="0"/>
              <a:t> </a:t>
            </a:r>
            <a:r>
              <a:rPr lang="en-CA" dirty="0" err="1"/>
              <a:t>une</a:t>
            </a:r>
            <a:r>
              <a:rPr lang="en-CA" dirty="0"/>
              <a:t> application interactive pour </a:t>
            </a:r>
            <a:r>
              <a:rPr lang="en-CA" dirty="0" err="1"/>
              <a:t>l'utilisateur</a:t>
            </a:r>
            <a:r>
              <a:rPr lang="en-CA" dirty="0"/>
              <a:t>.</a:t>
            </a:r>
          </a:p>
          <a:p>
            <a:endParaRPr lang="en-CA" dirty="0"/>
          </a:p>
          <a:p>
            <a:r>
              <a:rPr lang="en-CA" dirty="0"/>
              <a:t>Dans la </a:t>
            </a:r>
            <a:r>
              <a:rPr lang="en-CA" dirty="0" err="1"/>
              <a:t>prochaine</a:t>
            </a:r>
            <a:r>
              <a:rPr lang="en-CA" dirty="0"/>
              <a:t> section, nous </a:t>
            </a:r>
            <a:r>
              <a:rPr lang="en-CA" dirty="0" err="1"/>
              <a:t>couvrirons</a:t>
            </a:r>
            <a:r>
              <a:rPr lang="en-CA" dirty="0"/>
              <a:t> les </a:t>
            </a:r>
            <a:r>
              <a:rPr lang="en-CA" dirty="0" err="1"/>
              <a:t>considérations</a:t>
            </a:r>
            <a:r>
              <a:rPr lang="en-CA" dirty="0"/>
              <a:t> de </a:t>
            </a:r>
            <a:r>
              <a:rPr lang="en-CA" dirty="0" err="1"/>
              <a:t>sécurité</a:t>
            </a:r>
            <a:r>
              <a:rPr lang="en-CA" dirty="0"/>
              <a:t> </a:t>
            </a:r>
            <a:r>
              <a:rPr lang="en-CA" dirty="0" err="1"/>
              <a:t>liée</a:t>
            </a:r>
            <a:r>
              <a:rPr lang="en-CA" dirty="0"/>
              <a:t> à </a:t>
            </a:r>
            <a:r>
              <a:rPr lang="en-CA" dirty="0" err="1"/>
              <a:t>l'exposition</a:t>
            </a:r>
            <a:r>
              <a:rPr lang="en-CA" dirty="0"/>
              <a:t> </a:t>
            </a:r>
            <a:r>
              <a:rPr lang="en-CA" dirty="0" err="1"/>
              <a:t>d'une</a:t>
            </a:r>
            <a:r>
              <a:rPr lang="en-CA" dirty="0"/>
              <a:t> application web sur Internet et comment </a:t>
            </a:r>
            <a:r>
              <a:rPr lang="en-CA" dirty="0" err="1"/>
              <a:t>s'en</a:t>
            </a:r>
            <a:r>
              <a:rPr lang="en-CA" dirty="0"/>
              <a:t> </a:t>
            </a:r>
            <a:r>
              <a:rPr lang="en-CA" dirty="0" err="1"/>
              <a:t>protéger</a:t>
            </a:r>
            <a:r>
              <a:rPr lang="en-CA" dirty="0"/>
              <a:t> </a:t>
            </a:r>
            <a:r>
              <a:rPr lang="en-CA" dirty="0" err="1"/>
              <a:t>adéquatement</a:t>
            </a:r>
            <a:r>
              <a:rPr lang="en-CA" dirty="0"/>
              <a:t>.</a:t>
            </a:r>
            <a:endParaRPr lang="fr-CA" dirty="0"/>
          </a:p>
        </p:txBody>
      </p:sp>
    </p:spTree>
    <p:extLst>
      <p:ext uri="{BB962C8B-B14F-4D97-AF65-F5344CB8AC3E}">
        <p14:creationId xmlns:p14="http://schemas.microsoft.com/office/powerpoint/2010/main" val="25131324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ADCDE-E97C-479E-B2F2-7A2C9ACF3751}"/>
              </a:ext>
            </a:extLst>
          </p:cNvPr>
          <p:cNvSpPr>
            <a:spLocks noGrp="1"/>
          </p:cNvSpPr>
          <p:nvPr>
            <p:ph type="title"/>
            <p:custDataLst>
              <p:tags r:id="rId1"/>
            </p:custDataLst>
          </p:nvPr>
        </p:nvSpPr>
        <p:spPr>
          <a:xfrm>
            <a:off x="726010" y="2728735"/>
            <a:ext cx="9404723" cy="1400530"/>
          </a:xfrm>
        </p:spPr>
        <p:txBody>
          <a:bodyPr/>
          <a:lstStyle/>
          <a:p>
            <a:r>
              <a:rPr lang="fr-CA" dirty="0"/>
              <a:t>Considération de sécurité</a:t>
            </a:r>
          </a:p>
        </p:txBody>
      </p:sp>
    </p:spTree>
    <p:extLst>
      <p:ext uri="{BB962C8B-B14F-4D97-AF65-F5344CB8AC3E}">
        <p14:creationId xmlns:p14="http://schemas.microsoft.com/office/powerpoint/2010/main" val="234075995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2A28A-92F6-42EB-A39D-9C3C3DDCF0C4}"/>
              </a:ext>
            </a:extLst>
          </p:cNvPr>
          <p:cNvSpPr>
            <a:spLocks noGrp="1"/>
          </p:cNvSpPr>
          <p:nvPr>
            <p:ph type="title"/>
            <p:custDataLst>
              <p:tags r:id="rId1"/>
            </p:custDataLst>
          </p:nvPr>
        </p:nvSpPr>
        <p:spPr/>
        <p:txBody>
          <a:bodyPr/>
          <a:lstStyle/>
          <a:p>
            <a:r>
              <a:rPr lang="fr-CA" dirty="0"/>
              <a:t>Considération de sécurité</a:t>
            </a:r>
          </a:p>
        </p:txBody>
      </p:sp>
      <p:sp>
        <p:nvSpPr>
          <p:cNvPr id="3" name="Content Placeholder 2">
            <a:extLst>
              <a:ext uri="{FF2B5EF4-FFF2-40B4-BE49-F238E27FC236}">
                <a16:creationId xmlns:a16="http://schemas.microsoft.com/office/drawing/2014/main" id="{D8177C36-C8DF-49A5-8DED-221341B48347}"/>
              </a:ext>
            </a:extLst>
          </p:cNvPr>
          <p:cNvSpPr>
            <a:spLocks noGrp="1"/>
          </p:cNvSpPr>
          <p:nvPr>
            <p:ph idx="1"/>
            <p:custDataLst>
              <p:tags r:id="rId2"/>
            </p:custDataLst>
          </p:nvPr>
        </p:nvSpPr>
        <p:spPr/>
        <p:txBody>
          <a:bodyPr/>
          <a:lstStyle/>
          <a:p>
            <a:r>
              <a:rPr lang="fr-CA" dirty="0"/>
              <a:t>Les applications web permettent à de nombreux secteurs d'activité de partager et traiter de l'information, ainsi que rendre les utilisateurs plus autonomes grâce à des interfaces adaptées.</a:t>
            </a:r>
          </a:p>
          <a:p>
            <a:r>
              <a:rPr lang="fr-CA" dirty="0"/>
              <a:t>Nous n'avons qu'à penser aux:</a:t>
            </a:r>
          </a:p>
          <a:p>
            <a:pPr lvl="1"/>
            <a:r>
              <a:rPr lang="fr-CA" dirty="0"/>
              <a:t>Services bancaires en ligne</a:t>
            </a:r>
          </a:p>
          <a:p>
            <a:pPr lvl="1"/>
            <a:r>
              <a:rPr lang="fr-CA" dirty="0"/>
              <a:t>commerces en ligne</a:t>
            </a:r>
          </a:p>
          <a:p>
            <a:pPr lvl="1"/>
            <a:r>
              <a:rPr lang="fr-CA" dirty="0"/>
              <a:t>Application d'entreprise (Gestion des ressources humaines, gestion de la paye, etc.)</a:t>
            </a:r>
          </a:p>
          <a:p>
            <a:pPr lvl="1"/>
            <a:r>
              <a:rPr lang="fr-CA" dirty="0"/>
              <a:t>etc.</a:t>
            </a:r>
          </a:p>
          <a:p>
            <a:pPr lvl="1"/>
            <a:endParaRPr lang="fr-CA" dirty="0"/>
          </a:p>
        </p:txBody>
      </p:sp>
    </p:spTree>
    <p:extLst>
      <p:ext uri="{BB962C8B-B14F-4D97-AF65-F5344CB8AC3E}">
        <p14:creationId xmlns:p14="http://schemas.microsoft.com/office/powerpoint/2010/main" val="333983152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2A28A-92F6-42EB-A39D-9C3C3DDCF0C4}"/>
              </a:ext>
            </a:extLst>
          </p:cNvPr>
          <p:cNvSpPr>
            <a:spLocks noGrp="1"/>
          </p:cNvSpPr>
          <p:nvPr>
            <p:ph type="title"/>
            <p:custDataLst>
              <p:tags r:id="rId1"/>
            </p:custDataLst>
          </p:nvPr>
        </p:nvSpPr>
        <p:spPr/>
        <p:txBody>
          <a:bodyPr/>
          <a:lstStyle/>
          <a:p>
            <a:r>
              <a:rPr lang="fr-CA" dirty="0"/>
              <a:t>Considération de sécurité</a:t>
            </a:r>
          </a:p>
        </p:txBody>
      </p:sp>
      <p:sp>
        <p:nvSpPr>
          <p:cNvPr id="3" name="Content Placeholder 2">
            <a:extLst>
              <a:ext uri="{FF2B5EF4-FFF2-40B4-BE49-F238E27FC236}">
                <a16:creationId xmlns:a16="http://schemas.microsoft.com/office/drawing/2014/main" id="{D8177C36-C8DF-49A5-8DED-221341B48347}"/>
              </a:ext>
            </a:extLst>
          </p:cNvPr>
          <p:cNvSpPr>
            <a:spLocks noGrp="1"/>
          </p:cNvSpPr>
          <p:nvPr>
            <p:ph idx="1"/>
            <p:custDataLst>
              <p:tags r:id="rId2"/>
            </p:custDataLst>
          </p:nvPr>
        </p:nvSpPr>
        <p:spPr/>
        <p:txBody>
          <a:bodyPr/>
          <a:lstStyle/>
          <a:p>
            <a:r>
              <a:rPr lang="fr-CA" dirty="0"/>
              <a:t>Il n'est pas inconnu que ces applications peuvent contenir de nombreuses données sensibles sur leur utilisateur (Numéro de carte de crédit, numéro d'assurance sociale, bilan financier, etc.</a:t>
            </a:r>
          </a:p>
          <a:p>
            <a:endParaRPr lang="fr-CA" dirty="0"/>
          </a:p>
          <a:p>
            <a:r>
              <a:rPr lang="fr-CA" dirty="0"/>
              <a:t>Pour cette raison, ces applications sont continuellement attaquées par des pirates informatiques.</a:t>
            </a:r>
          </a:p>
          <a:p>
            <a:endParaRPr lang="fr-CA" dirty="0"/>
          </a:p>
          <a:p>
            <a:r>
              <a:rPr lang="fr-CA" dirty="0"/>
              <a:t>Prenons donc le temps de parler des mécanismes de protection afin de développement des applications web qui sont sécuritaires.</a:t>
            </a:r>
          </a:p>
          <a:p>
            <a:pPr lvl="1"/>
            <a:endParaRPr lang="fr-CA" dirty="0"/>
          </a:p>
        </p:txBody>
      </p:sp>
    </p:spTree>
    <p:extLst>
      <p:ext uri="{BB962C8B-B14F-4D97-AF65-F5344CB8AC3E}">
        <p14:creationId xmlns:p14="http://schemas.microsoft.com/office/powerpoint/2010/main" val="26526090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F37F2-2F3D-49F5-9C45-269CF876AC6F}"/>
              </a:ext>
            </a:extLst>
          </p:cNvPr>
          <p:cNvSpPr>
            <a:spLocks noGrp="1"/>
          </p:cNvSpPr>
          <p:nvPr>
            <p:ph type="title"/>
            <p:custDataLst>
              <p:tags r:id="rId1"/>
            </p:custDataLst>
          </p:nvPr>
        </p:nvSpPr>
        <p:spPr/>
        <p:txBody>
          <a:bodyPr/>
          <a:lstStyle/>
          <a:p>
            <a:r>
              <a:rPr lang="fr-CA" dirty="0"/>
              <a:t>Considération de sécurité</a:t>
            </a:r>
          </a:p>
        </p:txBody>
      </p:sp>
      <p:sp>
        <p:nvSpPr>
          <p:cNvPr id="3" name="Content Placeholder 2">
            <a:extLst>
              <a:ext uri="{FF2B5EF4-FFF2-40B4-BE49-F238E27FC236}">
                <a16:creationId xmlns:a16="http://schemas.microsoft.com/office/drawing/2014/main" id="{2A9FFE5C-9733-4B92-80BB-99F3B5438FF9}"/>
              </a:ext>
            </a:extLst>
          </p:cNvPr>
          <p:cNvSpPr>
            <a:spLocks noGrp="1"/>
          </p:cNvSpPr>
          <p:nvPr>
            <p:ph idx="1"/>
            <p:custDataLst>
              <p:tags r:id="rId2"/>
            </p:custDataLst>
          </p:nvPr>
        </p:nvSpPr>
        <p:spPr/>
        <p:txBody>
          <a:bodyPr/>
          <a:lstStyle/>
          <a:p>
            <a:r>
              <a:rPr lang="en-CA" dirty="0"/>
              <a:t>Dans </a:t>
            </a:r>
            <a:r>
              <a:rPr lang="en-CA" dirty="0" err="1"/>
              <a:t>cette</a:t>
            </a:r>
            <a:r>
              <a:rPr lang="en-CA" dirty="0"/>
              <a:t> section, nous </a:t>
            </a:r>
            <a:r>
              <a:rPr lang="en-CA" dirty="0" err="1"/>
              <a:t>couvrirons</a:t>
            </a:r>
            <a:r>
              <a:rPr lang="en-CA" dirty="0"/>
              <a:t> 3 types </a:t>
            </a:r>
            <a:r>
              <a:rPr lang="en-CA" dirty="0" err="1"/>
              <a:t>d'attaques</a:t>
            </a:r>
            <a:r>
              <a:rPr lang="en-CA" dirty="0"/>
              <a:t> </a:t>
            </a:r>
            <a:r>
              <a:rPr lang="en-CA" dirty="0" err="1"/>
              <a:t>fréquentes</a:t>
            </a:r>
            <a:r>
              <a:rPr lang="en-CA" dirty="0"/>
              <a:t>:</a:t>
            </a:r>
          </a:p>
          <a:p>
            <a:pPr lvl="1"/>
            <a:r>
              <a:rPr lang="en-CA" dirty="0"/>
              <a:t>Les injections SQL (</a:t>
            </a:r>
            <a:r>
              <a:rPr lang="en-CA" dirty="0" err="1"/>
              <a:t>SQLi</a:t>
            </a:r>
            <a:r>
              <a:rPr lang="en-CA" dirty="0"/>
              <a:t>)</a:t>
            </a:r>
          </a:p>
          <a:p>
            <a:pPr lvl="1"/>
            <a:r>
              <a:rPr lang="en-CA" dirty="0"/>
              <a:t>Le cross-site scripting (XSS)</a:t>
            </a:r>
          </a:p>
          <a:p>
            <a:pPr lvl="1"/>
            <a:r>
              <a:rPr lang="en-CA" dirty="0"/>
              <a:t>Le cross-site request forgery (CSRF)</a:t>
            </a:r>
          </a:p>
          <a:p>
            <a:pPr lvl="1"/>
            <a:endParaRPr lang="en-CA" dirty="0"/>
          </a:p>
          <a:p>
            <a:pPr lvl="1"/>
            <a:endParaRPr lang="fr-CA" dirty="0"/>
          </a:p>
        </p:txBody>
      </p:sp>
    </p:spTree>
    <p:extLst>
      <p:ext uri="{BB962C8B-B14F-4D97-AF65-F5344CB8AC3E}">
        <p14:creationId xmlns:p14="http://schemas.microsoft.com/office/powerpoint/2010/main" val="338130226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ADCDE-E97C-479E-B2F2-7A2C9ACF3751}"/>
              </a:ext>
            </a:extLst>
          </p:cNvPr>
          <p:cNvSpPr>
            <a:spLocks noGrp="1"/>
          </p:cNvSpPr>
          <p:nvPr>
            <p:ph type="title"/>
            <p:custDataLst>
              <p:tags r:id="rId1"/>
            </p:custDataLst>
          </p:nvPr>
        </p:nvSpPr>
        <p:spPr>
          <a:xfrm>
            <a:off x="726010" y="2728735"/>
            <a:ext cx="9404723" cy="1400530"/>
          </a:xfrm>
        </p:spPr>
        <p:txBody>
          <a:bodyPr/>
          <a:lstStyle/>
          <a:p>
            <a:r>
              <a:rPr lang="fr-CA" dirty="0"/>
              <a:t>Injection SQL</a:t>
            </a:r>
          </a:p>
        </p:txBody>
      </p:sp>
    </p:spTree>
    <p:extLst>
      <p:ext uri="{BB962C8B-B14F-4D97-AF65-F5344CB8AC3E}">
        <p14:creationId xmlns:p14="http://schemas.microsoft.com/office/powerpoint/2010/main" val="63893869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A9300-AE03-4340-8602-708E38344420}"/>
              </a:ext>
            </a:extLst>
          </p:cNvPr>
          <p:cNvSpPr>
            <a:spLocks noGrp="1"/>
          </p:cNvSpPr>
          <p:nvPr>
            <p:ph type="title"/>
            <p:custDataLst>
              <p:tags r:id="rId1"/>
            </p:custDataLst>
          </p:nvPr>
        </p:nvSpPr>
        <p:spPr/>
        <p:txBody>
          <a:bodyPr/>
          <a:lstStyle/>
          <a:p>
            <a:r>
              <a:rPr lang="fr-CA" dirty="0"/>
              <a:t>Injection SQL</a:t>
            </a:r>
          </a:p>
        </p:txBody>
      </p:sp>
      <p:sp>
        <p:nvSpPr>
          <p:cNvPr id="3" name="Content Placeholder 2">
            <a:extLst>
              <a:ext uri="{FF2B5EF4-FFF2-40B4-BE49-F238E27FC236}">
                <a16:creationId xmlns:a16="http://schemas.microsoft.com/office/drawing/2014/main" id="{DAF6DE3C-2D6A-4B75-B834-4CB011E6A963}"/>
              </a:ext>
            </a:extLst>
          </p:cNvPr>
          <p:cNvSpPr>
            <a:spLocks noGrp="1"/>
          </p:cNvSpPr>
          <p:nvPr>
            <p:ph idx="1"/>
            <p:custDataLst>
              <p:tags r:id="rId2"/>
            </p:custDataLst>
          </p:nvPr>
        </p:nvSpPr>
        <p:spPr/>
        <p:txBody>
          <a:bodyPr/>
          <a:lstStyle/>
          <a:p>
            <a:r>
              <a:rPr lang="fr-CA" dirty="0"/>
              <a:t>Les injections SQL sont un type d’attaque très fréquente.</a:t>
            </a:r>
          </a:p>
          <a:p>
            <a:r>
              <a:rPr lang="fr-CA" dirty="0"/>
              <a:t>Leur rôle est d’injecter du code SQL depuis un champ de formulaire afin d’effectuer une tâche malicieuse sur le système de base de données (obtenir de l’information, détruire des données, obtenir des accès privilégiés, etc.)</a:t>
            </a:r>
          </a:p>
          <a:p>
            <a:endParaRPr lang="fr-CA" dirty="0"/>
          </a:p>
        </p:txBody>
      </p:sp>
    </p:spTree>
    <p:extLst>
      <p:ext uri="{BB962C8B-B14F-4D97-AF65-F5344CB8AC3E}">
        <p14:creationId xmlns:p14="http://schemas.microsoft.com/office/powerpoint/2010/main" val="136424657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B6557-71AE-4067-8C35-EA99A9292A2D}"/>
              </a:ext>
            </a:extLst>
          </p:cNvPr>
          <p:cNvSpPr>
            <a:spLocks noGrp="1"/>
          </p:cNvSpPr>
          <p:nvPr>
            <p:ph type="title"/>
            <p:custDataLst>
              <p:tags r:id="rId1"/>
            </p:custDataLst>
          </p:nvPr>
        </p:nvSpPr>
        <p:spPr/>
        <p:txBody>
          <a:bodyPr/>
          <a:lstStyle/>
          <a:p>
            <a:r>
              <a:rPr lang="fr-CA" dirty="0"/>
              <a:t>Injection SQL</a:t>
            </a:r>
          </a:p>
        </p:txBody>
      </p:sp>
      <p:sp>
        <p:nvSpPr>
          <p:cNvPr id="3" name="Content Placeholder 2">
            <a:extLst>
              <a:ext uri="{FF2B5EF4-FFF2-40B4-BE49-F238E27FC236}">
                <a16:creationId xmlns:a16="http://schemas.microsoft.com/office/drawing/2014/main" id="{61BD12B5-3187-4D8E-9F64-F1EAA7E3F5EA}"/>
              </a:ext>
            </a:extLst>
          </p:cNvPr>
          <p:cNvSpPr>
            <a:spLocks noGrp="1"/>
          </p:cNvSpPr>
          <p:nvPr>
            <p:ph idx="1"/>
            <p:custDataLst>
              <p:tags r:id="rId2"/>
            </p:custDataLst>
          </p:nvPr>
        </p:nvSpPr>
        <p:spPr/>
        <p:txBody>
          <a:bodyPr/>
          <a:lstStyle/>
          <a:p>
            <a:r>
              <a:rPr lang="en-CA" dirty="0" err="1"/>
              <a:t>Leurs</a:t>
            </a:r>
            <a:r>
              <a:rPr lang="en-CA" dirty="0"/>
              <a:t> </a:t>
            </a:r>
            <a:r>
              <a:rPr lang="en-CA" dirty="0" err="1"/>
              <a:t>effets</a:t>
            </a:r>
            <a:r>
              <a:rPr lang="en-CA" dirty="0"/>
              <a:t> </a:t>
            </a:r>
            <a:r>
              <a:rPr lang="en-CA" dirty="0" err="1"/>
              <a:t>peuvent</a:t>
            </a:r>
            <a:r>
              <a:rPr lang="en-CA" dirty="0"/>
              <a:t> </a:t>
            </a:r>
            <a:r>
              <a:rPr lang="en-CA" dirty="0" err="1"/>
              <a:t>inclure</a:t>
            </a:r>
            <a:r>
              <a:rPr lang="en-CA" dirty="0"/>
              <a:t>:</a:t>
            </a:r>
          </a:p>
          <a:p>
            <a:pPr lvl="1"/>
            <a:r>
              <a:rPr lang="en-CA" dirty="0"/>
              <a:t>La suppression de la base de </a:t>
            </a:r>
            <a:r>
              <a:rPr lang="en-CA" dirty="0" err="1"/>
              <a:t>données</a:t>
            </a:r>
            <a:endParaRPr lang="en-CA" dirty="0"/>
          </a:p>
          <a:p>
            <a:pPr lvl="1"/>
            <a:r>
              <a:rPr lang="en-CA" dirty="0" err="1"/>
              <a:t>L'accès</a:t>
            </a:r>
            <a:r>
              <a:rPr lang="en-CA" dirty="0"/>
              <a:t> à des </a:t>
            </a:r>
            <a:r>
              <a:rPr lang="en-CA" dirty="0" err="1"/>
              <a:t>données</a:t>
            </a:r>
            <a:r>
              <a:rPr lang="en-CA" dirty="0"/>
              <a:t> </a:t>
            </a:r>
            <a:r>
              <a:rPr lang="en-CA" dirty="0" err="1"/>
              <a:t>censées</a:t>
            </a:r>
            <a:r>
              <a:rPr lang="en-CA" dirty="0"/>
              <a:t> </a:t>
            </a:r>
            <a:r>
              <a:rPr lang="en-CA" dirty="0" err="1"/>
              <a:t>être</a:t>
            </a:r>
            <a:r>
              <a:rPr lang="en-CA" dirty="0"/>
              <a:t> </a:t>
            </a:r>
            <a:r>
              <a:rPr lang="en-CA" dirty="0" err="1"/>
              <a:t>confidentielles</a:t>
            </a:r>
            <a:endParaRPr lang="en-CA" dirty="0"/>
          </a:p>
          <a:p>
            <a:pPr lvl="1"/>
            <a:r>
              <a:rPr lang="en-CA" dirty="0" err="1"/>
              <a:t>L'ajout</a:t>
            </a:r>
            <a:r>
              <a:rPr lang="en-CA" dirty="0"/>
              <a:t> de </a:t>
            </a:r>
            <a:r>
              <a:rPr lang="en-CA" dirty="0" err="1"/>
              <a:t>données</a:t>
            </a:r>
            <a:r>
              <a:rPr lang="en-CA" dirty="0"/>
              <a:t> dans les tables</a:t>
            </a:r>
          </a:p>
          <a:p>
            <a:pPr lvl="1"/>
            <a:r>
              <a:rPr lang="en-CA" dirty="0"/>
              <a:t>La modification des </a:t>
            </a:r>
            <a:r>
              <a:rPr lang="en-CA" dirty="0" err="1"/>
              <a:t>données</a:t>
            </a:r>
            <a:r>
              <a:rPr lang="en-CA" dirty="0"/>
              <a:t> dans les tables</a:t>
            </a:r>
          </a:p>
          <a:p>
            <a:pPr lvl="1"/>
            <a:r>
              <a:rPr lang="en-CA" dirty="0"/>
              <a:t>La suppression de </a:t>
            </a:r>
            <a:r>
              <a:rPr lang="en-CA" dirty="0" err="1"/>
              <a:t>données</a:t>
            </a:r>
            <a:r>
              <a:rPr lang="en-CA" dirty="0"/>
              <a:t> dans les tables</a:t>
            </a:r>
          </a:p>
          <a:p>
            <a:pPr lvl="1"/>
            <a:endParaRPr lang="en-CA" dirty="0"/>
          </a:p>
          <a:p>
            <a:r>
              <a:rPr lang="en-CA" dirty="0" err="1"/>
              <a:t>Voyons</a:t>
            </a:r>
            <a:r>
              <a:rPr lang="en-CA" dirty="0"/>
              <a:t> comment </a:t>
            </a:r>
            <a:r>
              <a:rPr lang="en-CA" dirty="0" err="1"/>
              <a:t>ce</a:t>
            </a:r>
            <a:r>
              <a:rPr lang="en-CA" dirty="0"/>
              <a:t> type </a:t>
            </a:r>
            <a:r>
              <a:rPr lang="en-CA" dirty="0" err="1"/>
              <a:t>d'attaque</a:t>
            </a:r>
            <a:r>
              <a:rPr lang="en-CA" dirty="0"/>
              <a:t> </a:t>
            </a:r>
            <a:r>
              <a:rPr lang="en-CA" dirty="0" err="1"/>
              <a:t>fonctionne</a:t>
            </a:r>
            <a:r>
              <a:rPr lang="en-CA" dirty="0"/>
              <a:t>.</a:t>
            </a:r>
            <a:endParaRPr lang="fr-CA" dirty="0"/>
          </a:p>
        </p:txBody>
      </p:sp>
    </p:spTree>
    <p:extLst>
      <p:ext uri="{BB962C8B-B14F-4D97-AF65-F5344CB8AC3E}">
        <p14:creationId xmlns:p14="http://schemas.microsoft.com/office/powerpoint/2010/main" val="131306912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AAD53-2455-4747-B1C8-6A6B276063F1}"/>
              </a:ext>
            </a:extLst>
          </p:cNvPr>
          <p:cNvSpPr>
            <a:spLocks noGrp="1"/>
          </p:cNvSpPr>
          <p:nvPr>
            <p:ph type="title"/>
            <p:custDataLst>
              <p:tags r:id="rId1"/>
            </p:custDataLst>
          </p:nvPr>
        </p:nvSpPr>
        <p:spPr/>
        <p:txBody>
          <a:bodyPr/>
          <a:lstStyle/>
          <a:p>
            <a:r>
              <a:rPr lang="fr-CA" dirty="0"/>
              <a:t>Injection SQL</a:t>
            </a:r>
          </a:p>
        </p:txBody>
      </p:sp>
      <p:sp>
        <p:nvSpPr>
          <p:cNvPr id="3" name="Content Placeholder 2">
            <a:extLst>
              <a:ext uri="{FF2B5EF4-FFF2-40B4-BE49-F238E27FC236}">
                <a16:creationId xmlns:a16="http://schemas.microsoft.com/office/drawing/2014/main" id="{438CA80F-2BCF-4738-899F-39D58B11CEA8}"/>
              </a:ext>
            </a:extLst>
          </p:cNvPr>
          <p:cNvSpPr>
            <a:spLocks noGrp="1"/>
          </p:cNvSpPr>
          <p:nvPr>
            <p:ph idx="1"/>
            <p:custDataLst>
              <p:tags r:id="rId2"/>
            </p:custDataLst>
          </p:nvPr>
        </p:nvSpPr>
        <p:spPr/>
        <p:txBody>
          <a:bodyPr/>
          <a:lstStyle/>
          <a:p>
            <a:r>
              <a:rPr lang="fr-CA" dirty="0"/>
              <a:t>Prenons la requête SQL suivante:</a:t>
            </a:r>
          </a:p>
          <a:p>
            <a:pPr marL="0" indent="0">
              <a:buNone/>
            </a:pPr>
            <a:r>
              <a:rPr lang="en-US" dirty="0"/>
              <a:t>SELECT * FROM </a:t>
            </a:r>
            <a:r>
              <a:rPr lang="en-US" dirty="0" err="1"/>
              <a:t>compte</a:t>
            </a:r>
            <a:r>
              <a:rPr lang="en-US" dirty="0"/>
              <a:t> where </a:t>
            </a:r>
          </a:p>
          <a:p>
            <a:pPr marL="0" indent="0">
              <a:buNone/>
            </a:pPr>
            <a:r>
              <a:rPr lang="en-US" dirty="0"/>
              <a:t>	code=‘&lt;entrée </a:t>
            </a:r>
            <a:r>
              <a:rPr lang="en-US" dirty="0" err="1"/>
              <a:t>utilisateur</a:t>
            </a:r>
            <a:r>
              <a:rPr lang="en-US" dirty="0"/>
              <a:t>&gt;’ </a:t>
            </a:r>
          </a:p>
          <a:p>
            <a:pPr marL="0" indent="0">
              <a:buNone/>
            </a:pPr>
            <a:r>
              <a:rPr lang="en-US" dirty="0"/>
              <a:t>	AND </a:t>
            </a:r>
          </a:p>
          <a:p>
            <a:pPr marL="0" indent="0">
              <a:buNone/>
            </a:pPr>
            <a:r>
              <a:rPr lang="en-US" dirty="0"/>
              <a:t>	</a:t>
            </a:r>
            <a:r>
              <a:rPr lang="en-US" dirty="0" err="1"/>
              <a:t>motdepasse</a:t>
            </a:r>
            <a:r>
              <a:rPr lang="en-US" dirty="0"/>
              <a:t>='&lt;entrée </a:t>
            </a:r>
            <a:r>
              <a:rPr lang="en-US" dirty="0" err="1"/>
              <a:t>utilisateur</a:t>
            </a:r>
            <a:r>
              <a:rPr lang="en-US" dirty="0"/>
              <a:t>&gt;’</a:t>
            </a:r>
          </a:p>
          <a:p>
            <a:pPr marL="0" indent="0">
              <a:buNone/>
            </a:pPr>
            <a:endParaRPr lang="en-US" dirty="0"/>
          </a:p>
          <a:p>
            <a:pPr marL="0" indent="0">
              <a:buNone/>
            </a:pPr>
            <a:r>
              <a:rPr lang="en-US" dirty="0"/>
              <a:t>La </a:t>
            </a:r>
            <a:r>
              <a:rPr lang="en-US" dirty="0" err="1"/>
              <a:t>logique</a:t>
            </a:r>
            <a:r>
              <a:rPr lang="en-US" dirty="0"/>
              <a:t> </a:t>
            </a:r>
            <a:r>
              <a:rPr lang="en-US" dirty="0" err="1"/>
              <a:t>est</a:t>
            </a:r>
            <a:r>
              <a:rPr lang="en-US" dirty="0"/>
              <a:t> que </a:t>
            </a:r>
            <a:r>
              <a:rPr lang="en-US" dirty="0" err="1"/>
              <a:t>si</a:t>
            </a:r>
            <a:r>
              <a:rPr lang="en-US" dirty="0"/>
              <a:t> nous </a:t>
            </a:r>
            <a:r>
              <a:rPr lang="en-US" dirty="0" err="1"/>
              <a:t>avons</a:t>
            </a:r>
            <a:r>
              <a:rPr lang="en-US" dirty="0"/>
              <a:t> un </a:t>
            </a:r>
            <a:r>
              <a:rPr lang="en-US" dirty="0" err="1"/>
              <a:t>résultat</a:t>
            </a:r>
            <a:r>
              <a:rPr lang="en-US" dirty="0"/>
              <a:t> </a:t>
            </a:r>
            <a:r>
              <a:rPr lang="en-US" dirty="0" err="1"/>
              <a:t>retourné</a:t>
            </a:r>
            <a:r>
              <a:rPr lang="en-US" dirty="0"/>
              <a:t>, </a:t>
            </a:r>
            <a:r>
              <a:rPr lang="en-US" dirty="0" err="1"/>
              <a:t>c’est</a:t>
            </a:r>
            <a:r>
              <a:rPr lang="en-US" dirty="0"/>
              <a:t> </a:t>
            </a:r>
            <a:r>
              <a:rPr lang="en-US" dirty="0" err="1"/>
              <a:t>forcément</a:t>
            </a:r>
            <a:r>
              <a:rPr lang="en-US" dirty="0"/>
              <a:t> le code </a:t>
            </a:r>
            <a:r>
              <a:rPr lang="en-US" dirty="0" err="1"/>
              <a:t>utilisateur</a:t>
            </a:r>
            <a:r>
              <a:rPr lang="en-US" dirty="0"/>
              <a:t> avec son bon mot de </a:t>
            </a:r>
            <a:r>
              <a:rPr lang="en-US" dirty="0" err="1"/>
              <a:t>passe</a:t>
            </a:r>
            <a:r>
              <a:rPr lang="en-US" dirty="0"/>
              <a:t>, non?</a:t>
            </a:r>
            <a:endParaRPr lang="fr-CA" dirty="0"/>
          </a:p>
        </p:txBody>
      </p:sp>
    </p:spTree>
    <p:extLst>
      <p:ext uri="{BB962C8B-B14F-4D97-AF65-F5344CB8AC3E}">
        <p14:creationId xmlns:p14="http://schemas.microsoft.com/office/powerpoint/2010/main" val="351403171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8DC0C-B93E-4403-8A41-5AACD8D02512}"/>
              </a:ext>
            </a:extLst>
          </p:cNvPr>
          <p:cNvSpPr>
            <a:spLocks noGrp="1"/>
          </p:cNvSpPr>
          <p:nvPr>
            <p:ph type="title"/>
            <p:custDataLst>
              <p:tags r:id="rId1"/>
            </p:custDataLst>
          </p:nvPr>
        </p:nvSpPr>
        <p:spPr/>
        <p:txBody>
          <a:bodyPr/>
          <a:lstStyle/>
          <a:p>
            <a:r>
              <a:rPr lang="fr-CA" dirty="0"/>
              <a:t>Injection SQL</a:t>
            </a:r>
          </a:p>
        </p:txBody>
      </p:sp>
      <p:sp>
        <p:nvSpPr>
          <p:cNvPr id="3" name="Content Placeholder 2">
            <a:extLst>
              <a:ext uri="{FF2B5EF4-FFF2-40B4-BE49-F238E27FC236}">
                <a16:creationId xmlns:a16="http://schemas.microsoft.com/office/drawing/2014/main" id="{A7A197C9-8D72-4246-887D-0F3A84DCFD74}"/>
              </a:ext>
            </a:extLst>
          </p:cNvPr>
          <p:cNvSpPr>
            <a:spLocks noGrp="1"/>
          </p:cNvSpPr>
          <p:nvPr>
            <p:ph idx="1"/>
            <p:custDataLst>
              <p:tags r:id="rId2"/>
            </p:custDataLst>
          </p:nvPr>
        </p:nvSpPr>
        <p:spPr/>
        <p:txBody>
          <a:bodyPr/>
          <a:lstStyle/>
          <a:p>
            <a:r>
              <a:rPr lang="fr-CA" dirty="0"/>
              <a:t>Que se passe-t-il si je donne les informations suivantes:</a:t>
            </a:r>
          </a:p>
          <a:p>
            <a:pPr lvl="1"/>
            <a:r>
              <a:rPr lang="fr-CA" dirty="0"/>
              <a:t>Code utilisateur: maxime</a:t>
            </a:r>
          </a:p>
          <a:p>
            <a:pPr lvl="1"/>
            <a:r>
              <a:rPr lang="fr-CA" dirty="0"/>
              <a:t>Mot de passe: ‘ or ‘’=‘</a:t>
            </a:r>
          </a:p>
          <a:p>
            <a:pPr marL="457200" lvl="1" indent="0">
              <a:buNone/>
            </a:pPr>
            <a:endParaRPr lang="fr-CA" dirty="0"/>
          </a:p>
        </p:txBody>
      </p:sp>
    </p:spTree>
    <p:extLst>
      <p:ext uri="{BB962C8B-B14F-4D97-AF65-F5344CB8AC3E}">
        <p14:creationId xmlns:p14="http://schemas.microsoft.com/office/powerpoint/2010/main" val="286669470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AAD53-2455-4747-B1C8-6A6B276063F1}"/>
              </a:ext>
            </a:extLst>
          </p:cNvPr>
          <p:cNvSpPr>
            <a:spLocks noGrp="1"/>
          </p:cNvSpPr>
          <p:nvPr>
            <p:ph type="title"/>
            <p:custDataLst>
              <p:tags r:id="rId1"/>
            </p:custDataLst>
          </p:nvPr>
        </p:nvSpPr>
        <p:spPr/>
        <p:txBody>
          <a:bodyPr/>
          <a:lstStyle/>
          <a:p>
            <a:r>
              <a:rPr lang="fr-CA" dirty="0"/>
              <a:t>Injection SQL</a:t>
            </a:r>
          </a:p>
        </p:txBody>
      </p:sp>
      <p:sp>
        <p:nvSpPr>
          <p:cNvPr id="3" name="Content Placeholder 2">
            <a:extLst>
              <a:ext uri="{FF2B5EF4-FFF2-40B4-BE49-F238E27FC236}">
                <a16:creationId xmlns:a16="http://schemas.microsoft.com/office/drawing/2014/main" id="{438CA80F-2BCF-4738-899F-39D58B11CEA8}"/>
              </a:ext>
            </a:extLst>
          </p:cNvPr>
          <p:cNvSpPr>
            <a:spLocks noGrp="1"/>
          </p:cNvSpPr>
          <p:nvPr>
            <p:ph idx="1"/>
            <p:custDataLst>
              <p:tags r:id="rId2"/>
            </p:custDataLst>
          </p:nvPr>
        </p:nvSpPr>
        <p:spPr/>
        <p:txBody>
          <a:bodyPr/>
          <a:lstStyle/>
          <a:p>
            <a:r>
              <a:rPr lang="fr-CA" dirty="0"/>
              <a:t>Nous obtiendrons la requête suivante:</a:t>
            </a:r>
          </a:p>
          <a:p>
            <a:pPr marL="0" indent="0">
              <a:buNone/>
            </a:pPr>
            <a:r>
              <a:rPr lang="en-US" dirty="0"/>
              <a:t>SELECT * FROM </a:t>
            </a:r>
            <a:r>
              <a:rPr lang="en-US" dirty="0" err="1"/>
              <a:t>compte</a:t>
            </a:r>
            <a:r>
              <a:rPr lang="en-US" dirty="0"/>
              <a:t> where </a:t>
            </a:r>
          </a:p>
          <a:p>
            <a:pPr marL="0" indent="0">
              <a:buNone/>
            </a:pPr>
            <a:r>
              <a:rPr lang="en-US" dirty="0"/>
              <a:t>	code=‘</a:t>
            </a:r>
            <a:r>
              <a:rPr lang="en-US" dirty="0" err="1">
                <a:solidFill>
                  <a:srgbClr val="FFC000"/>
                </a:solidFill>
              </a:rPr>
              <a:t>maxime</a:t>
            </a:r>
            <a:r>
              <a:rPr lang="en-US" dirty="0"/>
              <a:t>’ </a:t>
            </a:r>
          </a:p>
          <a:p>
            <a:pPr marL="0" indent="0">
              <a:buNone/>
            </a:pPr>
            <a:r>
              <a:rPr lang="en-US" dirty="0"/>
              <a:t>	AND </a:t>
            </a:r>
          </a:p>
          <a:p>
            <a:pPr marL="0" indent="0">
              <a:buNone/>
            </a:pPr>
            <a:r>
              <a:rPr lang="en-US" dirty="0"/>
              <a:t>	</a:t>
            </a:r>
            <a:r>
              <a:rPr lang="en-US" dirty="0" err="1"/>
              <a:t>motdepasse</a:t>
            </a:r>
            <a:r>
              <a:rPr lang="en-US" dirty="0"/>
              <a:t>=‘</a:t>
            </a:r>
            <a:r>
              <a:rPr lang="en-US" dirty="0">
                <a:solidFill>
                  <a:srgbClr val="FFC000"/>
                </a:solidFill>
              </a:rPr>
              <a:t>’ OR ‘’=‘</a:t>
            </a:r>
            <a:r>
              <a:rPr lang="en-US" dirty="0"/>
              <a:t>’</a:t>
            </a:r>
          </a:p>
          <a:p>
            <a:pPr marL="0" indent="0">
              <a:buNone/>
            </a:pPr>
            <a:endParaRPr lang="en-US" dirty="0"/>
          </a:p>
          <a:p>
            <a:pPr marL="0" indent="0">
              <a:buNone/>
            </a:pPr>
            <a:r>
              <a:rPr lang="en-US" dirty="0"/>
              <a:t>Nous </a:t>
            </a:r>
            <a:r>
              <a:rPr lang="en-US" dirty="0" err="1"/>
              <a:t>pourrons</a:t>
            </a:r>
            <a:r>
              <a:rPr lang="en-US" dirty="0"/>
              <a:t> </a:t>
            </a:r>
            <a:r>
              <a:rPr lang="en-US" dirty="0" err="1"/>
              <a:t>donc</a:t>
            </a:r>
            <a:r>
              <a:rPr lang="en-US" dirty="0"/>
              <a:t> </a:t>
            </a:r>
            <a:r>
              <a:rPr lang="en-US" dirty="0" err="1"/>
              <a:t>obtenir</a:t>
            </a:r>
            <a:r>
              <a:rPr lang="en-US" dirty="0"/>
              <a:t> </a:t>
            </a:r>
            <a:r>
              <a:rPr lang="en-US" dirty="0" err="1"/>
              <a:t>accès</a:t>
            </a:r>
            <a:r>
              <a:rPr lang="en-US" dirty="0"/>
              <a:t> à un </a:t>
            </a:r>
            <a:r>
              <a:rPr lang="en-US" dirty="0" err="1"/>
              <a:t>compte</a:t>
            </a:r>
            <a:r>
              <a:rPr lang="en-US" dirty="0"/>
              <a:t> “Maxime” </a:t>
            </a:r>
            <a:r>
              <a:rPr lang="en-US" dirty="0" err="1"/>
              <a:t>tant</a:t>
            </a:r>
            <a:r>
              <a:rPr lang="en-US" dirty="0"/>
              <a:t> </a:t>
            </a:r>
            <a:r>
              <a:rPr lang="en-US" dirty="0" err="1"/>
              <a:t>qu’une</a:t>
            </a:r>
            <a:r>
              <a:rPr lang="en-US" dirty="0"/>
              <a:t> </a:t>
            </a:r>
            <a:r>
              <a:rPr lang="en-US" dirty="0" err="1"/>
              <a:t>chaine</a:t>
            </a:r>
            <a:r>
              <a:rPr lang="en-US" dirty="0"/>
              <a:t> de </a:t>
            </a:r>
            <a:r>
              <a:rPr lang="en-US" dirty="0" err="1"/>
              <a:t>caractère</a:t>
            </a:r>
            <a:r>
              <a:rPr lang="en-US" dirty="0"/>
              <a:t> vide </a:t>
            </a:r>
            <a:r>
              <a:rPr lang="en-US" dirty="0" err="1"/>
              <a:t>est</a:t>
            </a:r>
            <a:r>
              <a:rPr lang="en-US" dirty="0"/>
              <a:t> la </a:t>
            </a:r>
            <a:r>
              <a:rPr lang="en-US" dirty="0" err="1"/>
              <a:t>même</a:t>
            </a:r>
            <a:r>
              <a:rPr lang="en-US" dirty="0"/>
              <a:t> chose </a:t>
            </a:r>
            <a:r>
              <a:rPr lang="en-US" dirty="0" err="1"/>
              <a:t>qu’une</a:t>
            </a:r>
            <a:r>
              <a:rPr lang="en-US" dirty="0"/>
              <a:t> </a:t>
            </a:r>
            <a:r>
              <a:rPr lang="en-US" dirty="0" err="1"/>
              <a:t>chaine</a:t>
            </a:r>
            <a:r>
              <a:rPr lang="en-US" dirty="0"/>
              <a:t> de </a:t>
            </a:r>
            <a:r>
              <a:rPr lang="en-US" dirty="0" err="1"/>
              <a:t>caractère</a:t>
            </a:r>
            <a:r>
              <a:rPr lang="en-US" dirty="0"/>
              <a:t> vide (</a:t>
            </a:r>
            <a:r>
              <a:rPr lang="en-US" dirty="0" err="1"/>
              <a:t>toujours</a:t>
            </a:r>
            <a:r>
              <a:rPr lang="en-US" dirty="0"/>
              <a:t> </a:t>
            </a:r>
            <a:r>
              <a:rPr lang="en-US" dirty="0" err="1"/>
              <a:t>vraie</a:t>
            </a:r>
            <a:r>
              <a:rPr lang="en-US" dirty="0"/>
              <a:t>, </a:t>
            </a:r>
            <a:r>
              <a:rPr lang="en-US" dirty="0" err="1"/>
              <a:t>c’est</a:t>
            </a:r>
            <a:r>
              <a:rPr lang="en-US" dirty="0"/>
              <a:t> </a:t>
            </a:r>
            <a:r>
              <a:rPr lang="en-US" dirty="0" err="1"/>
              <a:t>ce</a:t>
            </a:r>
            <a:r>
              <a:rPr lang="en-US" dirty="0"/>
              <a:t> </a:t>
            </a:r>
            <a:r>
              <a:rPr lang="en-US" dirty="0" err="1"/>
              <a:t>qu’on</a:t>
            </a:r>
            <a:r>
              <a:rPr lang="en-US" dirty="0"/>
              <a:t> </a:t>
            </a:r>
            <a:r>
              <a:rPr lang="en-US" dirty="0" err="1"/>
              <a:t>appelle</a:t>
            </a:r>
            <a:r>
              <a:rPr lang="en-US" dirty="0"/>
              <a:t> </a:t>
            </a:r>
            <a:r>
              <a:rPr lang="en-US" dirty="0" err="1"/>
              <a:t>une</a:t>
            </a:r>
            <a:r>
              <a:rPr lang="en-US" dirty="0"/>
              <a:t> </a:t>
            </a:r>
            <a:r>
              <a:rPr lang="en-US" u="sng" dirty="0" err="1"/>
              <a:t>tautologie</a:t>
            </a:r>
            <a:r>
              <a:rPr lang="en-US" dirty="0"/>
              <a:t>).</a:t>
            </a:r>
          </a:p>
          <a:p>
            <a:pPr marL="0" indent="0">
              <a:buNone/>
            </a:pPr>
            <a:endParaRPr lang="fr-CA" dirty="0"/>
          </a:p>
        </p:txBody>
      </p:sp>
    </p:spTree>
    <p:extLst>
      <p:ext uri="{BB962C8B-B14F-4D97-AF65-F5344CB8AC3E}">
        <p14:creationId xmlns:p14="http://schemas.microsoft.com/office/powerpoint/2010/main" val="3963478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3AFE8-AA4D-43C7-86D0-6814539EFA69}"/>
              </a:ext>
            </a:extLst>
          </p:cNvPr>
          <p:cNvSpPr>
            <a:spLocks noGrp="1"/>
          </p:cNvSpPr>
          <p:nvPr>
            <p:ph type="title"/>
            <p:custDataLst>
              <p:tags r:id="rId1"/>
            </p:custDataLst>
          </p:nvPr>
        </p:nvSpPr>
        <p:spPr/>
        <p:txBody>
          <a:bodyPr/>
          <a:lstStyle/>
          <a:p>
            <a:r>
              <a:rPr lang="en-CA" dirty="0"/>
              <a:t>Les injections SQL</a:t>
            </a:r>
            <a:endParaRPr lang="fr-CA" dirty="0"/>
          </a:p>
        </p:txBody>
      </p:sp>
      <p:sp>
        <p:nvSpPr>
          <p:cNvPr id="3" name="Content Placeholder 2">
            <a:extLst>
              <a:ext uri="{FF2B5EF4-FFF2-40B4-BE49-F238E27FC236}">
                <a16:creationId xmlns:a16="http://schemas.microsoft.com/office/drawing/2014/main" id="{8E6E15BC-79B0-46ED-AD79-2BC8D66864D0}"/>
              </a:ext>
            </a:extLst>
          </p:cNvPr>
          <p:cNvSpPr>
            <a:spLocks noGrp="1"/>
          </p:cNvSpPr>
          <p:nvPr>
            <p:ph idx="1"/>
            <p:custDataLst>
              <p:tags r:id="rId2"/>
            </p:custDataLst>
          </p:nvPr>
        </p:nvSpPr>
        <p:spPr/>
        <p:txBody>
          <a:bodyPr/>
          <a:lstStyle/>
          <a:p>
            <a:r>
              <a:rPr lang="en-CA" dirty="0"/>
              <a:t>La solution pour </a:t>
            </a:r>
            <a:r>
              <a:rPr lang="en-CA" dirty="0" err="1"/>
              <a:t>prévenir</a:t>
            </a:r>
            <a:r>
              <a:rPr lang="en-CA" dirty="0"/>
              <a:t> </a:t>
            </a:r>
            <a:r>
              <a:rPr lang="en-CA" dirty="0" err="1"/>
              <a:t>est</a:t>
            </a:r>
            <a:r>
              <a:rPr lang="en-CA" dirty="0"/>
              <a:t> de ne jamais </a:t>
            </a:r>
            <a:r>
              <a:rPr lang="en-CA" dirty="0" err="1"/>
              <a:t>concaténer</a:t>
            </a:r>
            <a:r>
              <a:rPr lang="en-CA" dirty="0"/>
              <a:t> des </a:t>
            </a:r>
            <a:r>
              <a:rPr lang="en-CA" dirty="0" err="1"/>
              <a:t>informations</a:t>
            </a:r>
            <a:r>
              <a:rPr lang="en-CA" dirty="0"/>
              <a:t> </a:t>
            </a:r>
            <a:r>
              <a:rPr lang="en-CA" dirty="0" err="1"/>
              <a:t>fournies</a:t>
            </a:r>
            <a:r>
              <a:rPr lang="en-CA" dirty="0"/>
              <a:t> par un </a:t>
            </a:r>
            <a:r>
              <a:rPr lang="en-CA" dirty="0" err="1"/>
              <a:t>utilisateur</a:t>
            </a:r>
            <a:r>
              <a:rPr lang="en-CA" dirty="0"/>
              <a:t> avec </a:t>
            </a:r>
            <a:r>
              <a:rPr lang="en-CA" dirty="0" err="1"/>
              <a:t>une</a:t>
            </a:r>
            <a:r>
              <a:rPr lang="en-CA" dirty="0"/>
              <a:t> </a:t>
            </a:r>
            <a:r>
              <a:rPr lang="en-CA" dirty="0" err="1"/>
              <a:t>requête</a:t>
            </a:r>
            <a:r>
              <a:rPr lang="en-CA" dirty="0"/>
              <a:t> SQL.</a:t>
            </a:r>
          </a:p>
          <a:p>
            <a:endParaRPr lang="en-CA" dirty="0"/>
          </a:p>
          <a:p>
            <a:r>
              <a:rPr lang="en-CA" dirty="0"/>
              <a:t>Pour le faire, </a:t>
            </a:r>
            <a:r>
              <a:rPr lang="en-CA" dirty="0" err="1"/>
              <a:t>vous</a:t>
            </a:r>
            <a:r>
              <a:rPr lang="en-CA" dirty="0"/>
              <a:t> </a:t>
            </a:r>
            <a:r>
              <a:rPr lang="en-CA" dirty="0" err="1"/>
              <a:t>devez</a:t>
            </a:r>
            <a:r>
              <a:rPr lang="en-CA" dirty="0"/>
              <a:t> </a:t>
            </a:r>
            <a:r>
              <a:rPr lang="en-CA" dirty="0" err="1"/>
              <a:t>créer</a:t>
            </a:r>
            <a:r>
              <a:rPr lang="en-CA" dirty="0"/>
              <a:t> </a:t>
            </a:r>
            <a:r>
              <a:rPr lang="en-CA" dirty="0" err="1"/>
              <a:t>une</a:t>
            </a:r>
            <a:r>
              <a:rPr lang="en-CA" dirty="0"/>
              <a:t> </a:t>
            </a:r>
            <a:r>
              <a:rPr lang="en-CA" dirty="0" err="1"/>
              <a:t>requête</a:t>
            </a:r>
            <a:r>
              <a:rPr lang="en-CA" dirty="0"/>
              <a:t> </a:t>
            </a:r>
            <a:r>
              <a:rPr lang="en-CA" dirty="0" err="1"/>
              <a:t>paramétrée</a:t>
            </a:r>
            <a:r>
              <a:rPr lang="en-CA" dirty="0"/>
              <a:t> </a:t>
            </a:r>
            <a:r>
              <a:rPr lang="en-CA" dirty="0" err="1"/>
              <a:t>afin</a:t>
            </a:r>
            <a:r>
              <a:rPr lang="en-CA" dirty="0"/>
              <a:t> de bien </a:t>
            </a:r>
            <a:r>
              <a:rPr lang="en-CA" dirty="0" err="1"/>
              <a:t>séparer</a:t>
            </a:r>
            <a:r>
              <a:rPr lang="en-CA" dirty="0"/>
              <a:t> le code SQL des </a:t>
            </a:r>
            <a:r>
              <a:rPr lang="en-CA" dirty="0" err="1"/>
              <a:t>paramètres</a:t>
            </a:r>
            <a:r>
              <a:rPr lang="en-CA" dirty="0"/>
              <a:t> </a:t>
            </a:r>
            <a:r>
              <a:rPr lang="en-CA" dirty="0" err="1"/>
              <a:t>fournis</a:t>
            </a:r>
            <a:r>
              <a:rPr lang="en-CA" dirty="0"/>
              <a:t> par </a:t>
            </a:r>
            <a:r>
              <a:rPr lang="en-CA" dirty="0" err="1"/>
              <a:t>l'utilisateur</a:t>
            </a:r>
            <a:r>
              <a:rPr lang="en-CA" dirty="0"/>
              <a:t>.</a:t>
            </a:r>
          </a:p>
          <a:p>
            <a:endParaRPr lang="en-CA" dirty="0"/>
          </a:p>
          <a:p>
            <a:r>
              <a:rPr lang="en-CA" dirty="0" err="1"/>
              <a:t>Prenons</a:t>
            </a:r>
            <a:r>
              <a:rPr lang="en-CA" dirty="0"/>
              <a:t> le temps de </a:t>
            </a:r>
            <a:r>
              <a:rPr lang="en-CA" dirty="0" err="1"/>
              <a:t>voir</a:t>
            </a:r>
            <a:r>
              <a:rPr lang="en-CA" dirty="0"/>
              <a:t> des </a:t>
            </a:r>
            <a:r>
              <a:rPr lang="en-CA" dirty="0" err="1"/>
              <a:t>exemples</a:t>
            </a:r>
            <a:r>
              <a:rPr lang="en-CA" dirty="0"/>
              <a:t>.</a:t>
            </a:r>
            <a:endParaRPr lang="fr-CA" dirty="0"/>
          </a:p>
        </p:txBody>
      </p:sp>
    </p:spTree>
    <p:extLst>
      <p:ext uri="{BB962C8B-B14F-4D97-AF65-F5344CB8AC3E}">
        <p14:creationId xmlns:p14="http://schemas.microsoft.com/office/powerpoint/2010/main" val="240518913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B8A30-D1AD-42BF-966A-EF77DEB8D3B8}"/>
              </a:ext>
            </a:extLst>
          </p:cNvPr>
          <p:cNvSpPr>
            <a:spLocks noGrp="1"/>
          </p:cNvSpPr>
          <p:nvPr>
            <p:ph type="title"/>
            <p:custDataLst>
              <p:tags r:id="rId1"/>
            </p:custDataLst>
          </p:nvPr>
        </p:nvSpPr>
        <p:spPr/>
        <p:txBody>
          <a:bodyPr/>
          <a:lstStyle/>
          <a:p>
            <a:r>
              <a:rPr lang="en-CA" dirty="0"/>
              <a:t>Les injections SQL</a:t>
            </a:r>
            <a:endParaRPr lang="fr-CA" dirty="0"/>
          </a:p>
        </p:txBody>
      </p:sp>
      <p:sp>
        <p:nvSpPr>
          <p:cNvPr id="3" name="Content Placeholder 2">
            <a:extLst>
              <a:ext uri="{FF2B5EF4-FFF2-40B4-BE49-F238E27FC236}">
                <a16:creationId xmlns:a16="http://schemas.microsoft.com/office/drawing/2014/main" id="{519E538D-2768-4229-9A9B-0E22F963DB90}"/>
              </a:ext>
            </a:extLst>
          </p:cNvPr>
          <p:cNvSpPr>
            <a:spLocks noGrp="1"/>
          </p:cNvSpPr>
          <p:nvPr>
            <p:ph idx="1"/>
            <p:custDataLst>
              <p:tags r:id="rId2"/>
            </p:custDataLst>
          </p:nvPr>
        </p:nvSpPr>
        <p:spPr/>
        <p:txBody>
          <a:bodyPr/>
          <a:lstStyle/>
          <a:p>
            <a:r>
              <a:rPr lang="en-CA" dirty="0" err="1"/>
              <a:t>Exemple</a:t>
            </a:r>
            <a:r>
              <a:rPr lang="en-CA" dirty="0"/>
              <a:t> de code </a:t>
            </a:r>
            <a:r>
              <a:rPr lang="en-CA" dirty="0" err="1"/>
              <a:t>sécuritaire</a:t>
            </a:r>
            <a:endParaRPr lang="en-CA" dirty="0"/>
          </a:p>
        </p:txBody>
      </p:sp>
      <p:pic>
        <p:nvPicPr>
          <p:cNvPr id="5" name="Picture 4">
            <a:extLst>
              <a:ext uri="{FF2B5EF4-FFF2-40B4-BE49-F238E27FC236}">
                <a16:creationId xmlns:a16="http://schemas.microsoft.com/office/drawing/2014/main" id="{E304C177-B3D6-4802-A8CC-4617B561F99C}"/>
              </a:ext>
            </a:extLst>
          </p:cNvPr>
          <p:cNvPicPr>
            <a:picLocks noChangeAspect="1"/>
          </p:cNvPicPr>
          <p:nvPr>
            <p:custDataLst>
              <p:tags r:id="rId3"/>
            </p:custDataLst>
          </p:nvPr>
        </p:nvPicPr>
        <p:blipFill>
          <a:blip r:embed="rId5"/>
          <a:stretch>
            <a:fillRect/>
          </a:stretch>
        </p:blipFill>
        <p:spPr>
          <a:xfrm>
            <a:off x="1249208" y="2697795"/>
            <a:ext cx="5343525" cy="1924050"/>
          </a:xfrm>
          <a:prstGeom prst="rect">
            <a:avLst/>
          </a:prstGeom>
        </p:spPr>
      </p:pic>
    </p:spTree>
    <p:extLst>
      <p:ext uri="{BB962C8B-B14F-4D97-AF65-F5344CB8AC3E}">
        <p14:creationId xmlns:p14="http://schemas.microsoft.com/office/powerpoint/2010/main" val="286177808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B8A30-D1AD-42BF-966A-EF77DEB8D3B8}"/>
              </a:ext>
            </a:extLst>
          </p:cNvPr>
          <p:cNvSpPr>
            <a:spLocks noGrp="1"/>
          </p:cNvSpPr>
          <p:nvPr>
            <p:ph type="title"/>
            <p:custDataLst>
              <p:tags r:id="rId1"/>
            </p:custDataLst>
          </p:nvPr>
        </p:nvSpPr>
        <p:spPr/>
        <p:txBody>
          <a:bodyPr/>
          <a:lstStyle/>
          <a:p>
            <a:r>
              <a:rPr lang="en-CA" dirty="0"/>
              <a:t>Les injections SQL</a:t>
            </a:r>
            <a:endParaRPr lang="fr-CA" dirty="0"/>
          </a:p>
        </p:txBody>
      </p:sp>
      <p:sp>
        <p:nvSpPr>
          <p:cNvPr id="3" name="Content Placeholder 2">
            <a:extLst>
              <a:ext uri="{FF2B5EF4-FFF2-40B4-BE49-F238E27FC236}">
                <a16:creationId xmlns:a16="http://schemas.microsoft.com/office/drawing/2014/main" id="{519E538D-2768-4229-9A9B-0E22F963DB90}"/>
              </a:ext>
            </a:extLst>
          </p:cNvPr>
          <p:cNvSpPr>
            <a:spLocks noGrp="1"/>
          </p:cNvSpPr>
          <p:nvPr>
            <p:ph idx="1"/>
            <p:custDataLst>
              <p:tags r:id="rId2"/>
            </p:custDataLst>
          </p:nvPr>
        </p:nvSpPr>
        <p:spPr/>
        <p:txBody>
          <a:bodyPr/>
          <a:lstStyle/>
          <a:p>
            <a:r>
              <a:rPr lang="en-CA" dirty="0" err="1"/>
              <a:t>Exemple</a:t>
            </a:r>
            <a:r>
              <a:rPr lang="en-CA" dirty="0"/>
              <a:t> de code </a:t>
            </a:r>
            <a:r>
              <a:rPr lang="en-CA" u="sng" dirty="0"/>
              <a:t>non </a:t>
            </a:r>
            <a:r>
              <a:rPr lang="en-CA" u="sng" dirty="0" err="1"/>
              <a:t>sécuritaire</a:t>
            </a:r>
            <a:endParaRPr lang="en-CA" u="sng" dirty="0"/>
          </a:p>
        </p:txBody>
      </p:sp>
      <p:pic>
        <p:nvPicPr>
          <p:cNvPr id="5" name="Picture 4">
            <a:extLst>
              <a:ext uri="{FF2B5EF4-FFF2-40B4-BE49-F238E27FC236}">
                <a16:creationId xmlns:a16="http://schemas.microsoft.com/office/drawing/2014/main" id="{01F4DAEE-00AE-487A-AEDA-21118252D9E1}"/>
              </a:ext>
            </a:extLst>
          </p:cNvPr>
          <p:cNvPicPr>
            <a:picLocks noChangeAspect="1"/>
          </p:cNvPicPr>
          <p:nvPr>
            <p:custDataLst>
              <p:tags r:id="rId3"/>
            </p:custDataLst>
          </p:nvPr>
        </p:nvPicPr>
        <p:blipFill>
          <a:blip r:embed="rId6"/>
          <a:stretch>
            <a:fillRect/>
          </a:stretch>
        </p:blipFill>
        <p:spPr>
          <a:xfrm>
            <a:off x="1316761" y="2752771"/>
            <a:ext cx="5314950" cy="1743075"/>
          </a:xfrm>
          <a:prstGeom prst="rect">
            <a:avLst/>
          </a:prstGeom>
        </p:spPr>
      </p:pic>
      <p:sp>
        <p:nvSpPr>
          <p:cNvPr id="6" name="TextBox 5">
            <a:extLst>
              <a:ext uri="{FF2B5EF4-FFF2-40B4-BE49-F238E27FC236}">
                <a16:creationId xmlns:a16="http://schemas.microsoft.com/office/drawing/2014/main" id="{EEC0EEFA-D12C-40F0-922D-CB035998672E}"/>
              </a:ext>
            </a:extLst>
          </p:cNvPr>
          <p:cNvSpPr txBox="1"/>
          <p:nvPr>
            <p:custDataLst>
              <p:tags r:id="rId4"/>
            </p:custDataLst>
          </p:nvPr>
        </p:nvSpPr>
        <p:spPr>
          <a:xfrm>
            <a:off x="1251751" y="5051394"/>
            <a:ext cx="7345281" cy="923330"/>
          </a:xfrm>
          <a:prstGeom prst="rect">
            <a:avLst/>
          </a:prstGeom>
          <a:noFill/>
        </p:spPr>
        <p:txBody>
          <a:bodyPr wrap="none" rtlCol="0">
            <a:spAutoFit/>
          </a:bodyPr>
          <a:lstStyle/>
          <a:p>
            <a:r>
              <a:rPr lang="en-CA" dirty="0" err="1"/>
              <a:t>Imaginons</a:t>
            </a:r>
            <a:r>
              <a:rPr lang="en-CA" dirty="0"/>
              <a:t> que </a:t>
            </a:r>
            <a:r>
              <a:rPr lang="en-CA" dirty="0" err="1"/>
              <a:t>id_client</a:t>
            </a:r>
            <a:r>
              <a:rPr lang="en-CA" dirty="0"/>
              <a:t> a la </a:t>
            </a:r>
            <a:r>
              <a:rPr lang="en-CA" dirty="0" err="1"/>
              <a:t>valeur</a:t>
            </a:r>
            <a:r>
              <a:rPr lang="en-CA" dirty="0"/>
              <a:t> </a:t>
            </a:r>
            <a:r>
              <a:rPr lang="en-CA" dirty="0" err="1"/>
              <a:t>suivante</a:t>
            </a:r>
            <a:r>
              <a:rPr lang="en-CA" dirty="0"/>
              <a:t>: 1 OR 1=1</a:t>
            </a:r>
          </a:p>
          <a:p>
            <a:r>
              <a:rPr lang="en-CA" dirty="0"/>
              <a:t>La </a:t>
            </a:r>
            <a:r>
              <a:rPr lang="en-CA" dirty="0" err="1"/>
              <a:t>requête</a:t>
            </a:r>
            <a:r>
              <a:rPr lang="en-CA" dirty="0"/>
              <a:t> </a:t>
            </a:r>
            <a:r>
              <a:rPr lang="en-CA" dirty="0" err="1"/>
              <a:t>devient</a:t>
            </a:r>
            <a:r>
              <a:rPr lang="en-CA" dirty="0"/>
              <a:t>: delete from client where </a:t>
            </a:r>
            <a:r>
              <a:rPr lang="en-CA" dirty="0" err="1"/>
              <a:t>id_client</a:t>
            </a:r>
            <a:r>
              <a:rPr lang="en-CA" dirty="0"/>
              <a:t>=1 OR 1=1</a:t>
            </a:r>
          </a:p>
          <a:p>
            <a:r>
              <a:rPr lang="en-CA" dirty="0" err="1"/>
              <a:t>Résultat</a:t>
            </a:r>
            <a:r>
              <a:rPr lang="en-CA" dirty="0"/>
              <a:t>: </a:t>
            </a:r>
            <a:r>
              <a:rPr lang="en-CA" dirty="0" err="1"/>
              <a:t>tous</a:t>
            </a:r>
            <a:r>
              <a:rPr lang="en-CA" dirty="0"/>
              <a:t> les clients se font effacer</a:t>
            </a:r>
            <a:endParaRPr lang="fr-CA" dirty="0"/>
          </a:p>
        </p:txBody>
      </p:sp>
    </p:spTree>
    <p:extLst>
      <p:ext uri="{BB962C8B-B14F-4D97-AF65-F5344CB8AC3E}">
        <p14:creationId xmlns:p14="http://schemas.microsoft.com/office/powerpoint/2010/main" val="411573511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36BDF-8A52-4F16-B0E6-F0A944D053B8}"/>
              </a:ext>
            </a:extLst>
          </p:cNvPr>
          <p:cNvSpPr>
            <a:spLocks noGrp="1"/>
          </p:cNvSpPr>
          <p:nvPr>
            <p:ph type="title"/>
            <p:custDataLst>
              <p:tags r:id="rId1"/>
            </p:custDataLst>
          </p:nvPr>
        </p:nvSpPr>
        <p:spPr/>
        <p:txBody>
          <a:bodyPr/>
          <a:lstStyle/>
          <a:p>
            <a:r>
              <a:rPr lang="en-CA" dirty="0"/>
              <a:t>Les injections SQL</a:t>
            </a:r>
            <a:endParaRPr lang="fr-CA" dirty="0"/>
          </a:p>
        </p:txBody>
      </p:sp>
      <p:sp>
        <p:nvSpPr>
          <p:cNvPr id="3" name="Content Placeholder 2">
            <a:extLst>
              <a:ext uri="{FF2B5EF4-FFF2-40B4-BE49-F238E27FC236}">
                <a16:creationId xmlns:a16="http://schemas.microsoft.com/office/drawing/2014/main" id="{6802C7B7-C9DB-402D-BF94-715C47C9F986}"/>
              </a:ext>
            </a:extLst>
          </p:cNvPr>
          <p:cNvSpPr>
            <a:spLocks noGrp="1"/>
          </p:cNvSpPr>
          <p:nvPr>
            <p:ph idx="1"/>
            <p:custDataLst>
              <p:tags r:id="rId2"/>
            </p:custDataLst>
          </p:nvPr>
        </p:nvSpPr>
        <p:spPr/>
        <p:txBody>
          <a:bodyPr/>
          <a:lstStyle/>
          <a:p>
            <a:r>
              <a:rPr lang="en-CA" dirty="0" err="1"/>
              <a:t>En</a:t>
            </a:r>
            <a:r>
              <a:rPr lang="en-CA" dirty="0"/>
              <a:t> résumé, les applications web </a:t>
            </a:r>
            <a:r>
              <a:rPr lang="en-CA" dirty="0" err="1"/>
              <a:t>sont</a:t>
            </a:r>
            <a:r>
              <a:rPr lang="en-CA" dirty="0"/>
              <a:t> à </a:t>
            </a:r>
            <a:r>
              <a:rPr lang="en-CA" dirty="0" err="1"/>
              <a:t>risque</a:t>
            </a:r>
            <a:r>
              <a:rPr lang="en-CA" dirty="0"/>
              <a:t> d'être </a:t>
            </a:r>
            <a:r>
              <a:rPr lang="en-CA" dirty="0" err="1"/>
              <a:t>attaqué</a:t>
            </a:r>
            <a:r>
              <a:rPr lang="en-CA" dirty="0"/>
              <a:t> par </a:t>
            </a:r>
            <a:r>
              <a:rPr lang="en-CA" dirty="0" err="1"/>
              <a:t>une</a:t>
            </a:r>
            <a:r>
              <a:rPr lang="en-CA" dirty="0"/>
              <a:t> injection SQL dans les situations </a:t>
            </a:r>
            <a:r>
              <a:rPr lang="en-CA" dirty="0" err="1"/>
              <a:t>ou</a:t>
            </a:r>
            <a:r>
              <a:rPr lang="en-CA" dirty="0"/>
              <a:t> </a:t>
            </a:r>
            <a:r>
              <a:rPr lang="en-CA" dirty="0" err="1"/>
              <a:t>une</a:t>
            </a:r>
            <a:r>
              <a:rPr lang="en-CA" dirty="0"/>
              <a:t> information </a:t>
            </a:r>
            <a:r>
              <a:rPr lang="en-CA" dirty="0" err="1"/>
              <a:t>fournie</a:t>
            </a:r>
            <a:r>
              <a:rPr lang="en-CA" dirty="0"/>
              <a:t> par </a:t>
            </a:r>
            <a:r>
              <a:rPr lang="en-CA" dirty="0" err="1"/>
              <a:t>l'utilisateur</a:t>
            </a:r>
            <a:r>
              <a:rPr lang="en-CA" dirty="0"/>
              <a:t> sera </a:t>
            </a:r>
            <a:r>
              <a:rPr lang="en-CA" dirty="0" err="1"/>
              <a:t>concaténée</a:t>
            </a:r>
            <a:r>
              <a:rPr lang="en-CA" dirty="0"/>
              <a:t> avec le code </a:t>
            </a:r>
            <a:r>
              <a:rPr lang="en-CA" dirty="0" err="1"/>
              <a:t>d'une</a:t>
            </a:r>
            <a:r>
              <a:rPr lang="en-CA" dirty="0"/>
              <a:t> </a:t>
            </a:r>
            <a:r>
              <a:rPr lang="en-CA" dirty="0" err="1"/>
              <a:t>requête</a:t>
            </a:r>
            <a:r>
              <a:rPr lang="en-CA" dirty="0"/>
              <a:t> </a:t>
            </a:r>
            <a:r>
              <a:rPr lang="en-CA" dirty="0" err="1"/>
              <a:t>puis</a:t>
            </a:r>
            <a:r>
              <a:rPr lang="en-CA" dirty="0"/>
              <a:t> </a:t>
            </a:r>
            <a:r>
              <a:rPr lang="en-CA" dirty="0" err="1"/>
              <a:t>exécuté</a:t>
            </a:r>
            <a:r>
              <a:rPr lang="en-CA" dirty="0"/>
              <a:t> sur </a:t>
            </a:r>
            <a:r>
              <a:rPr lang="en-CA" dirty="0" err="1"/>
              <a:t>une</a:t>
            </a:r>
            <a:r>
              <a:rPr lang="en-CA" dirty="0"/>
              <a:t> base de </a:t>
            </a:r>
            <a:r>
              <a:rPr lang="en-CA" dirty="0" err="1"/>
              <a:t>données</a:t>
            </a:r>
            <a:r>
              <a:rPr lang="en-CA" dirty="0"/>
              <a:t>.</a:t>
            </a:r>
          </a:p>
          <a:p>
            <a:endParaRPr lang="en-CA" dirty="0"/>
          </a:p>
          <a:p>
            <a:r>
              <a:rPr lang="en-CA" dirty="0" err="1"/>
              <a:t>Ces</a:t>
            </a:r>
            <a:r>
              <a:rPr lang="en-CA" dirty="0"/>
              <a:t> </a:t>
            </a:r>
            <a:r>
              <a:rPr lang="en-CA" dirty="0" err="1"/>
              <a:t>effets</a:t>
            </a:r>
            <a:r>
              <a:rPr lang="en-CA" dirty="0"/>
              <a:t> </a:t>
            </a:r>
            <a:r>
              <a:rPr lang="en-CA" dirty="0" err="1"/>
              <a:t>peuvent</a:t>
            </a:r>
            <a:r>
              <a:rPr lang="en-CA" dirty="0"/>
              <a:t> </a:t>
            </a:r>
            <a:r>
              <a:rPr lang="en-CA" dirty="0" err="1"/>
              <a:t>être</a:t>
            </a:r>
            <a:r>
              <a:rPr lang="en-CA" dirty="0"/>
              <a:t> </a:t>
            </a:r>
            <a:r>
              <a:rPr lang="en-CA" dirty="0" err="1"/>
              <a:t>variés</a:t>
            </a:r>
            <a:r>
              <a:rPr lang="en-CA" dirty="0"/>
              <a:t> et </a:t>
            </a:r>
            <a:r>
              <a:rPr lang="en-CA" dirty="0" err="1"/>
              <a:t>dévastateurs</a:t>
            </a:r>
            <a:r>
              <a:rPr lang="en-CA" dirty="0"/>
              <a:t>.</a:t>
            </a:r>
          </a:p>
          <a:p>
            <a:endParaRPr lang="en-CA" dirty="0"/>
          </a:p>
          <a:p>
            <a:r>
              <a:rPr lang="en-CA" dirty="0"/>
              <a:t>Pour </a:t>
            </a:r>
            <a:r>
              <a:rPr lang="en-CA" dirty="0" err="1"/>
              <a:t>s'en</a:t>
            </a:r>
            <a:r>
              <a:rPr lang="en-CA" dirty="0"/>
              <a:t> </a:t>
            </a:r>
            <a:r>
              <a:rPr lang="en-CA" dirty="0" err="1"/>
              <a:t>protéger</a:t>
            </a:r>
            <a:r>
              <a:rPr lang="en-CA" dirty="0"/>
              <a:t>, </a:t>
            </a:r>
            <a:r>
              <a:rPr lang="en-CA" dirty="0" err="1"/>
              <a:t>il</a:t>
            </a:r>
            <a:r>
              <a:rPr lang="en-CA" dirty="0"/>
              <a:t> faut </a:t>
            </a:r>
            <a:r>
              <a:rPr lang="en-CA" dirty="0" err="1"/>
              <a:t>s'assurer</a:t>
            </a:r>
            <a:r>
              <a:rPr lang="en-CA" dirty="0"/>
              <a:t> de </a:t>
            </a:r>
            <a:r>
              <a:rPr lang="en-CA" dirty="0" err="1"/>
              <a:t>toujours</a:t>
            </a:r>
            <a:r>
              <a:rPr lang="en-CA" dirty="0"/>
              <a:t> </a:t>
            </a:r>
            <a:r>
              <a:rPr lang="en-CA" dirty="0" err="1"/>
              <a:t>utiliser</a:t>
            </a:r>
            <a:r>
              <a:rPr lang="en-CA" dirty="0"/>
              <a:t> les </a:t>
            </a:r>
            <a:r>
              <a:rPr lang="en-CA" dirty="0" err="1"/>
              <a:t>mécanismes</a:t>
            </a:r>
            <a:r>
              <a:rPr lang="en-CA" dirty="0"/>
              <a:t> de </a:t>
            </a:r>
            <a:r>
              <a:rPr lang="en-CA" dirty="0" err="1"/>
              <a:t>requêtes</a:t>
            </a:r>
            <a:r>
              <a:rPr lang="en-CA" dirty="0"/>
              <a:t> </a:t>
            </a:r>
            <a:r>
              <a:rPr lang="en-CA" dirty="0" err="1"/>
              <a:t>paramétrées</a:t>
            </a:r>
            <a:r>
              <a:rPr lang="en-CA" dirty="0"/>
              <a:t> </a:t>
            </a:r>
            <a:r>
              <a:rPr lang="en-CA" dirty="0" err="1"/>
              <a:t>offerts</a:t>
            </a:r>
            <a:r>
              <a:rPr lang="en-CA" dirty="0"/>
              <a:t>.</a:t>
            </a:r>
            <a:endParaRPr lang="fr-CA" dirty="0"/>
          </a:p>
        </p:txBody>
      </p:sp>
    </p:spTree>
    <p:extLst>
      <p:ext uri="{BB962C8B-B14F-4D97-AF65-F5344CB8AC3E}">
        <p14:creationId xmlns:p14="http://schemas.microsoft.com/office/powerpoint/2010/main" val="228594167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ADCDE-E97C-479E-B2F2-7A2C9ACF3751}"/>
              </a:ext>
            </a:extLst>
          </p:cNvPr>
          <p:cNvSpPr>
            <a:spLocks noGrp="1"/>
          </p:cNvSpPr>
          <p:nvPr>
            <p:ph type="title"/>
            <p:custDataLst>
              <p:tags r:id="rId1"/>
            </p:custDataLst>
          </p:nvPr>
        </p:nvSpPr>
        <p:spPr>
          <a:xfrm>
            <a:off x="726010" y="2728735"/>
            <a:ext cx="9404723" cy="1400530"/>
          </a:xfrm>
        </p:spPr>
        <p:txBody>
          <a:bodyPr/>
          <a:lstStyle/>
          <a:p>
            <a:r>
              <a:rPr lang="fr-CA" dirty="0"/>
              <a:t>Cross-site </a:t>
            </a:r>
            <a:r>
              <a:rPr lang="fr-CA" dirty="0" err="1"/>
              <a:t>scripting</a:t>
            </a:r>
            <a:endParaRPr lang="fr-CA" dirty="0"/>
          </a:p>
        </p:txBody>
      </p:sp>
    </p:spTree>
    <p:extLst>
      <p:ext uri="{BB962C8B-B14F-4D97-AF65-F5344CB8AC3E}">
        <p14:creationId xmlns:p14="http://schemas.microsoft.com/office/powerpoint/2010/main" val="205059843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9CD7F-32F3-4CD3-9862-2D53D8379A1F}"/>
              </a:ext>
            </a:extLst>
          </p:cNvPr>
          <p:cNvSpPr>
            <a:spLocks noGrp="1"/>
          </p:cNvSpPr>
          <p:nvPr>
            <p:ph type="title"/>
            <p:custDataLst>
              <p:tags r:id="rId1"/>
            </p:custDataLst>
          </p:nvPr>
        </p:nvSpPr>
        <p:spPr/>
        <p:txBody>
          <a:bodyPr/>
          <a:lstStyle/>
          <a:p>
            <a:r>
              <a:rPr lang="fr-CA" dirty="0"/>
              <a:t>Cross-site </a:t>
            </a:r>
            <a:r>
              <a:rPr lang="fr-CA" dirty="0" err="1"/>
              <a:t>scripting</a:t>
            </a:r>
            <a:r>
              <a:rPr lang="fr-CA" dirty="0"/>
              <a:t> (XSS)</a:t>
            </a:r>
            <a:br>
              <a:rPr lang="fr-CA" dirty="0"/>
            </a:br>
            <a:endParaRPr lang="fr-CA" dirty="0"/>
          </a:p>
        </p:txBody>
      </p:sp>
      <p:sp>
        <p:nvSpPr>
          <p:cNvPr id="3" name="Content Placeholder 2">
            <a:extLst>
              <a:ext uri="{FF2B5EF4-FFF2-40B4-BE49-F238E27FC236}">
                <a16:creationId xmlns:a16="http://schemas.microsoft.com/office/drawing/2014/main" id="{BDB09BC0-7976-4B29-A679-63B0AC1906A5}"/>
              </a:ext>
            </a:extLst>
          </p:cNvPr>
          <p:cNvSpPr>
            <a:spLocks noGrp="1"/>
          </p:cNvSpPr>
          <p:nvPr>
            <p:ph idx="1"/>
            <p:custDataLst>
              <p:tags r:id="rId2"/>
            </p:custDataLst>
          </p:nvPr>
        </p:nvSpPr>
        <p:spPr/>
        <p:txBody>
          <a:bodyPr/>
          <a:lstStyle/>
          <a:p>
            <a:r>
              <a:rPr lang="fr-CA" dirty="0"/>
              <a:t>Le XSS est une tactique visant à injecter du code dans le fureteur d’un autre utilisateur du site.</a:t>
            </a:r>
          </a:p>
          <a:p>
            <a:r>
              <a:rPr lang="fr-CA" dirty="0"/>
              <a:t>Pour ce faire, nous inclurons une balise JavaScript (script) dans un champ utilisateur dont le contenu se retrouvera publié à d’autres utilisateurs (Ex. Un message sur un forum, votre nom, une publication, etc.).</a:t>
            </a:r>
          </a:p>
          <a:p>
            <a:endParaRPr lang="fr-CA" dirty="0"/>
          </a:p>
        </p:txBody>
      </p:sp>
    </p:spTree>
    <p:extLst>
      <p:ext uri="{BB962C8B-B14F-4D97-AF65-F5344CB8AC3E}">
        <p14:creationId xmlns:p14="http://schemas.microsoft.com/office/powerpoint/2010/main" val="52537805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9CD7F-32F3-4CD3-9862-2D53D8379A1F}"/>
              </a:ext>
            </a:extLst>
          </p:cNvPr>
          <p:cNvSpPr>
            <a:spLocks noGrp="1"/>
          </p:cNvSpPr>
          <p:nvPr>
            <p:ph type="title"/>
            <p:custDataLst>
              <p:tags r:id="rId1"/>
            </p:custDataLst>
          </p:nvPr>
        </p:nvSpPr>
        <p:spPr/>
        <p:txBody>
          <a:bodyPr/>
          <a:lstStyle/>
          <a:p>
            <a:r>
              <a:rPr lang="fr-CA" dirty="0"/>
              <a:t>Cross-site </a:t>
            </a:r>
            <a:r>
              <a:rPr lang="fr-CA" dirty="0" err="1"/>
              <a:t>scripting</a:t>
            </a:r>
            <a:r>
              <a:rPr lang="fr-CA" dirty="0"/>
              <a:t> (XSS)</a:t>
            </a:r>
            <a:br>
              <a:rPr lang="fr-CA" dirty="0"/>
            </a:br>
            <a:endParaRPr lang="fr-CA" dirty="0"/>
          </a:p>
        </p:txBody>
      </p:sp>
      <p:sp>
        <p:nvSpPr>
          <p:cNvPr id="3" name="Content Placeholder 2">
            <a:extLst>
              <a:ext uri="{FF2B5EF4-FFF2-40B4-BE49-F238E27FC236}">
                <a16:creationId xmlns:a16="http://schemas.microsoft.com/office/drawing/2014/main" id="{BDB09BC0-7976-4B29-A679-63B0AC1906A5}"/>
              </a:ext>
            </a:extLst>
          </p:cNvPr>
          <p:cNvSpPr>
            <a:spLocks noGrp="1"/>
          </p:cNvSpPr>
          <p:nvPr>
            <p:ph idx="1"/>
            <p:custDataLst>
              <p:tags r:id="rId2"/>
            </p:custDataLst>
          </p:nvPr>
        </p:nvSpPr>
        <p:spPr/>
        <p:txBody>
          <a:bodyPr/>
          <a:lstStyle/>
          <a:p>
            <a:r>
              <a:rPr lang="fr-CA" dirty="0"/>
              <a:t>N'importe quelle application qui permet aux utilisateurs d'entrée de l'information qui sera éventuellement affichée à un autre utilisateur peut être à risque de ce type d'attaque.</a:t>
            </a:r>
          </a:p>
          <a:p>
            <a:r>
              <a:rPr lang="fr-CA" dirty="0"/>
              <a:t>Par exemple:</a:t>
            </a:r>
          </a:p>
          <a:p>
            <a:pPr lvl="1"/>
            <a:r>
              <a:rPr lang="fr-CA" dirty="0"/>
              <a:t>Les forums</a:t>
            </a:r>
          </a:p>
          <a:p>
            <a:pPr lvl="1"/>
            <a:r>
              <a:rPr lang="fr-CA" dirty="0"/>
              <a:t>Les médias sociaux</a:t>
            </a:r>
          </a:p>
          <a:p>
            <a:pPr lvl="1"/>
            <a:r>
              <a:rPr lang="fr-CA" dirty="0"/>
              <a:t>Les blogues</a:t>
            </a:r>
          </a:p>
          <a:p>
            <a:pPr lvl="1"/>
            <a:r>
              <a:rPr lang="fr-CA" dirty="0"/>
              <a:t>Les systèmes de messageries</a:t>
            </a:r>
          </a:p>
          <a:p>
            <a:pPr lvl="1"/>
            <a:r>
              <a:rPr lang="fr-CA" dirty="0"/>
              <a:t>etc.</a:t>
            </a:r>
          </a:p>
          <a:p>
            <a:endParaRPr lang="fr-CA" dirty="0"/>
          </a:p>
        </p:txBody>
      </p:sp>
    </p:spTree>
    <p:extLst>
      <p:ext uri="{BB962C8B-B14F-4D97-AF65-F5344CB8AC3E}">
        <p14:creationId xmlns:p14="http://schemas.microsoft.com/office/powerpoint/2010/main" val="4215961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9CD7F-32F3-4CD3-9862-2D53D8379A1F}"/>
              </a:ext>
            </a:extLst>
          </p:cNvPr>
          <p:cNvSpPr>
            <a:spLocks noGrp="1"/>
          </p:cNvSpPr>
          <p:nvPr>
            <p:ph type="title"/>
            <p:custDataLst>
              <p:tags r:id="rId1"/>
            </p:custDataLst>
          </p:nvPr>
        </p:nvSpPr>
        <p:spPr/>
        <p:txBody>
          <a:bodyPr/>
          <a:lstStyle/>
          <a:p>
            <a:r>
              <a:rPr lang="fr-CA" dirty="0"/>
              <a:t>Cross-site </a:t>
            </a:r>
            <a:r>
              <a:rPr lang="fr-CA" dirty="0" err="1"/>
              <a:t>scripting</a:t>
            </a:r>
            <a:r>
              <a:rPr lang="fr-CA" dirty="0"/>
              <a:t> (XSS)</a:t>
            </a:r>
            <a:br>
              <a:rPr lang="fr-CA" dirty="0"/>
            </a:br>
            <a:endParaRPr lang="fr-CA" dirty="0"/>
          </a:p>
        </p:txBody>
      </p:sp>
      <p:sp>
        <p:nvSpPr>
          <p:cNvPr id="3" name="Content Placeholder 2">
            <a:extLst>
              <a:ext uri="{FF2B5EF4-FFF2-40B4-BE49-F238E27FC236}">
                <a16:creationId xmlns:a16="http://schemas.microsoft.com/office/drawing/2014/main" id="{BDB09BC0-7976-4B29-A679-63B0AC1906A5}"/>
              </a:ext>
            </a:extLst>
          </p:cNvPr>
          <p:cNvSpPr>
            <a:spLocks noGrp="1"/>
          </p:cNvSpPr>
          <p:nvPr>
            <p:ph idx="1"/>
            <p:custDataLst>
              <p:tags r:id="rId2"/>
            </p:custDataLst>
          </p:nvPr>
        </p:nvSpPr>
        <p:spPr/>
        <p:txBody>
          <a:bodyPr/>
          <a:lstStyle/>
          <a:p>
            <a:r>
              <a:rPr lang="fr-CA" dirty="0"/>
              <a:t>Que pourrait-on faire avec du XSS?</a:t>
            </a:r>
          </a:p>
          <a:p>
            <a:pPr lvl="1"/>
            <a:r>
              <a:rPr lang="fr-CA" dirty="0"/>
              <a:t>Changer le lien d'une balise &lt;a&gt; pour diriger vers un site malicieux</a:t>
            </a:r>
          </a:p>
          <a:p>
            <a:pPr lvl="1"/>
            <a:r>
              <a:rPr lang="fr-CA" dirty="0"/>
              <a:t>Voler les informations des cookies et les envoyer au pirate avec une requête AJAX à un autre serveur.</a:t>
            </a:r>
          </a:p>
          <a:p>
            <a:pPr lvl="1"/>
            <a:r>
              <a:rPr lang="fr-CA" dirty="0"/>
              <a:t>Faire effectuer des actions qui sembleraient venir de l'utilisateur dans une session authentifiée.</a:t>
            </a:r>
          </a:p>
          <a:p>
            <a:pPr lvl="1"/>
            <a:r>
              <a:rPr lang="fr-CA" dirty="0"/>
              <a:t>etc.</a:t>
            </a:r>
          </a:p>
          <a:p>
            <a:endParaRPr lang="fr-CA" dirty="0"/>
          </a:p>
        </p:txBody>
      </p:sp>
    </p:spTree>
    <p:extLst>
      <p:ext uri="{BB962C8B-B14F-4D97-AF65-F5344CB8AC3E}">
        <p14:creationId xmlns:p14="http://schemas.microsoft.com/office/powerpoint/2010/main" val="393578297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CDB95-3119-4B8C-A82C-7FC12615E00F}"/>
              </a:ext>
            </a:extLst>
          </p:cNvPr>
          <p:cNvSpPr>
            <a:spLocks noGrp="1"/>
          </p:cNvSpPr>
          <p:nvPr>
            <p:ph type="title"/>
            <p:custDataLst>
              <p:tags r:id="rId1"/>
            </p:custDataLst>
          </p:nvPr>
        </p:nvSpPr>
        <p:spPr/>
        <p:txBody>
          <a:bodyPr/>
          <a:lstStyle/>
          <a:p>
            <a:r>
              <a:rPr lang="en-CA" dirty="0"/>
              <a:t>Le cross-site scripting</a:t>
            </a:r>
            <a:endParaRPr lang="fr-CA" dirty="0"/>
          </a:p>
        </p:txBody>
      </p:sp>
      <p:sp>
        <p:nvSpPr>
          <p:cNvPr id="3" name="Content Placeholder 2">
            <a:extLst>
              <a:ext uri="{FF2B5EF4-FFF2-40B4-BE49-F238E27FC236}">
                <a16:creationId xmlns:a16="http://schemas.microsoft.com/office/drawing/2014/main" id="{934875C9-97F6-4AC6-A6AB-C74455015936}"/>
              </a:ext>
            </a:extLst>
          </p:cNvPr>
          <p:cNvSpPr>
            <a:spLocks noGrp="1"/>
          </p:cNvSpPr>
          <p:nvPr>
            <p:ph idx="1"/>
            <p:custDataLst>
              <p:tags r:id="rId2"/>
            </p:custDataLst>
          </p:nvPr>
        </p:nvSpPr>
        <p:spPr/>
        <p:txBody>
          <a:bodyPr/>
          <a:lstStyle/>
          <a:p>
            <a:r>
              <a:rPr lang="en-CA" dirty="0"/>
              <a:t>Pour </a:t>
            </a:r>
            <a:r>
              <a:rPr lang="en-CA" dirty="0" err="1"/>
              <a:t>s'assurer</a:t>
            </a:r>
            <a:r>
              <a:rPr lang="en-CA" dirty="0"/>
              <a:t> </a:t>
            </a:r>
            <a:r>
              <a:rPr lang="en-CA" dirty="0" err="1"/>
              <a:t>qu'une</a:t>
            </a:r>
            <a:r>
              <a:rPr lang="en-CA" dirty="0"/>
              <a:t> </a:t>
            </a:r>
            <a:r>
              <a:rPr lang="en-CA" dirty="0" err="1"/>
              <a:t>attaque</a:t>
            </a:r>
            <a:r>
              <a:rPr lang="en-CA" dirty="0"/>
              <a:t> de type XSS ne </a:t>
            </a:r>
            <a:r>
              <a:rPr lang="en-CA" dirty="0" err="1"/>
              <a:t>puisse</a:t>
            </a:r>
            <a:r>
              <a:rPr lang="en-CA" dirty="0"/>
              <a:t> pas se </a:t>
            </a:r>
            <a:r>
              <a:rPr lang="en-CA" dirty="0" err="1"/>
              <a:t>produire</a:t>
            </a:r>
            <a:r>
              <a:rPr lang="en-CA" dirty="0"/>
              <a:t> sur </a:t>
            </a:r>
            <a:r>
              <a:rPr lang="en-CA" dirty="0" err="1"/>
              <a:t>une</a:t>
            </a:r>
            <a:r>
              <a:rPr lang="en-CA" dirty="0"/>
              <a:t> application, </a:t>
            </a:r>
            <a:r>
              <a:rPr lang="en-CA" dirty="0" err="1"/>
              <a:t>il</a:t>
            </a:r>
            <a:r>
              <a:rPr lang="en-CA" dirty="0"/>
              <a:t> </a:t>
            </a:r>
            <a:r>
              <a:rPr lang="en-CA" dirty="0" err="1"/>
              <a:t>est</a:t>
            </a:r>
            <a:r>
              <a:rPr lang="en-CA" dirty="0"/>
              <a:t> important de </a:t>
            </a:r>
            <a:r>
              <a:rPr lang="en-CA" dirty="0" err="1"/>
              <a:t>prétraiter</a:t>
            </a:r>
            <a:r>
              <a:rPr lang="en-CA" dirty="0"/>
              <a:t> </a:t>
            </a:r>
            <a:r>
              <a:rPr lang="en-CA" dirty="0" err="1"/>
              <a:t>toute</a:t>
            </a:r>
            <a:r>
              <a:rPr lang="en-CA" dirty="0"/>
              <a:t> </a:t>
            </a:r>
            <a:r>
              <a:rPr lang="en-CA" dirty="0" err="1"/>
              <a:t>chaine</a:t>
            </a:r>
            <a:r>
              <a:rPr lang="en-CA" dirty="0"/>
              <a:t> de </a:t>
            </a:r>
            <a:r>
              <a:rPr lang="en-CA" dirty="0" err="1"/>
              <a:t>caractère</a:t>
            </a:r>
            <a:r>
              <a:rPr lang="en-CA" dirty="0"/>
              <a:t> </a:t>
            </a:r>
            <a:r>
              <a:rPr lang="en-CA" dirty="0" err="1"/>
              <a:t>en</a:t>
            </a:r>
            <a:r>
              <a:rPr lang="en-CA" dirty="0"/>
              <a:t> provenance </a:t>
            </a:r>
            <a:r>
              <a:rPr lang="en-CA" dirty="0" err="1"/>
              <a:t>d'une</a:t>
            </a:r>
            <a:r>
              <a:rPr lang="en-CA" dirty="0"/>
              <a:t> variable (et </a:t>
            </a:r>
            <a:r>
              <a:rPr lang="en-CA" dirty="0" err="1"/>
              <a:t>donc</a:t>
            </a:r>
            <a:r>
              <a:rPr lang="en-CA" dirty="0"/>
              <a:t> </a:t>
            </a:r>
            <a:r>
              <a:rPr lang="en-CA" dirty="0" err="1"/>
              <a:t>possiblement</a:t>
            </a:r>
            <a:r>
              <a:rPr lang="en-CA" dirty="0"/>
              <a:t> </a:t>
            </a:r>
            <a:r>
              <a:rPr lang="en-CA" dirty="0" err="1"/>
              <a:t>d'une</a:t>
            </a:r>
            <a:r>
              <a:rPr lang="en-CA" dirty="0"/>
              <a:t> source </a:t>
            </a:r>
            <a:r>
              <a:rPr lang="en-CA" dirty="0" err="1"/>
              <a:t>d'information</a:t>
            </a:r>
            <a:r>
              <a:rPr lang="en-CA" dirty="0"/>
              <a:t> </a:t>
            </a:r>
            <a:r>
              <a:rPr lang="en-CA" dirty="0" err="1"/>
              <a:t>fournie</a:t>
            </a:r>
            <a:r>
              <a:rPr lang="en-CA" dirty="0"/>
              <a:t> par un </a:t>
            </a:r>
            <a:r>
              <a:rPr lang="en-CA" dirty="0" err="1"/>
              <a:t>autre</a:t>
            </a:r>
            <a:r>
              <a:rPr lang="en-CA" dirty="0"/>
              <a:t> </a:t>
            </a:r>
            <a:r>
              <a:rPr lang="en-CA" dirty="0" err="1"/>
              <a:t>utilisateur</a:t>
            </a:r>
            <a:r>
              <a:rPr lang="en-CA" dirty="0"/>
              <a:t>) et de </a:t>
            </a:r>
            <a:r>
              <a:rPr lang="en-CA" dirty="0" err="1"/>
              <a:t>remplacer</a:t>
            </a:r>
            <a:r>
              <a:rPr lang="en-CA" dirty="0"/>
              <a:t> </a:t>
            </a:r>
            <a:r>
              <a:rPr lang="en-CA" dirty="0" err="1"/>
              <a:t>tous</a:t>
            </a:r>
            <a:r>
              <a:rPr lang="en-CA" dirty="0"/>
              <a:t> </a:t>
            </a:r>
            <a:r>
              <a:rPr lang="en-CA" dirty="0" err="1"/>
              <a:t>ses</a:t>
            </a:r>
            <a:r>
              <a:rPr lang="en-CA" dirty="0"/>
              <a:t> </a:t>
            </a:r>
            <a:r>
              <a:rPr lang="en-CA" dirty="0" err="1"/>
              <a:t>caractères</a:t>
            </a:r>
            <a:r>
              <a:rPr lang="en-CA" dirty="0"/>
              <a:t> </a:t>
            </a:r>
            <a:r>
              <a:rPr lang="en-CA" dirty="0" err="1"/>
              <a:t>spéciaux</a:t>
            </a:r>
            <a:r>
              <a:rPr lang="en-CA" dirty="0"/>
              <a:t> par des codes </a:t>
            </a:r>
            <a:r>
              <a:rPr lang="en-CA" dirty="0" err="1"/>
              <a:t>d'entité</a:t>
            </a:r>
            <a:r>
              <a:rPr lang="en-CA" dirty="0"/>
              <a:t>.</a:t>
            </a:r>
          </a:p>
          <a:p>
            <a:endParaRPr lang="en-CA" dirty="0"/>
          </a:p>
          <a:p>
            <a:r>
              <a:rPr lang="en-CA" dirty="0"/>
              <a:t>Dans le </a:t>
            </a:r>
            <a:r>
              <a:rPr lang="en-CA" dirty="0" err="1"/>
              <a:t>cas</a:t>
            </a:r>
            <a:r>
              <a:rPr lang="en-CA" dirty="0"/>
              <a:t> de ASP.NET, </a:t>
            </a:r>
            <a:r>
              <a:rPr lang="en-CA" dirty="0" err="1"/>
              <a:t>ce</a:t>
            </a:r>
            <a:r>
              <a:rPr lang="en-CA" dirty="0"/>
              <a:t> </a:t>
            </a:r>
            <a:r>
              <a:rPr lang="en-CA" dirty="0" err="1"/>
              <a:t>mécanisme</a:t>
            </a:r>
            <a:r>
              <a:rPr lang="en-CA" dirty="0"/>
              <a:t> </a:t>
            </a:r>
            <a:r>
              <a:rPr lang="en-CA" dirty="0" err="1"/>
              <a:t>est</a:t>
            </a:r>
            <a:r>
              <a:rPr lang="en-CA" dirty="0"/>
              <a:t> fait </a:t>
            </a:r>
            <a:r>
              <a:rPr lang="en-CA" dirty="0" err="1"/>
              <a:t>automatiquement</a:t>
            </a:r>
            <a:r>
              <a:rPr lang="en-CA" dirty="0"/>
              <a:t>.</a:t>
            </a:r>
          </a:p>
          <a:p>
            <a:endParaRPr lang="en-CA" dirty="0"/>
          </a:p>
          <a:p>
            <a:r>
              <a:rPr lang="en-CA" dirty="0" err="1"/>
              <a:t>Prenons</a:t>
            </a:r>
            <a:r>
              <a:rPr lang="en-CA" dirty="0"/>
              <a:t> un </a:t>
            </a:r>
            <a:r>
              <a:rPr lang="en-CA" dirty="0" err="1"/>
              <a:t>exemple</a:t>
            </a:r>
            <a:r>
              <a:rPr lang="en-CA" dirty="0"/>
              <a:t>.</a:t>
            </a:r>
            <a:endParaRPr lang="fr-CA" dirty="0"/>
          </a:p>
        </p:txBody>
      </p:sp>
    </p:spTree>
    <p:extLst>
      <p:ext uri="{BB962C8B-B14F-4D97-AF65-F5344CB8AC3E}">
        <p14:creationId xmlns:p14="http://schemas.microsoft.com/office/powerpoint/2010/main" val="280827385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CDB95-3119-4B8C-A82C-7FC12615E00F}"/>
              </a:ext>
            </a:extLst>
          </p:cNvPr>
          <p:cNvSpPr>
            <a:spLocks noGrp="1"/>
          </p:cNvSpPr>
          <p:nvPr>
            <p:ph type="title"/>
            <p:custDataLst>
              <p:tags r:id="rId1"/>
            </p:custDataLst>
          </p:nvPr>
        </p:nvSpPr>
        <p:spPr/>
        <p:txBody>
          <a:bodyPr/>
          <a:lstStyle/>
          <a:p>
            <a:r>
              <a:rPr lang="en-CA" dirty="0"/>
              <a:t>Le cross-site scripting</a:t>
            </a:r>
            <a:endParaRPr lang="fr-CA" dirty="0"/>
          </a:p>
        </p:txBody>
      </p:sp>
      <p:sp>
        <p:nvSpPr>
          <p:cNvPr id="3" name="Content Placeholder 2">
            <a:extLst>
              <a:ext uri="{FF2B5EF4-FFF2-40B4-BE49-F238E27FC236}">
                <a16:creationId xmlns:a16="http://schemas.microsoft.com/office/drawing/2014/main" id="{934875C9-97F6-4AC6-A6AB-C74455015936}"/>
              </a:ext>
            </a:extLst>
          </p:cNvPr>
          <p:cNvSpPr>
            <a:spLocks noGrp="1"/>
          </p:cNvSpPr>
          <p:nvPr>
            <p:ph idx="1"/>
            <p:custDataLst>
              <p:tags r:id="rId2"/>
            </p:custDataLst>
          </p:nvPr>
        </p:nvSpPr>
        <p:spPr/>
        <p:txBody>
          <a:bodyPr/>
          <a:lstStyle/>
          <a:p>
            <a:r>
              <a:rPr lang="en-CA" dirty="0"/>
              <a:t>1) </a:t>
            </a:r>
            <a:r>
              <a:rPr lang="en-CA" dirty="0" err="1"/>
              <a:t>Prenons</a:t>
            </a:r>
            <a:r>
              <a:rPr lang="en-CA" dirty="0"/>
              <a:t> un </a:t>
            </a:r>
            <a:r>
              <a:rPr lang="en-CA" dirty="0" err="1"/>
              <a:t>formulaire</a:t>
            </a:r>
            <a:r>
              <a:rPr lang="en-CA" dirty="0"/>
              <a:t> </a:t>
            </a:r>
            <a:r>
              <a:rPr lang="en-CA" dirty="0" err="1"/>
              <a:t>ou</a:t>
            </a:r>
            <a:r>
              <a:rPr lang="en-CA" dirty="0"/>
              <a:t> </a:t>
            </a:r>
            <a:r>
              <a:rPr lang="en-CA" dirty="0" err="1"/>
              <a:t>j'introduis</a:t>
            </a:r>
            <a:r>
              <a:rPr lang="en-CA" dirty="0"/>
              <a:t> du code &lt;script&gt;</a:t>
            </a:r>
          </a:p>
          <a:p>
            <a:endParaRPr lang="en-CA" dirty="0"/>
          </a:p>
        </p:txBody>
      </p:sp>
      <p:pic>
        <p:nvPicPr>
          <p:cNvPr id="4" name="Picture 3">
            <a:extLst>
              <a:ext uri="{FF2B5EF4-FFF2-40B4-BE49-F238E27FC236}">
                <a16:creationId xmlns:a16="http://schemas.microsoft.com/office/drawing/2014/main" id="{6B4B96EA-98C3-49B0-97F7-4A91058ACB1D}"/>
              </a:ext>
            </a:extLst>
          </p:cNvPr>
          <p:cNvPicPr>
            <a:picLocks noChangeAspect="1"/>
          </p:cNvPicPr>
          <p:nvPr>
            <p:custDataLst>
              <p:tags r:id="rId3"/>
            </p:custDataLst>
          </p:nvPr>
        </p:nvPicPr>
        <p:blipFill>
          <a:blip r:embed="rId5"/>
          <a:stretch>
            <a:fillRect/>
          </a:stretch>
        </p:blipFill>
        <p:spPr>
          <a:xfrm>
            <a:off x="1577727" y="2627790"/>
            <a:ext cx="3075098" cy="3261468"/>
          </a:xfrm>
          <a:prstGeom prst="rect">
            <a:avLst/>
          </a:prstGeom>
        </p:spPr>
      </p:pic>
    </p:spTree>
    <p:extLst>
      <p:ext uri="{BB962C8B-B14F-4D97-AF65-F5344CB8AC3E}">
        <p14:creationId xmlns:p14="http://schemas.microsoft.com/office/powerpoint/2010/main" val="27327474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CDB95-3119-4B8C-A82C-7FC12615E00F}"/>
              </a:ext>
            </a:extLst>
          </p:cNvPr>
          <p:cNvSpPr>
            <a:spLocks noGrp="1"/>
          </p:cNvSpPr>
          <p:nvPr>
            <p:ph type="title"/>
            <p:custDataLst>
              <p:tags r:id="rId1"/>
            </p:custDataLst>
          </p:nvPr>
        </p:nvSpPr>
        <p:spPr/>
        <p:txBody>
          <a:bodyPr/>
          <a:lstStyle/>
          <a:p>
            <a:r>
              <a:rPr lang="en-CA" dirty="0"/>
              <a:t>Le cross-site scripting</a:t>
            </a:r>
            <a:endParaRPr lang="fr-CA" dirty="0"/>
          </a:p>
        </p:txBody>
      </p:sp>
      <p:sp>
        <p:nvSpPr>
          <p:cNvPr id="3" name="Content Placeholder 2">
            <a:extLst>
              <a:ext uri="{FF2B5EF4-FFF2-40B4-BE49-F238E27FC236}">
                <a16:creationId xmlns:a16="http://schemas.microsoft.com/office/drawing/2014/main" id="{934875C9-97F6-4AC6-A6AB-C74455015936}"/>
              </a:ext>
            </a:extLst>
          </p:cNvPr>
          <p:cNvSpPr>
            <a:spLocks noGrp="1"/>
          </p:cNvSpPr>
          <p:nvPr>
            <p:ph idx="1"/>
            <p:custDataLst>
              <p:tags r:id="rId2"/>
            </p:custDataLst>
          </p:nvPr>
        </p:nvSpPr>
        <p:spPr/>
        <p:txBody>
          <a:bodyPr/>
          <a:lstStyle/>
          <a:p>
            <a:r>
              <a:rPr lang="en-CA" dirty="0"/>
              <a:t>2) On </a:t>
            </a:r>
            <a:r>
              <a:rPr lang="en-CA" dirty="0" err="1"/>
              <a:t>voit</a:t>
            </a:r>
            <a:r>
              <a:rPr lang="en-CA" dirty="0"/>
              <a:t> que le code ne </a:t>
            </a:r>
            <a:r>
              <a:rPr lang="en-CA" dirty="0" err="1"/>
              <a:t>s'est</a:t>
            </a:r>
            <a:r>
              <a:rPr lang="en-CA" dirty="0"/>
              <a:t> pas </a:t>
            </a:r>
            <a:r>
              <a:rPr lang="en-CA" dirty="0" err="1"/>
              <a:t>exécuté</a:t>
            </a:r>
            <a:r>
              <a:rPr lang="en-CA" dirty="0"/>
              <a:t> et a tout </a:t>
            </a:r>
            <a:r>
              <a:rPr lang="en-CA" dirty="0" err="1"/>
              <a:t>simplement</a:t>
            </a:r>
            <a:r>
              <a:rPr lang="en-CA" dirty="0"/>
              <a:t> </a:t>
            </a:r>
            <a:r>
              <a:rPr lang="en-CA" dirty="0" err="1"/>
              <a:t>été</a:t>
            </a:r>
            <a:r>
              <a:rPr lang="en-CA" dirty="0"/>
              <a:t> </a:t>
            </a:r>
            <a:r>
              <a:rPr lang="en-CA" dirty="0" err="1"/>
              <a:t>afficher</a:t>
            </a:r>
            <a:r>
              <a:rPr lang="en-CA" dirty="0"/>
              <a:t>.</a:t>
            </a:r>
          </a:p>
          <a:p>
            <a:endParaRPr lang="en-CA" dirty="0"/>
          </a:p>
        </p:txBody>
      </p:sp>
      <p:pic>
        <p:nvPicPr>
          <p:cNvPr id="5" name="Picture 4">
            <a:extLst>
              <a:ext uri="{FF2B5EF4-FFF2-40B4-BE49-F238E27FC236}">
                <a16:creationId xmlns:a16="http://schemas.microsoft.com/office/drawing/2014/main" id="{B5A8257B-2AA5-4C5D-967A-4C0F0745DC6E}"/>
              </a:ext>
            </a:extLst>
          </p:cNvPr>
          <p:cNvPicPr>
            <a:picLocks noChangeAspect="1"/>
          </p:cNvPicPr>
          <p:nvPr>
            <p:custDataLst>
              <p:tags r:id="rId3"/>
            </p:custDataLst>
          </p:nvPr>
        </p:nvPicPr>
        <p:blipFill>
          <a:blip r:embed="rId5"/>
          <a:stretch>
            <a:fillRect/>
          </a:stretch>
        </p:blipFill>
        <p:spPr>
          <a:xfrm>
            <a:off x="1032291" y="3269549"/>
            <a:ext cx="9696450" cy="1371600"/>
          </a:xfrm>
          <a:prstGeom prst="rect">
            <a:avLst/>
          </a:prstGeom>
        </p:spPr>
      </p:pic>
    </p:spTree>
    <p:extLst>
      <p:ext uri="{BB962C8B-B14F-4D97-AF65-F5344CB8AC3E}">
        <p14:creationId xmlns:p14="http://schemas.microsoft.com/office/powerpoint/2010/main" val="250087978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CDB95-3119-4B8C-A82C-7FC12615E00F}"/>
              </a:ext>
            </a:extLst>
          </p:cNvPr>
          <p:cNvSpPr>
            <a:spLocks noGrp="1"/>
          </p:cNvSpPr>
          <p:nvPr>
            <p:ph type="title"/>
            <p:custDataLst>
              <p:tags r:id="rId1"/>
            </p:custDataLst>
          </p:nvPr>
        </p:nvSpPr>
        <p:spPr/>
        <p:txBody>
          <a:bodyPr/>
          <a:lstStyle/>
          <a:p>
            <a:r>
              <a:rPr lang="en-CA" dirty="0"/>
              <a:t>Le cross-site scripting</a:t>
            </a:r>
            <a:endParaRPr lang="fr-CA" dirty="0"/>
          </a:p>
        </p:txBody>
      </p:sp>
      <p:sp>
        <p:nvSpPr>
          <p:cNvPr id="3" name="Content Placeholder 2">
            <a:extLst>
              <a:ext uri="{FF2B5EF4-FFF2-40B4-BE49-F238E27FC236}">
                <a16:creationId xmlns:a16="http://schemas.microsoft.com/office/drawing/2014/main" id="{934875C9-97F6-4AC6-A6AB-C74455015936}"/>
              </a:ext>
            </a:extLst>
          </p:cNvPr>
          <p:cNvSpPr>
            <a:spLocks noGrp="1"/>
          </p:cNvSpPr>
          <p:nvPr>
            <p:ph idx="1"/>
            <p:custDataLst>
              <p:tags r:id="rId2"/>
            </p:custDataLst>
          </p:nvPr>
        </p:nvSpPr>
        <p:spPr/>
        <p:txBody>
          <a:bodyPr/>
          <a:lstStyle/>
          <a:p>
            <a:r>
              <a:rPr lang="en-CA" dirty="0"/>
              <a:t>2) Si on observe le code source de la page, on </a:t>
            </a:r>
            <a:r>
              <a:rPr lang="en-CA" dirty="0" err="1"/>
              <a:t>voit</a:t>
            </a:r>
            <a:r>
              <a:rPr lang="en-CA" dirty="0"/>
              <a:t> que les </a:t>
            </a:r>
            <a:r>
              <a:rPr lang="en-CA" dirty="0" err="1"/>
              <a:t>caractères</a:t>
            </a:r>
            <a:r>
              <a:rPr lang="en-CA" dirty="0"/>
              <a:t> </a:t>
            </a:r>
            <a:r>
              <a:rPr lang="en-CA" dirty="0" err="1"/>
              <a:t>spéciaux</a:t>
            </a:r>
            <a:r>
              <a:rPr lang="en-CA" dirty="0"/>
              <a:t> </a:t>
            </a:r>
            <a:r>
              <a:rPr lang="en-CA" dirty="0" err="1"/>
              <a:t>ont</a:t>
            </a:r>
            <a:r>
              <a:rPr lang="en-CA" dirty="0"/>
              <a:t> </a:t>
            </a:r>
            <a:r>
              <a:rPr lang="en-CA" dirty="0" err="1"/>
              <a:t>été</a:t>
            </a:r>
            <a:r>
              <a:rPr lang="en-CA" dirty="0"/>
              <a:t> </a:t>
            </a:r>
            <a:r>
              <a:rPr lang="en-CA" dirty="0" err="1"/>
              <a:t>remplacés</a:t>
            </a:r>
            <a:r>
              <a:rPr lang="en-CA" dirty="0"/>
              <a:t> par </a:t>
            </a:r>
            <a:r>
              <a:rPr lang="en-CA" dirty="0" err="1"/>
              <a:t>leur</a:t>
            </a:r>
            <a:r>
              <a:rPr lang="en-CA" dirty="0"/>
              <a:t> code </a:t>
            </a:r>
            <a:r>
              <a:rPr lang="en-CA" dirty="0" err="1"/>
              <a:t>d'entité</a:t>
            </a:r>
            <a:endParaRPr lang="en-CA" dirty="0"/>
          </a:p>
          <a:p>
            <a:endParaRPr lang="en-CA" dirty="0"/>
          </a:p>
        </p:txBody>
      </p:sp>
      <p:pic>
        <p:nvPicPr>
          <p:cNvPr id="4" name="Picture 3">
            <a:extLst>
              <a:ext uri="{FF2B5EF4-FFF2-40B4-BE49-F238E27FC236}">
                <a16:creationId xmlns:a16="http://schemas.microsoft.com/office/drawing/2014/main" id="{C3A39911-8932-4C11-999B-E7DBB36A7AEC}"/>
              </a:ext>
            </a:extLst>
          </p:cNvPr>
          <p:cNvPicPr>
            <a:picLocks noChangeAspect="1"/>
          </p:cNvPicPr>
          <p:nvPr>
            <p:custDataLst>
              <p:tags r:id="rId3"/>
            </p:custDataLst>
          </p:nvPr>
        </p:nvPicPr>
        <p:blipFill>
          <a:blip r:embed="rId5"/>
          <a:stretch>
            <a:fillRect/>
          </a:stretch>
        </p:blipFill>
        <p:spPr>
          <a:xfrm>
            <a:off x="1285505" y="3078146"/>
            <a:ext cx="8324850" cy="3181350"/>
          </a:xfrm>
          <a:prstGeom prst="rect">
            <a:avLst/>
          </a:prstGeom>
        </p:spPr>
      </p:pic>
    </p:spTree>
    <p:extLst>
      <p:ext uri="{BB962C8B-B14F-4D97-AF65-F5344CB8AC3E}">
        <p14:creationId xmlns:p14="http://schemas.microsoft.com/office/powerpoint/2010/main" val="111107364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020E4-70B7-45B6-80D6-03B42BECE12F}"/>
              </a:ext>
            </a:extLst>
          </p:cNvPr>
          <p:cNvSpPr>
            <a:spLocks noGrp="1"/>
          </p:cNvSpPr>
          <p:nvPr>
            <p:ph type="title"/>
            <p:custDataLst>
              <p:tags r:id="rId1"/>
            </p:custDataLst>
          </p:nvPr>
        </p:nvSpPr>
        <p:spPr/>
        <p:txBody>
          <a:bodyPr/>
          <a:lstStyle/>
          <a:p>
            <a:r>
              <a:rPr lang="en-CA" dirty="0"/>
              <a:t>Le cross-site scripting</a:t>
            </a:r>
            <a:endParaRPr lang="fr-CA" dirty="0"/>
          </a:p>
        </p:txBody>
      </p:sp>
      <p:sp>
        <p:nvSpPr>
          <p:cNvPr id="3" name="Content Placeholder 2">
            <a:extLst>
              <a:ext uri="{FF2B5EF4-FFF2-40B4-BE49-F238E27FC236}">
                <a16:creationId xmlns:a16="http://schemas.microsoft.com/office/drawing/2014/main" id="{6633BCFC-9515-4392-9D90-0A306D00A1DA}"/>
              </a:ext>
            </a:extLst>
          </p:cNvPr>
          <p:cNvSpPr>
            <a:spLocks noGrp="1"/>
          </p:cNvSpPr>
          <p:nvPr>
            <p:ph idx="1"/>
            <p:custDataLst>
              <p:tags r:id="rId2"/>
            </p:custDataLst>
          </p:nvPr>
        </p:nvSpPr>
        <p:spPr/>
        <p:txBody>
          <a:bodyPr/>
          <a:lstStyle/>
          <a:p>
            <a:r>
              <a:rPr lang="en-CA" dirty="0" err="1"/>
              <a:t>En</a:t>
            </a:r>
            <a:r>
              <a:rPr lang="en-CA" dirty="0"/>
              <a:t> résumé, le XSS </a:t>
            </a:r>
            <a:r>
              <a:rPr lang="en-CA" dirty="0" err="1"/>
              <a:t>est</a:t>
            </a:r>
            <a:r>
              <a:rPr lang="en-CA" dirty="0"/>
              <a:t> un type </a:t>
            </a:r>
            <a:r>
              <a:rPr lang="en-CA" dirty="0" err="1"/>
              <a:t>d'attaque</a:t>
            </a:r>
            <a:r>
              <a:rPr lang="en-CA" dirty="0"/>
              <a:t> qui </a:t>
            </a:r>
            <a:r>
              <a:rPr lang="en-CA" dirty="0" err="1"/>
              <a:t>permet</a:t>
            </a:r>
            <a:r>
              <a:rPr lang="en-CA" dirty="0"/>
              <a:t> à un </a:t>
            </a:r>
            <a:r>
              <a:rPr lang="en-CA" dirty="0" err="1"/>
              <a:t>attaquant</a:t>
            </a:r>
            <a:r>
              <a:rPr lang="en-CA" dirty="0"/>
              <a:t> </a:t>
            </a:r>
            <a:r>
              <a:rPr lang="en-CA" dirty="0" err="1"/>
              <a:t>d'inscrire</a:t>
            </a:r>
            <a:r>
              <a:rPr lang="en-CA" dirty="0"/>
              <a:t> du code (</a:t>
            </a:r>
            <a:r>
              <a:rPr lang="en-CA" dirty="0" err="1"/>
              <a:t>typiquement</a:t>
            </a:r>
            <a:r>
              <a:rPr lang="en-CA" dirty="0"/>
              <a:t> du JavaScript) dans un champ </a:t>
            </a:r>
            <a:r>
              <a:rPr lang="en-CA" dirty="0" err="1"/>
              <a:t>en</a:t>
            </a:r>
            <a:r>
              <a:rPr lang="en-CA" dirty="0"/>
              <a:t> </a:t>
            </a:r>
            <a:r>
              <a:rPr lang="en-CA" dirty="0" err="1"/>
              <a:t>sachant</a:t>
            </a:r>
            <a:r>
              <a:rPr lang="en-CA" dirty="0"/>
              <a:t> que </a:t>
            </a:r>
            <a:r>
              <a:rPr lang="en-CA" dirty="0" err="1"/>
              <a:t>ce</a:t>
            </a:r>
            <a:r>
              <a:rPr lang="en-CA" dirty="0"/>
              <a:t> code sera </a:t>
            </a:r>
            <a:r>
              <a:rPr lang="en-CA" dirty="0" err="1"/>
              <a:t>éventuellement</a:t>
            </a:r>
            <a:r>
              <a:rPr lang="en-CA" dirty="0"/>
              <a:t> </a:t>
            </a:r>
            <a:r>
              <a:rPr lang="en-CA" dirty="0" err="1"/>
              <a:t>affiché</a:t>
            </a:r>
            <a:r>
              <a:rPr lang="en-CA" dirty="0"/>
              <a:t> à un </a:t>
            </a:r>
            <a:r>
              <a:rPr lang="en-CA" dirty="0" err="1"/>
              <a:t>autre</a:t>
            </a:r>
            <a:r>
              <a:rPr lang="en-CA" dirty="0"/>
              <a:t> </a:t>
            </a:r>
            <a:r>
              <a:rPr lang="en-CA" dirty="0" err="1"/>
              <a:t>utilisateur</a:t>
            </a:r>
            <a:r>
              <a:rPr lang="en-CA" dirty="0"/>
              <a:t>.</a:t>
            </a:r>
          </a:p>
          <a:p>
            <a:r>
              <a:rPr lang="en-CA" dirty="0" err="1"/>
              <a:t>Puisque</a:t>
            </a:r>
            <a:r>
              <a:rPr lang="en-CA" dirty="0"/>
              <a:t> la connexion à la base de </a:t>
            </a:r>
            <a:r>
              <a:rPr lang="en-CA" dirty="0" err="1"/>
              <a:t>données</a:t>
            </a:r>
            <a:r>
              <a:rPr lang="en-CA" dirty="0"/>
              <a:t> </a:t>
            </a:r>
            <a:r>
              <a:rPr lang="en-CA" dirty="0" err="1"/>
              <a:t>est</a:t>
            </a:r>
            <a:r>
              <a:rPr lang="en-CA" dirty="0"/>
              <a:t> </a:t>
            </a:r>
            <a:r>
              <a:rPr lang="en-CA" dirty="0" err="1"/>
              <a:t>faite</a:t>
            </a:r>
            <a:r>
              <a:rPr lang="en-CA" dirty="0"/>
              <a:t> par le </a:t>
            </a:r>
            <a:r>
              <a:rPr lang="en-CA" dirty="0" err="1"/>
              <a:t>serveur</a:t>
            </a:r>
            <a:r>
              <a:rPr lang="en-CA" dirty="0"/>
              <a:t>, le </a:t>
            </a:r>
            <a:r>
              <a:rPr lang="en-CA" dirty="0" err="1"/>
              <a:t>fureteur</a:t>
            </a:r>
            <a:r>
              <a:rPr lang="en-CA" dirty="0"/>
              <a:t> </a:t>
            </a:r>
            <a:r>
              <a:rPr lang="en-CA" dirty="0" err="1"/>
              <a:t>n'a</a:t>
            </a:r>
            <a:r>
              <a:rPr lang="en-CA" dirty="0"/>
              <a:t> pas de </a:t>
            </a:r>
            <a:r>
              <a:rPr lang="en-CA" dirty="0" err="1"/>
              <a:t>moyen</a:t>
            </a:r>
            <a:r>
              <a:rPr lang="en-CA" dirty="0"/>
              <a:t> de </a:t>
            </a:r>
            <a:r>
              <a:rPr lang="en-CA" dirty="0" err="1"/>
              <a:t>distinguer</a:t>
            </a:r>
            <a:r>
              <a:rPr lang="en-CA" dirty="0"/>
              <a:t> </a:t>
            </a:r>
            <a:r>
              <a:rPr lang="en-CA" dirty="0" err="1"/>
              <a:t>ce</a:t>
            </a:r>
            <a:r>
              <a:rPr lang="en-CA" dirty="0"/>
              <a:t> qui fait </a:t>
            </a:r>
            <a:r>
              <a:rPr lang="en-CA" dirty="0" err="1"/>
              <a:t>partie</a:t>
            </a:r>
            <a:r>
              <a:rPr lang="en-CA" dirty="0"/>
              <a:t> de la page et </a:t>
            </a:r>
            <a:r>
              <a:rPr lang="en-CA" dirty="0" err="1"/>
              <a:t>ce</a:t>
            </a:r>
            <a:r>
              <a:rPr lang="en-CA" dirty="0"/>
              <a:t> qui a </a:t>
            </a:r>
            <a:r>
              <a:rPr lang="en-CA" dirty="0" err="1"/>
              <a:t>été</a:t>
            </a:r>
            <a:r>
              <a:rPr lang="en-CA" dirty="0"/>
              <a:t> </a:t>
            </a:r>
            <a:r>
              <a:rPr lang="en-CA" dirty="0" err="1"/>
              <a:t>malicieusement</a:t>
            </a:r>
            <a:r>
              <a:rPr lang="en-CA" dirty="0"/>
              <a:t> </a:t>
            </a:r>
            <a:r>
              <a:rPr lang="en-CA" dirty="0" err="1"/>
              <a:t>ajouté</a:t>
            </a:r>
            <a:r>
              <a:rPr lang="en-CA" dirty="0"/>
              <a:t> par un pirate.</a:t>
            </a:r>
          </a:p>
          <a:p>
            <a:r>
              <a:rPr lang="en-CA" dirty="0"/>
              <a:t>Pour </a:t>
            </a:r>
            <a:r>
              <a:rPr lang="en-CA" dirty="0" err="1"/>
              <a:t>cette</a:t>
            </a:r>
            <a:r>
              <a:rPr lang="en-CA" dirty="0"/>
              <a:t> raison, les pages Razors </a:t>
            </a:r>
            <a:r>
              <a:rPr lang="en-CA" dirty="0" err="1"/>
              <a:t>remplacent</a:t>
            </a:r>
            <a:r>
              <a:rPr lang="en-CA" dirty="0"/>
              <a:t> les </a:t>
            </a:r>
            <a:r>
              <a:rPr lang="en-CA" dirty="0" err="1"/>
              <a:t>caractères</a:t>
            </a:r>
            <a:r>
              <a:rPr lang="en-CA" dirty="0"/>
              <a:t> </a:t>
            </a:r>
            <a:r>
              <a:rPr lang="en-CA" dirty="0" err="1"/>
              <a:t>spéciaux</a:t>
            </a:r>
            <a:r>
              <a:rPr lang="en-CA" dirty="0"/>
              <a:t> des variables </a:t>
            </a:r>
            <a:r>
              <a:rPr lang="en-CA" dirty="0" err="1"/>
              <a:t>concaténés</a:t>
            </a:r>
            <a:r>
              <a:rPr lang="en-CA" dirty="0"/>
              <a:t> avec le code par des codes </a:t>
            </a:r>
            <a:r>
              <a:rPr lang="en-CA" dirty="0" err="1"/>
              <a:t>d'entité</a:t>
            </a:r>
            <a:r>
              <a:rPr lang="en-CA" dirty="0"/>
              <a:t>.</a:t>
            </a:r>
          </a:p>
          <a:p>
            <a:r>
              <a:rPr lang="en-CA" dirty="0" err="1"/>
              <a:t>Cette</a:t>
            </a:r>
            <a:r>
              <a:rPr lang="en-CA" dirty="0"/>
              <a:t> </a:t>
            </a:r>
            <a:r>
              <a:rPr lang="en-CA" dirty="0" err="1"/>
              <a:t>méthode</a:t>
            </a:r>
            <a:r>
              <a:rPr lang="en-CA" dirty="0"/>
              <a:t> </a:t>
            </a:r>
            <a:r>
              <a:rPr lang="en-CA" dirty="0" err="1"/>
              <a:t>empêche</a:t>
            </a:r>
            <a:r>
              <a:rPr lang="en-CA" dirty="0"/>
              <a:t> que du code client y </a:t>
            </a:r>
            <a:r>
              <a:rPr lang="en-CA" dirty="0" err="1"/>
              <a:t>soit</a:t>
            </a:r>
            <a:r>
              <a:rPr lang="en-CA" dirty="0"/>
              <a:t> </a:t>
            </a:r>
            <a:r>
              <a:rPr lang="en-CA" dirty="0" err="1"/>
              <a:t>accidentellement</a:t>
            </a:r>
            <a:r>
              <a:rPr lang="en-CA" dirty="0"/>
              <a:t> </a:t>
            </a:r>
            <a:r>
              <a:rPr lang="en-CA" dirty="0" err="1"/>
              <a:t>exécuté</a:t>
            </a:r>
            <a:r>
              <a:rPr lang="en-CA" dirty="0"/>
              <a:t>.</a:t>
            </a:r>
            <a:endParaRPr lang="fr-CA" dirty="0"/>
          </a:p>
        </p:txBody>
      </p:sp>
    </p:spTree>
    <p:extLst>
      <p:ext uri="{BB962C8B-B14F-4D97-AF65-F5344CB8AC3E}">
        <p14:creationId xmlns:p14="http://schemas.microsoft.com/office/powerpoint/2010/main" val="326580074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ADCDE-E97C-479E-B2F2-7A2C9ACF3751}"/>
              </a:ext>
            </a:extLst>
          </p:cNvPr>
          <p:cNvSpPr>
            <a:spLocks noGrp="1"/>
          </p:cNvSpPr>
          <p:nvPr>
            <p:ph type="title"/>
            <p:custDataLst>
              <p:tags r:id="rId1"/>
            </p:custDataLst>
          </p:nvPr>
        </p:nvSpPr>
        <p:spPr>
          <a:xfrm>
            <a:off x="726010" y="2728735"/>
            <a:ext cx="9404723" cy="1400530"/>
          </a:xfrm>
        </p:spPr>
        <p:txBody>
          <a:bodyPr/>
          <a:lstStyle/>
          <a:p>
            <a:r>
              <a:rPr lang="fr-CA" dirty="0"/>
              <a:t>Cross-site </a:t>
            </a:r>
            <a:r>
              <a:rPr lang="fr-CA" dirty="0" err="1"/>
              <a:t>request</a:t>
            </a:r>
            <a:r>
              <a:rPr lang="fr-CA" dirty="0"/>
              <a:t> </a:t>
            </a:r>
            <a:r>
              <a:rPr lang="fr-CA" dirty="0" err="1"/>
              <a:t>forgery</a:t>
            </a:r>
            <a:endParaRPr lang="fr-CA" dirty="0"/>
          </a:p>
        </p:txBody>
      </p:sp>
    </p:spTree>
    <p:extLst>
      <p:ext uri="{BB962C8B-B14F-4D97-AF65-F5344CB8AC3E}">
        <p14:creationId xmlns:p14="http://schemas.microsoft.com/office/powerpoint/2010/main" val="406610063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D6F3A-CA09-4A37-938E-58FD09D75E70}"/>
              </a:ext>
            </a:extLst>
          </p:cNvPr>
          <p:cNvSpPr>
            <a:spLocks noGrp="1"/>
          </p:cNvSpPr>
          <p:nvPr>
            <p:ph type="title"/>
            <p:custDataLst>
              <p:tags r:id="rId1"/>
            </p:custDataLst>
          </p:nvPr>
        </p:nvSpPr>
        <p:spPr/>
        <p:txBody>
          <a:bodyPr/>
          <a:lstStyle/>
          <a:p>
            <a:r>
              <a:rPr lang="en-CA" dirty="0"/>
              <a:t>Le cross-site request forgery</a:t>
            </a:r>
            <a:endParaRPr lang="fr-CA" dirty="0"/>
          </a:p>
        </p:txBody>
      </p:sp>
      <p:sp>
        <p:nvSpPr>
          <p:cNvPr id="3" name="Content Placeholder 2">
            <a:extLst>
              <a:ext uri="{FF2B5EF4-FFF2-40B4-BE49-F238E27FC236}">
                <a16:creationId xmlns:a16="http://schemas.microsoft.com/office/drawing/2014/main" id="{1AB303BF-9528-4E7C-AAA6-1A94E90337A8}"/>
              </a:ext>
            </a:extLst>
          </p:cNvPr>
          <p:cNvSpPr>
            <a:spLocks noGrp="1"/>
          </p:cNvSpPr>
          <p:nvPr>
            <p:ph idx="1"/>
            <p:custDataLst>
              <p:tags r:id="rId2"/>
            </p:custDataLst>
          </p:nvPr>
        </p:nvSpPr>
        <p:spPr/>
        <p:txBody>
          <a:bodyPr/>
          <a:lstStyle/>
          <a:p>
            <a:r>
              <a:rPr lang="en-CA" dirty="0" err="1"/>
              <a:t>Lorsque</a:t>
            </a:r>
            <a:r>
              <a:rPr lang="en-CA" dirty="0"/>
              <a:t> </a:t>
            </a:r>
            <a:r>
              <a:rPr lang="en-CA" dirty="0" err="1"/>
              <a:t>vous</a:t>
            </a:r>
            <a:r>
              <a:rPr lang="en-CA" dirty="0"/>
              <a:t> </a:t>
            </a:r>
            <a:r>
              <a:rPr lang="en-CA" dirty="0" err="1"/>
              <a:t>vous</a:t>
            </a:r>
            <a:r>
              <a:rPr lang="en-CA" dirty="0"/>
              <a:t> </a:t>
            </a:r>
            <a:r>
              <a:rPr lang="en-CA" dirty="0" err="1"/>
              <a:t>authentifiez</a:t>
            </a:r>
            <a:r>
              <a:rPr lang="en-CA" dirty="0"/>
              <a:t> sur un site Internet, </a:t>
            </a:r>
            <a:r>
              <a:rPr lang="en-CA" dirty="0" err="1"/>
              <a:t>une</a:t>
            </a:r>
            <a:r>
              <a:rPr lang="en-CA" dirty="0"/>
              <a:t> "session" </a:t>
            </a:r>
            <a:r>
              <a:rPr lang="en-CA" dirty="0" err="1"/>
              <a:t>est</a:t>
            </a:r>
            <a:r>
              <a:rPr lang="en-CA" dirty="0"/>
              <a:t> </a:t>
            </a:r>
            <a:r>
              <a:rPr lang="en-CA" dirty="0" err="1"/>
              <a:t>créé</a:t>
            </a:r>
            <a:r>
              <a:rPr lang="en-CA" dirty="0"/>
              <a:t> sur </a:t>
            </a:r>
            <a:r>
              <a:rPr lang="en-CA" dirty="0" err="1"/>
              <a:t>ce</a:t>
            </a:r>
            <a:r>
              <a:rPr lang="en-CA" dirty="0"/>
              <a:t> site.</a:t>
            </a:r>
          </a:p>
          <a:p>
            <a:endParaRPr lang="en-CA" dirty="0"/>
          </a:p>
          <a:p>
            <a:r>
              <a:rPr lang="en-CA" dirty="0"/>
              <a:t>Pour faire le </a:t>
            </a:r>
            <a:r>
              <a:rPr lang="en-CA" dirty="0" err="1"/>
              <a:t>suivi</a:t>
            </a:r>
            <a:r>
              <a:rPr lang="en-CA" dirty="0"/>
              <a:t> de </a:t>
            </a:r>
            <a:r>
              <a:rPr lang="en-CA" dirty="0" err="1"/>
              <a:t>votre</a:t>
            </a:r>
            <a:r>
              <a:rPr lang="en-CA" dirty="0"/>
              <a:t> </a:t>
            </a:r>
            <a:r>
              <a:rPr lang="en-CA" dirty="0" err="1"/>
              <a:t>authentification</a:t>
            </a:r>
            <a:r>
              <a:rPr lang="en-CA" dirty="0"/>
              <a:t>, un cookie de session (un </a:t>
            </a:r>
            <a:r>
              <a:rPr lang="en-CA" dirty="0" err="1"/>
              <a:t>identifiant</a:t>
            </a:r>
            <a:r>
              <a:rPr lang="en-CA" dirty="0"/>
              <a:t> secret) </a:t>
            </a:r>
            <a:r>
              <a:rPr lang="en-CA" dirty="0" err="1"/>
              <a:t>est</a:t>
            </a:r>
            <a:r>
              <a:rPr lang="en-CA" dirty="0"/>
              <a:t> </a:t>
            </a:r>
            <a:r>
              <a:rPr lang="en-CA" dirty="0" err="1"/>
              <a:t>créé</a:t>
            </a:r>
            <a:r>
              <a:rPr lang="en-CA" dirty="0"/>
              <a:t> et </a:t>
            </a:r>
            <a:r>
              <a:rPr lang="en-CA" dirty="0" err="1"/>
              <a:t>envoyé</a:t>
            </a:r>
            <a:r>
              <a:rPr lang="en-CA" dirty="0"/>
              <a:t> à </a:t>
            </a:r>
            <a:r>
              <a:rPr lang="en-CA" dirty="0" err="1"/>
              <a:t>chaque</a:t>
            </a:r>
            <a:r>
              <a:rPr lang="en-CA" dirty="0"/>
              <a:t> </a:t>
            </a:r>
            <a:r>
              <a:rPr lang="en-CA" dirty="0" err="1"/>
              <a:t>requête</a:t>
            </a:r>
            <a:r>
              <a:rPr lang="en-CA" dirty="0"/>
              <a:t> au site </a:t>
            </a:r>
            <a:r>
              <a:rPr lang="en-CA" dirty="0" err="1"/>
              <a:t>afin</a:t>
            </a:r>
            <a:r>
              <a:rPr lang="en-CA" dirty="0"/>
              <a:t> que </a:t>
            </a:r>
            <a:r>
              <a:rPr lang="en-CA" dirty="0" err="1"/>
              <a:t>celui</a:t>
            </a:r>
            <a:r>
              <a:rPr lang="en-CA" dirty="0"/>
              <a:t>-ci </a:t>
            </a:r>
            <a:r>
              <a:rPr lang="en-CA" dirty="0" err="1"/>
              <a:t>puisse</a:t>
            </a:r>
            <a:r>
              <a:rPr lang="en-CA" dirty="0"/>
              <a:t> </a:t>
            </a:r>
            <a:r>
              <a:rPr lang="en-CA" dirty="0" err="1"/>
              <a:t>valider</a:t>
            </a:r>
            <a:r>
              <a:rPr lang="en-CA" dirty="0"/>
              <a:t> </a:t>
            </a:r>
            <a:r>
              <a:rPr lang="en-CA" dirty="0" err="1"/>
              <a:t>votre</a:t>
            </a:r>
            <a:r>
              <a:rPr lang="en-CA" dirty="0"/>
              <a:t> </a:t>
            </a:r>
            <a:r>
              <a:rPr lang="en-CA" dirty="0" err="1"/>
              <a:t>identité</a:t>
            </a:r>
            <a:r>
              <a:rPr lang="en-CA" dirty="0"/>
              <a:t>.</a:t>
            </a:r>
          </a:p>
          <a:p>
            <a:endParaRPr lang="en-CA" dirty="0"/>
          </a:p>
        </p:txBody>
      </p:sp>
    </p:spTree>
    <p:extLst>
      <p:ext uri="{BB962C8B-B14F-4D97-AF65-F5344CB8AC3E}">
        <p14:creationId xmlns:p14="http://schemas.microsoft.com/office/powerpoint/2010/main" val="112946239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D6F3A-CA09-4A37-938E-58FD09D75E70}"/>
              </a:ext>
            </a:extLst>
          </p:cNvPr>
          <p:cNvSpPr>
            <a:spLocks noGrp="1"/>
          </p:cNvSpPr>
          <p:nvPr>
            <p:ph type="title"/>
            <p:custDataLst>
              <p:tags r:id="rId1"/>
            </p:custDataLst>
          </p:nvPr>
        </p:nvSpPr>
        <p:spPr/>
        <p:txBody>
          <a:bodyPr/>
          <a:lstStyle/>
          <a:p>
            <a:r>
              <a:rPr lang="en-CA" dirty="0"/>
              <a:t>Le cross-site request forgery</a:t>
            </a:r>
            <a:endParaRPr lang="fr-CA" dirty="0"/>
          </a:p>
        </p:txBody>
      </p:sp>
      <p:sp>
        <p:nvSpPr>
          <p:cNvPr id="3" name="Content Placeholder 2">
            <a:extLst>
              <a:ext uri="{FF2B5EF4-FFF2-40B4-BE49-F238E27FC236}">
                <a16:creationId xmlns:a16="http://schemas.microsoft.com/office/drawing/2014/main" id="{1AB303BF-9528-4E7C-AAA6-1A94E90337A8}"/>
              </a:ext>
            </a:extLst>
          </p:cNvPr>
          <p:cNvSpPr>
            <a:spLocks noGrp="1"/>
          </p:cNvSpPr>
          <p:nvPr>
            <p:ph idx="1"/>
            <p:custDataLst>
              <p:tags r:id="rId2"/>
            </p:custDataLst>
          </p:nvPr>
        </p:nvSpPr>
        <p:spPr/>
        <p:txBody>
          <a:bodyPr>
            <a:normAutofit lnSpcReduction="10000"/>
          </a:bodyPr>
          <a:lstStyle/>
          <a:p>
            <a:r>
              <a:rPr lang="en-CA" dirty="0"/>
              <a:t>Le cross-site scripting </a:t>
            </a:r>
            <a:r>
              <a:rPr lang="en-CA" dirty="0" err="1"/>
              <a:t>est</a:t>
            </a:r>
            <a:r>
              <a:rPr lang="en-CA" dirty="0"/>
              <a:t> un type </a:t>
            </a:r>
            <a:r>
              <a:rPr lang="en-CA" dirty="0" err="1"/>
              <a:t>d'attaque</a:t>
            </a:r>
            <a:r>
              <a:rPr lang="en-CA" dirty="0"/>
              <a:t> qui utilise du code </a:t>
            </a:r>
            <a:r>
              <a:rPr lang="en-CA" dirty="0" err="1"/>
              <a:t>caché</a:t>
            </a:r>
            <a:r>
              <a:rPr lang="en-CA" dirty="0"/>
              <a:t> dans un site </a:t>
            </a:r>
            <a:r>
              <a:rPr lang="en-CA" dirty="0" err="1"/>
              <a:t>d'apparence</a:t>
            </a:r>
            <a:r>
              <a:rPr lang="en-CA" dirty="0"/>
              <a:t> </a:t>
            </a:r>
            <a:r>
              <a:rPr lang="en-CA" dirty="0" err="1"/>
              <a:t>banale</a:t>
            </a:r>
            <a:r>
              <a:rPr lang="en-CA" dirty="0"/>
              <a:t> (Ex. Un </a:t>
            </a:r>
            <a:r>
              <a:rPr lang="en-CA" dirty="0" err="1"/>
              <a:t>blogue</a:t>
            </a:r>
            <a:r>
              <a:rPr lang="en-CA" dirty="0"/>
              <a:t>) et qui </a:t>
            </a:r>
            <a:r>
              <a:rPr lang="en-CA" dirty="0" err="1"/>
              <a:t>tente</a:t>
            </a:r>
            <a:r>
              <a:rPr lang="en-CA" dirty="0"/>
              <a:t> de faire </a:t>
            </a:r>
            <a:r>
              <a:rPr lang="en-CA" dirty="0" err="1"/>
              <a:t>une</a:t>
            </a:r>
            <a:r>
              <a:rPr lang="en-CA" dirty="0"/>
              <a:t> </a:t>
            </a:r>
            <a:r>
              <a:rPr lang="en-CA" dirty="0" err="1"/>
              <a:t>requête</a:t>
            </a:r>
            <a:r>
              <a:rPr lang="en-CA" dirty="0"/>
              <a:t> à des sites </a:t>
            </a:r>
            <a:r>
              <a:rPr lang="en-CA" dirty="0" err="1"/>
              <a:t>sécurisés</a:t>
            </a:r>
            <a:r>
              <a:rPr lang="en-CA" dirty="0"/>
              <a:t> </a:t>
            </a:r>
            <a:r>
              <a:rPr lang="en-CA" dirty="0" err="1"/>
              <a:t>fréquemment</a:t>
            </a:r>
            <a:r>
              <a:rPr lang="en-CA" dirty="0"/>
              <a:t> </a:t>
            </a:r>
            <a:r>
              <a:rPr lang="en-CA" dirty="0" err="1"/>
              <a:t>visités</a:t>
            </a:r>
            <a:r>
              <a:rPr lang="en-CA" dirty="0"/>
              <a:t> (Ex. Site </a:t>
            </a:r>
            <a:r>
              <a:rPr lang="en-CA" dirty="0" err="1"/>
              <a:t>bancaire</a:t>
            </a:r>
            <a:r>
              <a:rPr lang="en-CA" dirty="0"/>
              <a:t>, </a:t>
            </a:r>
            <a:r>
              <a:rPr lang="en-CA" dirty="0" err="1"/>
              <a:t>média</a:t>
            </a:r>
            <a:r>
              <a:rPr lang="en-CA" dirty="0"/>
              <a:t> social, etc.)</a:t>
            </a:r>
          </a:p>
          <a:p>
            <a:endParaRPr lang="en-CA" dirty="0"/>
          </a:p>
          <a:p>
            <a:r>
              <a:rPr lang="en-CA" dirty="0" err="1"/>
              <a:t>Puisque</a:t>
            </a:r>
            <a:r>
              <a:rPr lang="en-CA" dirty="0"/>
              <a:t> le site </a:t>
            </a:r>
            <a:r>
              <a:rPr lang="en-CA" dirty="0" err="1"/>
              <a:t>malhonnête</a:t>
            </a:r>
            <a:r>
              <a:rPr lang="en-CA" dirty="0"/>
              <a:t> a </a:t>
            </a:r>
            <a:r>
              <a:rPr lang="en-CA" dirty="0" err="1"/>
              <a:t>accès</a:t>
            </a:r>
            <a:r>
              <a:rPr lang="en-CA" dirty="0"/>
              <a:t> à </a:t>
            </a:r>
            <a:r>
              <a:rPr lang="en-CA" dirty="0" err="1"/>
              <a:t>vos</a:t>
            </a:r>
            <a:r>
              <a:rPr lang="en-CA" dirty="0"/>
              <a:t> cookies, </a:t>
            </a:r>
            <a:r>
              <a:rPr lang="en-CA" dirty="0" err="1"/>
              <a:t>il</a:t>
            </a:r>
            <a:r>
              <a:rPr lang="en-CA" dirty="0"/>
              <a:t> </a:t>
            </a:r>
            <a:r>
              <a:rPr lang="en-CA" dirty="0" err="1"/>
              <a:t>lui</a:t>
            </a:r>
            <a:r>
              <a:rPr lang="en-CA" dirty="0"/>
              <a:t> </a:t>
            </a:r>
            <a:r>
              <a:rPr lang="en-CA" dirty="0" err="1"/>
              <a:t>est</a:t>
            </a:r>
            <a:r>
              <a:rPr lang="en-CA" dirty="0"/>
              <a:t> possible </a:t>
            </a:r>
            <a:r>
              <a:rPr lang="en-CA" dirty="0" err="1"/>
              <a:t>d'utiliser</a:t>
            </a:r>
            <a:r>
              <a:rPr lang="en-CA" dirty="0"/>
              <a:t> </a:t>
            </a:r>
            <a:r>
              <a:rPr lang="en-CA" dirty="0" err="1"/>
              <a:t>votre</a:t>
            </a:r>
            <a:r>
              <a:rPr lang="en-CA" dirty="0"/>
              <a:t> </a:t>
            </a:r>
            <a:r>
              <a:rPr lang="en-CA" dirty="0" err="1"/>
              <a:t>authentification</a:t>
            </a:r>
            <a:r>
              <a:rPr lang="en-CA" dirty="0"/>
              <a:t> </a:t>
            </a:r>
            <a:r>
              <a:rPr lang="en-CA" dirty="0" err="1"/>
              <a:t>afin</a:t>
            </a:r>
            <a:r>
              <a:rPr lang="en-CA" dirty="0"/>
              <a:t> </a:t>
            </a:r>
            <a:r>
              <a:rPr lang="en-CA" dirty="0" err="1"/>
              <a:t>d'effectuer</a:t>
            </a:r>
            <a:r>
              <a:rPr lang="en-CA" dirty="0"/>
              <a:t> des </a:t>
            </a:r>
            <a:r>
              <a:rPr lang="en-CA" dirty="0" err="1"/>
              <a:t>requêtes</a:t>
            </a:r>
            <a:r>
              <a:rPr lang="en-CA" dirty="0"/>
              <a:t> </a:t>
            </a:r>
            <a:r>
              <a:rPr lang="en-CA" dirty="0" err="1"/>
              <a:t>d'opérations</a:t>
            </a:r>
            <a:r>
              <a:rPr lang="en-CA" dirty="0"/>
              <a:t> (par </a:t>
            </a:r>
            <a:r>
              <a:rPr lang="en-CA" dirty="0" err="1"/>
              <a:t>exemple</a:t>
            </a:r>
            <a:r>
              <a:rPr lang="en-CA" dirty="0"/>
              <a:t>, </a:t>
            </a:r>
            <a:r>
              <a:rPr lang="en-CA" dirty="0" err="1"/>
              <a:t>une</a:t>
            </a:r>
            <a:r>
              <a:rPr lang="en-CA" dirty="0"/>
              <a:t> transaction </a:t>
            </a:r>
            <a:r>
              <a:rPr lang="en-CA" dirty="0" err="1"/>
              <a:t>bancaire</a:t>
            </a:r>
            <a:r>
              <a:rPr lang="en-CA" dirty="0"/>
              <a:t>).</a:t>
            </a:r>
          </a:p>
          <a:p>
            <a:endParaRPr lang="en-CA" dirty="0"/>
          </a:p>
          <a:p>
            <a:r>
              <a:rPr lang="en-CA" dirty="0"/>
              <a:t>Le </a:t>
            </a:r>
            <a:r>
              <a:rPr lang="en-CA" dirty="0" err="1"/>
              <a:t>risque</a:t>
            </a:r>
            <a:r>
              <a:rPr lang="en-CA" dirty="0"/>
              <a:t> se </a:t>
            </a:r>
            <a:r>
              <a:rPr lang="en-CA" dirty="0" err="1"/>
              <a:t>présente</a:t>
            </a:r>
            <a:r>
              <a:rPr lang="en-CA" dirty="0"/>
              <a:t> </a:t>
            </a:r>
            <a:r>
              <a:rPr lang="en-CA" dirty="0" err="1"/>
              <a:t>si</a:t>
            </a:r>
            <a:r>
              <a:rPr lang="en-CA" dirty="0"/>
              <a:t> </a:t>
            </a:r>
            <a:r>
              <a:rPr lang="en-CA" dirty="0" err="1"/>
              <a:t>l'application</a:t>
            </a:r>
            <a:r>
              <a:rPr lang="en-CA" dirty="0"/>
              <a:t> </a:t>
            </a:r>
            <a:r>
              <a:rPr lang="en-CA" dirty="0" err="1"/>
              <a:t>est</a:t>
            </a:r>
            <a:r>
              <a:rPr lang="en-CA" dirty="0"/>
              <a:t> </a:t>
            </a:r>
            <a:r>
              <a:rPr lang="en-CA" dirty="0" err="1"/>
              <a:t>insuffisamment</a:t>
            </a:r>
            <a:r>
              <a:rPr lang="en-CA" dirty="0"/>
              <a:t> </a:t>
            </a:r>
            <a:r>
              <a:rPr lang="en-CA" dirty="0" err="1"/>
              <a:t>sécurisée</a:t>
            </a:r>
            <a:r>
              <a:rPr lang="en-CA" dirty="0"/>
              <a:t> </a:t>
            </a:r>
            <a:r>
              <a:rPr lang="en-CA" dirty="0" err="1"/>
              <a:t>contre</a:t>
            </a:r>
            <a:r>
              <a:rPr lang="en-CA" dirty="0"/>
              <a:t> le XSRF et que le site </a:t>
            </a:r>
            <a:r>
              <a:rPr lang="en-CA" dirty="0" err="1"/>
              <a:t>malveillant</a:t>
            </a:r>
            <a:r>
              <a:rPr lang="en-CA" dirty="0"/>
              <a:t> </a:t>
            </a:r>
            <a:r>
              <a:rPr lang="en-CA" dirty="0" err="1"/>
              <a:t>est</a:t>
            </a:r>
            <a:r>
              <a:rPr lang="en-CA" dirty="0"/>
              <a:t> </a:t>
            </a:r>
            <a:r>
              <a:rPr lang="en-CA" dirty="0" err="1"/>
              <a:t>visité</a:t>
            </a:r>
            <a:r>
              <a:rPr lang="en-CA" dirty="0"/>
              <a:t> pendant que le cookie de session </a:t>
            </a:r>
            <a:r>
              <a:rPr lang="en-CA" dirty="0" err="1"/>
              <a:t>est</a:t>
            </a:r>
            <a:r>
              <a:rPr lang="en-CA" dirty="0"/>
              <a:t> </a:t>
            </a:r>
            <a:r>
              <a:rPr lang="en-CA" dirty="0" err="1"/>
              <a:t>toujours</a:t>
            </a:r>
            <a:r>
              <a:rPr lang="en-CA" dirty="0"/>
              <a:t> </a:t>
            </a:r>
            <a:r>
              <a:rPr lang="en-CA" dirty="0" err="1"/>
              <a:t>valide</a:t>
            </a:r>
            <a:r>
              <a:rPr lang="en-CA" dirty="0"/>
              <a:t>.</a:t>
            </a:r>
            <a:endParaRPr lang="fr-CA" dirty="0"/>
          </a:p>
          <a:p>
            <a:endParaRPr lang="en-CA" dirty="0"/>
          </a:p>
        </p:txBody>
      </p:sp>
    </p:spTree>
    <p:extLst>
      <p:ext uri="{BB962C8B-B14F-4D97-AF65-F5344CB8AC3E}">
        <p14:creationId xmlns:p14="http://schemas.microsoft.com/office/powerpoint/2010/main" val="2921936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D6F3A-CA09-4A37-938E-58FD09D75E70}"/>
              </a:ext>
            </a:extLst>
          </p:cNvPr>
          <p:cNvSpPr>
            <a:spLocks noGrp="1"/>
          </p:cNvSpPr>
          <p:nvPr>
            <p:ph type="title"/>
            <p:custDataLst>
              <p:tags r:id="rId1"/>
            </p:custDataLst>
          </p:nvPr>
        </p:nvSpPr>
        <p:spPr/>
        <p:txBody>
          <a:bodyPr/>
          <a:lstStyle/>
          <a:p>
            <a:r>
              <a:rPr lang="en-CA" dirty="0"/>
              <a:t>Le cross-site request forgery</a:t>
            </a:r>
            <a:endParaRPr lang="fr-CA" dirty="0"/>
          </a:p>
        </p:txBody>
      </p:sp>
      <p:sp>
        <p:nvSpPr>
          <p:cNvPr id="3" name="Content Placeholder 2">
            <a:extLst>
              <a:ext uri="{FF2B5EF4-FFF2-40B4-BE49-F238E27FC236}">
                <a16:creationId xmlns:a16="http://schemas.microsoft.com/office/drawing/2014/main" id="{1AB303BF-9528-4E7C-AAA6-1A94E90337A8}"/>
              </a:ext>
            </a:extLst>
          </p:cNvPr>
          <p:cNvSpPr>
            <a:spLocks noGrp="1"/>
          </p:cNvSpPr>
          <p:nvPr>
            <p:ph idx="1"/>
            <p:custDataLst>
              <p:tags r:id="rId2"/>
            </p:custDataLst>
          </p:nvPr>
        </p:nvSpPr>
        <p:spPr/>
        <p:txBody>
          <a:bodyPr>
            <a:normAutofit lnSpcReduction="10000"/>
          </a:bodyPr>
          <a:lstStyle/>
          <a:p>
            <a:r>
              <a:rPr lang="en-CA" dirty="0"/>
              <a:t>Le </a:t>
            </a:r>
            <a:r>
              <a:rPr lang="en-CA" dirty="0" err="1"/>
              <a:t>mécanisme</a:t>
            </a:r>
            <a:r>
              <a:rPr lang="en-CA" dirty="0"/>
              <a:t> de protection pour </a:t>
            </a:r>
            <a:r>
              <a:rPr lang="en-CA" dirty="0" err="1"/>
              <a:t>ce</a:t>
            </a:r>
            <a:r>
              <a:rPr lang="en-CA" dirty="0"/>
              <a:t> type </a:t>
            </a:r>
            <a:r>
              <a:rPr lang="en-CA" dirty="0" err="1"/>
              <a:t>d'attaque</a:t>
            </a:r>
            <a:r>
              <a:rPr lang="en-CA" dirty="0"/>
              <a:t> </a:t>
            </a:r>
            <a:r>
              <a:rPr lang="en-CA" dirty="0" err="1"/>
              <a:t>est</a:t>
            </a:r>
            <a:r>
              <a:rPr lang="en-CA" dirty="0"/>
              <a:t> de </a:t>
            </a:r>
            <a:r>
              <a:rPr lang="en-CA" dirty="0" err="1"/>
              <a:t>transmettre</a:t>
            </a:r>
            <a:r>
              <a:rPr lang="en-CA" dirty="0"/>
              <a:t> </a:t>
            </a:r>
            <a:r>
              <a:rPr lang="en-CA" dirty="0" err="1"/>
              <a:t>une</a:t>
            </a:r>
            <a:r>
              <a:rPr lang="en-CA" dirty="0"/>
              <a:t> information </a:t>
            </a:r>
            <a:r>
              <a:rPr lang="en-CA" dirty="0" err="1"/>
              <a:t>confidentielle</a:t>
            </a:r>
            <a:r>
              <a:rPr lang="en-CA" dirty="0"/>
              <a:t> a la page web du site </a:t>
            </a:r>
            <a:r>
              <a:rPr lang="en-CA" dirty="0" err="1"/>
              <a:t>lorsqu'elle</a:t>
            </a:r>
            <a:r>
              <a:rPr lang="en-CA" dirty="0"/>
              <a:t> </a:t>
            </a:r>
            <a:r>
              <a:rPr lang="en-CA" dirty="0" err="1"/>
              <a:t>est</a:t>
            </a:r>
            <a:r>
              <a:rPr lang="en-CA" dirty="0"/>
              <a:t> </a:t>
            </a:r>
            <a:r>
              <a:rPr lang="en-CA" dirty="0" err="1"/>
              <a:t>visitée</a:t>
            </a:r>
            <a:r>
              <a:rPr lang="en-CA" dirty="0"/>
              <a:t> sous </a:t>
            </a:r>
            <a:r>
              <a:rPr lang="en-CA" dirty="0" err="1"/>
              <a:t>forme</a:t>
            </a:r>
            <a:r>
              <a:rPr lang="en-CA" dirty="0"/>
              <a:t> de code client et non pas de cookie.</a:t>
            </a:r>
          </a:p>
          <a:p>
            <a:endParaRPr lang="en-CA" dirty="0"/>
          </a:p>
          <a:p>
            <a:r>
              <a:rPr lang="en-CA" dirty="0" err="1"/>
              <a:t>Cette</a:t>
            </a:r>
            <a:r>
              <a:rPr lang="en-CA" dirty="0"/>
              <a:t> situation fait </a:t>
            </a:r>
            <a:r>
              <a:rPr lang="en-CA" dirty="0" err="1"/>
              <a:t>en</a:t>
            </a:r>
            <a:r>
              <a:rPr lang="en-CA" dirty="0"/>
              <a:t> </a:t>
            </a:r>
            <a:r>
              <a:rPr lang="en-CA" dirty="0" err="1"/>
              <a:t>sorte</a:t>
            </a:r>
            <a:r>
              <a:rPr lang="en-CA" dirty="0"/>
              <a:t> que le site </a:t>
            </a:r>
            <a:r>
              <a:rPr lang="en-CA" dirty="0" err="1"/>
              <a:t>malveillant</a:t>
            </a:r>
            <a:r>
              <a:rPr lang="en-CA" dirty="0"/>
              <a:t> </a:t>
            </a:r>
            <a:r>
              <a:rPr lang="en-CA" dirty="0" err="1"/>
              <a:t>n'y</a:t>
            </a:r>
            <a:r>
              <a:rPr lang="en-CA" dirty="0"/>
              <a:t> a pas </a:t>
            </a:r>
            <a:r>
              <a:rPr lang="en-CA" dirty="0" err="1"/>
              <a:t>accès</a:t>
            </a:r>
            <a:r>
              <a:rPr lang="en-CA" dirty="0"/>
              <a:t> et ne </a:t>
            </a:r>
            <a:r>
              <a:rPr lang="en-CA" dirty="0" err="1"/>
              <a:t>pourra</a:t>
            </a:r>
            <a:r>
              <a:rPr lang="en-CA" dirty="0"/>
              <a:t> </a:t>
            </a:r>
            <a:r>
              <a:rPr lang="en-CA" dirty="0" err="1"/>
              <a:t>donc</a:t>
            </a:r>
            <a:r>
              <a:rPr lang="en-CA" dirty="0"/>
              <a:t> pas </a:t>
            </a:r>
            <a:r>
              <a:rPr lang="en-CA" dirty="0" err="1"/>
              <a:t>s'authentifier</a:t>
            </a:r>
            <a:r>
              <a:rPr lang="en-CA" dirty="0"/>
              <a:t>.</a:t>
            </a:r>
          </a:p>
          <a:p>
            <a:endParaRPr lang="en-CA" dirty="0"/>
          </a:p>
          <a:p>
            <a:r>
              <a:rPr lang="en-CA" dirty="0"/>
              <a:t>Pour se faire, ASP.NET </a:t>
            </a:r>
            <a:r>
              <a:rPr lang="en-CA" dirty="0" err="1"/>
              <a:t>crée</a:t>
            </a:r>
            <a:r>
              <a:rPr lang="en-CA" dirty="0"/>
              <a:t> un champ "hidden" dans </a:t>
            </a:r>
            <a:r>
              <a:rPr lang="en-CA" dirty="0" err="1"/>
              <a:t>tous</a:t>
            </a:r>
            <a:r>
              <a:rPr lang="en-CA" dirty="0"/>
              <a:t> </a:t>
            </a:r>
            <a:r>
              <a:rPr lang="en-CA" dirty="0" err="1"/>
              <a:t>vos</a:t>
            </a:r>
            <a:r>
              <a:rPr lang="en-CA" dirty="0"/>
              <a:t> </a:t>
            </a:r>
            <a:r>
              <a:rPr lang="en-CA" dirty="0" err="1"/>
              <a:t>formulaires</a:t>
            </a:r>
            <a:r>
              <a:rPr lang="en-CA" dirty="0"/>
              <a:t> avec un </a:t>
            </a:r>
            <a:r>
              <a:rPr lang="en-CA" dirty="0" err="1"/>
              <a:t>identifiant</a:t>
            </a:r>
            <a:r>
              <a:rPr lang="en-CA" dirty="0"/>
              <a:t> </a:t>
            </a:r>
            <a:r>
              <a:rPr lang="en-CA" dirty="0" err="1"/>
              <a:t>aléatoire</a:t>
            </a:r>
            <a:r>
              <a:rPr lang="en-CA" dirty="0"/>
              <a:t>.</a:t>
            </a:r>
          </a:p>
          <a:p>
            <a:r>
              <a:rPr lang="en-CA" dirty="0"/>
              <a:t>Si le </a:t>
            </a:r>
            <a:r>
              <a:rPr lang="en-CA" dirty="0" err="1"/>
              <a:t>formulaire</a:t>
            </a:r>
            <a:r>
              <a:rPr lang="en-CA" dirty="0"/>
              <a:t> </a:t>
            </a:r>
            <a:r>
              <a:rPr lang="en-CA" dirty="0" err="1"/>
              <a:t>est</a:t>
            </a:r>
            <a:r>
              <a:rPr lang="en-CA" dirty="0"/>
              <a:t> </a:t>
            </a:r>
            <a:r>
              <a:rPr lang="en-CA" dirty="0" err="1"/>
              <a:t>soumis</a:t>
            </a:r>
            <a:r>
              <a:rPr lang="en-CA" dirty="0"/>
              <a:t> dans </a:t>
            </a:r>
            <a:r>
              <a:rPr lang="en-CA" dirty="0" err="1"/>
              <a:t>cet</a:t>
            </a:r>
            <a:r>
              <a:rPr lang="en-CA" dirty="0"/>
              <a:t> </a:t>
            </a:r>
            <a:r>
              <a:rPr lang="en-CA" dirty="0" err="1"/>
              <a:t>identifiant</a:t>
            </a:r>
            <a:r>
              <a:rPr lang="en-CA" dirty="0"/>
              <a:t>, le </a:t>
            </a:r>
            <a:r>
              <a:rPr lang="en-CA" dirty="0" err="1"/>
              <a:t>formulaire</a:t>
            </a:r>
            <a:r>
              <a:rPr lang="en-CA" dirty="0"/>
              <a:t> ne sera pas </a:t>
            </a:r>
            <a:r>
              <a:rPr lang="en-CA" dirty="0" err="1"/>
              <a:t>traité</a:t>
            </a:r>
            <a:r>
              <a:rPr lang="en-CA" dirty="0"/>
              <a:t> et </a:t>
            </a:r>
            <a:r>
              <a:rPr lang="en-CA" dirty="0" err="1"/>
              <a:t>une</a:t>
            </a:r>
            <a:r>
              <a:rPr lang="en-CA" dirty="0"/>
              <a:t> </a:t>
            </a:r>
            <a:r>
              <a:rPr lang="en-CA" dirty="0" err="1"/>
              <a:t>erreur</a:t>
            </a:r>
            <a:r>
              <a:rPr lang="en-CA" dirty="0"/>
              <a:t> sera levée.</a:t>
            </a:r>
            <a:endParaRPr lang="fr-CA" dirty="0"/>
          </a:p>
          <a:p>
            <a:endParaRPr lang="en-CA" dirty="0"/>
          </a:p>
        </p:txBody>
      </p:sp>
    </p:spTree>
    <p:extLst>
      <p:ext uri="{BB962C8B-B14F-4D97-AF65-F5344CB8AC3E}">
        <p14:creationId xmlns:p14="http://schemas.microsoft.com/office/powerpoint/2010/main" val="57891651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D6F3A-CA09-4A37-938E-58FD09D75E70}"/>
              </a:ext>
            </a:extLst>
          </p:cNvPr>
          <p:cNvSpPr>
            <a:spLocks noGrp="1"/>
          </p:cNvSpPr>
          <p:nvPr>
            <p:ph type="title"/>
            <p:custDataLst>
              <p:tags r:id="rId1"/>
            </p:custDataLst>
          </p:nvPr>
        </p:nvSpPr>
        <p:spPr/>
        <p:txBody>
          <a:bodyPr/>
          <a:lstStyle/>
          <a:p>
            <a:r>
              <a:rPr lang="en-CA" dirty="0"/>
              <a:t>Le cross-site request forgery</a:t>
            </a:r>
            <a:endParaRPr lang="fr-CA" dirty="0"/>
          </a:p>
        </p:txBody>
      </p:sp>
      <p:sp>
        <p:nvSpPr>
          <p:cNvPr id="3" name="Content Placeholder 2">
            <a:extLst>
              <a:ext uri="{FF2B5EF4-FFF2-40B4-BE49-F238E27FC236}">
                <a16:creationId xmlns:a16="http://schemas.microsoft.com/office/drawing/2014/main" id="{1AB303BF-9528-4E7C-AAA6-1A94E90337A8}"/>
              </a:ext>
            </a:extLst>
          </p:cNvPr>
          <p:cNvSpPr>
            <a:spLocks noGrp="1"/>
          </p:cNvSpPr>
          <p:nvPr>
            <p:ph idx="1"/>
            <p:custDataLst>
              <p:tags r:id="rId2"/>
            </p:custDataLst>
          </p:nvPr>
        </p:nvSpPr>
        <p:spPr/>
        <p:txBody>
          <a:bodyPr>
            <a:normAutofit/>
          </a:bodyPr>
          <a:lstStyle/>
          <a:p>
            <a:r>
              <a:rPr lang="en-CA" dirty="0" err="1"/>
              <a:t>Prenons</a:t>
            </a:r>
            <a:r>
              <a:rPr lang="en-CA" dirty="0"/>
              <a:t> un </a:t>
            </a:r>
            <a:r>
              <a:rPr lang="en-CA" dirty="0" err="1"/>
              <a:t>exemple</a:t>
            </a:r>
            <a:r>
              <a:rPr lang="en-CA" dirty="0"/>
              <a:t>:</a:t>
            </a:r>
            <a:endParaRPr lang="fr-CA" dirty="0"/>
          </a:p>
          <a:p>
            <a:pPr marL="0" indent="0">
              <a:buNone/>
            </a:pPr>
            <a:r>
              <a:rPr lang="en-CA" dirty="0" err="1"/>
              <a:t>Remarquez</a:t>
            </a:r>
            <a:r>
              <a:rPr lang="en-CA" dirty="0"/>
              <a:t> </a:t>
            </a:r>
            <a:r>
              <a:rPr lang="en-CA" dirty="0" err="1"/>
              <a:t>qu'il</a:t>
            </a:r>
            <a:r>
              <a:rPr lang="en-CA" dirty="0"/>
              <a:t> y a 4 champs</a:t>
            </a:r>
          </a:p>
        </p:txBody>
      </p:sp>
      <p:pic>
        <p:nvPicPr>
          <p:cNvPr id="4" name="Picture 3">
            <a:extLst>
              <a:ext uri="{FF2B5EF4-FFF2-40B4-BE49-F238E27FC236}">
                <a16:creationId xmlns:a16="http://schemas.microsoft.com/office/drawing/2014/main" id="{EEE04FB0-B6A3-4C04-B2D1-031EEEE88CD7}"/>
              </a:ext>
            </a:extLst>
          </p:cNvPr>
          <p:cNvPicPr>
            <a:picLocks noChangeAspect="1"/>
          </p:cNvPicPr>
          <p:nvPr>
            <p:custDataLst>
              <p:tags r:id="rId3"/>
            </p:custDataLst>
          </p:nvPr>
        </p:nvPicPr>
        <p:blipFill>
          <a:blip r:embed="rId6"/>
          <a:stretch>
            <a:fillRect/>
          </a:stretch>
        </p:blipFill>
        <p:spPr>
          <a:xfrm>
            <a:off x="963458" y="2930371"/>
            <a:ext cx="4086225" cy="2133600"/>
          </a:xfrm>
          <a:prstGeom prst="rect">
            <a:avLst/>
          </a:prstGeom>
        </p:spPr>
      </p:pic>
      <p:pic>
        <p:nvPicPr>
          <p:cNvPr id="5" name="Picture 4">
            <a:extLst>
              <a:ext uri="{FF2B5EF4-FFF2-40B4-BE49-F238E27FC236}">
                <a16:creationId xmlns:a16="http://schemas.microsoft.com/office/drawing/2014/main" id="{EF1ABFC2-7A03-4B94-BD4B-19E396B3EA24}"/>
              </a:ext>
            </a:extLst>
          </p:cNvPr>
          <p:cNvPicPr>
            <a:picLocks noChangeAspect="1"/>
          </p:cNvPicPr>
          <p:nvPr>
            <p:custDataLst>
              <p:tags r:id="rId4"/>
            </p:custDataLst>
          </p:nvPr>
        </p:nvPicPr>
        <p:blipFill>
          <a:blip r:embed="rId7"/>
          <a:stretch>
            <a:fillRect/>
          </a:stretch>
        </p:blipFill>
        <p:spPr>
          <a:xfrm>
            <a:off x="6928622" y="2459115"/>
            <a:ext cx="2836260" cy="3202480"/>
          </a:xfrm>
          <a:prstGeom prst="rect">
            <a:avLst/>
          </a:prstGeom>
        </p:spPr>
      </p:pic>
    </p:spTree>
    <p:extLst>
      <p:ext uri="{BB962C8B-B14F-4D97-AF65-F5344CB8AC3E}">
        <p14:creationId xmlns:p14="http://schemas.microsoft.com/office/powerpoint/2010/main" val="215475655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D6F3A-CA09-4A37-938E-58FD09D75E70}"/>
              </a:ext>
            </a:extLst>
          </p:cNvPr>
          <p:cNvSpPr>
            <a:spLocks noGrp="1"/>
          </p:cNvSpPr>
          <p:nvPr>
            <p:ph type="title"/>
            <p:custDataLst>
              <p:tags r:id="rId1"/>
            </p:custDataLst>
          </p:nvPr>
        </p:nvSpPr>
        <p:spPr/>
        <p:txBody>
          <a:bodyPr/>
          <a:lstStyle/>
          <a:p>
            <a:r>
              <a:rPr lang="en-CA" dirty="0"/>
              <a:t>Le cross-site request forgery</a:t>
            </a:r>
            <a:endParaRPr lang="fr-CA" dirty="0"/>
          </a:p>
        </p:txBody>
      </p:sp>
      <p:sp>
        <p:nvSpPr>
          <p:cNvPr id="3" name="Content Placeholder 2">
            <a:extLst>
              <a:ext uri="{FF2B5EF4-FFF2-40B4-BE49-F238E27FC236}">
                <a16:creationId xmlns:a16="http://schemas.microsoft.com/office/drawing/2014/main" id="{1AB303BF-9528-4E7C-AAA6-1A94E90337A8}"/>
              </a:ext>
            </a:extLst>
          </p:cNvPr>
          <p:cNvSpPr>
            <a:spLocks noGrp="1"/>
          </p:cNvSpPr>
          <p:nvPr>
            <p:ph idx="1"/>
            <p:custDataLst>
              <p:tags r:id="rId2"/>
            </p:custDataLst>
          </p:nvPr>
        </p:nvSpPr>
        <p:spPr/>
        <p:txBody>
          <a:bodyPr>
            <a:normAutofit/>
          </a:bodyPr>
          <a:lstStyle/>
          <a:p>
            <a:r>
              <a:rPr lang="en-CA" dirty="0" err="1"/>
              <a:t>Maintenant</a:t>
            </a:r>
            <a:r>
              <a:rPr lang="en-CA" dirty="0"/>
              <a:t>, </a:t>
            </a:r>
            <a:r>
              <a:rPr lang="en-CA" dirty="0" err="1"/>
              <a:t>affichons</a:t>
            </a:r>
            <a:r>
              <a:rPr lang="en-CA" dirty="0"/>
              <a:t> le code source de la page:</a:t>
            </a:r>
          </a:p>
        </p:txBody>
      </p:sp>
      <p:pic>
        <p:nvPicPr>
          <p:cNvPr id="6" name="Picture 5">
            <a:extLst>
              <a:ext uri="{FF2B5EF4-FFF2-40B4-BE49-F238E27FC236}">
                <a16:creationId xmlns:a16="http://schemas.microsoft.com/office/drawing/2014/main" id="{95EE0508-14F8-42C0-B761-D940EC0ADAFE}"/>
              </a:ext>
            </a:extLst>
          </p:cNvPr>
          <p:cNvPicPr>
            <a:picLocks noChangeAspect="1"/>
          </p:cNvPicPr>
          <p:nvPr>
            <p:custDataLst>
              <p:tags r:id="rId3"/>
            </p:custDataLst>
          </p:nvPr>
        </p:nvPicPr>
        <p:blipFill>
          <a:blip r:embed="rId6"/>
          <a:stretch>
            <a:fillRect/>
          </a:stretch>
        </p:blipFill>
        <p:spPr>
          <a:xfrm>
            <a:off x="221941" y="2866611"/>
            <a:ext cx="11748117" cy="1482635"/>
          </a:xfrm>
          <a:prstGeom prst="rect">
            <a:avLst/>
          </a:prstGeom>
        </p:spPr>
      </p:pic>
      <p:sp>
        <p:nvSpPr>
          <p:cNvPr id="7" name="TextBox 6">
            <a:extLst>
              <a:ext uri="{FF2B5EF4-FFF2-40B4-BE49-F238E27FC236}">
                <a16:creationId xmlns:a16="http://schemas.microsoft.com/office/drawing/2014/main" id="{FE34A5BB-8C0C-4EA4-A196-B2E1BFBB652D}"/>
              </a:ext>
            </a:extLst>
          </p:cNvPr>
          <p:cNvSpPr txBox="1"/>
          <p:nvPr>
            <p:custDataLst>
              <p:tags r:id="rId4"/>
            </p:custDataLst>
          </p:nvPr>
        </p:nvSpPr>
        <p:spPr>
          <a:xfrm>
            <a:off x="1103312" y="5157926"/>
            <a:ext cx="6479659" cy="369332"/>
          </a:xfrm>
          <a:prstGeom prst="rect">
            <a:avLst/>
          </a:prstGeom>
          <a:noFill/>
        </p:spPr>
        <p:txBody>
          <a:bodyPr wrap="none" rtlCol="0">
            <a:spAutoFit/>
          </a:bodyPr>
          <a:lstStyle/>
          <a:p>
            <a:r>
              <a:rPr lang="en-CA" dirty="0"/>
              <a:t>Observer </a:t>
            </a:r>
            <a:r>
              <a:rPr lang="en-CA" dirty="0" err="1"/>
              <a:t>qu'un</a:t>
            </a:r>
            <a:r>
              <a:rPr lang="en-CA" dirty="0"/>
              <a:t> champ a </a:t>
            </a:r>
            <a:r>
              <a:rPr lang="en-CA" dirty="0" err="1"/>
              <a:t>été</a:t>
            </a:r>
            <a:r>
              <a:rPr lang="en-CA" dirty="0"/>
              <a:t> </a:t>
            </a:r>
            <a:r>
              <a:rPr lang="en-CA" dirty="0" err="1"/>
              <a:t>ajouté</a:t>
            </a:r>
            <a:r>
              <a:rPr lang="en-CA" dirty="0"/>
              <a:t> à la </a:t>
            </a:r>
            <a:r>
              <a:rPr lang="en-CA" dirty="0" err="1"/>
              <a:t>dernière</a:t>
            </a:r>
            <a:r>
              <a:rPr lang="en-CA" dirty="0"/>
              <a:t> </a:t>
            </a:r>
            <a:r>
              <a:rPr lang="en-CA" dirty="0" err="1"/>
              <a:t>ligne</a:t>
            </a:r>
            <a:endParaRPr lang="fr-CA" dirty="0"/>
          </a:p>
        </p:txBody>
      </p:sp>
    </p:spTree>
    <p:extLst>
      <p:ext uri="{BB962C8B-B14F-4D97-AF65-F5344CB8AC3E}">
        <p14:creationId xmlns:p14="http://schemas.microsoft.com/office/powerpoint/2010/main" val="278814337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DA119-39B8-4A7C-846C-9D0B4CDE6523}"/>
              </a:ext>
            </a:extLst>
          </p:cNvPr>
          <p:cNvSpPr>
            <a:spLocks noGrp="1"/>
          </p:cNvSpPr>
          <p:nvPr>
            <p:ph type="title"/>
            <p:custDataLst>
              <p:tags r:id="rId1"/>
            </p:custDataLst>
          </p:nvPr>
        </p:nvSpPr>
        <p:spPr/>
        <p:txBody>
          <a:bodyPr/>
          <a:lstStyle/>
          <a:p>
            <a:r>
              <a:rPr lang="en-CA" dirty="0"/>
              <a:t>Le cross-site request forgery</a:t>
            </a:r>
            <a:endParaRPr lang="fr-CA" dirty="0"/>
          </a:p>
        </p:txBody>
      </p:sp>
      <p:sp>
        <p:nvSpPr>
          <p:cNvPr id="3" name="Content Placeholder 2">
            <a:extLst>
              <a:ext uri="{FF2B5EF4-FFF2-40B4-BE49-F238E27FC236}">
                <a16:creationId xmlns:a16="http://schemas.microsoft.com/office/drawing/2014/main" id="{051167DF-D27B-469C-85DF-7C6AF2BD11F9}"/>
              </a:ext>
            </a:extLst>
          </p:cNvPr>
          <p:cNvSpPr>
            <a:spLocks noGrp="1"/>
          </p:cNvSpPr>
          <p:nvPr>
            <p:ph idx="1"/>
            <p:custDataLst>
              <p:tags r:id="rId2"/>
            </p:custDataLst>
          </p:nvPr>
        </p:nvSpPr>
        <p:spPr/>
        <p:txBody>
          <a:bodyPr/>
          <a:lstStyle/>
          <a:p>
            <a:r>
              <a:rPr lang="en-CA" dirty="0"/>
              <a:t>Pour confirmer, </a:t>
            </a:r>
            <a:r>
              <a:rPr lang="en-CA" dirty="0" err="1"/>
              <a:t>vous</a:t>
            </a:r>
            <a:r>
              <a:rPr lang="en-CA" dirty="0"/>
              <a:t> </a:t>
            </a:r>
            <a:r>
              <a:rPr lang="en-CA" dirty="0" err="1"/>
              <a:t>pouvez</a:t>
            </a:r>
            <a:r>
              <a:rPr lang="en-CA" dirty="0"/>
              <a:t> </a:t>
            </a:r>
            <a:r>
              <a:rPr lang="en-CA" dirty="0" err="1"/>
              <a:t>inspecter</a:t>
            </a:r>
            <a:r>
              <a:rPr lang="en-CA" dirty="0"/>
              <a:t> </a:t>
            </a:r>
            <a:r>
              <a:rPr lang="en-CA" dirty="0" err="1"/>
              <a:t>l'élément</a:t>
            </a:r>
            <a:r>
              <a:rPr lang="en-CA" dirty="0"/>
              <a:t> pour changer la </a:t>
            </a:r>
            <a:r>
              <a:rPr lang="en-CA" dirty="0" err="1"/>
              <a:t>valeur</a:t>
            </a:r>
            <a:r>
              <a:rPr lang="en-CA" dirty="0"/>
              <a:t> du token:</a:t>
            </a:r>
            <a:endParaRPr lang="fr-CA" dirty="0"/>
          </a:p>
        </p:txBody>
      </p:sp>
      <p:pic>
        <p:nvPicPr>
          <p:cNvPr id="4" name="Picture 3">
            <a:extLst>
              <a:ext uri="{FF2B5EF4-FFF2-40B4-BE49-F238E27FC236}">
                <a16:creationId xmlns:a16="http://schemas.microsoft.com/office/drawing/2014/main" id="{B2F955E9-C09F-4A46-ACE7-1FBE689AE9E0}"/>
              </a:ext>
            </a:extLst>
          </p:cNvPr>
          <p:cNvPicPr>
            <a:picLocks noChangeAspect="1"/>
          </p:cNvPicPr>
          <p:nvPr>
            <p:custDataLst>
              <p:tags r:id="rId3"/>
            </p:custDataLst>
          </p:nvPr>
        </p:nvPicPr>
        <p:blipFill>
          <a:blip r:embed="rId5"/>
          <a:stretch>
            <a:fillRect/>
          </a:stretch>
        </p:blipFill>
        <p:spPr>
          <a:xfrm>
            <a:off x="1536650" y="2938509"/>
            <a:ext cx="4683869" cy="3119806"/>
          </a:xfrm>
          <a:prstGeom prst="rect">
            <a:avLst/>
          </a:prstGeom>
        </p:spPr>
      </p:pic>
    </p:spTree>
    <p:extLst>
      <p:ext uri="{BB962C8B-B14F-4D97-AF65-F5344CB8AC3E}">
        <p14:creationId xmlns:p14="http://schemas.microsoft.com/office/powerpoint/2010/main" val="274717860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DA119-39B8-4A7C-846C-9D0B4CDE6523}"/>
              </a:ext>
            </a:extLst>
          </p:cNvPr>
          <p:cNvSpPr>
            <a:spLocks noGrp="1"/>
          </p:cNvSpPr>
          <p:nvPr>
            <p:ph type="title"/>
            <p:custDataLst>
              <p:tags r:id="rId1"/>
            </p:custDataLst>
          </p:nvPr>
        </p:nvSpPr>
        <p:spPr/>
        <p:txBody>
          <a:bodyPr/>
          <a:lstStyle/>
          <a:p>
            <a:r>
              <a:rPr lang="en-CA" dirty="0"/>
              <a:t>Le cross-site request forgery</a:t>
            </a:r>
            <a:endParaRPr lang="fr-CA" dirty="0"/>
          </a:p>
        </p:txBody>
      </p:sp>
      <p:sp>
        <p:nvSpPr>
          <p:cNvPr id="3" name="Content Placeholder 2">
            <a:extLst>
              <a:ext uri="{FF2B5EF4-FFF2-40B4-BE49-F238E27FC236}">
                <a16:creationId xmlns:a16="http://schemas.microsoft.com/office/drawing/2014/main" id="{051167DF-D27B-469C-85DF-7C6AF2BD11F9}"/>
              </a:ext>
            </a:extLst>
          </p:cNvPr>
          <p:cNvSpPr>
            <a:spLocks noGrp="1"/>
          </p:cNvSpPr>
          <p:nvPr>
            <p:ph idx="1"/>
            <p:custDataLst>
              <p:tags r:id="rId2"/>
            </p:custDataLst>
          </p:nvPr>
        </p:nvSpPr>
        <p:spPr/>
        <p:txBody>
          <a:bodyPr/>
          <a:lstStyle/>
          <a:p>
            <a:r>
              <a:rPr lang="en-CA" dirty="0" err="1"/>
              <a:t>Lorsque</a:t>
            </a:r>
            <a:r>
              <a:rPr lang="en-CA" dirty="0"/>
              <a:t> je </a:t>
            </a:r>
            <a:r>
              <a:rPr lang="en-CA" dirty="0" err="1"/>
              <a:t>soumets</a:t>
            </a:r>
            <a:r>
              <a:rPr lang="en-CA" dirty="0"/>
              <a:t> le </a:t>
            </a:r>
            <a:r>
              <a:rPr lang="en-CA" dirty="0" err="1"/>
              <a:t>formulaire</a:t>
            </a:r>
            <a:r>
              <a:rPr lang="en-CA" dirty="0"/>
              <a:t> après </a:t>
            </a:r>
            <a:r>
              <a:rPr lang="en-CA" dirty="0" err="1"/>
              <a:t>avoir</a:t>
            </a:r>
            <a:r>
              <a:rPr lang="en-CA" dirty="0"/>
              <a:t> </a:t>
            </a:r>
            <a:r>
              <a:rPr lang="en-CA" dirty="0" err="1"/>
              <a:t>changé</a:t>
            </a:r>
            <a:r>
              <a:rPr lang="en-CA" dirty="0"/>
              <a:t> le token, </a:t>
            </a:r>
            <a:r>
              <a:rPr lang="en-CA" dirty="0" err="1"/>
              <a:t>une</a:t>
            </a:r>
            <a:r>
              <a:rPr lang="en-CA" dirty="0"/>
              <a:t> </a:t>
            </a:r>
            <a:r>
              <a:rPr lang="en-CA" dirty="0" err="1"/>
              <a:t>erreur</a:t>
            </a:r>
            <a:r>
              <a:rPr lang="en-CA" dirty="0"/>
              <a:t> 400 (Bad Request error) </a:t>
            </a:r>
            <a:r>
              <a:rPr lang="en-CA" dirty="0" err="1"/>
              <a:t>est</a:t>
            </a:r>
            <a:r>
              <a:rPr lang="en-CA" dirty="0"/>
              <a:t> levée</a:t>
            </a:r>
            <a:endParaRPr lang="fr-CA" dirty="0"/>
          </a:p>
        </p:txBody>
      </p:sp>
      <p:pic>
        <p:nvPicPr>
          <p:cNvPr id="5" name="Picture 4">
            <a:extLst>
              <a:ext uri="{FF2B5EF4-FFF2-40B4-BE49-F238E27FC236}">
                <a16:creationId xmlns:a16="http://schemas.microsoft.com/office/drawing/2014/main" id="{B4731D49-2349-4573-B256-1D178EE6FD1E}"/>
              </a:ext>
            </a:extLst>
          </p:cNvPr>
          <p:cNvPicPr>
            <a:picLocks noChangeAspect="1"/>
          </p:cNvPicPr>
          <p:nvPr>
            <p:custDataLst>
              <p:tags r:id="rId3"/>
            </p:custDataLst>
          </p:nvPr>
        </p:nvPicPr>
        <p:blipFill>
          <a:blip r:embed="rId5"/>
          <a:stretch>
            <a:fillRect/>
          </a:stretch>
        </p:blipFill>
        <p:spPr>
          <a:xfrm>
            <a:off x="1746404" y="3223380"/>
            <a:ext cx="3905250" cy="2524125"/>
          </a:xfrm>
          <a:prstGeom prst="rect">
            <a:avLst/>
          </a:prstGeom>
        </p:spPr>
      </p:pic>
    </p:spTree>
    <p:extLst>
      <p:ext uri="{BB962C8B-B14F-4D97-AF65-F5344CB8AC3E}">
        <p14:creationId xmlns:p14="http://schemas.microsoft.com/office/powerpoint/2010/main" val="95545300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D6F3A-CA09-4A37-938E-58FD09D75E70}"/>
              </a:ext>
            </a:extLst>
          </p:cNvPr>
          <p:cNvSpPr>
            <a:spLocks noGrp="1"/>
          </p:cNvSpPr>
          <p:nvPr>
            <p:ph type="title"/>
            <p:custDataLst>
              <p:tags r:id="rId1"/>
            </p:custDataLst>
          </p:nvPr>
        </p:nvSpPr>
        <p:spPr/>
        <p:txBody>
          <a:bodyPr/>
          <a:lstStyle/>
          <a:p>
            <a:r>
              <a:rPr lang="en-CA" dirty="0"/>
              <a:t>Le cross-site request forgery</a:t>
            </a:r>
            <a:endParaRPr lang="fr-CA" dirty="0"/>
          </a:p>
        </p:txBody>
      </p:sp>
      <p:sp>
        <p:nvSpPr>
          <p:cNvPr id="3" name="Content Placeholder 2">
            <a:extLst>
              <a:ext uri="{FF2B5EF4-FFF2-40B4-BE49-F238E27FC236}">
                <a16:creationId xmlns:a16="http://schemas.microsoft.com/office/drawing/2014/main" id="{1AB303BF-9528-4E7C-AAA6-1A94E90337A8}"/>
              </a:ext>
            </a:extLst>
          </p:cNvPr>
          <p:cNvSpPr>
            <a:spLocks noGrp="1"/>
          </p:cNvSpPr>
          <p:nvPr>
            <p:ph idx="1"/>
            <p:custDataLst>
              <p:tags r:id="rId2"/>
            </p:custDataLst>
          </p:nvPr>
        </p:nvSpPr>
        <p:spPr/>
        <p:txBody>
          <a:bodyPr/>
          <a:lstStyle/>
          <a:p>
            <a:r>
              <a:rPr lang="en-CA" dirty="0"/>
              <a:t>Comme on </a:t>
            </a:r>
            <a:r>
              <a:rPr lang="en-CA" dirty="0" err="1"/>
              <a:t>peut</a:t>
            </a:r>
            <a:r>
              <a:rPr lang="en-CA" dirty="0"/>
              <a:t> le </a:t>
            </a:r>
            <a:r>
              <a:rPr lang="en-CA" dirty="0" err="1"/>
              <a:t>voir</a:t>
            </a:r>
            <a:r>
              <a:rPr lang="en-CA" dirty="0"/>
              <a:t>, le XSS </a:t>
            </a:r>
            <a:r>
              <a:rPr lang="en-CA" dirty="0" err="1"/>
              <a:t>est</a:t>
            </a:r>
            <a:r>
              <a:rPr lang="en-CA" dirty="0"/>
              <a:t> </a:t>
            </a:r>
            <a:r>
              <a:rPr lang="en-CA" dirty="0" err="1"/>
              <a:t>une</a:t>
            </a:r>
            <a:r>
              <a:rPr lang="en-CA" dirty="0"/>
              <a:t> </a:t>
            </a:r>
            <a:r>
              <a:rPr lang="en-CA" dirty="0" err="1"/>
              <a:t>attaque</a:t>
            </a:r>
            <a:r>
              <a:rPr lang="en-CA" dirty="0"/>
              <a:t> au </a:t>
            </a:r>
            <a:r>
              <a:rPr lang="en-CA" dirty="0" err="1"/>
              <a:t>potentiel</a:t>
            </a:r>
            <a:r>
              <a:rPr lang="en-CA" dirty="0"/>
              <a:t> de </a:t>
            </a:r>
            <a:r>
              <a:rPr lang="en-CA" dirty="0" err="1"/>
              <a:t>risque</a:t>
            </a:r>
            <a:r>
              <a:rPr lang="en-CA" dirty="0"/>
              <a:t> important.</a:t>
            </a:r>
          </a:p>
          <a:p>
            <a:r>
              <a:rPr lang="en-CA" dirty="0" err="1"/>
              <a:t>Heureusement</a:t>
            </a:r>
            <a:r>
              <a:rPr lang="en-CA" dirty="0"/>
              <a:t>, ASP.NET a des </a:t>
            </a:r>
            <a:r>
              <a:rPr lang="en-CA" dirty="0" err="1"/>
              <a:t>mécanismes</a:t>
            </a:r>
            <a:r>
              <a:rPr lang="en-CA" dirty="0"/>
              <a:t> </a:t>
            </a:r>
            <a:r>
              <a:rPr lang="en-CA" dirty="0" err="1"/>
              <a:t>en</a:t>
            </a:r>
            <a:r>
              <a:rPr lang="en-CA" dirty="0"/>
              <a:t> place pour </a:t>
            </a:r>
            <a:r>
              <a:rPr lang="en-CA" dirty="0" err="1"/>
              <a:t>s'en</a:t>
            </a:r>
            <a:r>
              <a:rPr lang="en-CA" dirty="0"/>
              <a:t> </a:t>
            </a:r>
            <a:r>
              <a:rPr lang="en-CA" dirty="0" err="1"/>
              <a:t>protéger</a:t>
            </a:r>
            <a:r>
              <a:rPr lang="en-CA" dirty="0"/>
              <a:t> par </a:t>
            </a:r>
            <a:r>
              <a:rPr lang="en-CA" dirty="0" err="1"/>
              <a:t>défaut</a:t>
            </a:r>
            <a:r>
              <a:rPr lang="en-CA" dirty="0"/>
              <a:t>.</a:t>
            </a:r>
          </a:p>
          <a:p>
            <a:endParaRPr lang="en-CA" dirty="0"/>
          </a:p>
          <a:p>
            <a:r>
              <a:rPr lang="en-CA" dirty="0"/>
              <a:t>Ce </a:t>
            </a:r>
            <a:r>
              <a:rPr lang="en-CA" dirty="0" err="1"/>
              <a:t>n'est</a:t>
            </a:r>
            <a:r>
              <a:rPr lang="en-CA" dirty="0"/>
              <a:t> </a:t>
            </a:r>
            <a:r>
              <a:rPr lang="en-CA" dirty="0" err="1"/>
              <a:t>toutefois</a:t>
            </a:r>
            <a:r>
              <a:rPr lang="en-CA" dirty="0"/>
              <a:t> pas le </a:t>
            </a:r>
            <a:r>
              <a:rPr lang="en-CA" dirty="0" err="1"/>
              <a:t>cas</a:t>
            </a:r>
            <a:r>
              <a:rPr lang="en-CA" dirty="0"/>
              <a:t> par </a:t>
            </a:r>
            <a:r>
              <a:rPr lang="en-CA" dirty="0" err="1"/>
              <a:t>défaut</a:t>
            </a:r>
            <a:r>
              <a:rPr lang="en-CA" dirty="0"/>
              <a:t> de </a:t>
            </a:r>
            <a:r>
              <a:rPr lang="en-CA" dirty="0" err="1"/>
              <a:t>tous</a:t>
            </a:r>
            <a:r>
              <a:rPr lang="en-CA" dirty="0"/>
              <a:t> les </a:t>
            </a:r>
            <a:r>
              <a:rPr lang="en-CA" dirty="0" err="1"/>
              <a:t>langages</a:t>
            </a:r>
            <a:r>
              <a:rPr lang="en-CA" dirty="0"/>
              <a:t> de </a:t>
            </a:r>
            <a:r>
              <a:rPr lang="en-CA" dirty="0" err="1"/>
              <a:t>programmation</a:t>
            </a:r>
            <a:r>
              <a:rPr lang="en-CA" dirty="0"/>
              <a:t> web.</a:t>
            </a:r>
          </a:p>
          <a:p>
            <a:endParaRPr lang="fr-CA" dirty="0"/>
          </a:p>
        </p:txBody>
      </p:sp>
    </p:spTree>
    <p:extLst>
      <p:ext uri="{BB962C8B-B14F-4D97-AF65-F5344CB8AC3E}">
        <p14:creationId xmlns:p14="http://schemas.microsoft.com/office/powerpoint/2010/main" val="61685094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ADCDE-E97C-479E-B2F2-7A2C9ACF3751}"/>
              </a:ext>
            </a:extLst>
          </p:cNvPr>
          <p:cNvSpPr>
            <a:spLocks noGrp="1"/>
          </p:cNvSpPr>
          <p:nvPr>
            <p:ph type="title"/>
            <p:custDataLst>
              <p:tags r:id="rId1"/>
            </p:custDataLst>
          </p:nvPr>
        </p:nvSpPr>
        <p:spPr>
          <a:xfrm>
            <a:off x="726010" y="2728735"/>
            <a:ext cx="9404723" cy="1400530"/>
          </a:xfrm>
        </p:spPr>
        <p:txBody>
          <a:bodyPr/>
          <a:lstStyle/>
          <a:p>
            <a:r>
              <a:rPr lang="fr-CA" dirty="0"/>
              <a:t>Conclusion</a:t>
            </a:r>
          </a:p>
        </p:txBody>
      </p:sp>
    </p:spTree>
    <p:extLst>
      <p:ext uri="{BB962C8B-B14F-4D97-AF65-F5344CB8AC3E}">
        <p14:creationId xmlns:p14="http://schemas.microsoft.com/office/powerpoint/2010/main" val="182711271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2A28A-92F6-42EB-A39D-9C3C3DDCF0C4}"/>
              </a:ext>
            </a:extLst>
          </p:cNvPr>
          <p:cNvSpPr>
            <a:spLocks noGrp="1"/>
          </p:cNvSpPr>
          <p:nvPr>
            <p:ph type="title"/>
            <p:custDataLst>
              <p:tags r:id="rId1"/>
            </p:custDataLst>
          </p:nvPr>
        </p:nvSpPr>
        <p:spPr/>
        <p:txBody>
          <a:bodyPr/>
          <a:lstStyle/>
          <a:p>
            <a:r>
              <a:rPr lang="fr-CA" dirty="0"/>
              <a:t>Conclusion</a:t>
            </a:r>
          </a:p>
        </p:txBody>
      </p:sp>
      <p:sp>
        <p:nvSpPr>
          <p:cNvPr id="3" name="Content Placeholder 2">
            <a:extLst>
              <a:ext uri="{FF2B5EF4-FFF2-40B4-BE49-F238E27FC236}">
                <a16:creationId xmlns:a16="http://schemas.microsoft.com/office/drawing/2014/main" id="{D8177C36-C8DF-49A5-8DED-221341B48347}"/>
              </a:ext>
            </a:extLst>
          </p:cNvPr>
          <p:cNvSpPr>
            <a:spLocks noGrp="1"/>
          </p:cNvSpPr>
          <p:nvPr>
            <p:ph idx="1"/>
            <p:custDataLst>
              <p:tags r:id="rId2"/>
            </p:custDataLst>
          </p:nvPr>
        </p:nvSpPr>
        <p:spPr/>
        <p:txBody>
          <a:bodyPr/>
          <a:lstStyle/>
          <a:p>
            <a:r>
              <a:rPr lang="fr-CA" dirty="0"/>
              <a:t>En conclusion, il est possible d'accéder à une base de données à partir de votre application en utilisant des librairies disponibles à cette fin.</a:t>
            </a:r>
          </a:p>
          <a:p>
            <a:endParaRPr lang="fr-CA" dirty="0"/>
          </a:p>
          <a:p>
            <a:r>
              <a:rPr lang="fr-CA" dirty="0"/>
              <a:t>La manipulation des données implique un certain nombre de bonnes pratiques sécurités qui sont heureusement pris en charge par ASP.NET à quelques exceptions près.</a:t>
            </a:r>
          </a:p>
          <a:p>
            <a:endParaRPr lang="fr-CA" dirty="0"/>
          </a:p>
          <a:p>
            <a:r>
              <a:rPr lang="fr-CA" dirty="0"/>
              <a:t>Plus tard dans la session, nous verrons une approche plus moderne d'accéder aux données en utilisant le cadriciel Entité (</a:t>
            </a:r>
            <a:r>
              <a:rPr lang="fr-CA" dirty="0" err="1"/>
              <a:t>Entity</a:t>
            </a:r>
            <a:r>
              <a:rPr lang="fr-CA" dirty="0"/>
              <a:t> Framework)</a:t>
            </a:r>
          </a:p>
          <a:p>
            <a:pPr lvl="1"/>
            <a:endParaRPr lang="fr-CA" dirty="0"/>
          </a:p>
        </p:txBody>
      </p:sp>
    </p:spTree>
    <p:extLst>
      <p:ext uri="{BB962C8B-B14F-4D97-AF65-F5344CB8AC3E}">
        <p14:creationId xmlns:p14="http://schemas.microsoft.com/office/powerpoint/2010/main" val="92698757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ADCDE-E97C-479E-B2F2-7A2C9ACF3751}"/>
              </a:ext>
            </a:extLst>
          </p:cNvPr>
          <p:cNvSpPr>
            <a:spLocks noGrp="1"/>
          </p:cNvSpPr>
          <p:nvPr>
            <p:ph type="title"/>
            <p:custDataLst>
              <p:tags r:id="rId1"/>
            </p:custDataLst>
          </p:nvPr>
        </p:nvSpPr>
        <p:spPr>
          <a:xfrm>
            <a:off x="726010" y="2728735"/>
            <a:ext cx="9404723" cy="1400530"/>
          </a:xfrm>
        </p:spPr>
        <p:txBody>
          <a:bodyPr/>
          <a:lstStyle/>
          <a:p>
            <a:r>
              <a:rPr lang="fr-CA" dirty="0"/>
              <a:t>Prochain cours</a:t>
            </a:r>
          </a:p>
        </p:txBody>
      </p:sp>
    </p:spTree>
    <p:extLst>
      <p:ext uri="{BB962C8B-B14F-4D97-AF65-F5344CB8AC3E}">
        <p14:creationId xmlns:p14="http://schemas.microsoft.com/office/powerpoint/2010/main" val="287213292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BC709-FD1E-4048-96E9-6EE4EAFECF95}"/>
              </a:ext>
            </a:extLst>
          </p:cNvPr>
          <p:cNvSpPr>
            <a:spLocks noGrp="1"/>
          </p:cNvSpPr>
          <p:nvPr>
            <p:ph type="title"/>
            <p:custDataLst>
              <p:tags r:id="rId1"/>
            </p:custDataLst>
          </p:nvPr>
        </p:nvSpPr>
        <p:spPr/>
        <p:txBody>
          <a:bodyPr/>
          <a:lstStyle/>
          <a:p>
            <a:r>
              <a:rPr lang="fr-CA" dirty="0"/>
              <a:t>Prochain cours</a:t>
            </a:r>
          </a:p>
        </p:txBody>
      </p:sp>
      <p:sp>
        <p:nvSpPr>
          <p:cNvPr id="3" name="Content Placeholder 2">
            <a:extLst>
              <a:ext uri="{FF2B5EF4-FFF2-40B4-BE49-F238E27FC236}">
                <a16:creationId xmlns:a16="http://schemas.microsoft.com/office/drawing/2014/main" id="{D828A01E-223A-4F2C-8BB7-67CA1C144BCE}"/>
              </a:ext>
            </a:extLst>
          </p:cNvPr>
          <p:cNvSpPr>
            <a:spLocks noGrp="1"/>
          </p:cNvSpPr>
          <p:nvPr>
            <p:ph idx="1"/>
            <p:custDataLst>
              <p:tags r:id="rId2"/>
            </p:custDataLst>
          </p:nvPr>
        </p:nvSpPr>
        <p:spPr/>
        <p:txBody>
          <a:bodyPr/>
          <a:lstStyle/>
          <a:p>
            <a:r>
              <a:rPr lang="fr-CA" dirty="0"/>
              <a:t>Voilà donc qui termine notre cours sur l'intégration d'une application ASP.NET </a:t>
            </a:r>
            <a:r>
              <a:rPr lang="fr-CA" dirty="0" err="1"/>
              <a:t>Core</a:t>
            </a:r>
            <a:r>
              <a:rPr lang="fr-CA" dirty="0"/>
              <a:t> avec une base de données.</a:t>
            </a:r>
          </a:p>
          <a:p>
            <a:endParaRPr lang="fr-CA" dirty="0"/>
          </a:p>
          <a:p>
            <a:r>
              <a:rPr lang="fr-CA" dirty="0"/>
              <a:t>Nous avons donc couvert la totalité de la matière requise pour l’examen 1 qui aura lieu dans 2 semaines.</a:t>
            </a:r>
          </a:p>
          <a:p>
            <a:endParaRPr lang="fr-CA" dirty="0"/>
          </a:p>
          <a:p>
            <a:r>
              <a:rPr lang="fr-CA" dirty="0"/>
              <a:t>Au prochain cours, nous commencerons à voir ASP.NET </a:t>
            </a:r>
            <a:r>
              <a:rPr lang="fr-CA" dirty="0" err="1"/>
              <a:t>Core</a:t>
            </a:r>
            <a:r>
              <a:rPr lang="fr-CA" dirty="0"/>
              <a:t> MVC.</a:t>
            </a:r>
          </a:p>
          <a:p>
            <a:endParaRPr lang="fr-CA" dirty="0"/>
          </a:p>
        </p:txBody>
      </p:sp>
    </p:spTree>
    <p:extLst>
      <p:ext uri="{BB962C8B-B14F-4D97-AF65-F5344CB8AC3E}">
        <p14:creationId xmlns:p14="http://schemas.microsoft.com/office/powerpoint/2010/main" val="348614142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FF0ED-9614-4142-8EC2-4B2E56183534}"/>
              </a:ext>
            </a:extLst>
          </p:cNvPr>
          <p:cNvSpPr>
            <a:spLocks noGrp="1"/>
          </p:cNvSpPr>
          <p:nvPr>
            <p:ph type="title"/>
            <p:custDataLst>
              <p:tags r:id="rId1"/>
            </p:custDataLst>
          </p:nvPr>
        </p:nvSpPr>
        <p:spPr>
          <a:xfrm>
            <a:off x="681621" y="2654380"/>
            <a:ext cx="9404723" cy="1400530"/>
          </a:xfrm>
        </p:spPr>
        <p:txBody>
          <a:bodyPr/>
          <a:lstStyle/>
          <a:p>
            <a:r>
              <a:rPr lang="fr-CA" dirty="0"/>
              <a:t>Questions?</a:t>
            </a:r>
          </a:p>
        </p:txBody>
      </p:sp>
      <p:pic>
        <p:nvPicPr>
          <p:cNvPr id="1026" name="Picture 2" descr="Image result for question">
            <a:extLst>
              <a:ext uri="{FF2B5EF4-FFF2-40B4-BE49-F238E27FC236}">
                <a16:creationId xmlns:a16="http://schemas.microsoft.com/office/drawing/2014/main" id="{4E079FC6-3B2D-4E5E-8C10-88DBD5F33159}"/>
              </a:ext>
            </a:extLst>
          </p:cNvPr>
          <p:cNvPicPr>
            <a:picLocks noChangeAspect="1" noChangeArrowheads="1"/>
          </p:cNvPicPr>
          <p:nvPr>
            <p:custDataLst>
              <p:tags r:id="rId2"/>
            </p:custDataLst>
          </p:nvPr>
        </p:nvPicPr>
        <p:blipFill>
          <a:blip r:embed="rId4">
            <a:extLst>
              <a:ext uri="{28A0092B-C50C-407E-A947-70E740481C1C}">
                <a14:useLocalDpi xmlns:a14="http://schemas.microsoft.com/office/drawing/2010/main" val="0"/>
              </a:ext>
            </a:extLst>
          </a:blip>
          <a:srcRect/>
          <a:stretch>
            <a:fillRect/>
          </a:stretch>
        </p:blipFill>
        <p:spPr bwMode="auto">
          <a:xfrm>
            <a:off x="5757622" y="1788885"/>
            <a:ext cx="3566891" cy="4532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638903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9FDCA-AECB-42DF-B5DB-5DC189609345}"/>
              </a:ext>
            </a:extLst>
          </p:cNvPr>
          <p:cNvSpPr>
            <a:spLocks noGrp="1"/>
          </p:cNvSpPr>
          <p:nvPr>
            <p:ph type="title"/>
            <p:custDataLst>
              <p:tags r:id="rId1"/>
            </p:custDataLst>
          </p:nvPr>
        </p:nvSpPr>
        <p:spPr/>
        <p:txBody>
          <a:bodyPr/>
          <a:lstStyle/>
          <a:p>
            <a:r>
              <a:rPr lang="fr-CA" dirty="0"/>
              <a:t>Références</a:t>
            </a:r>
          </a:p>
        </p:txBody>
      </p:sp>
      <p:sp>
        <p:nvSpPr>
          <p:cNvPr id="3" name="Content Placeholder 2">
            <a:extLst>
              <a:ext uri="{FF2B5EF4-FFF2-40B4-BE49-F238E27FC236}">
                <a16:creationId xmlns:a16="http://schemas.microsoft.com/office/drawing/2014/main" id="{BAA6A2E3-B625-4645-BD2E-B126C13BE2F6}"/>
              </a:ext>
            </a:extLst>
          </p:cNvPr>
          <p:cNvSpPr>
            <a:spLocks noGrp="1"/>
          </p:cNvSpPr>
          <p:nvPr>
            <p:ph idx="1"/>
            <p:custDataLst>
              <p:tags r:id="rId2"/>
            </p:custDataLst>
          </p:nvPr>
        </p:nvSpPr>
        <p:spPr/>
        <p:txBody>
          <a:bodyPr/>
          <a:lstStyle/>
          <a:p>
            <a:r>
              <a:rPr lang="fr-CA" dirty="0">
                <a:hlinkClick r:id="rId4"/>
              </a:rPr>
              <a:t>https://www.learnrazorpages.com/razor-pages/forms</a:t>
            </a:r>
            <a:endParaRPr lang="fr-CA" dirty="0"/>
          </a:p>
          <a:p>
            <a:r>
              <a:rPr lang="fr-CA" dirty="0">
                <a:hlinkClick r:id="rId5"/>
              </a:rPr>
              <a:t>https://docs.microsoft.com/en-us/aspnet/core/security/anti-request-forgery?view=aspnetcore-3.1</a:t>
            </a:r>
            <a:endParaRPr lang="fr-CA" dirty="0"/>
          </a:p>
        </p:txBody>
      </p:sp>
    </p:spTree>
    <p:extLst>
      <p:ext uri="{BB962C8B-B14F-4D97-AF65-F5344CB8AC3E}">
        <p14:creationId xmlns:p14="http://schemas.microsoft.com/office/powerpoint/2010/main" val="330567613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1"/>
</p:tagLst>
</file>

<file path=ppt/tags/tag4.xml><?xml version="1.0" encoding="utf-8"?>
<p:tagLst xmlns:a="http://schemas.openxmlformats.org/drawingml/2006/main" xmlns:r="http://schemas.openxmlformats.org/officeDocument/2006/relationships" xmlns:p="http://schemas.openxmlformats.org/presentationml/2006/main">
  <p:tag name="NUM" val="1"/>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1"/>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1"/>
</p:tagLst>
</file>

<file path=ppt/tags/tag9.xml><?xml version="1.0" encoding="utf-8"?>
<p:tagLst xmlns:a="http://schemas.openxmlformats.org/drawingml/2006/main" xmlns:r="http://schemas.openxmlformats.org/officeDocument/2006/relationships" xmlns:p="http://schemas.openxmlformats.org/presentationml/2006/main">
  <p:tag name="NUM" val="1"/>
</p:tagLst>
</file>

<file path=ppt/tags/tag10.xml><?xml version="1.0" encoding="utf-8"?>
<p:tagLst xmlns:a="http://schemas.openxmlformats.org/drawingml/2006/main" xmlns:r="http://schemas.openxmlformats.org/officeDocument/2006/relationships" xmlns:p="http://schemas.openxmlformats.org/presentationml/2006/main">
  <p:tag name="NUM" val="2"/>
</p:tagLst>
</file>

<file path=ppt/tags/tag11.xml><?xml version="1.0" encoding="utf-8"?>
<p:tagLst xmlns:a="http://schemas.openxmlformats.org/drawingml/2006/main" xmlns:r="http://schemas.openxmlformats.org/officeDocument/2006/relationships" xmlns:p="http://schemas.openxmlformats.org/presentationml/2006/main">
  <p:tag name="NUM" val="1"/>
</p:tagLst>
</file>

<file path=ppt/tags/tag12.xml><?xml version="1.0" encoding="utf-8"?>
<p:tagLst xmlns:a="http://schemas.openxmlformats.org/drawingml/2006/main" xmlns:r="http://schemas.openxmlformats.org/officeDocument/2006/relationships" xmlns:p="http://schemas.openxmlformats.org/presentationml/2006/main">
  <p:tag name="NUM" val="2"/>
</p:tagLst>
</file>

<file path=ppt/tags/tag13.xml><?xml version="1.0" encoding="utf-8"?>
<p:tagLst xmlns:a="http://schemas.openxmlformats.org/drawingml/2006/main" xmlns:r="http://schemas.openxmlformats.org/officeDocument/2006/relationships" xmlns:p="http://schemas.openxmlformats.org/presentationml/2006/main">
  <p:tag name="NUM" val="1"/>
</p:tagLst>
</file>

<file path=ppt/tags/tag14.xml><?xml version="1.0" encoding="utf-8"?>
<p:tagLst xmlns:a="http://schemas.openxmlformats.org/drawingml/2006/main" xmlns:r="http://schemas.openxmlformats.org/officeDocument/2006/relationships" xmlns:p="http://schemas.openxmlformats.org/presentationml/2006/main">
  <p:tag name="NUM" val="2"/>
</p:tagLst>
</file>

<file path=ppt/tags/tag15.xml><?xml version="1.0" encoding="utf-8"?>
<p:tagLst xmlns:a="http://schemas.openxmlformats.org/drawingml/2006/main" xmlns:r="http://schemas.openxmlformats.org/officeDocument/2006/relationships" xmlns:p="http://schemas.openxmlformats.org/presentationml/2006/main">
  <p:tag name="NUM" val="1"/>
</p:tagLst>
</file>

<file path=ppt/tags/tag16.xml><?xml version="1.0" encoding="utf-8"?>
<p:tagLst xmlns:a="http://schemas.openxmlformats.org/drawingml/2006/main" xmlns:r="http://schemas.openxmlformats.org/officeDocument/2006/relationships" xmlns:p="http://schemas.openxmlformats.org/presentationml/2006/main">
  <p:tag name="NUM" val="2"/>
</p:tagLst>
</file>

<file path=ppt/tags/tag17.xml><?xml version="1.0" encoding="utf-8"?>
<p:tagLst xmlns:a="http://schemas.openxmlformats.org/drawingml/2006/main" xmlns:r="http://schemas.openxmlformats.org/officeDocument/2006/relationships" xmlns:p="http://schemas.openxmlformats.org/presentationml/2006/main">
  <p:tag name="NUM" val="1"/>
</p:tagLst>
</file>

<file path=ppt/tags/tag18.xml><?xml version="1.0" encoding="utf-8"?>
<p:tagLst xmlns:a="http://schemas.openxmlformats.org/drawingml/2006/main" xmlns:r="http://schemas.openxmlformats.org/officeDocument/2006/relationships" xmlns:p="http://schemas.openxmlformats.org/presentationml/2006/main">
  <p:tag name="NUM" val="1"/>
</p:tagLst>
</file>

<file path=ppt/tags/tag19.xml><?xml version="1.0" encoding="utf-8"?>
<p:tagLst xmlns:a="http://schemas.openxmlformats.org/drawingml/2006/main" xmlns:r="http://schemas.openxmlformats.org/officeDocument/2006/relationships" xmlns:p="http://schemas.openxmlformats.org/presentationml/2006/main">
  <p:tag name="NUM" val="2"/>
</p:tagLst>
</file>

<file path=ppt/tags/tag20.xml><?xml version="1.0" encoding="utf-8"?>
<p:tagLst xmlns:a="http://schemas.openxmlformats.org/drawingml/2006/main" xmlns:r="http://schemas.openxmlformats.org/officeDocument/2006/relationships" xmlns:p="http://schemas.openxmlformats.org/presentationml/2006/main">
  <p:tag name="NUM" val="1"/>
</p:tagLst>
</file>

<file path=ppt/tags/tag21.xml><?xml version="1.0" encoding="utf-8"?>
<p:tagLst xmlns:a="http://schemas.openxmlformats.org/drawingml/2006/main" xmlns:r="http://schemas.openxmlformats.org/officeDocument/2006/relationships" xmlns:p="http://schemas.openxmlformats.org/presentationml/2006/main">
  <p:tag name="NUM" val="2"/>
</p:tagLst>
</file>

<file path=ppt/tags/tag22.xml><?xml version="1.0" encoding="utf-8"?>
<p:tagLst xmlns:a="http://schemas.openxmlformats.org/drawingml/2006/main" xmlns:r="http://schemas.openxmlformats.org/officeDocument/2006/relationships" xmlns:p="http://schemas.openxmlformats.org/presentationml/2006/main">
  <p:tag name="NUM" val="3"/>
</p:tagLst>
</file>

<file path=ppt/tags/tag23.xml><?xml version="1.0" encoding="utf-8"?>
<p:tagLst xmlns:a="http://schemas.openxmlformats.org/drawingml/2006/main" xmlns:r="http://schemas.openxmlformats.org/officeDocument/2006/relationships" xmlns:p="http://schemas.openxmlformats.org/presentationml/2006/main">
  <p:tag name="NUM" val="1"/>
</p:tagLst>
</file>

<file path=ppt/tags/tag24.xml><?xml version="1.0" encoding="utf-8"?>
<p:tagLst xmlns:a="http://schemas.openxmlformats.org/drawingml/2006/main" xmlns:r="http://schemas.openxmlformats.org/officeDocument/2006/relationships" xmlns:p="http://schemas.openxmlformats.org/presentationml/2006/main">
  <p:tag name="NUM" val="2"/>
</p:tagLst>
</file>

<file path=ppt/tags/tag25.xml><?xml version="1.0" encoding="utf-8"?>
<p:tagLst xmlns:a="http://schemas.openxmlformats.org/drawingml/2006/main" xmlns:r="http://schemas.openxmlformats.org/officeDocument/2006/relationships" xmlns:p="http://schemas.openxmlformats.org/presentationml/2006/main">
  <p:tag name="NUM" val="1"/>
</p:tagLst>
</file>

<file path=ppt/tags/tag26.xml><?xml version="1.0" encoding="utf-8"?>
<p:tagLst xmlns:a="http://schemas.openxmlformats.org/drawingml/2006/main" xmlns:r="http://schemas.openxmlformats.org/officeDocument/2006/relationships" xmlns:p="http://schemas.openxmlformats.org/presentationml/2006/main">
  <p:tag name="NUM" val="1"/>
</p:tagLst>
</file>

<file path=ppt/tags/tag27.xml><?xml version="1.0" encoding="utf-8"?>
<p:tagLst xmlns:a="http://schemas.openxmlformats.org/drawingml/2006/main" xmlns:r="http://schemas.openxmlformats.org/officeDocument/2006/relationships" xmlns:p="http://schemas.openxmlformats.org/presentationml/2006/main">
  <p:tag name="NUM" val="2"/>
</p:tagLst>
</file>

<file path=ppt/tags/tag28.xml><?xml version="1.0" encoding="utf-8"?>
<p:tagLst xmlns:a="http://schemas.openxmlformats.org/drawingml/2006/main" xmlns:r="http://schemas.openxmlformats.org/officeDocument/2006/relationships" xmlns:p="http://schemas.openxmlformats.org/presentationml/2006/main">
  <p:tag name="NUM" val="1"/>
</p:tagLst>
</file>

<file path=ppt/tags/tag29.xml><?xml version="1.0" encoding="utf-8"?>
<p:tagLst xmlns:a="http://schemas.openxmlformats.org/drawingml/2006/main" xmlns:r="http://schemas.openxmlformats.org/officeDocument/2006/relationships" xmlns:p="http://schemas.openxmlformats.org/presentationml/2006/main">
  <p:tag name="NUM" val="2"/>
</p:tagLst>
</file>

<file path=ppt/tags/tag30.xml><?xml version="1.0" encoding="utf-8"?>
<p:tagLst xmlns:a="http://schemas.openxmlformats.org/drawingml/2006/main" xmlns:r="http://schemas.openxmlformats.org/officeDocument/2006/relationships" xmlns:p="http://schemas.openxmlformats.org/presentationml/2006/main">
  <p:tag name="NUM" val="3"/>
</p:tagLst>
</file>

<file path=ppt/tags/tag31.xml><?xml version="1.0" encoding="utf-8"?>
<p:tagLst xmlns:a="http://schemas.openxmlformats.org/drawingml/2006/main" xmlns:r="http://schemas.openxmlformats.org/officeDocument/2006/relationships" xmlns:p="http://schemas.openxmlformats.org/presentationml/2006/main">
  <p:tag name="NUM" val="4"/>
</p:tagLst>
</file>

<file path=ppt/tags/tag32.xml><?xml version="1.0" encoding="utf-8"?>
<p:tagLst xmlns:a="http://schemas.openxmlformats.org/drawingml/2006/main" xmlns:r="http://schemas.openxmlformats.org/officeDocument/2006/relationships" xmlns:p="http://schemas.openxmlformats.org/presentationml/2006/main">
  <p:tag name="NUM" val="1"/>
</p:tagLst>
</file>

<file path=ppt/tags/tag33.xml><?xml version="1.0" encoding="utf-8"?>
<p:tagLst xmlns:a="http://schemas.openxmlformats.org/drawingml/2006/main" xmlns:r="http://schemas.openxmlformats.org/officeDocument/2006/relationships" xmlns:p="http://schemas.openxmlformats.org/presentationml/2006/main">
  <p:tag name="NUM" val="2"/>
</p:tagLst>
</file>

<file path=ppt/tags/tag34.xml><?xml version="1.0" encoding="utf-8"?>
<p:tagLst xmlns:a="http://schemas.openxmlformats.org/drawingml/2006/main" xmlns:r="http://schemas.openxmlformats.org/officeDocument/2006/relationships" xmlns:p="http://schemas.openxmlformats.org/presentationml/2006/main">
  <p:tag name="NUM" val="3"/>
</p:tagLst>
</file>

<file path=ppt/tags/tag35.xml><?xml version="1.0" encoding="utf-8"?>
<p:tagLst xmlns:a="http://schemas.openxmlformats.org/drawingml/2006/main" xmlns:r="http://schemas.openxmlformats.org/officeDocument/2006/relationships" xmlns:p="http://schemas.openxmlformats.org/presentationml/2006/main">
  <p:tag name="NUM" val="1"/>
</p:tagLst>
</file>

<file path=ppt/tags/tag36.xml><?xml version="1.0" encoding="utf-8"?>
<p:tagLst xmlns:a="http://schemas.openxmlformats.org/drawingml/2006/main" xmlns:r="http://schemas.openxmlformats.org/officeDocument/2006/relationships" xmlns:p="http://schemas.openxmlformats.org/presentationml/2006/main">
  <p:tag name="NUM" val="2"/>
</p:tagLst>
</file>

<file path=ppt/tags/tag37.xml><?xml version="1.0" encoding="utf-8"?>
<p:tagLst xmlns:a="http://schemas.openxmlformats.org/drawingml/2006/main" xmlns:r="http://schemas.openxmlformats.org/officeDocument/2006/relationships" xmlns:p="http://schemas.openxmlformats.org/presentationml/2006/main">
  <p:tag name="NUM" val="3"/>
</p:tagLst>
</file>

<file path=ppt/tags/tag38.xml><?xml version="1.0" encoding="utf-8"?>
<p:tagLst xmlns:a="http://schemas.openxmlformats.org/drawingml/2006/main" xmlns:r="http://schemas.openxmlformats.org/officeDocument/2006/relationships" xmlns:p="http://schemas.openxmlformats.org/presentationml/2006/main">
  <p:tag name="NUM" val="1"/>
</p:tagLst>
</file>

<file path=ppt/tags/tag39.xml><?xml version="1.0" encoding="utf-8"?>
<p:tagLst xmlns:a="http://schemas.openxmlformats.org/drawingml/2006/main" xmlns:r="http://schemas.openxmlformats.org/officeDocument/2006/relationships" xmlns:p="http://schemas.openxmlformats.org/presentationml/2006/main">
  <p:tag name="NUM" val="2"/>
</p:tagLst>
</file>

<file path=ppt/tags/tag40.xml><?xml version="1.0" encoding="utf-8"?>
<p:tagLst xmlns:a="http://schemas.openxmlformats.org/drawingml/2006/main" xmlns:r="http://schemas.openxmlformats.org/officeDocument/2006/relationships" xmlns:p="http://schemas.openxmlformats.org/presentationml/2006/main">
  <p:tag name="NUM" val="3"/>
</p:tagLst>
</file>

<file path=ppt/tags/tag41.xml><?xml version="1.0" encoding="utf-8"?>
<p:tagLst xmlns:a="http://schemas.openxmlformats.org/drawingml/2006/main" xmlns:r="http://schemas.openxmlformats.org/officeDocument/2006/relationships" xmlns:p="http://schemas.openxmlformats.org/presentationml/2006/main">
  <p:tag name="NUM" val="1"/>
</p:tagLst>
</file>

<file path=ppt/tags/tag42.xml><?xml version="1.0" encoding="utf-8"?>
<p:tagLst xmlns:a="http://schemas.openxmlformats.org/drawingml/2006/main" xmlns:r="http://schemas.openxmlformats.org/officeDocument/2006/relationships" xmlns:p="http://schemas.openxmlformats.org/presentationml/2006/main">
  <p:tag name="NUM" val="2"/>
</p:tagLst>
</file>

<file path=ppt/tags/tag43.xml><?xml version="1.0" encoding="utf-8"?>
<p:tagLst xmlns:a="http://schemas.openxmlformats.org/drawingml/2006/main" xmlns:r="http://schemas.openxmlformats.org/officeDocument/2006/relationships" xmlns:p="http://schemas.openxmlformats.org/presentationml/2006/main">
  <p:tag name="NUM" val="3"/>
</p:tagLst>
</file>

<file path=ppt/tags/tag44.xml><?xml version="1.0" encoding="utf-8"?>
<p:tagLst xmlns:a="http://schemas.openxmlformats.org/drawingml/2006/main" xmlns:r="http://schemas.openxmlformats.org/officeDocument/2006/relationships" xmlns:p="http://schemas.openxmlformats.org/presentationml/2006/main">
  <p:tag name="NUM" val="1"/>
</p:tagLst>
</file>

<file path=ppt/tags/tag45.xml><?xml version="1.0" encoding="utf-8"?>
<p:tagLst xmlns:a="http://schemas.openxmlformats.org/drawingml/2006/main" xmlns:r="http://schemas.openxmlformats.org/officeDocument/2006/relationships" xmlns:p="http://schemas.openxmlformats.org/presentationml/2006/main">
  <p:tag name="NUM" val="2"/>
</p:tagLst>
</file>

<file path=ppt/tags/tag46.xml><?xml version="1.0" encoding="utf-8"?>
<p:tagLst xmlns:a="http://schemas.openxmlformats.org/drawingml/2006/main" xmlns:r="http://schemas.openxmlformats.org/officeDocument/2006/relationships" xmlns:p="http://schemas.openxmlformats.org/presentationml/2006/main">
  <p:tag name="NUM" val="3"/>
</p:tagLst>
</file>

<file path=ppt/tags/tag47.xml><?xml version="1.0" encoding="utf-8"?>
<p:tagLst xmlns:a="http://schemas.openxmlformats.org/drawingml/2006/main" xmlns:r="http://schemas.openxmlformats.org/officeDocument/2006/relationships" xmlns:p="http://schemas.openxmlformats.org/presentationml/2006/main">
  <p:tag name="NUM" val="1"/>
</p:tagLst>
</file>

<file path=ppt/tags/tag48.xml><?xml version="1.0" encoding="utf-8"?>
<p:tagLst xmlns:a="http://schemas.openxmlformats.org/drawingml/2006/main" xmlns:r="http://schemas.openxmlformats.org/officeDocument/2006/relationships" xmlns:p="http://schemas.openxmlformats.org/presentationml/2006/main">
  <p:tag name="NUM" val="2"/>
</p:tagLst>
</file>

<file path=ppt/tags/tag49.xml><?xml version="1.0" encoding="utf-8"?>
<p:tagLst xmlns:a="http://schemas.openxmlformats.org/drawingml/2006/main" xmlns:r="http://schemas.openxmlformats.org/officeDocument/2006/relationships" xmlns:p="http://schemas.openxmlformats.org/presentationml/2006/main">
  <p:tag name="NUM" val="3"/>
</p:tagLst>
</file>

<file path=ppt/tags/tag50.xml><?xml version="1.0" encoding="utf-8"?>
<p:tagLst xmlns:a="http://schemas.openxmlformats.org/drawingml/2006/main" xmlns:r="http://schemas.openxmlformats.org/officeDocument/2006/relationships" xmlns:p="http://schemas.openxmlformats.org/presentationml/2006/main">
  <p:tag name="NUM" val="4"/>
</p:tagLst>
</file>

<file path=ppt/tags/tag51.xml><?xml version="1.0" encoding="utf-8"?>
<p:tagLst xmlns:a="http://schemas.openxmlformats.org/drawingml/2006/main" xmlns:r="http://schemas.openxmlformats.org/officeDocument/2006/relationships" xmlns:p="http://schemas.openxmlformats.org/presentationml/2006/main">
  <p:tag name="NUM" val="1"/>
</p:tagLst>
</file>

<file path=ppt/tags/tag52.xml><?xml version="1.0" encoding="utf-8"?>
<p:tagLst xmlns:a="http://schemas.openxmlformats.org/drawingml/2006/main" xmlns:r="http://schemas.openxmlformats.org/officeDocument/2006/relationships" xmlns:p="http://schemas.openxmlformats.org/presentationml/2006/main">
  <p:tag name="NUM" val="2"/>
</p:tagLst>
</file>

<file path=ppt/tags/tag53.xml><?xml version="1.0" encoding="utf-8"?>
<p:tagLst xmlns:a="http://schemas.openxmlformats.org/drawingml/2006/main" xmlns:r="http://schemas.openxmlformats.org/officeDocument/2006/relationships" xmlns:p="http://schemas.openxmlformats.org/presentationml/2006/main">
  <p:tag name="NUM" val="1"/>
</p:tagLst>
</file>

<file path=ppt/tags/tag54.xml><?xml version="1.0" encoding="utf-8"?>
<p:tagLst xmlns:a="http://schemas.openxmlformats.org/drawingml/2006/main" xmlns:r="http://schemas.openxmlformats.org/officeDocument/2006/relationships" xmlns:p="http://schemas.openxmlformats.org/presentationml/2006/main">
  <p:tag name="NUM" val="2"/>
</p:tagLst>
</file>

<file path=ppt/tags/tag55.xml><?xml version="1.0" encoding="utf-8"?>
<p:tagLst xmlns:a="http://schemas.openxmlformats.org/drawingml/2006/main" xmlns:r="http://schemas.openxmlformats.org/officeDocument/2006/relationships" xmlns:p="http://schemas.openxmlformats.org/presentationml/2006/main">
  <p:tag name="NUM" val="1"/>
</p:tagLst>
</file>

<file path=ppt/tags/tag56.xml><?xml version="1.0" encoding="utf-8"?>
<p:tagLst xmlns:a="http://schemas.openxmlformats.org/drawingml/2006/main" xmlns:r="http://schemas.openxmlformats.org/officeDocument/2006/relationships" xmlns:p="http://schemas.openxmlformats.org/presentationml/2006/main">
  <p:tag name="NUM" val="1"/>
</p:tagLst>
</file>

<file path=ppt/tags/tag57.xml><?xml version="1.0" encoding="utf-8"?>
<p:tagLst xmlns:a="http://schemas.openxmlformats.org/drawingml/2006/main" xmlns:r="http://schemas.openxmlformats.org/officeDocument/2006/relationships" xmlns:p="http://schemas.openxmlformats.org/presentationml/2006/main">
  <p:tag name="NUM" val="2"/>
</p:tagLst>
</file>

<file path=ppt/tags/tag58.xml><?xml version="1.0" encoding="utf-8"?>
<p:tagLst xmlns:a="http://schemas.openxmlformats.org/drawingml/2006/main" xmlns:r="http://schemas.openxmlformats.org/officeDocument/2006/relationships" xmlns:p="http://schemas.openxmlformats.org/presentationml/2006/main">
  <p:tag name="NUM" val="1"/>
</p:tagLst>
</file>

<file path=ppt/tags/tag59.xml><?xml version="1.0" encoding="utf-8"?>
<p:tagLst xmlns:a="http://schemas.openxmlformats.org/drawingml/2006/main" xmlns:r="http://schemas.openxmlformats.org/officeDocument/2006/relationships" xmlns:p="http://schemas.openxmlformats.org/presentationml/2006/main">
  <p:tag name="NUM" val="2"/>
</p:tagLst>
</file>

<file path=ppt/tags/tag60.xml><?xml version="1.0" encoding="utf-8"?>
<p:tagLst xmlns:a="http://schemas.openxmlformats.org/drawingml/2006/main" xmlns:r="http://schemas.openxmlformats.org/officeDocument/2006/relationships" xmlns:p="http://schemas.openxmlformats.org/presentationml/2006/main">
  <p:tag name="NUM" val="1"/>
</p:tagLst>
</file>

<file path=ppt/tags/tag61.xml><?xml version="1.0" encoding="utf-8"?>
<p:tagLst xmlns:a="http://schemas.openxmlformats.org/drawingml/2006/main" xmlns:r="http://schemas.openxmlformats.org/officeDocument/2006/relationships" xmlns:p="http://schemas.openxmlformats.org/presentationml/2006/main">
  <p:tag name="NUM" val="2"/>
</p:tagLst>
</file>

<file path=ppt/tags/tag62.xml><?xml version="1.0" encoding="utf-8"?>
<p:tagLst xmlns:a="http://schemas.openxmlformats.org/drawingml/2006/main" xmlns:r="http://schemas.openxmlformats.org/officeDocument/2006/relationships" xmlns:p="http://schemas.openxmlformats.org/presentationml/2006/main">
  <p:tag name="NUM" val="1"/>
</p:tagLst>
</file>

<file path=ppt/tags/tag63.xml><?xml version="1.0" encoding="utf-8"?>
<p:tagLst xmlns:a="http://schemas.openxmlformats.org/drawingml/2006/main" xmlns:r="http://schemas.openxmlformats.org/officeDocument/2006/relationships" xmlns:p="http://schemas.openxmlformats.org/presentationml/2006/main">
  <p:tag name="NUM" val="2"/>
</p:tagLst>
</file>

<file path=ppt/tags/tag64.xml><?xml version="1.0" encoding="utf-8"?>
<p:tagLst xmlns:a="http://schemas.openxmlformats.org/drawingml/2006/main" xmlns:r="http://schemas.openxmlformats.org/officeDocument/2006/relationships" xmlns:p="http://schemas.openxmlformats.org/presentationml/2006/main">
  <p:tag name="NUM" val="1"/>
</p:tagLst>
</file>

<file path=ppt/tags/tag65.xml><?xml version="1.0" encoding="utf-8"?>
<p:tagLst xmlns:a="http://schemas.openxmlformats.org/drawingml/2006/main" xmlns:r="http://schemas.openxmlformats.org/officeDocument/2006/relationships" xmlns:p="http://schemas.openxmlformats.org/presentationml/2006/main">
  <p:tag name="NUM" val="2"/>
</p:tagLst>
</file>

<file path=ppt/tags/tag66.xml><?xml version="1.0" encoding="utf-8"?>
<p:tagLst xmlns:a="http://schemas.openxmlformats.org/drawingml/2006/main" xmlns:r="http://schemas.openxmlformats.org/officeDocument/2006/relationships" xmlns:p="http://schemas.openxmlformats.org/presentationml/2006/main">
  <p:tag name="NUM" val="3"/>
</p:tagLst>
</file>

<file path=ppt/tags/tag67.xml><?xml version="1.0" encoding="utf-8"?>
<p:tagLst xmlns:a="http://schemas.openxmlformats.org/drawingml/2006/main" xmlns:r="http://schemas.openxmlformats.org/officeDocument/2006/relationships" xmlns:p="http://schemas.openxmlformats.org/presentationml/2006/main">
  <p:tag name="NUM" val="1"/>
</p:tagLst>
</file>

<file path=ppt/tags/tag68.xml><?xml version="1.0" encoding="utf-8"?>
<p:tagLst xmlns:a="http://schemas.openxmlformats.org/drawingml/2006/main" xmlns:r="http://schemas.openxmlformats.org/officeDocument/2006/relationships" xmlns:p="http://schemas.openxmlformats.org/presentationml/2006/main">
  <p:tag name="NUM" val="2"/>
</p:tagLst>
</file>

<file path=ppt/tags/tag69.xml><?xml version="1.0" encoding="utf-8"?>
<p:tagLst xmlns:a="http://schemas.openxmlformats.org/drawingml/2006/main" xmlns:r="http://schemas.openxmlformats.org/officeDocument/2006/relationships" xmlns:p="http://schemas.openxmlformats.org/presentationml/2006/main">
  <p:tag name="NUM" val="1"/>
</p:tagLst>
</file>

<file path=ppt/tags/tag70.xml><?xml version="1.0" encoding="utf-8"?>
<p:tagLst xmlns:a="http://schemas.openxmlformats.org/drawingml/2006/main" xmlns:r="http://schemas.openxmlformats.org/officeDocument/2006/relationships" xmlns:p="http://schemas.openxmlformats.org/presentationml/2006/main">
  <p:tag name="NUM" val="2"/>
</p:tagLst>
</file>

<file path=ppt/tags/tag71.xml><?xml version="1.0" encoding="utf-8"?>
<p:tagLst xmlns:a="http://schemas.openxmlformats.org/drawingml/2006/main" xmlns:r="http://schemas.openxmlformats.org/officeDocument/2006/relationships" xmlns:p="http://schemas.openxmlformats.org/presentationml/2006/main">
  <p:tag name="NUM" val="1"/>
</p:tagLst>
</file>

<file path=ppt/tags/tag72.xml><?xml version="1.0" encoding="utf-8"?>
<p:tagLst xmlns:a="http://schemas.openxmlformats.org/drawingml/2006/main" xmlns:r="http://schemas.openxmlformats.org/officeDocument/2006/relationships" xmlns:p="http://schemas.openxmlformats.org/presentationml/2006/main">
  <p:tag name="NUM" val="2"/>
</p:tagLst>
</file>

<file path=ppt/tags/tag73.xml><?xml version="1.0" encoding="utf-8"?>
<p:tagLst xmlns:a="http://schemas.openxmlformats.org/drawingml/2006/main" xmlns:r="http://schemas.openxmlformats.org/officeDocument/2006/relationships" xmlns:p="http://schemas.openxmlformats.org/presentationml/2006/main">
  <p:tag name="NUM" val="3"/>
</p:tagLst>
</file>

<file path=ppt/tags/tag74.xml><?xml version="1.0" encoding="utf-8"?>
<p:tagLst xmlns:a="http://schemas.openxmlformats.org/drawingml/2006/main" xmlns:r="http://schemas.openxmlformats.org/officeDocument/2006/relationships" xmlns:p="http://schemas.openxmlformats.org/presentationml/2006/main">
  <p:tag name="NUM" val="1"/>
</p:tagLst>
</file>

<file path=ppt/tags/tag75.xml><?xml version="1.0" encoding="utf-8"?>
<p:tagLst xmlns:a="http://schemas.openxmlformats.org/drawingml/2006/main" xmlns:r="http://schemas.openxmlformats.org/officeDocument/2006/relationships" xmlns:p="http://schemas.openxmlformats.org/presentationml/2006/main">
  <p:tag name="NUM" val="2"/>
</p:tagLst>
</file>

<file path=ppt/tags/tag76.xml><?xml version="1.0" encoding="utf-8"?>
<p:tagLst xmlns:a="http://schemas.openxmlformats.org/drawingml/2006/main" xmlns:r="http://schemas.openxmlformats.org/officeDocument/2006/relationships" xmlns:p="http://schemas.openxmlformats.org/presentationml/2006/main">
  <p:tag name="NUM" val="1"/>
</p:tagLst>
</file>

<file path=ppt/tags/tag77.xml><?xml version="1.0" encoding="utf-8"?>
<p:tagLst xmlns:a="http://schemas.openxmlformats.org/drawingml/2006/main" xmlns:r="http://schemas.openxmlformats.org/officeDocument/2006/relationships" xmlns:p="http://schemas.openxmlformats.org/presentationml/2006/main">
  <p:tag name="NUM" val="2"/>
</p:tagLst>
</file>

<file path=ppt/tags/tag78.xml><?xml version="1.0" encoding="utf-8"?>
<p:tagLst xmlns:a="http://schemas.openxmlformats.org/drawingml/2006/main" xmlns:r="http://schemas.openxmlformats.org/officeDocument/2006/relationships" xmlns:p="http://schemas.openxmlformats.org/presentationml/2006/main">
  <p:tag name="NUM" val="1"/>
</p:tagLst>
</file>

<file path=ppt/tags/tag79.xml><?xml version="1.0" encoding="utf-8"?>
<p:tagLst xmlns:a="http://schemas.openxmlformats.org/drawingml/2006/main" xmlns:r="http://schemas.openxmlformats.org/officeDocument/2006/relationships" xmlns:p="http://schemas.openxmlformats.org/presentationml/2006/main">
  <p:tag name="NUM" val="2"/>
</p:tagLst>
</file>

<file path=ppt/tags/tag80.xml><?xml version="1.0" encoding="utf-8"?>
<p:tagLst xmlns:a="http://schemas.openxmlformats.org/drawingml/2006/main" xmlns:r="http://schemas.openxmlformats.org/officeDocument/2006/relationships" xmlns:p="http://schemas.openxmlformats.org/presentationml/2006/main">
  <p:tag name="NUM" val="1"/>
</p:tagLst>
</file>

<file path=ppt/tags/tag81.xml><?xml version="1.0" encoding="utf-8"?>
<p:tagLst xmlns:a="http://schemas.openxmlformats.org/drawingml/2006/main" xmlns:r="http://schemas.openxmlformats.org/officeDocument/2006/relationships" xmlns:p="http://schemas.openxmlformats.org/presentationml/2006/main">
  <p:tag name="NUM" val="2"/>
</p:tagLst>
</file>

<file path=ppt/tags/tag82.xml><?xml version="1.0" encoding="utf-8"?>
<p:tagLst xmlns:a="http://schemas.openxmlformats.org/drawingml/2006/main" xmlns:r="http://schemas.openxmlformats.org/officeDocument/2006/relationships" xmlns:p="http://schemas.openxmlformats.org/presentationml/2006/main">
  <p:tag name="NUM" val="1"/>
</p:tagLst>
</file>

<file path=ppt/tags/tag83.xml><?xml version="1.0" encoding="utf-8"?>
<p:tagLst xmlns:a="http://schemas.openxmlformats.org/drawingml/2006/main" xmlns:r="http://schemas.openxmlformats.org/officeDocument/2006/relationships" xmlns:p="http://schemas.openxmlformats.org/presentationml/2006/main">
  <p:tag name="NUM" val="2"/>
</p:tagLst>
</file>

<file path=ppt/tags/tag84.xml><?xml version="1.0" encoding="utf-8"?>
<p:tagLst xmlns:a="http://schemas.openxmlformats.org/drawingml/2006/main" xmlns:r="http://schemas.openxmlformats.org/officeDocument/2006/relationships" xmlns:p="http://schemas.openxmlformats.org/presentationml/2006/main">
  <p:tag name="NUM" val="1"/>
</p:tagLst>
</file>

<file path=ppt/tags/tag85.xml><?xml version="1.0" encoding="utf-8"?>
<p:tagLst xmlns:a="http://schemas.openxmlformats.org/drawingml/2006/main" xmlns:r="http://schemas.openxmlformats.org/officeDocument/2006/relationships" xmlns:p="http://schemas.openxmlformats.org/presentationml/2006/main">
  <p:tag name="NUM" val="2"/>
</p:tagLst>
</file>

<file path=ppt/tags/tag86.xml><?xml version="1.0" encoding="utf-8"?>
<p:tagLst xmlns:a="http://schemas.openxmlformats.org/drawingml/2006/main" xmlns:r="http://schemas.openxmlformats.org/officeDocument/2006/relationships" xmlns:p="http://schemas.openxmlformats.org/presentationml/2006/main">
  <p:tag name="NUM" val="1"/>
</p:tagLst>
</file>

<file path=ppt/tags/tag87.xml><?xml version="1.0" encoding="utf-8"?>
<p:tagLst xmlns:a="http://schemas.openxmlformats.org/drawingml/2006/main" xmlns:r="http://schemas.openxmlformats.org/officeDocument/2006/relationships" xmlns:p="http://schemas.openxmlformats.org/presentationml/2006/main">
  <p:tag name="NUM" val="2"/>
</p:tagLst>
</file>

<file path=ppt/tags/tag88.xml><?xml version="1.0" encoding="utf-8"?>
<p:tagLst xmlns:a="http://schemas.openxmlformats.org/drawingml/2006/main" xmlns:r="http://schemas.openxmlformats.org/officeDocument/2006/relationships" xmlns:p="http://schemas.openxmlformats.org/presentationml/2006/main">
  <p:tag name="NUM" val="1"/>
</p:tagLst>
</file>

<file path=ppt/tags/tag89.xml><?xml version="1.0" encoding="utf-8"?>
<p:tagLst xmlns:a="http://schemas.openxmlformats.org/drawingml/2006/main" xmlns:r="http://schemas.openxmlformats.org/officeDocument/2006/relationships" xmlns:p="http://schemas.openxmlformats.org/presentationml/2006/main">
  <p:tag name="NUM" val="2"/>
</p:tagLst>
</file>

<file path=ppt/tags/tag90.xml><?xml version="1.0" encoding="utf-8"?>
<p:tagLst xmlns:a="http://schemas.openxmlformats.org/drawingml/2006/main" xmlns:r="http://schemas.openxmlformats.org/officeDocument/2006/relationships" xmlns:p="http://schemas.openxmlformats.org/presentationml/2006/main">
  <p:tag name="NUM" val="1"/>
</p:tagLst>
</file>

<file path=ppt/tags/tag91.xml><?xml version="1.0" encoding="utf-8"?>
<p:tagLst xmlns:a="http://schemas.openxmlformats.org/drawingml/2006/main" xmlns:r="http://schemas.openxmlformats.org/officeDocument/2006/relationships" xmlns:p="http://schemas.openxmlformats.org/presentationml/2006/main">
  <p:tag name="NUM" val="2"/>
</p:tagLst>
</file>

<file path=ppt/tags/tag92.xml><?xml version="1.0" encoding="utf-8"?>
<p:tagLst xmlns:a="http://schemas.openxmlformats.org/drawingml/2006/main" xmlns:r="http://schemas.openxmlformats.org/officeDocument/2006/relationships" xmlns:p="http://schemas.openxmlformats.org/presentationml/2006/main">
  <p:tag name="NUM" val="1"/>
</p:tagLst>
</file>

<file path=ppt/tags/tag93.xml><?xml version="1.0" encoding="utf-8"?>
<p:tagLst xmlns:a="http://schemas.openxmlformats.org/drawingml/2006/main" xmlns:r="http://schemas.openxmlformats.org/officeDocument/2006/relationships" xmlns:p="http://schemas.openxmlformats.org/presentationml/2006/main">
  <p:tag name="NUM" val="1"/>
</p:tagLst>
</file>

<file path=ppt/tags/tag94.xml><?xml version="1.0" encoding="utf-8"?>
<p:tagLst xmlns:a="http://schemas.openxmlformats.org/drawingml/2006/main" xmlns:r="http://schemas.openxmlformats.org/officeDocument/2006/relationships" xmlns:p="http://schemas.openxmlformats.org/presentationml/2006/main">
  <p:tag name="NUM" val="2"/>
</p:tagLst>
</file>

<file path=ppt/tags/tag95.xml><?xml version="1.0" encoding="utf-8"?>
<p:tagLst xmlns:a="http://schemas.openxmlformats.org/drawingml/2006/main" xmlns:r="http://schemas.openxmlformats.org/officeDocument/2006/relationships" xmlns:p="http://schemas.openxmlformats.org/presentationml/2006/main">
  <p:tag name="NUM" val="1"/>
</p:tagLst>
</file>

<file path=ppt/tags/tag96.xml><?xml version="1.0" encoding="utf-8"?>
<p:tagLst xmlns:a="http://schemas.openxmlformats.org/drawingml/2006/main" xmlns:r="http://schemas.openxmlformats.org/officeDocument/2006/relationships" xmlns:p="http://schemas.openxmlformats.org/presentationml/2006/main">
  <p:tag name="NUM" val="2"/>
</p:tagLst>
</file>

<file path=ppt/tags/tag97.xml><?xml version="1.0" encoding="utf-8"?>
<p:tagLst xmlns:a="http://schemas.openxmlformats.org/drawingml/2006/main" xmlns:r="http://schemas.openxmlformats.org/officeDocument/2006/relationships" xmlns:p="http://schemas.openxmlformats.org/presentationml/2006/main">
  <p:tag name="NUM" val="1"/>
</p:tagLst>
</file>

<file path=ppt/tags/tag98.xml><?xml version="1.0" encoding="utf-8"?>
<p:tagLst xmlns:a="http://schemas.openxmlformats.org/drawingml/2006/main" xmlns:r="http://schemas.openxmlformats.org/officeDocument/2006/relationships" xmlns:p="http://schemas.openxmlformats.org/presentationml/2006/main">
  <p:tag name="NUM" val="1"/>
</p:tagLst>
</file>

<file path=ppt/tags/tag99.xml><?xml version="1.0" encoding="utf-8"?>
<p:tagLst xmlns:a="http://schemas.openxmlformats.org/drawingml/2006/main" xmlns:r="http://schemas.openxmlformats.org/officeDocument/2006/relationships" xmlns:p="http://schemas.openxmlformats.org/presentationml/2006/main">
  <p:tag name="NUM" val="2"/>
</p:tagLst>
</file>

<file path=ppt/tags/tag100.xml><?xml version="1.0" encoding="utf-8"?>
<p:tagLst xmlns:a="http://schemas.openxmlformats.org/drawingml/2006/main" xmlns:r="http://schemas.openxmlformats.org/officeDocument/2006/relationships" xmlns:p="http://schemas.openxmlformats.org/presentationml/2006/main">
  <p:tag name="NUM" val="1"/>
</p:tagLst>
</file>

<file path=ppt/tags/tag101.xml><?xml version="1.0" encoding="utf-8"?>
<p:tagLst xmlns:a="http://schemas.openxmlformats.org/drawingml/2006/main" xmlns:r="http://schemas.openxmlformats.org/officeDocument/2006/relationships" xmlns:p="http://schemas.openxmlformats.org/presentationml/2006/main">
  <p:tag name="NUM" val="1"/>
</p:tagLst>
</file>

<file path=ppt/tags/tag102.xml><?xml version="1.0" encoding="utf-8"?>
<p:tagLst xmlns:a="http://schemas.openxmlformats.org/drawingml/2006/main" xmlns:r="http://schemas.openxmlformats.org/officeDocument/2006/relationships" xmlns:p="http://schemas.openxmlformats.org/presentationml/2006/main">
  <p:tag name="NUM" val="2"/>
</p:tagLst>
</file>

<file path=ppt/tags/tag103.xml><?xml version="1.0" encoding="utf-8"?>
<p:tagLst xmlns:a="http://schemas.openxmlformats.org/drawingml/2006/main" xmlns:r="http://schemas.openxmlformats.org/officeDocument/2006/relationships" xmlns:p="http://schemas.openxmlformats.org/presentationml/2006/main">
  <p:tag name="NUM" val="1"/>
</p:tagLst>
</file>

<file path=ppt/tags/tag104.xml><?xml version="1.0" encoding="utf-8"?>
<p:tagLst xmlns:a="http://schemas.openxmlformats.org/drawingml/2006/main" xmlns:r="http://schemas.openxmlformats.org/officeDocument/2006/relationships" xmlns:p="http://schemas.openxmlformats.org/presentationml/2006/main">
  <p:tag name="NUM" val="2"/>
</p:tagLst>
</file>

<file path=ppt/tags/tag105.xml><?xml version="1.0" encoding="utf-8"?>
<p:tagLst xmlns:a="http://schemas.openxmlformats.org/drawingml/2006/main" xmlns:r="http://schemas.openxmlformats.org/officeDocument/2006/relationships" xmlns:p="http://schemas.openxmlformats.org/presentationml/2006/main">
  <p:tag name="NUM" val="1"/>
</p:tagLst>
</file>

<file path=ppt/tags/tag106.xml><?xml version="1.0" encoding="utf-8"?>
<p:tagLst xmlns:a="http://schemas.openxmlformats.org/drawingml/2006/main" xmlns:r="http://schemas.openxmlformats.org/officeDocument/2006/relationships" xmlns:p="http://schemas.openxmlformats.org/presentationml/2006/main">
  <p:tag name="NUM" val="2"/>
</p:tagLst>
</file>

<file path=ppt/tags/tag107.xml><?xml version="1.0" encoding="utf-8"?>
<p:tagLst xmlns:a="http://schemas.openxmlformats.org/drawingml/2006/main" xmlns:r="http://schemas.openxmlformats.org/officeDocument/2006/relationships" xmlns:p="http://schemas.openxmlformats.org/presentationml/2006/main">
  <p:tag name="NUM" val="3"/>
</p:tagLst>
</file>

<file path=ppt/tags/tag108.xml><?xml version="1.0" encoding="utf-8"?>
<p:tagLst xmlns:a="http://schemas.openxmlformats.org/drawingml/2006/main" xmlns:r="http://schemas.openxmlformats.org/officeDocument/2006/relationships" xmlns:p="http://schemas.openxmlformats.org/presentationml/2006/main">
  <p:tag name="NUM" val="4"/>
</p:tagLst>
</file>

<file path=ppt/tags/tag109.xml><?xml version="1.0" encoding="utf-8"?>
<p:tagLst xmlns:a="http://schemas.openxmlformats.org/drawingml/2006/main" xmlns:r="http://schemas.openxmlformats.org/officeDocument/2006/relationships" xmlns:p="http://schemas.openxmlformats.org/presentationml/2006/main">
  <p:tag name="NUM" val="1"/>
</p:tagLst>
</file>

<file path=ppt/tags/tag110.xml><?xml version="1.0" encoding="utf-8"?>
<p:tagLst xmlns:a="http://schemas.openxmlformats.org/drawingml/2006/main" xmlns:r="http://schemas.openxmlformats.org/officeDocument/2006/relationships" xmlns:p="http://schemas.openxmlformats.org/presentationml/2006/main">
  <p:tag name="NUM" val="2"/>
</p:tagLst>
</file>

<file path=ppt/tags/tag111.xml><?xml version="1.0" encoding="utf-8"?>
<p:tagLst xmlns:a="http://schemas.openxmlformats.org/drawingml/2006/main" xmlns:r="http://schemas.openxmlformats.org/officeDocument/2006/relationships" xmlns:p="http://schemas.openxmlformats.org/presentationml/2006/main">
  <p:tag name="NUM" val="1"/>
</p:tagLst>
</file>

<file path=ppt/tags/tag112.xml><?xml version="1.0" encoding="utf-8"?>
<p:tagLst xmlns:a="http://schemas.openxmlformats.org/drawingml/2006/main" xmlns:r="http://schemas.openxmlformats.org/officeDocument/2006/relationships" xmlns:p="http://schemas.openxmlformats.org/presentationml/2006/main">
  <p:tag name="NUM" val="2"/>
</p:tagLst>
</file>

<file path=ppt/tags/tag113.xml><?xml version="1.0" encoding="utf-8"?>
<p:tagLst xmlns:a="http://schemas.openxmlformats.org/drawingml/2006/main" xmlns:r="http://schemas.openxmlformats.org/officeDocument/2006/relationships" xmlns:p="http://schemas.openxmlformats.org/presentationml/2006/main">
  <p:tag name="NUM" val="1"/>
</p:tagLst>
</file>

<file path=ppt/tags/tag114.xml><?xml version="1.0" encoding="utf-8"?>
<p:tagLst xmlns:a="http://schemas.openxmlformats.org/drawingml/2006/main" xmlns:r="http://schemas.openxmlformats.org/officeDocument/2006/relationships" xmlns:p="http://schemas.openxmlformats.org/presentationml/2006/main">
  <p:tag name="NUM" val="2"/>
</p:tagLst>
</file>

<file path=ppt/tags/tag115.xml><?xml version="1.0" encoding="utf-8"?>
<p:tagLst xmlns:a="http://schemas.openxmlformats.org/drawingml/2006/main" xmlns:r="http://schemas.openxmlformats.org/officeDocument/2006/relationships" xmlns:p="http://schemas.openxmlformats.org/presentationml/2006/main">
  <p:tag name="NUM" val="1"/>
</p:tagLst>
</file>

<file path=ppt/tags/tag116.xml><?xml version="1.0" encoding="utf-8"?>
<p:tagLst xmlns:a="http://schemas.openxmlformats.org/drawingml/2006/main" xmlns:r="http://schemas.openxmlformats.org/officeDocument/2006/relationships" xmlns:p="http://schemas.openxmlformats.org/presentationml/2006/main">
  <p:tag name="NUM" val="4"/>
</p:tagLst>
</file>

<file path=ppt/tags/tag117.xml><?xml version="1.0" encoding="utf-8"?>
<p:tagLst xmlns:a="http://schemas.openxmlformats.org/drawingml/2006/main" xmlns:r="http://schemas.openxmlformats.org/officeDocument/2006/relationships" xmlns:p="http://schemas.openxmlformats.org/presentationml/2006/main">
  <p:tag name="NUM" val="1"/>
</p:tagLst>
</file>

<file path=ppt/tags/tag118.xml><?xml version="1.0" encoding="utf-8"?>
<p:tagLst xmlns:a="http://schemas.openxmlformats.org/drawingml/2006/main" xmlns:r="http://schemas.openxmlformats.org/officeDocument/2006/relationships" xmlns:p="http://schemas.openxmlformats.org/presentationml/2006/main">
  <p:tag name="NUM" val="2"/>
</p:tagLst>
</file>

<file path=ppt/tags/tag119.xml><?xml version="1.0" encoding="utf-8"?>
<p:tagLst xmlns:a="http://schemas.openxmlformats.org/drawingml/2006/main" xmlns:r="http://schemas.openxmlformats.org/officeDocument/2006/relationships" xmlns:p="http://schemas.openxmlformats.org/presentationml/2006/main">
  <p:tag name="NUM" val="1"/>
</p:tagLst>
</file>

<file path=ppt/tags/tag120.xml><?xml version="1.0" encoding="utf-8"?>
<p:tagLst xmlns:a="http://schemas.openxmlformats.org/drawingml/2006/main" xmlns:r="http://schemas.openxmlformats.org/officeDocument/2006/relationships" xmlns:p="http://schemas.openxmlformats.org/presentationml/2006/main">
  <p:tag name="NUM" val="2"/>
</p:tagLst>
</file>

<file path=ppt/tags/tag121.xml><?xml version="1.0" encoding="utf-8"?>
<p:tagLst xmlns:a="http://schemas.openxmlformats.org/drawingml/2006/main" xmlns:r="http://schemas.openxmlformats.org/officeDocument/2006/relationships" xmlns:p="http://schemas.openxmlformats.org/presentationml/2006/main">
  <p:tag name="NUM" val="1"/>
</p:tagLst>
</file>

<file path=ppt/tags/tag122.xml><?xml version="1.0" encoding="utf-8"?>
<p:tagLst xmlns:a="http://schemas.openxmlformats.org/drawingml/2006/main" xmlns:r="http://schemas.openxmlformats.org/officeDocument/2006/relationships" xmlns:p="http://schemas.openxmlformats.org/presentationml/2006/main">
  <p:tag name="NUM" val="2"/>
</p:tagLst>
</file>

<file path=ppt/tags/tag123.xml><?xml version="1.0" encoding="utf-8"?>
<p:tagLst xmlns:a="http://schemas.openxmlformats.org/drawingml/2006/main" xmlns:r="http://schemas.openxmlformats.org/officeDocument/2006/relationships" xmlns:p="http://schemas.openxmlformats.org/presentationml/2006/main">
  <p:tag name="NUM" val="1"/>
</p:tagLst>
</file>

<file path=ppt/tags/tag124.xml><?xml version="1.0" encoding="utf-8"?>
<p:tagLst xmlns:a="http://schemas.openxmlformats.org/drawingml/2006/main" xmlns:r="http://schemas.openxmlformats.org/officeDocument/2006/relationships" xmlns:p="http://schemas.openxmlformats.org/presentationml/2006/main">
  <p:tag name="NUM" val="2"/>
</p:tagLst>
</file>

<file path=ppt/tags/tag125.xml><?xml version="1.0" encoding="utf-8"?>
<p:tagLst xmlns:a="http://schemas.openxmlformats.org/drawingml/2006/main" xmlns:r="http://schemas.openxmlformats.org/officeDocument/2006/relationships" xmlns:p="http://schemas.openxmlformats.org/presentationml/2006/main">
  <p:tag name="NUM" val="1"/>
</p:tagLst>
</file>

<file path=ppt/tags/tag126.xml><?xml version="1.0" encoding="utf-8"?>
<p:tagLst xmlns:a="http://schemas.openxmlformats.org/drawingml/2006/main" xmlns:r="http://schemas.openxmlformats.org/officeDocument/2006/relationships" xmlns:p="http://schemas.openxmlformats.org/presentationml/2006/main">
  <p:tag name="NUM" val="2"/>
</p:tagLst>
</file>

<file path=ppt/tags/tag127.xml><?xml version="1.0" encoding="utf-8"?>
<p:tagLst xmlns:a="http://schemas.openxmlformats.org/drawingml/2006/main" xmlns:r="http://schemas.openxmlformats.org/officeDocument/2006/relationships" xmlns:p="http://schemas.openxmlformats.org/presentationml/2006/main">
  <p:tag name="NUM" val="3"/>
</p:tagLst>
</file>

<file path=ppt/tags/tag128.xml><?xml version="1.0" encoding="utf-8"?>
<p:tagLst xmlns:a="http://schemas.openxmlformats.org/drawingml/2006/main" xmlns:r="http://schemas.openxmlformats.org/officeDocument/2006/relationships" xmlns:p="http://schemas.openxmlformats.org/presentationml/2006/main">
  <p:tag name="NUM" val="1"/>
</p:tagLst>
</file>

<file path=ppt/tags/tag129.xml><?xml version="1.0" encoding="utf-8"?>
<p:tagLst xmlns:a="http://schemas.openxmlformats.org/drawingml/2006/main" xmlns:r="http://schemas.openxmlformats.org/officeDocument/2006/relationships" xmlns:p="http://schemas.openxmlformats.org/presentationml/2006/main">
  <p:tag name="NUM" val="2"/>
</p:tagLst>
</file>

<file path=ppt/tags/tag130.xml><?xml version="1.0" encoding="utf-8"?>
<p:tagLst xmlns:a="http://schemas.openxmlformats.org/drawingml/2006/main" xmlns:r="http://schemas.openxmlformats.org/officeDocument/2006/relationships" xmlns:p="http://schemas.openxmlformats.org/presentationml/2006/main">
  <p:tag name="NUM" val="1"/>
</p:tagLst>
</file>

<file path=ppt/tags/tag131.xml><?xml version="1.0" encoding="utf-8"?>
<p:tagLst xmlns:a="http://schemas.openxmlformats.org/drawingml/2006/main" xmlns:r="http://schemas.openxmlformats.org/officeDocument/2006/relationships" xmlns:p="http://schemas.openxmlformats.org/presentationml/2006/main">
  <p:tag name="NUM" val="1"/>
</p:tagLst>
</file>

<file path=ppt/tags/tag132.xml><?xml version="1.0" encoding="utf-8"?>
<p:tagLst xmlns:a="http://schemas.openxmlformats.org/drawingml/2006/main" xmlns:r="http://schemas.openxmlformats.org/officeDocument/2006/relationships" xmlns:p="http://schemas.openxmlformats.org/presentationml/2006/main">
  <p:tag name="NUM" val="2"/>
</p:tagLst>
</file>

<file path=ppt/tags/tag133.xml><?xml version="1.0" encoding="utf-8"?>
<p:tagLst xmlns:a="http://schemas.openxmlformats.org/drawingml/2006/main" xmlns:r="http://schemas.openxmlformats.org/officeDocument/2006/relationships" xmlns:p="http://schemas.openxmlformats.org/presentationml/2006/main">
  <p:tag name="NUM" val="1"/>
</p:tagLst>
</file>

<file path=ppt/tags/tag134.xml><?xml version="1.0" encoding="utf-8"?>
<p:tagLst xmlns:a="http://schemas.openxmlformats.org/drawingml/2006/main" xmlns:r="http://schemas.openxmlformats.org/officeDocument/2006/relationships" xmlns:p="http://schemas.openxmlformats.org/presentationml/2006/main">
  <p:tag name="NUM" val="2"/>
</p:tagLst>
</file>

<file path=ppt/tags/tag135.xml><?xml version="1.0" encoding="utf-8"?>
<p:tagLst xmlns:a="http://schemas.openxmlformats.org/drawingml/2006/main" xmlns:r="http://schemas.openxmlformats.org/officeDocument/2006/relationships" xmlns:p="http://schemas.openxmlformats.org/presentationml/2006/main">
  <p:tag name="NUM" val="1"/>
</p:tagLst>
</file>

<file path=ppt/tags/tag136.xml><?xml version="1.0" encoding="utf-8"?>
<p:tagLst xmlns:a="http://schemas.openxmlformats.org/drawingml/2006/main" xmlns:r="http://schemas.openxmlformats.org/officeDocument/2006/relationships" xmlns:p="http://schemas.openxmlformats.org/presentationml/2006/main">
  <p:tag name="NUM" val="1"/>
</p:tagLst>
</file>

<file path=ppt/tags/tag137.xml><?xml version="1.0" encoding="utf-8"?>
<p:tagLst xmlns:a="http://schemas.openxmlformats.org/drawingml/2006/main" xmlns:r="http://schemas.openxmlformats.org/officeDocument/2006/relationships" xmlns:p="http://schemas.openxmlformats.org/presentationml/2006/main">
  <p:tag name="NUM" val="2"/>
</p:tagLst>
</file>

<file path=ppt/tags/tag138.xml><?xml version="1.0" encoding="utf-8"?>
<p:tagLst xmlns:a="http://schemas.openxmlformats.org/drawingml/2006/main" xmlns:r="http://schemas.openxmlformats.org/officeDocument/2006/relationships" xmlns:p="http://schemas.openxmlformats.org/presentationml/2006/main">
  <p:tag name="NUM" val="1"/>
</p:tagLst>
</file>

<file path=ppt/tags/tag139.xml><?xml version="1.0" encoding="utf-8"?>
<p:tagLst xmlns:a="http://schemas.openxmlformats.org/drawingml/2006/main" xmlns:r="http://schemas.openxmlformats.org/officeDocument/2006/relationships" xmlns:p="http://schemas.openxmlformats.org/presentationml/2006/main">
  <p:tag name="NUM" val="2"/>
</p:tagLst>
</file>

<file path=ppt/tags/tag140.xml><?xml version="1.0" encoding="utf-8"?>
<p:tagLst xmlns:a="http://schemas.openxmlformats.org/drawingml/2006/main" xmlns:r="http://schemas.openxmlformats.org/officeDocument/2006/relationships" xmlns:p="http://schemas.openxmlformats.org/presentationml/2006/main">
  <p:tag name="NUM" val="1"/>
</p:tagLst>
</file>

<file path=ppt/tags/tag141.xml><?xml version="1.0" encoding="utf-8"?>
<p:tagLst xmlns:a="http://schemas.openxmlformats.org/drawingml/2006/main" xmlns:r="http://schemas.openxmlformats.org/officeDocument/2006/relationships" xmlns:p="http://schemas.openxmlformats.org/presentationml/2006/main">
  <p:tag name="NUM" val="2"/>
</p:tagLst>
</file>

<file path=ppt/tags/tag142.xml><?xml version="1.0" encoding="utf-8"?>
<p:tagLst xmlns:a="http://schemas.openxmlformats.org/drawingml/2006/main" xmlns:r="http://schemas.openxmlformats.org/officeDocument/2006/relationships" xmlns:p="http://schemas.openxmlformats.org/presentationml/2006/main">
  <p:tag name="NUM" val="3"/>
</p:tagLst>
</file>

<file path=ppt/tags/tag143.xml><?xml version="1.0" encoding="utf-8"?>
<p:tagLst xmlns:a="http://schemas.openxmlformats.org/drawingml/2006/main" xmlns:r="http://schemas.openxmlformats.org/officeDocument/2006/relationships" xmlns:p="http://schemas.openxmlformats.org/presentationml/2006/main">
  <p:tag name="NUM" val="1"/>
</p:tagLst>
</file>

<file path=ppt/tags/tag144.xml><?xml version="1.0" encoding="utf-8"?>
<p:tagLst xmlns:a="http://schemas.openxmlformats.org/drawingml/2006/main" xmlns:r="http://schemas.openxmlformats.org/officeDocument/2006/relationships" xmlns:p="http://schemas.openxmlformats.org/presentationml/2006/main">
  <p:tag name="NUM" val="2"/>
</p:tagLst>
</file>

<file path=ppt/tags/tag145.xml><?xml version="1.0" encoding="utf-8"?>
<p:tagLst xmlns:a="http://schemas.openxmlformats.org/drawingml/2006/main" xmlns:r="http://schemas.openxmlformats.org/officeDocument/2006/relationships" xmlns:p="http://schemas.openxmlformats.org/presentationml/2006/main">
  <p:tag name="NUM" val="1"/>
</p:tagLst>
</file>

<file path=ppt/tags/tag146.xml><?xml version="1.0" encoding="utf-8"?>
<p:tagLst xmlns:a="http://schemas.openxmlformats.org/drawingml/2006/main" xmlns:r="http://schemas.openxmlformats.org/officeDocument/2006/relationships" xmlns:p="http://schemas.openxmlformats.org/presentationml/2006/main">
  <p:tag name="NUM" val="2"/>
</p:tagLst>
</file>

<file path=ppt/tags/tag147.xml><?xml version="1.0" encoding="utf-8"?>
<p:tagLst xmlns:a="http://schemas.openxmlformats.org/drawingml/2006/main" xmlns:r="http://schemas.openxmlformats.org/officeDocument/2006/relationships" xmlns:p="http://schemas.openxmlformats.org/presentationml/2006/main">
  <p:tag name="NUM" val="1"/>
</p:tagLst>
</file>

<file path=ppt/tags/tag148.xml><?xml version="1.0" encoding="utf-8"?>
<p:tagLst xmlns:a="http://schemas.openxmlformats.org/drawingml/2006/main" xmlns:r="http://schemas.openxmlformats.org/officeDocument/2006/relationships" xmlns:p="http://schemas.openxmlformats.org/presentationml/2006/main">
  <p:tag name="NUM" val="2"/>
</p:tagLst>
</file>

<file path=ppt/tags/tag149.xml><?xml version="1.0" encoding="utf-8"?>
<p:tagLst xmlns:a="http://schemas.openxmlformats.org/drawingml/2006/main" xmlns:r="http://schemas.openxmlformats.org/officeDocument/2006/relationships" xmlns:p="http://schemas.openxmlformats.org/presentationml/2006/main">
  <p:tag name="NUM" val="1"/>
</p:tagLst>
</file>

<file path=ppt/tags/tag150.xml><?xml version="1.0" encoding="utf-8"?>
<p:tagLst xmlns:a="http://schemas.openxmlformats.org/drawingml/2006/main" xmlns:r="http://schemas.openxmlformats.org/officeDocument/2006/relationships" xmlns:p="http://schemas.openxmlformats.org/presentationml/2006/main">
  <p:tag name="NUM" val="1"/>
</p:tagLst>
</file>

<file path=ppt/tags/tag151.xml><?xml version="1.0" encoding="utf-8"?>
<p:tagLst xmlns:a="http://schemas.openxmlformats.org/drawingml/2006/main" xmlns:r="http://schemas.openxmlformats.org/officeDocument/2006/relationships" xmlns:p="http://schemas.openxmlformats.org/presentationml/2006/main">
  <p:tag name="NUM" val="2"/>
</p:tagLst>
</file>

<file path=ppt/tags/tag152.xml><?xml version="1.0" encoding="utf-8"?>
<p:tagLst xmlns:a="http://schemas.openxmlformats.org/drawingml/2006/main" xmlns:r="http://schemas.openxmlformats.org/officeDocument/2006/relationships" xmlns:p="http://schemas.openxmlformats.org/presentationml/2006/main">
  <p:tag name="NUM" val="1"/>
</p:tagLst>
</file>

<file path=ppt/tags/tag153.xml><?xml version="1.0" encoding="utf-8"?>
<p:tagLst xmlns:a="http://schemas.openxmlformats.org/drawingml/2006/main" xmlns:r="http://schemas.openxmlformats.org/officeDocument/2006/relationships" xmlns:p="http://schemas.openxmlformats.org/presentationml/2006/main">
  <p:tag name="NUM" val="1"/>
</p:tagLst>
</file>

<file path=ppt/tags/tag154.xml><?xml version="1.0" encoding="utf-8"?>
<p:tagLst xmlns:a="http://schemas.openxmlformats.org/drawingml/2006/main" xmlns:r="http://schemas.openxmlformats.org/officeDocument/2006/relationships" xmlns:p="http://schemas.openxmlformats.org/presentationml/2006/main">
  <p:tag name="NUM" val="2"/>
</p:tagLst>
</file>

<file path=ppt/tags/tag155.xml><?xml version="1.0" encoding="utf-8"?>
<p:tagLst xmlns:a="http://schemas.openxmlformats.org/drawingml/2006/main" xmlns:r="http://schemas.openxmlformats.org/officeDocument/2006/relationships" xmlns:p="http://schemas.openxmlformats.org/presentationml/2006/main">
  <p:tag name="NUM" val="1"/>
</p:tagLst>
</file>

<file path=ppt/tags/tag156.xml><?xml version="1.0" encoding="utf-8"?>
<p:tagLst xmlns:a="http://schemas.openxmlformats.org/drawingml/2006/main" xmlns:r="http://schemas.openxmlformats.org/officeDocument/2006/relationships" xmlns:p="http://schemas.openxmlformats.org/presentationml/2006/main">
  <p:tag name="NUM" val="2"/>
</p:tagLst>
</file>

<file path=ppt/tags/tag157.xml><?xml version="1.0" encoding="utf-8"?>
<p:tagLst xmlns:a="http://schemas.openxmlformats.org/drawingml/2006/main" xmlns:r="http://schemas.openxmlformats.org/officeDocument/2006/relationships" xmlns:p="http://schemas.openxmlformats.org/presentationml/2006/main">
  <p:tag name="NUM" val="1"/>
</p:tagLst>
</file>

<file path=ppt/tags/tag158.xml><?xml version="1.0" encoding="utf-8"?>
<p:tagLst xmlns:a="http://schemas.openxmlformats.org/drawingml/2006/main" xmlns:r="http://schemas.openxmlformats.org/officeDocument/2006/relationships" xmlns:p="http://schemas.openxmlformats.org/presentationml/2006/main">
  <p:tag name="NUM" val="1"/>
</p:tagLst>
</file>

<file path=ppt/tags/tag159.xml><?xml version="1.0" encoding="utf-8"?>
<p:tagLst xmlns:a="http://schemas.openxmlformats.org/drawingml/2006/main" xmlns:r="http://schemas.openxmlformats.org/officeDocument/2006/relationships" xmlns:p="http://schemas.openxmlformats.org/presentationml/2006/main">
  <p:tag name="NUM" val="2"/>
</p:tagLst>
</file>

<file path=ppt/tags/tag160.xml><?xml version="1.0" encoding="utf-8"?>
<p:tagLst xmlns:a="http://schemas.openxmlformats.org/drawingml/2006/main" xmlns:r="http://schemas.openxmlformats.org/officeDocument/2006/relationships" xmlns:p="http://schemas.openxmlformats.org/presentationml/2006/main">
  <p:tag name="NUM" val="1"/>
</p:tagLst>
</file>

<file path=ppt/tags/tag161.xml><?xml version="1.0" encoding="utf-8"?>
<p:tagLst xmlns:a="http://schemas.openxmlformats.org/drawingml/2006/main" xmlns:r="http://schemas.openxmlformats.org/officeDocument/2006/relationships" xmlns:p="http://schemas.openxmlformats.org/presentationml/2006/main">
  <p:tag name="NUM" val="2"/>
</p:tagLst>
</file>

<file path=ppt/tags/tag162.xml><?xml version="1.0" encoding="utf-8"?>
<p:tagLst xmlns:a="http://schemas.openxmlformats.org/drawingml/2006/main" xmlns:r="http://schemas.openxmlformats.org/officeDocument/2006/relationships" xmlns:p="http://schemas.openxmlformats.org/presentationml/2006/main">
  <p:tag name="NUM" val="1"/>
</p:tagLst>
</file>

<file path=ppt/tags/tag163.xml><?xml version="1.0" encoding="utf-8"?>
<p:tagLst xmlns:a="http://schemas.openxmlformats.org/drawingml/2006/main" xmlns:r="http://schemas.openxmlformats.org/officeDocument/2006/relationships" xmlns:p="http://schemas.openxmlformats.org/presentationml/2006/main">
  <p:tag name="NUM" val="2"/>
</p:tagLst>
</file>

<file path=ppt/tags/tag164.xml><?xml version="1.0" encoding="utf-8"?>
<p:tagLst xmlns:a="http://schemas.openxmlformats.org/drawingml/2006/main" xmlns:r="http://schemas.openxmlformats.org/officeDocument/2006/relationships" xmlns:p="http://schemas.openxmlformats.org/presentationml/2006/main">
  <p:tag name="NUM" val="1"/>
</p:tagLst>
</file>

<file path=ppt/tags/tag165.xml><?xml version="1.0" encoding="utf-8"?>
<p:tagLst xmlns:a="http://schemas.openxmlformats.org/drawingml/2006/main" xmlns:r="http://schemas.openxmlformats.org/officeDocument/2006/relationships" xmlns:p="http://schemas.openxmlformats.org/presentationml/2006/main">
  <p:tag name="NUM" val="2"/>
</p:tagLst>
</file>

<file path=ppt/tags/tag166.xml><?xml version="1.0" encoding="utf-8"?>
<p:tagLst xmlns:a="http://schemas.openxmlformats.org/drawingml/2006/main" xmlns:r="http://schemas.openxmlformats.org/officeDocument/2006/relationships" xmlns:p="http://schemas.openxmlformats.org/presentationml/2006/main">
  <p:tag name="NUM" val="1"/>
</p:tagLst>
</file>

<file path=ppt/tags/tag167.xml><?xml version="1.0" encoding="utf-8"?>
<p:tagLst xmlns:a="http://schemas.openxmlformats.org/drawingml/2006/main" xmlns:r="http://schemas.openxmlformats.org/officeDocument/2006/relationships" xmlns:p="http://schemas.openxmlformats.org/presentationml/2006/main">
  <p:tag name="NUM" val="2"/>
</p:tagLst>
</file>

<file path=ppt/tags/tag168.xml><?xml version="1.0" encoding="utf-8"?>
<p:tagLst xmlns:a="http://schemas.openxmlformats.org/drawingml/2006/main" xmlns:r="http://schemas.openxmlformats.org/officeDocument/2006/relationships" xmlns:p="http://schemas.openxmlformats.org/presentationml/2006/main">
  <p:tag name="NUM" val="1"/>
</p:tagLst>
</file>

<file path=ppt/tags/tag169.xml><?xml version="1.0" encoding="utf-8"?>
<p:tagLst xmlns:a="http://schemas.openxmlformats.org/drawingml/2006/main" xmlns:r="http://schemas.openxmlformats.org/officeDocument/2006/relationships" xmlns:p="http://schemas.openxmlformats.org/presentationml/2006/main">
  <p:tag name="NUM" val="2"/>
</p:tagLst>
</file>

<file path=ppt/tags/tag170.xml><?xml version="1.0" encoding="utf-8"?>
<p:tagLst xmlns:a="http://schemas.openxmlformats.org/drawingml/2006/main" xmlns:r="http://schemas.openxmlformats.org/officeDocument/2006/relationships" xmlns:p="http://schemas.openxmlformats.org/presentationml/2006/main">
  <p:tag name="NUM" val="1"/>
</p:tagLst>
</file>

<file path=ppt/tags/tag171.xml><?xml version="1.0" encoding="utf-8"?>
<p:tagLst xmlns:a="http://schemas.openxmlformats.org/drawingml/2006/main" xmlns:r="http://schemas.openxmlformats.org/officeDocument/2006/relationships" xmlns:p="http://schemas.openxmlformats.org/presentationml/2006/main">
  <p:tag name="NUM" val="2"/>
</p:tagLst>
</file>

<file path=ppt/tags/tag172.xml><?xml version="1.0" encoding="utf-8"?>
<p:tagLst xmlns:a="http://schemas.openxmlformats.org/drawingml/2006/main" xmlns:r="http://schemas.openxmlformats.org/officeDocument/2006/relationships" xmlns:p="http://schemas.openxmlformats.org/presentationml/2006/main">
  <p:tag name="NUM" val="1"/>
</p:tagLst>
</file>

<file path=ppt/tags/tag173.xml><?xml version="1.0" encoding="utf-8"?>
<p:tagLst xmlns:a="http://schemas.openxmlformats.org/drawingml/2006/main" xmlns:r="http://schemas.openxmlformats.org/officeDocument/2006/relationships" xmlns:p="http://schemas.openxmlformats.org/presentationml/2006/main">
  <p:tag name="NUM" val="1"/>
</p:tagLst>
</file>

<file path=ppt/tags/tag174.xml><?xml version="1.0" encoding="utf-8"?>
<p:tagLst xmlns:a="http://schemas.openxmlformats.org/drawingml/2006/main" xmlns:r="http://schemas.openxmlformats.org/officeDocument/2006/relationships" xmlns:p="http://schemas.openxmlformats.org/presentationml/2006/main">
  <p:tag name="NUM" val="2"/>
</p:tagLst>
</file>

<file path=ppt/tags/tag175.xml><?xml version="1.0" encoding="utf-8"?>
<p:tagLst xmlns:a="http://schemas.openxmlformats.org/drawingml/2006/main" xmlns:r="http://schemas.openxmlformats.org/officeDocument/2006/relationships" xmlns:p="http://schemas.openxmlformats.org/presentationml/2006/main">
  <p:tag name="NUM" val="1"/>
</p:tagLst>
</file>

<file path=ppt/tags/tag176.xml><?xml version="1.0" encoding="utf-8"?>
<p:tagLst xmlns:a="http://schemas.openxmlformats.org/drawingml/2006/main" xmlns:r="http://schemas.openxmlformats.org/officeDocument/2006/relationships" xmlns:p="http://schemas.openxmlformats.org/presentationml/2006/main">
  <p:tag name="NUM" val="2"/>
</p:tagLst>
</file>

<file path=ppt/tags/tag177.xml><?xml version="1.0" encoding="utf-8"?>
<p:tagLst xmlns:a="http://schemas.openxmlformats.org/drawingml/2006/main" xmlns:r="http://schemas.openxmlformats.org/officeDocument/2006/relationships" xmlns:p="http://schemas.openxmlformats.org/presentationml/2006/main">
  <p:tag name="NUM" val="1"/>
</p:tagLst>
</file>

<file path=ppt/tags/tag178.xml><?xml version="1.0" encoding="utf-8"?>
<p:tagLst xmlns:a="http://schemas.openxmlformats.org/drawingml/2006/main" xmlns:r="http://schemas.openxmlformats.org/officeDocument/2006/relationships" xmlns:p="http://schemas.openxmlformats.org/presentationml/2006/main">
  <p:tag name="NUM" val="2"/>
</p:tagLst>
</file>

<file path=ppt/tags/tag179.xml><?xml version="1.0" encoding="utf-8"?>
<p:tagLst xmlns:a="http://schemas.openxmlformats.org/drawingml/2006/main" xmlns:r="http://schemas.openxmlformats.org/officeDocument/2006/relationships" xmlns:p="http://schemas.openxmlformats.org/presentationml/2006/main">
  <p:tag name="NUM" val="1"/>
</p:tagLst>
</file>

<file path=ppt/tags/tag180.xml><?xml version="1.0" encoding="utf-8"?>
<p:tagLst xmlns:a="http://schemas.openxmlformats.org/drawingml/2006/main" xmlns:r="http://schemas.openxmlformats.org/officeDocument/2006/relationships" xmlns:p="http://schemas.openxmlformats.org/presentationml/2006/main">
  <p:tag name="NUM" val="1"/>
</p:tagLst>
</file>

<file path=ppt/tags/tag181.xml><?xml version="1.0" encoding="utf-8"?>
<p:tagLst xmlns:a="http://schemas.openxmlformats.org/drawingml/2006/main" xmlns:r="http://schemas.openxmlformats.org/officeDocument/2006/relationships" xmlns:p="http://schemas.openxmlformats.org/presentationml/2006/main">
  <p:tag name="NUM" val="2"/>
</p:tagLst>
</file>

<file path=ppt/tags/tag182.xml><?xml version="1.0" encoding="utf-8"?>
<p:tagLst xmlns:a="http://schemas.openxmlformats.org/drawingml/2006/main" xmlns:r="http://schemas.openxmlformats.org/officeDocument/2006/relationships" xmlns:p="http://schemas.openxmlformats.org/presentationml/2006/main">
  <p:tag name="NUM" val="1"/>
</p:tagLst>
</file>

<file path=ppt/tags/tag183.xml><?xml version="1.0" encoding="utf-8"?>
<p:tagLst xmlns:a="http://schemas.openxmlformats.org/drawingml/2006/main" xmlns:r="http://schemas.openxmlformats.org/officeDocument/2006/relationships" xmlns:p="http://schemas.openxmlformats.org/presentationml/2006/main">
  <p:tag name="NUM" val="1"/>
</p:tagLst>
</file>

<file path=ppt/tags/tag184.xml><?xml version="1.0" encoding="utf-8"?>
<p:tagLst xmlns:a="http://schemas.openxmlformats.org/drawingml/2006/main" xmlns:r="http://schemas.openxmlformats.org/officeDocument/2006/relationships" xmlns:p="http://schemas.openxmlformats.org/presentationml/2006/main">
  <p:tag name="NUM" val="2"/>
</p:tagLst>
</file>

<file path=ppt/tags/tag185.xml><?xml version="1.0" encoding="utf-8"?>
<p:tagLst xmlns:a="http://schemas.openxmlformats.org/drawingml/2006/main" xmlns:r="http://schemas.openxmlformats.org/officeDocument/2006/relationships" xmlns:p="http://schemas.openxmlformats.org/presentationml/2006/main">
  <p:tag name="NUM" val="1"/>
</p:tagLst>
</file>

<file path=ppt/tags/tag186.xml><?xml version="1.0" encoding="utf-8"?>
<p:tagLst xmlns:a="http://schemas.openxmlformats.org/drawingml/2006/main" xmlns:r="http://schemas.openxmlformats.org/officeDocument/2006/relationships" xmlns:p="http://schemas.openxmlformats.org/presentationml/2006/main">
  <p:tag name="NUM" val="2"/>
</p:tagLst>
</file>

<file path=ppt/tags/tag187.xml><?xml version="1.0" encoding="utf-8"?>
<p:tagLst xmlns:a="http://schemas.openxmlformats.org/drawingml/2006/main" xmlns:r="http://schemas.openxmlformats.org/officeDocument/2006/relationships" xmlns:p="http://schemas.openxmlformats.org/presentationml/2006/main">
  <p:tag name="NUM" val="1"/>
</p:tagLst>
</file>

<file path=ppt/tags/tag188.xml><?xml version="1.0" encoding="utf-8"?>
<p:tagLst xmlns:a="http://schemas.openxmlformats.org/drawingml/2006/main" xmlns:r="http://schemas.openxmlformats.org/officeDocument/2006/relationships" xmlns:p="http://schemas.openxmlformats.org/presentationml/2006/main">
  <p:tag name="NUM" val="2"/>
</p:tagLst>
</file>

<file path=ppt/tags/tag189.xml><?xml version="1.0" encoding="utf-8"?>
<p:tagLst xmlns:a="http://schemas.openxmlformats.org/drawingml/2006/main" xmlns:r="http://schemas.openxmlformats.org/officeDocument/2006/relationships" xmlns:p="http://schemas.openxmlformats.org/presentationml/2006/main">
  <p:tag name="NUM" val="1"/>
</p:tagLst>
</file>

<file path=ppt/tags/tag190.xml><?xml version="1.0" encoding="utf-8"?>
<p:tagLst xmlns:a="http://schemas.openxmlformats.org/drawingml/2006/main" xmlns:r="http://schemas.openxmlformats.org/officeDocument/2006/relationships" xmlns:p="http://schemas.openxmlformats.org/presentationml/2006/main">
  <p:tag name="NUM" val="1"/>
</p:tagLst>
</file>

<file path=ppt/tags/tag191.xml><?xml version="1.0" encoding="utf-8"?>
<p:tagLst xmlns:a="http://schemas.openxmlformats.org/drawingml/2006/main" xmlns:r="http://schemas.openxmlformats.org/officeDocument/2006/relationships" xmlns:p="http://schemas.openxmlformats.org/presentationml/2006/main">
  <p:tag name="NUM" val="2"/>
</p:tagLst>
</file>

<file path=ppt/tags/tag192.xml><?xml version="1.0" encoding="utf-8"?>
<p:tagLst xmlns:a="http://schemas.openxmlformats.org/drawingml/2006/main" xmlns:r="http://schemas.openxmlformats.org/officeDocument/2006/relationships" xmlns:p="http://schemas.openxmlformats.org/presentationml/2006/main">
  <p:tag name="NUM" val="1"/>
</p:tagLst>
</file>

<file path=ppt/tags/tag193.xml><?xml version="1.0" encoding="utf-8"?>
<p:tagLst xmlns:a="http://schemas.openxmlformats.org/drawingml/2006/main" xmlns:r="http://schemas.openxmlformats.org/officeDocument/2006/relationships" xmlns:p="http://schemas.openxmlformats.org/presentationml/2006/main">
  <p:tag name="NUM" val="2"/>
</p:tagLst>
</file>

<file path=ppt/tags/tag194.xml><?xml version="1.0" encoding="utf-8"?>
<p:tagLst xmlns:a="http://schemas.openxmlformats.org/drawingml/2006/main" xmlns:r="http://schemas.openxmlformats.org/officeDocument/2006/relationships" xmlns:p="http://schemas.openxmlformats.org/presentationml/2006/main">
  <p:tag name="NUM" val="1"/>
</p:tagLst>
</file>

<file path=ppt/tags/tag195.xml><?xml version="1.0" encoding="utf-8"?>
<p:tagLst xmlns:a="http://schemas.openxmlformats.org/drawingml/2006/main" xmlns:r="http://schemas.openxmlformats.org/officeDocument/2006/relationships" xmlns:p="http://schemas.openxmlformats.org/presentationml/2006/main">
  <p:tag name="NUM" val="2"/>
</p:tagLst>
</file>

<file path=ppt/tags/tag196.xml><?xml version="1.0" encoding="utf-8"?>
<p:tagLst xmlns:a="http://schemas.openxmlformats.org/drawingml/2006/main" xmlns:r="http://schemas.openxmlformats.org/officeDocument/2006/relationships" xmlns:p="http://schemas.openxmlformats.org/presentationml/2006/main">
  <p:tag name="NUM" val="1"/>
</p:tagLst>
</file>

<file path=ppt/tags/tag197.xml><?xml version="1.0" encoding="utf-8"?>
<p:tagLst xmlns:a="http://schemas.openxmlformats.org/drawingml/2006/main" xmlns:r="http://schemas.openxmlformats.org/officeDocument/2006/relationships" xmlns:p="http://schemas.openxmlformats.org/presentationml/2006/main">
  <p:tag name="NUM" val="2"/>
</p:tagLst>
</file>

<file path=ppt/tags/tag198.xml><?xml version="1.0" encoding="utf-8"?>
<p:tagLst xmlns:a="http://schemas.openxmlformats.org/drawingml/2006/main" xmlns:r="http://schemas.openxmlformats.org/officeDocument/2006/relationships" xmlns:p="http://schemas.openxmlformats.org/presentationml/2006/main">
  <p:tag name="NUM" val="1"/>
</p:tagLst>
</file>

<file path=ppt/tags/tag199.xml><?xml version="1.0" encoding="utf-8"?>
<p:tagLst xmlns:a="http://schemas.openxmlformats.org/drawingml/2006/main" xmlns:r="http://schemas.openxmlformats.org/officeDocument/2006/relationships" xmlns:p="http://schemas.openxmlformats.org/presentationml/2006/main">
  <p:tag name="NUM" val="2"/>
</p:tagLst>
</file>

<file path=ppt/tags/tag200.xml><?xml version="1.0" encoding="utf-8"?>
<p:tagLst xmlns:a="http://schemas.openxmlformats.org/drawingml/2006/main" xmlns:r="http://schemas.openxmlformats.org/officeDocument/2006/relationships" xmlns:p="http://schemas.openxmlformats.org/presentationml/2006/main">
  <p:tag name="NUM" val="1"/>
</p:tagLst>
</file>

<file path=ppt/tags/tag201.xml><?xml version="1.0" encoding="utf-8"?>
<p:tagLst xmlns:a="http://schemas.openxmlformats.org/drawingml/2006/main" xmlns:r="http://schemas.openxmlformats.org/officeDocument/2006/relationships" xmlns:p="http://schemas.openxmlformats.org/presentationml/2006/main">
  <p:tag name="NUM" val="2"/>
</p:tagLst>
</file>

<file path=ppt/tags/tag202.xml><?xml version="1.0" encoding="utf-8"?>
<p:tagLst xmlns:a="http://schemas.openxmlformats.org/drawingml/2006/main" xmlns:r="http://schemas.openxmlformats.org/officeDocument/2006/relationships" xmlns:p="http://schemas.openxmlformats.org/presentationml/2006/main">
  <p:tag name="NUM" val="1"/>
</p:tagLst>
</file>

<file path=ppt/tags/tag203.xml><?xml version="1.0" encoding="utf-8"?>
<p:tagLst xmlns:a="http://schemas.openxmlformats.org/drawingml/2006/main" xmlns:r="http://schemas.openxmlformats.org/officeDocument/2006/relationships" xmlns:p="http://schemas.openxmlformats.org/presentationml/2006/main">
  <p:tag name="NUM" val="2"/>
</p:tagLst>
</file>

<file path=ppt/tags/tag204.xml><?xml version="1.0" encoding="utf-8"?>
<p:tagLst xmlns:a="http://schemas.openxmlformats.org/drawingml/2006/main" xmlns:r="http://schemas.openxmlformats.org/officeDocument/2006/relationships" xmlns:p="http://schemas.openxmlformats.org/presentationml/2006/main">
  <p:tag name="NUM" val="3"/>
</p:tagLst>
</file>

<file path=ppt/tags/tag205.xml><?xml version="1.0" encoding="utf-8"?>
<p:tagLst xmlns:a="http://schemas.openxmlformats.org/drawingml/2006/main" xmlns:r="http://schemas.openxmlformats.org/officeDocument/2006/relationships" xmlns:p="http://schemas.openxmlformats.org/presentationml/2006/main">
  <p:tag name="NUM" val="1"/>
</p:tagLst>
</file>

<file path=ppt/tags/tag206.xml><?xml version="1.0" encoding="utf-8"?>
<p:tagLst xmlns:a="http://schemas.openxmlformats.org/drawingml/2006/main" xmlns:r="http://schemas.openxmlformats.org/officeDocument/2006/relationships" xmlns:p="http://schemas.openxmlformats.org/presentationml/2006/main">
  <p:tag name="NUM" val="2"/>
</p:tagLst>
</file>

<file path=ppt/tags/tag207.xml><?xml version="1.0" encoding="utf-8"?>
<p:tagLst xmlns:a="http://schemas.openxmlformats.org/drawingml/2006/main" xmlns:r="http://schemas.openxmlformats.org/officeDocument/2006/relationships" xmlns:p="http://schemas.openxmlformats.org/presentationml/2006/main">
  <p:tag name="NUM" val="3"/>
</p:tagLst>
</file>

<file path=ppt/tags/tag208.xml><?xml version="1.0" encoding="utf-8"?>
<p:tagLst xmlns:a="http://schemas.openxmlformats.org/drawingml/2006/main" xmlns:r="http://schemas.openxmlformats.org/officeDocument/2006/relationships" xmlns:p="http://schemas.openxmlformats.org/presentationml/2006/main">
  <p:tag name="NUM" val="4"/>
</p:tagLst>
</file>

<file path=ppt/tags/tag209.xml><?xml version="1.0" encoding="utf-8"?>
<p:tagLst xmlns:a="http://schemas.openxmlformats.org/drawingml/2006/main" xmlns:r="http://schemas.openxmlformats.org/officeDocument/2006/relationships" xmlns:p="http://schemas.openxmlformats.org/presentationml/2006/main">
  <p:tag name="NUM" val="1"/>
</p:tagLst>
</file>

<file path=ppt/tags/tag210.xml><?xml version="1.0" encoding="utf-8"?>
<p:tagLst xmlns:a="http://schemas.openxmlformats.org/drawingml/2006/main" xmlns:r="http://schemas.openxmlformats.org/officeDocument/2006/relationships" xmlns:p="http://schemas.openxmlformats.org/presentationml/2006/main">
  <p:tag name="NUM" val="2"/>
</p:tagLst>
</file>

<file path=ppt/tags/tag211.xml><?xml version="1.0" encoding="utf-8"?>
<p:tagLst xmlns:a="http://schemas.openxmlformats.org/drawingml/2006/main" xmlns:r="http://schemas.openxmlformats.org/officeDocument/2006/relationships" xmlns:p="http://schemas.openxmlformats.org/presentationml/2006/main">
  <p:tag name="NUM" val="1"/>
</p:tagLst>
</file>

<file path=ppt/tags/tag212.xml><?xml version="1.0" encoding="utf-8"?>
<p:tagLst xmlns:a="http://schemas.openxmlformats.org/drawingml/2006/main" xmlns:r="http://schemas.openxmlformats.org/officeDocument/2006/relationships" xmlns:p="http://schemas.openxmlformats.org/presentationml/2006/main">
  <p:tag name="NUM" val="1"/>
</p:tagLst>
</file>

<file path=ppt/tags/tag213.xml><?xml version="1.0" encoding="utf-8"?>
<p:tagLst xmlns:a="http://schemas.openxmlformats.org/drawingml/2006/main" xmlns:r="http://schemas.openxmlformats.org/officeDocument/2006/relationships" xmlns:p="http://schemas.openxmlformats.org/presentationml/2006/main">
  <p:tag name="NUM" val="2"/>
</p:tagLst>
</file>

<file path=ppt/tags/tag214.xml><?xml version="1.0" encoding="utf-8"?>
<p:tagLst xmlns:a="http://schemas.openxmlformats.org/drawingml/2006/main" xmlns:r="http://schemas.openxmlformats.org/officeDocument/2006/relationships" xmlns:p="http://schemas.openxmlformats.org/presentationml/2006/main">
  <p:tag name="NUM" val="1"/>
</p:tagLst>
</file>

<file path=ppt/tags/tag215.xml><?xml version="1.0" encoding="utf-8"?>
<p:tagLst xmlns:a="http://schemas.openxmlformats.org/drawingml/2006/main" xmlns:r="http://schemas.openxmlformats.org/officeDocument/2006/relationships" xmlns:p="http://schemas.openxmlformats.org/presentationml/2006/main">
  <p:tag name="NUM" val="2"/>
</p:tagLst>
</file>

<file path=ppt/tags/tag216.xml><?xml version="1.0" encoding="utf-8"?>
<p:tagLst xmlns:a="http://schemas.openxmlformats.org/drawingml/2006/main" xmlns:r="http://schemas.openxmlformats.org/officeDocument/2006/relationships" xmlns:p="http://schemas.openxmlformats.org/presentationml/2006/main">
  <p:tag name="NUM" val="1"/>
</p:tagLst>
</file>

<file path=ppt/tags/tag217.xml><?xml version="1.0" encoding="utf-8"?>
<p:tagLst xmlns:a="http://schemas.openxmlformats.org/drawingml/2006/main" xmlns:r="http://schemas.openxmlformats.org/officeDocument/2006/relationships" xmlns:p="http://schemas.openxmlformats.org/presentationml/2006/main">
  <p:tag name="NUM" val="2"/>
</p:tagLst>
</file>

<file path=ppt/tags/tag218.xml><?xml version="1.0" encoding="utf-8"?>
<p:tagLst xmlns:a="http://schemas.openxmlformats.org/drawingml/2006/main" xmlns:r="http://schemas.openxmlformats.org/officeDocument/2006/relationships" xmlns:p="http://schemas.openxmlformats.org/presentationml/2006/main">
  <p:tag name="NUM" val="1"/>
</p:tagLst>
</file>

<file path=ppt/tags/tag219.xml><?xml version="1.0" encoding="utf-8"?>
<p:tagLst xmlns:a="http://schemas.openxmlformats.org/drawingml/2006/main" xmlns:r="http://schemas.openxmlformats.org/officeDocument/2006/relationships" xmlns:p="http://schemas.openxmlformats.org/presentationml/2006/main">
  <p:tag name="NUM" val="2"/>
</p:tagLst>
</file>

<file path=ppt/tags/tag220.xml><?xml version="1.0" encoding="utf-8"?>
<p:tagLst xmlns:a="http://schemas.openxmlformats.org/drawingml/2006/main" xmlns:r="http://schemas.openxmlformats.org/officeDocument/2006/relationships" xmlns:p="http://schemas.openxmlformats.org/presentationml/2006/main">
  <p:tag name="NUM" val="1"/>
</p:tagLst>
</file>

<file path=ppt/tags/tag221.xml><?xml version="1.0" encoding="utf-8"?>
<p:tagLst xmlns:a="http://schemas.openxmlformats.org/drawingml/2006/main" xmlns:r="http://schemas.openxmlformats.org/officeDocument/2006/relationships" xmlns:p="http://schemas.openxmlformats.org/presentationml/2006/main">
  <p:tag name="NUM" val="2"/>
</p:tagLst>
</file>

<file path=ppt/tags/tag222.xml><?xml version="1.0" encoding="utf-8"?>
<p:tagLst xmlns:a="http://schemas.openxmlformats.org/drawingml/2006/main" xmlns:r="http://schemas.openxmlformats.org/officeDocument/2006/relationships" xmlns:p="http://schemas.openxmlformats.org/presentationml/2006/main">
  <p:tag name="NUM" val="3"/>
</p:tagLst>
</file>

<file path=ppt/tags/tag223.xml><?xml version="1.0" encoding="utf-8"?>
<p:tagLst xmlns:a="http://schemas.openxmlformats.org/drawingml/2006/main" xmlns:r="http://schemas.openxmlformats.org/officeDocument/2006/relationships" xmlns:p="http://schemas.openxmlformats.org/presentationml/2006/main">
  <p:tag name="NUM" val="1"/>
</p:tagLst>
</file>

<file path=ppt/tags/tag224.xml><?xml version="1.0" encoding="utf-8"?>
<p:tagLst xmlns:a="http://schemas.openxmlformats.org/drawingml/2006/main" xmlns:r="http://schemas.openxmlformats.org/officeDocument/2006/relationships" xmlns:p="http://schemas.openxmlformats.org/presentationml/2006/main">
  <p:tag name="NUM" val="2"/>
</p:tagLst>
</file>

<file path=ppt/tags/tag225.xml><?xml version="1.0" encoding="utf-8"?>
<p:tagLst xmlns:a="http://schemas.openxmlformats.org/drawingml/2006/main" xmlns:r="http://schemas.openxmlformats.org/officeDocument/2006/relationships" xmlns:p="http://schemas.openxmlformats.org/presentationml/2006/main">
  <p:tag name="NUM" val="3"/>
</p:tagLst>
</file>

<file path=ppt/tags/tag226.xml><?xml version="1.0" encoding="utf-8"?>
<p:tagLst xmlns:a="http://schemas.openxmlformats.org/drawingml/2006/main" xmlns:r="http://schemas.openxmlformats.org/officeDocument/2006/relationships" xmlns:p="http://schemas.openxmlformats.org/presentationml/2006/main">
  <p:tag name="NUM" val="1"/>
</p:tagLst>
</file>

<file path=ppt/tags/tag227.xml><?xml version="1.0" encoding="utf-8"?>
<p:tagLst xmlns:a="http://schemas.openxmlformats.org/drawingml/2006/main" xmlns:r="http://schemas.openxmlformats.org/officeDocument/2006/relationships" xmlns:p="http://schemas.openxmlformats.org/presentationml/2006/main">
  <p:tag name="NUM" val="2"/>
</p:tagLst>
</file>

<file path=ppt/tags/tag228.xml><?xml version="1.0" encoding="utf-8"?>
<p:tagLst xmlns:a="http://schemas.openxmlformats.org/drawingml/2006/main" xmlns:r="http://schemas.openxmlformats.org/officeDocument/2006/relationships" xmlns:p="http://schemas.openxmlformats.org/presentationml/2006/main">
  <p:tag name="NUM" val="3"/>
</p:tagLst>
</file>

<file path=ppt/tags/tag229.xml><?xml version="1.0" encoding="utf-8"?>
<p:tagLst xmlns:a="http://schemas.openxmlformats.org/drawingml/2006/main" xmlns:r="http://schemas.openxmlformats.org/officeDocument/2006/relationships" xmlns:p="http://schemas.openxmlformats.org/presentationml/2006/main">
  <p:tag name="NUM" val="1"/>
</p:tagLst>
</file>

<file path=ppt/tags/tag230.xml><?xml version="1.0" encoding="utf-8"?>
<p:tagLst xmlns:a="http://schemas.openxmlformats.org/drawingml/2006/main" xmlns:r="http://schemas.openxmlformats.org/officeDocument/2006/relationships" xmlns:p="http://schemas.openxmlformats.org/presentationml/2006/main">
  <p:tag name="NUM" val="2"/>
</p:tagLst>
</file>

<file path=ppt/tags/tag231.xml><?xml version="1.0" encoding="utf-8"?>
<p:tagLst xmlns:a="http://schemas.openxmlformats.org/drawingml/2006/main" xmlns:r="http://schemas.openxmlformats.org/officeDocument/2006/relationships" xmlns:p="http://schemas.openxmlformats.org/presentationml/2006/main">
  <p:tag name="NUM" val="1"/>
</p:tagLst>
</file>

<file path=ppt/tags/tag232.xml><?xml version="1.0" encoding="utf-8"?>
<p:tagLst xmlns:a="http://schemas.openxmlformats.org/drawingml/2006/main" xmlns:r="http://schemas.openxmlformats.org/officeDocument/2006/relationships" xmlns:p="http://schemas.openxmlformats.org/presentationml/2006/main">
  <p:tag name="NUM" val="1"/>
</p:tagLst>
</file>

<file path=ppt/tags/tag233.xml><?xml version="1.0" encoding="utf-8"?>
<p:tagLst xmlns:a="http://schemas.openxmlformats.org/drawingml/2006/main" xmlns:r="http://schemas.openxmlformats.org/officeDocument/2006/relationships" xmlns:p="http://schemas.openxmlformats.org/presentationml/2006/main">
  <p:tag name="NUM" val="2"/>
</p:tagLst>
</file>

<file path=ppt/tags/tag234.xml><?xml version="1.0" encoding="utf-8"?>
<p:tagLst xmlns:a="http://schemas.openxmlformats.org/drawingml/2006/main" xmlns:r="http://schemas.openxmlformats.org/officeDocument/2006/relationships" xmlns:p="http://schemas.openxmlformats.org/presentationml/2006/main">
  <p:tag name="NUM" val="1"/>
</p:tagLst>
</file>

<file path=ppt/tags/tag235.xml><?xml version="1.0" encoding="utf-8"?>
<p:tagLst xmlns:a="http://schemas.openxmlformats.org/drawingml/2006/main" xmlns:r="http://schemas.openxmlformats.org/officeDocument/2006/relationships" xmlns:p="http://schemas.openxmlformats.org/presentationml/2006/main">
  <p:tag name="NUM" val="2"/>
</p:tagLst>
</file>

<file path=ppt/tags/tag236.xml><?xml version="1.0" encoding="utf-8"?>
<p:tagLst xmlns:a="http://schemas.openxmlformats.org/drawingml/2006/main" xmlns:r="http://schemas.openxmlformats.org/officeDocument/2006/relationships" xmlns:p="http://schemas.openxmlformats.org/presentationml/2006/main">
  <p:tag name="NUM" val="1"/>
</p:tagLst>
</file>

<file path=ppt/tags/tag237.xml><?xml version="1.0" encoding="utf-8"?>
<p:tagLst xmlns:a="http://schemas.openxmlformats.org/drawingml/2006/main" xmlns:r="http://schemas.openxmlformats.org/officeDocument/2006/relationships" xmlns:p="http://schemas.openxmlformats.org/presentationml/2006/main">
  <p:tag name="NUM" val="2"/>
</p:tagLst>
</file>

<file path=ppt/tags/tag238.xml><?xml version="1.0" encoding="utf-8"?>
<p:tagLst xmlns:a="http://schemas.openxmlformats.org/drawingml/2006/main" xmlns:r="http://schemas.openxmlformats.org/officeDocument/2006/relationships" xmlns:p="http://schemas.openxmlformats.org/presentationml/2006/main">
  <p:tag name="NUM" val="1"/>
</p:tagLst>
</file>

<file path=ppt/tags/tag239.xml><?xml version="1.0" encoding="utf-8"?>
<p:tagLst xmlns:a="http://schemas.openxmlformats.org/drawingml/2006/main" xmlns:r="http://schemas.openxmlformats.org/officeDocument/2006/relationships" xmlns:p="http://schemas.openxmlformats.org/presentationml/2006/main">
  <p:tag name="NUM" val="2"/>
</p:tagLst>
</file>

<file path=ppt/tags/tag240.xml><?xml version="1.0" encoding="utf-8"?>
<p:tagLst xmlns:a="http://schemas.openxmlformats.org/drawingml/2006/main" xmlns:r="http://schemas.openxmlformats.org/officeDocument/2006/relationships" xmlns:p="http://schemas.openxmlformats.org/presentationml/2006/main">
  <p:tag name="NUM" val="3"/>
</p:tagLst>
</file>

<file path=ppt/tags/tag241.xml><?xml version="1.0" encoding="utf-8"?>
<p:tagLst xmlns:a="http://schemas.openxmlformats.org/drawingml/2006/main" xmlns:r="http://schemas.openxmlformats.org/officeDocument/2006/relationships" xmlns:p="http://schemas.openxmlformats.org/presentationml/2006/main">
  <p:tag name="NUM" val="4"/>
</p:tagLst>
</file>

<file path=ppt/tags/tag242.xml><?xml version="1.0" encoding="utf-8"?>
<p:tagLst xmlns:a="http://schemas.openxmlformats.org/drawingml/2006/main" xmlns:r="http://schemas.openxmlformats.org/officeDocument/2006/relationships" xmlns:p="http://schemas.openxmlformats.org/presentationml/2006/main">
  <p:tag name="NUM" val="1"/>
</p:tagLst>
</file>

<file path=ppt/tags/tag243.xml><?xml version="1.0" encoding="utf-8"?>
<p:tagLst xmlns:a="http://schemas.openxmlformats.org/drawingml/2006/main" xmlns:r="http://schemas.openxmlformats.org/officeDocument/2006/relationships" xmlns:p="http://schemas.openxmlformats.org/presentationml/2006/main">
  <p:tag name="NUM" val="2"/>
</p:tagLst>
</file>

<file path=ppt/tags/tag244.xml><?xml version="1.0" encoding="utf-8"?>
<p:tagLst xmlns:a="http://schemas.openxmlformats.org/drawingml/2006/main" xmlns:r="http://schemas.openxmlformats.org/officeDocument/2006/relationships" xmlns:p="http://schemas.openxmlformats.org/presentationml/2006/main">
  <p:tag name="NUM" val="3"/>
</p:tagLst>
</file>

<file path=ppt/tags/tag245.xml><?xml version="1.0" encoding="utf-8"?>
<p:tagLst xmlns:a="http://schemas.openxmlformats.org/drawingml/2006/main" xmlns:r="http://schemas.openxmlformats.org/officeDocument/2006/relationships" xmlns:p="http://schemas.openxmlformats.org/presentationml/2006/main">
  <p:tag name="NUM" val="4"/>
</p:tagLst>
</file>

<file path=ppt/tags/tag246.xml><?xml version="1.0" encoding="utf-8"?>
<p:tagLst xmlns:a="http://schemas.openxmlformats.org/drawingml/2006/main" xmlns:r="http://schemas.openxmlformats.org/officeDocument/2006/relationships" xmlns:p="http://schemas.openxmlformats.org/presentationml/2006/main">
  <p:tag name="NUM" val="1"/>
</p:tagLst>
</file>

<file path=ppt/tags/tag247.xml><?xml version="1.0" encoding="utf-8"?>
<p:tagLst xmlns:a="http://schemas.openxmlformats.org/drawingml/2006/main" xmlns:r="http://schemas.openxmlformats.org/officeDocument/2006/relationships" xmlns:p="http://schemas.openxmlformats.org/presentationml/2006/main">
  <p:tag name="NUM" val="2"/>
</p:tagLst>
</file>

<file path=ppt/tags/tag248.xml><?xml version="1.0" encoding="utf-8"?>
<p:tagLst xmlns:a="http://schemas.openxmlformats.org/drawingml/2006/main" xmlns:r="http://schemas.openxmlformats.org/officeDocument/2006/relationships" xmlns:p="http://schemas.openxmlformats.org/presentationml/2006/main">
  <p:tag name="NUM" val="3"/>
</p:tagLst>
</file>

<file path=ppt/tags/tag249.xml><?xml version="1.0" encoding="utf-8"?>
<p:tagLst xmlns:a="http://schemas.openxmlformats.org/drawingml/2006/main" xmlns:r="http://schemas.openxmlformats.org/officeDocument/2006/relationships" xmlns:p="http://schemas.openxmlformats.org/presentationml/2006/main">
  <p:tag name="NUM" val="1"/>
</p:tagLst>
</file>

<file path=ppt/tags/tag250.xml><?xml version="1.0" encoding="utf-8"?>
<p:tagLst xmlns:a="http://schemas.openxmlformats.org/drawingml/2006/main" xmlns:r="http://schemas.openxmlformats.org/officeDocument/2006/relationships" xmlns:p="http://schemas.openxmlformats.org/presentationml/2006/main">
  <p:tag name="NUM" val="2"/>
</p:tagLst>
</file>

<file path=ppt/tags/tag251.xml><?xml version="1.0" encoding="utf-8"?>
<p:tagLst xmlns:a="http://schemas.openxmlformats.org/drawingml/2006/main" xmlns:r="http://schemas.openxmlformats.org/officeDocument/2006/relationships" xmlns:p="http://schemas.openxmlformats.org/presentationml/2006/main">
  <p:tag name="NUM" val="3"/>
</p:tagLst>
</file>

<file path=ppt/tags/tag252.xml><?xml version="1.0" encoding="utf-8"?>
<p:tagLst xmlns:a="http://schemas.openxmlformats.org/drawingml/2006/main" xmlns:r="http://schemas.openxmlformats.org/officeDocument/2006/relationships" xmlns:p="http://schemas.openxmlformats.org/presentationml/2006/main">
  <p:tag name="NUM" val="1"/>
</p:tagLst>
</file>

<file path=ppt/tags/tag253.xml><?xml version="1.0" encoding="utf-8"?>
<p:tagLst xmlns:a="http://schemas.openxmlformats.org/drawingml/2006/main" xmlns:r="http://schemas.openxmlformats.org/officeDocument/2006/relationships" xmlns:p="http://schemas.openxmlformats.org/presentationml/2006/main">
  <p:tag name="NUM" val="2"/>
</p:tagLst>
</file>

<file path=ppt/tags/tag254.xml><?xml version="1.0" encoding="utf-8"?>
<p:tagLst xmlns:a="http://schemas.openxmlformats.org/drawingml/2006/main" xmlns:r="http://schemas.openxmlformats.org/officeDocument/2006/relationships" xmlns:p="http://schemas.openxmlformats.org/presentationml/2006/main">
  <p:tag name="NUM" val="1"/>
</p:tagLst>
</file>

<file path=ppt/tags/tag255.xml><?xml version="1.0" encoding="utf-8"?>
<p:tagLst xmlns:a="http://schemas.openxmlformats.org/drawingml/2006/main" xmlns:r="http://schemas.openxmlformats.org/officeDocument/2006/relationships" xmlns:p="http://schemas.openxmlformats.org/presentationml/2006/main">
  <p:tag name="NUM" val="1"/>
</p:tagLst>
</file>

<file path=ppt/tags/tag256.xml><?xml version="1.0" encoding="utf-8"?>
<p:tagLst xmlns:a="http://schemas.openxmlformats.org/drawingml/2006/main" xmlns:r="http://schemas.openxmlformats.org/officeDocument/2006/relationships" xmlns:p="http://schemas.openxmlformats.org/presentationml/2006/main">
  <p:tag name="NUM" val="2"/>
</p:tagLst>
</file>

<file path=ppt/tags/tag257.xml><?xml version="1.0" encoding="utf-8"?>
<p:tagLst xmlns:a="http://schemas.openxmlformats.org/drawingml/2006/main" xmlns:r="http://schemas.openxmlformats.org/officeDocument/2006/relationships" xmlns:p="http://schemas.openxmlformats.org/presentationml/2006/main">
  <p:tag name="NUM" val="1"/>
</p:tagLst>
</file>

<file path=ppt/tags/tag258.xml><?xml version="1.0" encoding="utf-8"?>
<p:tagLst xmlns:a="http://schemas.openxmlformats.org/drawingml/2006/main" xmlns:r="http://schemas.openxmlformats.org/officeDocument/2006/relationships" xmlns:p="http://schemas.openxmlformats.org/presentationml/2006/main">
  <p:tag name="NUM" val="1"/>
</p:tagLst>
</file>

<file path=ppt/tags/tag259.xml><?xml version="1.0" encoding="utf-8"?>
<p:tagLst xmlns:a="http://schemas.openxmlformats.org/drawingml/2006/main" xmlns:r="http://schemas.openxmlformats.org/officeDocument/2006/relationships" xmlns:p="http://schemas.openxmlformats.org/presentationml/2006/main">
  <p:tag name="NUM" val="2"/>
</p:tagLst>
</file>

<file path=ppt/tags/tag260.xml><?xml version="1.0" encoding="utf-8"?>
<p:tagLst xmlns:a="http://schemas.openxmlformats.org/drawingml/2006/main" xmlns:r="http://schemas.openxmlformats.org/officeDocument/2006/relationships" xmlns:p="http://schemas.openxmlformats.org/presentationml/2006/main">
  <p:tag name="NUM" val="1"/>
</p:tagLst>
</file>

<file path=ppt/tags/tag261.xml><?xml version="1.0" encoding="utf-8"?>
<p:tagLst xmlns:a="http://schemas.openxmlformats.org/drawingml/2006/main" xmlns:r="http://schemas.openxmlformats.org/officeDocument/2006/relationships" xmlns:p="http://schemas.openxmlformats.org/presentationml/2006/main">
  <p:tag name="NUM" val="2"/>
</p:tagLst>
</file>

<file path=ppt/tags/tag262.xml><?xml version="1.0" encoding="utf-8"?>
<p:tagLst xmlns:a="http://schemas.openxmlformats.org/drawingml/2006/main" xmlns:r="http://schemas.openxmlformats.org/officeDocument/2006/relationships" xmlns:p="http://schemas.openxmlformats.org/presentationml/2006/main">
  <p:tag name="NUM" val="1"/>
</p:tagLst>
</file>

<file path=ppt/tags/tag263.xml><?xml version="1.0" encoding="utf-8"?>
<p:tagLst xmlns:a="http://schemas.openxmlformats.org/drawingml/2006/main" xmlns:r="http://schemas.openxmlformats.org/officeDocument/2006/relationships" xmlns:p="http://schemas.openxmlformats.org/presentationml/2006/main">
  <p:tag name="NUM" val="2"/>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2.xml><?xml version="1.0" encoding="utf-8"?>
<a:theme xmlns:a="http://schemas.openxmlformats.org/drawingml/2006/main" name="2_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docProps/app.xml><?xml version="1.0" encoding="utf-8"?>
<Properties xmlns="http://schemas.openxmlformats.org/officeDocument/2006/extended-properties" xmlns:vt="http://schemas.openxmlformats.org/officeDocument/2006/docPropsVTypes">
  <Template>Ion</Template>
  <TotalTime>12495</TotalTime>
  <Words>4751</Words>
  <Application>Microsoft Office PowerPoint</Application>
  <PresentationFormat>Widescreen</PresentationFormat>
  <Paragraphs>497</Paragraphs>
  <Slides>129</Slides>
  <Notes>0</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129</vt:i4>
      </vt:variant>
    </vt:vector>
  </HeadingPairs>
  <TitlesOfParts>
    <vt:vector size="133" baseType="lpstr">
      <vt:lpstr>Century Gothic</vt:lpstr>
      <vt:lpstr>Wingdings 3</vt:lpstr>
      <vt:lpstr>1_Ion</vt:lpstr>
      <vt:lpstr>2_Ion</vt:lpstr>
      <vt:lpstr>Intégration de source de données avec ADO.NET</vt:lpstr>
      <vt:lpstr>Rappel du dernier cours</vt:lpstr>
      <vt:lpstr>Rappel du dernier cours</vt:lpstr>
      <vt:lpstr>Rappel du dernier cours</vt:lpstr>
      <vt:lpstr>Introduction à l'intégration d'une application avec une base de données</vt:lpstr>
      <vt:lpstr>Introduction</vt:lpstr>
      <vt:lpstr>Introduction</vt:lpstr>
      <vt:lpstr>Introduction</vt:lpstr>
      <vt:lpstr>Introduction</vt:lpstr>
      <vt:lpstr>Rappel sur la création de bases de données</vt:lpstr>
      <vt:lpstr>Rappel sur la création de bases de données</vt:lpstr>
      <vt:lpstr>Rappel sur la création de bases de données</vt:lpstr>
      <vt:lpstr>Rappel sur la création de bases de données</vt:lpstr>
      <vt:lpstr>Configuration d'une connexion à une base de données</vt:lpstr>
      <vt:lpstr>Configuration d'une connexion à une base de données</vt:lpstr>
      <vt:lpstr>Configuration d'une connexion à une base de données</vt:lpstr>
      <vt:lpstr>Configuration d'une connexion à une base de données</vt:lpstr>
      <vt:lpstr>Configuration d'une connexion à une base de données</vt:lpstr>
      <vt:lpstr>Configuration d'une connexion à une base de données</vt:lpstr>
      <vt:lpstr>Configuration d'une connexion à une base de données</vt:lpstr>
      <vt:lpstr>Configuration d'une connexion à une base de données</vt:lpstr>
      <vt:lpstr>Configuration d'une connexion à une base de données</vt:lpstr>
      <vt:lpstr>Configuration d'une connexion à une base de données</vt:lpstr>
      <vt:lpstr>Configuration d'une connexion à une base de données</vt:lpstr>
      <vt:lpstr>Exécuter des requêtes sur la base de données</vt:lpstr>
      <vt:lpstr>Exécuter des requêtes sur la base de données</vt:lpstr>
      <vt:lpstr>Exécuter des requêtes sur la base de données</vt:lpstr>
      <vt:lpstr>Classes utilisées</vt:lpstr>
      <vt:lpstr>Classes utilisées</vt:lpstr>
      <vt:lpstr>SQLConnection</vt:lpstr>
      <vt:lpstr>SQLCommand</vt:lpstr>
      <vt:lpstr>SQLCommand</vt:lpstr>
      <vt:lpstr>SQLDataReader</vt:lpstr>
      <vt:lpstr>Construction du code</vt:lpstr>
      <vt:lpstr>Construction du code</vt:lpstr>
      <vt:lpstr>Construction du code</vt:lpstr>
      <vt:lpstr>Opération avec retour</vt:lpstr>
      <vt:lpstr>Opération avec retour</vt:lpstr>
      <vt:lpstr>Opération sans retour</vt:lpstr>
      <vt:lpstr>Opération sans retour</vt:lpstr>
      <vt:lpstr>Opération sans retour</vt:lpstr>
      <vt:lpstr>Construction du code</vt:lpstr>
      <vt:lpstr>Intégration avec l'interface utilisateur</vt:lpstr>
      <vt:lpstr>Intégration avec l'interface utilisateur</vt:lpstr>
      <vt:lpstr>Intégration avec l'interface utilisateur</vt:lpstr>
      <vt:lpstr>Les formulaires</vt:lpstr>
      <vt:lpstr>Les formulaires</vt:lpstr>
      <vt:lpstr>Récupération des données par le serveur</vt:lpstr>
      <vt:lpstr>Récupération des données par le serveur</vt:lpstr>
      <vt:lpstr>Récupération des données par le serveur</vt:lpstr>
      <vt:lpstr>Les méthodes de traitement</vt:lpstr>
      <vt:lpstr>Les méthodes de traitement</vt:lpstr>
      <vt:lpstr>Le Data Binding</vt:lpstr>
      <vt:lpstr>Le Data Binding</vt:lpstr>
      <vt:lpstr>Le Data Binding</vt:lpstr>
      <vt:lpstr>Le Data Binding</vt:lpstr>
      <vt:lpstr>Le Data Binding</vt:lpstr>
      <vt:lpstr>Les paramètres de l'URL</vt:lpstr>
      <vt:lpstr>Les paramètres de l'URL</vt:lpstr>
      <vt:lpstr>Les paramètres de l'URL</vt:lpstr>
      <vt:lpstr>Les formulaires</vt:lpstr>
      <vt:lpstr>Les interfaces de manipulation des données</vt:lpstr>
      <vt:lpstr>Les interfaces de manipulation des données </vt:lpstr>
      <vt:lpstr>Les interfaces de manipulation des données </vt:lpstr>
      <vt:lpstr>Les opérations d'affichage</vt:lpstr>
      <vt:lpstr>Les opérations d'affichage</vt:lpstr>
      <vt:lpstr>Les opérations d'affichage</vt:lpstr>
      <vt:lpstr>Les opérations d'affichage</vt:lpstr>
      <vt:lpstr>Les opérations d'affichage</vt:lpstr>
      <vt:lpstr>Les opérations d'affichage</vt:lpstr>
      <vt:lpstr>Les opérations d'affichage</vt:lpstr>
      <vt:lpstr>Les opérations d'ajout</vt:lpstr>
      <vt:lpstr>Les opérations d'ajout</vt:lpstr>
      <vt:lpstr>Les opérations d'ajout</vt:lpstr>
      <vt:lpstr>Les opérations d'ajout</vt:lpstr>
      <vt:lpstr>Les opérations d'ajout</vt:lpstr>
      <vt:lpstr>Les opérations d'ajout</vt:lpstr>
      <vt:lpstr>Les opérations de modification</vt:lpstr>
      <vt:lpstr>Les opérations de modification</vt:lpstr>
      <vt:lpstr>Les opérations de modification</vt:lpstr>
      <vt:lpstr>Les opérations de modification</vt:lpstr>
      <vt:lpstr>Les opérations de modification</vt:lpstr>
      <vt:lpstr>Les opérations de modification</vt:lpstr>
      <vt:lpstr>Les opérations de modification</vt:lpstr>
      <vt:lpstr>Les opérations de modification</vt:lpstr>
      <vt:lpstr>Les opérations de suppression</vt:lpstr>
      <vt:lpstr>Les opérations de suppression</vt:lpstr>
      <vt:lpstr>Les opérations de suppression</vt:lpstr>
      <vt:lpstr>Les opérations de suppression</vt:lpstr>
      <vt:lpstr>Les opérations de suppression</vt:lpstr>
      <vt:lpstr>Exécuter des requêtes sur la base de données</vt:lpstr>
      <vt:lpstr>Considération de sécurité</vt:lpstr>
      <vt:lpstr>Considération de sécurité</vt:lpstr>
      <vt:lpstr>Considération de sécurité</vt:lpstr>
      <vt:lpstr>Considération de sécurité</vt:lpstr>
      <vt:lpstr>Injection SQL</vt:lpstr>
      <vt:lpstr>Injection SQL</vt:lpstr>
      <vt:lpstr>Injection SQL</vt:lpstr>
      <vt:lpstr>Injection SQL</vt:lpstr>
      <vt:lpstr>Injection SQL</vt:lpstr>
      <vt:lpstr>Injection SQL</vt:lpstr>
      <vt:lpstr>Les injections SQL</vt:lpstr>
      <vt:lpstr>Les injections SQL</vt:lpstr>
      <vt:lpstr>Les injections SQL</vt:lpstr>
      <vt:lpstr>Les injections SQL</vt:lpstr>
      <vt:lpstr>Cross-site scripting</vt:lpstr>
      <vt:lpstr>Cross-site scripting (XSS) </vt:lpstr>
      <vt:lpstr>Cross-site scripting (XSS) </vt:lpstr>
      <vt:lpstr>Cross-site scripting (XSS) </vt:lpstr>
      <vt:lpstr>Le cross-site scripting</vt:lpstr>
      <vt:lpstr>Le cross-site scripting</vt:lpstr>
      <vt:lpstr>Le cross-site scripting</vt:lpstr>
      <vt:lpstr>Le cross-site scripting</vt:lpstr>
      <vt:lpstr>Le cross-site scripting</vt:lpstr>
      <vt:lpstr>Cross-site request forgery</vt:lpstr>
      <vt:lpstr>Le cross-site request forgery</vt:lpstr>
      <vt:lpstr>Le cross-site request forgery</vt:lpstr>
      <vt:lpstr>Le cross-site request forgery</vt:lpstr>
      <vt:lpstr>Le cross-site request forgery</vt:lpstr>
      <vt:lpstr>Le cross-site request forgery</vt:lpstr>
      <vt:lpstr>Le cross-site request forgery</vt:lpstr>
      <vt:lpstr>Le cross-site request forgery</vt:lpstr>
      <vt:lpstr>Le cross-site request forgery</vt:lpstr>
      <vt:lpstr>Conclusion</vt:lpstr>
      <vt:lpstr>Conclusion</vt:lpstr>
      <vt:lpstr>Prochain cours</vt:lpstr>
      <vt:lpstr>Prochain cours</vt:lpstr>
      <vt:lpstr>Questions?</vt:lpstr>
      <vt:lpstr>Références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Alexandre Mageau-Pétrin</dc:creator>
  <cp:lastModifiedBy>Alexandre Mageau-Pétrin</cp:lastModifiedBy>
  <cp:revision>482</cp:revision>
  <dcterms:created xsi:type="dcterms:W3CDTF">2019-01-03T23:05:02Z</dcterms:created>
  <dcterms:modified xsi:type="dcterms:W3CDTF">2026-05-19T13:42:17Z</dcterms:modified>
</cp:coreProperties>
</file>