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359" r:id="rId3"/>
    <p:sldId id="360" r:id="rId4"/>
    <p:sldId id="295" r:id="rId5"/>
    <p:sldId id="303" r:id="rId6"/>
    <p:sldId id="361" r:id="rId7"/>
    <p:sldId id="362" r:id="rId8"/>
    <p:sldId id="363" r:id="rId9"/>
    <p:sldId id="472" r:id="rId10"/>
    <p:sldId id="515" r:id="rId11"/>
    <p:sldId id="516" r:id="rId12"/>
    <p:sldId id="517" r:id="rId13"/>
    <p:sldId id="366" r:id="rId14"/>
    <p:sldId id="579" r:id="rId15"/>
    <p:sldId id="367" r:id="rId16"/>
    <p:sldId id="368" r:id="rId17"/>
    <p:sldId id="370" r:id="rId18"/>
    <p:sldId id="369" r:id="rId19"/>
    <p:sldId id="518" r:id="rId20"/>
    <p:sldId id="539" r:id="rId21"/>
    <p:sldId id="540" r:id="rId22"/>
    <p:sldId id="541" r:id="rId23"/>
    <p:sldId id="542" r:id="rId24"/>
    <p:sldId id="433" r:id="rId25"/>
    <p:sldId id="523" r:id="rId26"/>
    <p:sldId id="524" r:id="rId27"/>
    <p:sldId id="528" r:id="rId28"/>
    <p:sldId id="531" r:id="rId29"/>
    <p:sldId id="532" r:id="rId30"/>
    <p:sldId id="533" r:id="rId31"/>
    <p:sldId id="527" r:id="rId32"/>
    <p:sldId id="534" r:id="rId33"/>
    <p:sldId id="580" r:id="rId34"/>
    <p:sldId id="581" r:id="rId35"/>
    <p:sldId id="582" r:id="rId36"/>
    <p:sldId id="583" r:id="rId37"/>
    <p:sldId id="584" r:id="rId38"/>
    <p:sldId id="585" r:id="rId39"/>
    <p:sldId id="586" r:id="rId40"/>
    <p:sldId id="587" r:id="rId41"/>
    <p:sldId id="538" r:id="rId42"/>
    <p:sldId id="573" r:id="rId43"/>
    <p:sldId id="364" r:id="rId44"/>
    <p:sldId id="546" r:id="rId45"/>
    <p:sldId id="547" r:id="rId46"/>
    <p:sldId id="548" r:id="rId47"/>
    <p:sldId id="571" r:id="rId48"/>
    <p:sldId id="549" r:id="rId49"/>
    <p:sldId id="561" r:id="rId50"/>
    <p:sldId id="564" r:id="rId51"/>
    <p:sldId id="572" r:id="rId52"/>
    <p:sldId id="550" r:id="rId53"/>
    <p:sldId id="565" r:id="rId54"/>
    <p:sldId id="566" r:id="rId55"/>
    <p:sldId id="567" r:id="rId56"/>
    <p:sldId id="559" r:id="rId57"/>
    <p:sldId id="568" r:id="rId58"/>
    <p:sldId id="552" r:id="rId59"/>
    <p:sldId id="555" r:id="rId60"/>
    <p:sldId id="554" r:id="rId61"/>
    <p:sldId id="553" r:id="rId62"/>
    <p:sldId id="557" r:id="rId63"/>
    <p:sldId id="574" r:id="rId64"/>
    <p:sldId id="575" r:id="rId65"/>
    <p:sldId id="556" r:id="rId66"/>
    <p:sldId id="558" r:id="rId67"/>
    <p:sldId id="576" r:id="rId68"/>
    <p:sldId id="577" r:id="rId69"/>
    <p:sldId id="578" r:id="rId70"/>
    <p:sldId id="563" r:id="rId71"/>
    <p:sldId id="371" r:id="rId72"/>
    <p:sldId id="372" r:id="rId73"/>
    <p:sldId id="373" r:id="rId74"/>
    <p:sldId id="374" r:id="rId75"/>
    <p:sldId id="375" r:id="rId76"/>
    <p:sldId id="377" r:id="rId77"/>
    <p:sldId id="381" r:id="rId78"/>
    <p:sldId id="382" r:id="rId79"/>
    <p:sldId id="378" r:id="rId80"/>
    <p:sldId id="379" r:id="rId81"/>
    <p:sldId id="376" r:id="rId82"/>
    <p:sldId id="380" r:id="rId83"/>
    <p:sldId id="294" r:id="rId84"/>
    <p:sldId id="298" r:id="rId85"/>
    <p:sldId id="321" r:id="rId86"/>
    <p:sldId id="322" r:id="rId87"/>
    <p:sldId id="323" r:id="rId88"/>
    <p:sldId id="324" r:id="rId8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2022-05-15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4.xml"/><Relationship Id="rId1" Type="http://schemas.openxmlformats.org/officeDocument/2006/relationships/tags" Target="../tags/tag1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4" Type="http://schemas.openxmlformats.org/officeDocument/2006/relationships/image" Target="../media/image4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5" Type="http://schemas.openxmlformats.org/officeDocument/2006/relationships/image" Target="../media/image51.png"/><Relationship Id="rId4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7" Type="http://schemas.openxmlformats.org/officeDocument/2006/relationships/image" Target="../media/image53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5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5" Type="http://schemas.openxmlformats.org/officeDocument/2006/relationships/image" Target="../media/image54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image" Target="../media/image56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5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7" Type="http://schemas.openxmlformats.org/officeDocument/2006/relationships/image" Target="../media/image58.png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image" Target="../media/image5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6.xml"/><Relationship Id="rId1" Type="http://schemas.openxmlformats.org/officeDocument/2006/relationships/tags" Target="../tags/tag14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4" Type="http://schemas.openxmlformats.org/officeDocument/2006/relationships/image" Target="../media/image5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learnrazorpages.com/" TargetMode="Externa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hyperlink" Target="https://www.w3schools.com/asp/webpages_razor.asp" TargetMode="External"/><Relationship Id="rId5" Type="http://schemas.openxmlformats.org/officeDocument/2006/relationships/hyperlink" Target="https://docs.microsoft.com/en-us/aspnet/core/tutorials/razor-pages/razor-pages-start?view=aspnetcore-3.1&amp;tabs=visual-studio" TargetMode="External"/><Relationship Id="rId4" Type="http://schemas.openxmlformats.org/officeDocument/2006/relationships/hyperlink" Target="https://docs.microsoft.com/en-us/aspnet/core/razor-pages/?view=aspnetcore-3.1&amp;tabs=visual-studio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pages </a:t>
            </a:r>
            <a:r>
              <a:rPr lang="fr-CA" sz="6000" dirty="0" err="1"/>
              <a:t>Razor</a:t>
            </a:r>
            <a:r>
              <a:rPr lang="fr-CA" sz="6000" dirty="0"/>
              <a:t> en ASP.NET </a:t>
            </a:r>
            <a:r>
              <a:rPr lang="fr-CA" sz="6000" dirty="0" err="1"/>
              <a:t>Core</a:t>
            </a:r>
            <a:endParaRPr lang="fr-CA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2) </a:t>
            </a:r>
            <a:r>
              <a:rPr lang="en-CA" dirty="0" err="1"/>
              <a:t>Choisir</a:t>
            </a:r>
            <a:r>
              <a:rPr lang="en-CA" dirty="0"/>
              <a:t> ASP.NET Core Web Application. </a:t>
            </a:r>
            <a:r>
              <a:rPr lang="en-CA" dirty="0" err="1"/>
              <a:t>Cliquez</a:t>
            </a:r>
            <a:r>
              <a:rPr lang="en-CA" dirty="0"/>
              <a:t> sur "Next"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D18153-4A35-3093-5284-25E89EF0F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163" y="2601451"/>
            <a:ext cx="6077241" cy="40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70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606118" cy="4195481"/>
          </a:xfrm>
        </p:spPr>
        <p:txBody>
          <a:bodyPr/>
          <a:lstStyle/>
          <a:p>
            <a:r>
              <a:rPr lang="en-CA" dirty="0"/>
              <a:t>3) </a:t>
            </a:r>
            <a:r>
              <a:rPr lang="en-CA" dirty="0" err="1"/>
              <a:t>Changez</a:t>
            </a:r>
            <a:r>
              <a:rPr lang="en-CA" dirty="0"/>
              <a:t> le nom du </a:t>
            </a:r>
            <a:r>
              <a:rPr lang="en-CA" dirty="0" err="1"/>
              <a:t>projet</a:t>
            </a:r>
            <a:r>
              <a:rPr lang="en-CA" dirty="0"/>
              <a:t> pour "</a:t>
            </a:r>
            <a:r>
              <a:rPr lang="en-CA" dirty="0" err="1"/>
              <a:t>PremierProjet</a:t>
            </a:r>
            <a:r>
              <a:rPr lang="en-CA" dirty="0"/>
              <a:t>" et </a:t>
            </a:r>
            <a:r>
              <a:rPr lang="en-CA" dirty="0" err="1"/>
              <a:t>cliquez</a:t>
            </a:r>
            <a:r>
              <a:rPr lang="en-CA" dirty="0"/>
              <a:t> sur "Create".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4C815E-9166-0A3A-3EEF-03C2F97D3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570" y="2521490"/>
            <a:ext cx="6340825" cy="41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4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606118" cy="4195481"/>
          </a:xfrm>
        </p:spPr>
        <p:txBody>
          <a:bodyPr/>
          <a:lstStyle/>
          <a:p>
            <a:r>
              <a:rPr lang="en-CA" dirty="0"/>
              <a:t>4</a:t>
            </a:r>
            <a:r>
              <a:rPr lang="en-CA"/>
              <a:t>) Cliquez sur “Create”</a:t>
            </a:r>
            <a:endParaRPr lang="en-CA" dirty="0"/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F5F4F6-B680-B4FF-21BC-95724413F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1772" y="2637090"/>
            <a:ext cx="6150040" cy="407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00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3BBC3-E93C-42E2-BCEA-A36B82D0D30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Introduction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644CA-D31D-4AD0-8431-EA646A7639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5</a:t>
            </a:r>
            <a:r>
              <a:rPr lang="en-CA"/>
              <a:t>) Démarrer votre projet pour tester que tout fonctionne.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A77F9-7BF1-A2CB-C062-055DC1878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388" y="2886075"/>
            <a:ext cx="3000375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21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3BBC3-E93C-42E2-BCEA-A36B82D0D30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Introduction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644CA-D31D-4AD0-8431-EA646A7639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/>
              <a:t>Si un message demander de faire au confiance au certificate SSL s’affiche, sélectionnez “Yes” deux fois.</a:t>
            </a:r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A4A836-203B-DF6C-7E7C-506DCB3ED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11" y="3429000"/>
            <a:ext cx="4752975" cy="1781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CBE17D-A505-E034-EA14-CD828BB4C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379" y="3000569"/>
            <a:ext cx="387667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99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71EF1-DB45-4BE9-9E42-33BC622B6F3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Introduction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C5B04-2881-469F-A0FE-034F5D69AA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6)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devriez</a:t>
            </a:r>
            <a:r>
              <a:rPr lang="en-CA" dirty="0"/>
              <a:t> </a:t>
            </a:r>
            <a:r>
              <a:rPr lang="en-CA" dirty="0" err="1"/>
              <a:t>voir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page </a:t>
            </a:r>
            <a:r>
              <a:rPr lang="en-CA" dirty="0" err="1"/>
              <a:t>similaire</a:t>
            </a:r>
            <a:r>
              <a:rPr lang="en-CA" dirty="0"/>
              <a:t> à </a:t>
            </a:r>
            <a:r>
              <a:rPr lang="en-CA" dirty="0" err="1"/>
              <a:t>celle</a:t>
            </a:r>
            <a:r>
              <a:rPr lang="en-CA" dirty="0"/>
              <a:t>-ci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822057-B3DC-D14E-EACC-D5F4B343E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458" y="2528597"/>
            <a:ext cx="5525613" cy="412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93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D6E7C-AF66-4BC5-8A42-368912CDA4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Introduction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E6B0A-1C96-468E-B128-4B6C1A73113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</a:t>
            </a:r>
            <a:r>
              <a:rPr lang="en-CA" dirty="0" err="1"/>
              <a:t>fermer</a:t>
            </a:r>
            <a:r>
              <a:rPr lang="en-CA" dirty="0"/>
              <a:t> la </a:t>
            </a:r>
            <a:r>
              <a:rPr lang="en-CA" dirty="0" err="1"/>
              <a:t>fenêtre</a:t>
            </a:r>
            <a:r>
              <a:rPr lang="en-CA" dirty="0"/>
              <a:t>. </a:t>
            </a:r>
          </a:p>
          <a:p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pouvez</a:t>
            </a:r>
            <a:r>
              <a:rPr lang="en-CA" dirty="0"/>
              <a:t> la </a:t>
            </a:r>
            <a:r>
              <a:rPr lang="en-CA" dirty="0" err="1"/>
              <a:t>voir</a:t>
            </a:r>
            <a:r>
              <a:rPr lang="en-CA" dirty="0"/>
              <a:t> dans </a:t>
            </a:r>
            <a:r>
              <a:rPr lang="en-CA" dirty="0" err="1"/>
              <a:t>l'encadré</a:t>
            </a:r>
            <a:r>
              <a:rPr lang="en-CA" dirty="0"/>
              <a:t> à droite de Visual Studio.</a:t>
            </a:r>
          </a:p>
          <a:p>
            <a:r>
              <a:rPr lang="en-CA" dirty="0"/>
              <a:t>Dans la </a:t>
            </a:r>
            <a:r>
              <a:rPr lang="en-CA" dirty="0" err="1"/>
              <a:t>prochaine</a:t>
            </a:r>
            <a:r>
              <a:rPr lang="en-CA" dirty="0"/>
              <a:t> section, nous </a:t>
            </a:r>
            <a:r>
              <a:rPr lang="en-CA" dirty="0" err="1"/>
              <a:t>aborderons</a:t>
            </a:r>
            <a:r>
              <a:rPr lang="en-CA" dirty="0"/>
              <a:t> le </a:t>
            </a:r>
            <a:r>
              <a:rPr lang="en-CA" dirty="0" err="1"/>
              <a:t>rôle</a:t>
            </a:r>
            <a:r>
              <a:rPr lang="en-CA" dirty="0"/>
              <a:t> de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fichiers</a:t>
            </a:r>
            <a:r>
              <a:rPr lang="en-CA" dirty="0"/>
              <a:t>.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ABD9DF-E663-9B73-DC51-F4FFB227C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312" y="3452327"/>
            <a:ext cx="3429479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96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structure de fichier</a:t>
            </a:r>
          </a:p>
        </p:txBody>
      </p:sp>
    </p:spTree>
    <p:extLst>
      <p:ext uri="{BB962C8B-B14F-4D97-AF65-F5344CB8AC3E}">
        <p14:creationId xmlns:p14="http://schemas.microsoft.com/office/powerpoint/2010/main" val="2510754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4F3C-3618-4A3C-9DFB-58E95B3D5F4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structure de </a:t>
            </a:r>
            <a:r>
              <a:rPr lang="en-CA" dirty="0" err="1"/>
              <a:t>fichier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573DB-4665-42DA-807D-D32B74D0E6E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 a </a:t>
            </a:r>
            <a:r>
              <a:rPr lang="en-CA" dirty="0" err="1"/>
              <a:t>été</a:t>
            </a:r>
            <a:r>
              <a:rPr lang="en-CA" dirty="0"/>
              <a:t> </a:t>
            </a:r>
            <a:r>
              <a:rPr lang="en-CA" dirty="0" err="1"/>
              <a:t>créé</a:t>
            </a:r>
            <a:r>
              <a:rPr lang="en-CA" dirty="0"/>
              <a:t> avec </a:t>
            </a:r>
            <a:r>
              <a:rPr lang="en-CA" dirty="0" err="1"/>
              <a:t>une</a:t>
            </a:r>
            <a:r>
              <a:rPr lang="en-CA" dirty="0"/>
              <a:t> structure de </a:t>
            </a:r>
            <a:r>
              <a:rPr lang="en-CA" dirty="0" err="1"/>
              <a:t>fichier</a:t>
            </a:r>
            <a:r>
              <a:rPr lang="en-CA" dirty="0"/>
              <a:t> déjà </a:t>
            </a:r>
            <a:r>
              <a:rPr lang="en-CA" dirty="0" err="1"/>
              <a:t>en</a:t>
            </a:r>
            <a:r>
              <a:rPr lang="en-CA" dirty="0"/>
              <a:t> place.</a:t>
            </a:r>
          </a:p>
          <a:p>
            <a:r>
              <a:rPr lang="en-CA" dirty="0"/>
              <a:t>Nous </a:t>
            </a:r>
            <a:r>
              <a:rPr lang="en-CA" dirty="0" err="1"/>
              <a:t>aborderons</a:t>
            </a:r>
            <a:r>
              <a:rPr lang="en-CA" dirty="0"/>
              <a:t> </a:t>
            </a:r>
            <a:r>
              <a:rPr lang="en-CA" dirty="0" err="1"/>
              <a:t>quel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le </a:t>
            </a:r>
            <a:r>
              <a:rPr lang="en-CA" dirty="0" err="1"/>
              <a:t>rôle</a:t>
            </a:r>
            <a:r>
              <a:rPr lang="en-CA" dirty="0"/>
              <a:t> de </a:t>
            </a:r>
            <a:r>
              <a:rPr lang="en-CA" dirty="0" err="1"/>
              <a:t>chacun</a:t>
            </a:r>
            <a:r>
              <a:rPr lang="en-CA" dirty="0"/>
              <a:t> </a:t>
            </a:r>
            <a:r>
              <a:rPr lang="en-CA" dirty="0" err="1"/>
              <a:t>d'entre</a:t>
            </a:r>
            <a:r>
              <a:rPr lang="en-CA" dirty="0"/>
              <a:t> </a:t>
            </a:r>
            <a:r>
              <a:rPr lang="en-CA" dirty="0" err="1"/>
              <a:t>eux</a:t>
            </a:r>
            <a:r>
              <a:rPr lang="en-CA" dirty="0"/>
              <a:t> et comment nous </a:t>
            </a:r>
            <a:r>
              <a:rPr lang="en-CA" dirty="0" err="1"/>
              <a:t>pourrons</a:t>
            </a:r>
            <a:r>
              <a:rPr lang="en-CA" dirty="0"/>
              <a:t> les modifier pour </a:t>
            </a:r>
            <a:r>
              <a:rPr lang="en-CA" dirty="0" err="1"/>
              <a:t>créer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.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40558D-7E10-4636-9A4A-18F9E1A528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12071" y="3366807"/>
            <a:ext cx="348615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9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FD824-CAF8-489F-9326-70DC36BD4AB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structure de </a:t>
            </a:r>
            <a:r>
              <a:rPr lang="en-CA" dirty="0" err="1"/>
              <a:t>fichier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439C1-9FCC-4ECF-B7B6-619FCAE87C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Connected Services</a:t>
            </a:r>
          </a:p>
          <a:p>
            <a:r>
              <a:rPr lang="en-CA" dirty="0"/>
              <a:t>Connected Services </a:t>
            </a:r>
            <a:r>
              <a:rPr lang="en-CA" dirty="0" err="1"/>
              <a:t>permet</a:t>
            </a:r>
            <a:r>
              <a:rPr lang="en-CA" dirty="0"/>
              <a:t> de connecter </a:t>
            </a:r>
            <a:r>
              <a:rPr lang="en-CA" dirty="0" err="1"/>
              <a:t>votre</a:t>
            </a:r>
            <a:r>
              <a:rPr lang="en-CA" dirty="0"/>
              <a:t> application à des services </a:t>
            </a:r>
            <a:r>
              <a:rPr lang="en-CA" dirty="0" err="1"/>
              <a:t>externes</a:t>
            </a:r>
            <a:r>
              <a:rPr lang="en-CA" dirty="0"/>
              <a:t> </a:t>
            </a:r>
            <a:r>
              <a:rPr lang="en-CA" dirty="0" err="1"/>
              <a:t>tel</a:t>
            </a:r>
            <a:r>
              <a:rPr lang="en-CA" dirty="0"/>
              <a:t> que le Cloud avec Microsoft Azure, la gestion des </a:t>
            </a:r>
            <a:r>
              <a:rPr lang="en-CA" dirty="0" err="1"/>
              <a:t>clés</a:t>
            </a:r>
            <a:r>
              <a:rPr lang="en-CA" dirty="0"/>
              <a:t> de </a:t>
            </a:r>
            <a:r>
              <a:rPr lang="en-CA" dirty="0" err="1"/>
              <a:t>sécurité</a:t>
            </a:r>
            <a:r>
              <a:rPr lang="en-CA" dirty="0"/>
              <a:t>, et </a:t>
            </a:r>
            <a:r>
              <a:rPr lang="en-CA" dirty="0" err="1"/>
              <a:t>l'authentification</a:t>
            </a:r>
            <a:r>
              <a:rPr lang="en-CA" dirty="0"/>
              <a:t> avec des </a:t>
            </a:r>
            <a:r>
              <a:rPr lang="en-CA" dirty="0" err="1"/>
              <a:t>fonctionnalités</a:t>
            </a:r>
            <a:r>
              <a:rPr lang="en-CA" dirty="0"/>
              <a:t> de Single Sign-On.</a:t>
            </a:r>
          </a:p>
          <a:p>
            <a:endParaRPr lang="en-CA" dirty="0"/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fonctionnalités</a:t>
            </a:r>
            <a:r>
              <a:rPr lang="en-CA" dirty="0"/>
              <a:t> ne </a:t>
            </a:r>
            <a:r>
              <a:rPr lang="en-CA" dirty="0" err="1"/>
              <a:t>seront</a:t>
            </a:r>
            <a:r>
              <a:rPr lang="en-CA" dirty="0"/>
              <a:t> pas couvertes dans le </a:t>
            </a:r>
            <a:r>
              <a:rPr lang="en-CA" dirty="0" err="1"/>
              <a:t>cours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1069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FD824-CAF8-489F-9326-70DC36BD4AB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structure de </a:t>
            </a:r>
            <a:r>
              <a:rPr lang="en-CA" dirty="0" err="1"/>
              <a:t>fichier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439C1-9FCC-4ECF-B7B6-619FCAE87C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Properties</a:t>
            </a:r>
          </a:p>
          <a:p>
            <a:r>
              <a:rPr lang="en-CA" dirty="0"/>
              <a:t>Properties </a:t>
            </a:r>
            <a:r>
              <a:rPr lang="en-CA" dirty="0" err="1"/>
              <a:t>contient</a:t>
            </a:r>
            <a:r>
              <a:rPr lang="en-CA" dirty="0"/>
              <a:t> un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launchSettings.json</a:t>
            </a:r>
            <a:r>
              <a:rPr lang="en-CA" dirty="0"/>
              <a:t>.</a:t>
            </a:r>
          </a:p>
          <a:p>
            <a:r>
              <a:rPr lang="en-CA" dirty="0"/>
              <a:t>Ce dernier </a:t>
            </a:r>
            <a:r>
              <a:rPr lang="en-CA" dirty="0" err="1"/>
              <a:t>contient</a:t>
            </a:r>
            <a:r>
              <a:rPr lang="en-CA" dirty="0"/>
              <a:t> les </a:t>
            </a:r>
            <a:r>
              <a:rPr lang="en-CA" dirty="0" err="1"/>
              <a:t>informations</a:t>
            </a:r>
            <a:r>
              <a:rPr lang="en-CA" dirty="0"/>
              <a:t> de </a:t>
            </a:r>
            <a:r>
              <a:rPr lang="en-CA" dirty="0" err="1"/>
              <a:t>lancement</a:t>
            </a:r>
            <a:r>
              <a:rPr lang="en-CA" dirty="0"/>
              <a:t> de </a:t>
            </a:r>
            <a:r>
              <a:rPr lang="en-CA" dirty="0" err="1"/>
              <a:t>votre</a:t>
            </a:r>
            <a:r>
              <a:rPr lang="en-CA" dirty="0"/>
              <a:t> application avec IIS.</a:t>
            </a:r>
          </a:p>
          <a:p>
            <a:endParaRPr lang="en-CA" dirty="0"/>
          </a:p>
          <a:p>
            <a:r>
              <a:rPr lang="en-CA" dirty="0"/>
              <a:t>Il </a:t>
            </a:r>
            <a:r>
              <a:rPr lang="en-CA" dirty="0" err="1"/>
              <a:t>n'est</a:t>
            </a:r>
            <a:r>
              <a:rPr lang="en-CA" dirty="0"/>
              <a:t> pas </a:t>
            </a:r>
            <a:r>
              <a:rPr lang="en-CA" dirty="0" err="1"/>
              <a:t>nécessaire</a:t>
            </a:r>
            <a:r>
              <a:rPr lang="en-CA" dirty="0"/>
              <a:t> de le modifier.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59427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FD824-CAF8-489F-9326-70DC36BD4AB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structure de </a:t>
            </a:r>
            <a:r>
              <a:rPr lang="en-CA" dirty="0" err="1"/>
              <a:t>fichier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439C1-9FCC-4ECF-B7B6-619FCAE87C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err="1"/>
              <a:t>wwwroot</a:t>
            </a:r>
            <a:endParaRPr lang="en-CA" dirty="0"/>
          </a:p>
          <a:p>
            <a:r>
              <a:rPr lang="en-CA" dirty="0"/>
              <a:t>Le </a:t>
            </a:r>
            <a:r>
              <a:rPr lang="en-CA" dirty="0" err="1"/>
              <a:t>répertoire</a:t>
            </a:r>
            <a:r>
              <a:rPr lang="en-CA" dirty="0"/>
              <a:t> "</a:t>
            </a:r>
            <a:r>
              <a:rPr lang="en-CA" dirty="0" err="1"/>
              <a:t>wwwroot</a:t>
            </a:r>
            <a:r>
              <a:rPr lang="en-CA" dirty="0"/>
              <a:t>" </a:t>
            </a:r>
            <a:r>
              <a:rPr lang="en-CA" dirty="0" err="1"/>
              <a:t>contient</a:t>
            </a:r>
            <a:r>
              <a:rPr lang="en-CA" dirty="0"/>
              <a:t> les </a:t>
            </a:r>
            <a:r>
              <a:rPr lang="en-CA" dirty="0" err="1"/>
              <a:t>fichiers</a:t>
            </a:r>
            <a:r>
              <a:rPr lang="en-CA" dirty="0"/>
              <a:t> </a:t>
            </a:r>
            <a:r>
              <a:rPr lang="en-CA" dirty="0" err="1"/>
              <a:t>statiques</a:t>
            </a:r>
            <a:r>
              <a:rPr lang="en-CA" dirty="0"/>
              <a:t> du </a:t>
            </a:r>
            <a:r>
              <a:rPr lang="en-CA" dirty="0" err="1"/>
              <a:t>projet</a:t>
            </a:r>
            <a:r>
              <a:rPr lang="en-CA" dirty="0"/>
              <a:t>.</a:t>
            </a:r>
          </a:p>
          <a:p>
            <a:r>
              <a:rPr lang="en-CA" dirty="0" err="1"/>
              <a:t>Ceci</a:t>
            </a:r>
            <a:r>
              <a:rPr lang="en-CA" dirty="0"/>
              <a:t>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inclure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Les </a:t>
            </a:r>
            <a:r>
              <a:rPr lang="en-CA" dirty="0" err="1"/>
              <a:t>fichiers</a:t>
            </a:r>
            <a:r>
              <a:rPr lang="en-CA" dirty="0"/>
              <a:t> JavaScript</a:t>
            </a:r>
          </a:p>
          <a:p>
            <a:pPr lvl="1"/>
            <a:r>
              <a:rPr lang="en-CA" dirty="0"/>
              <a:t>Les </a:t>
            </a:r>
            <a:r>
              <a:rPr lang="en-CA" dirty="0" err="1"/>
              <a:t>fichiers</a:t>
            </a:r>
            <a:r>
              <a:rPr lang="en-CA" dirty="0"/>
              <a:t> CSS</a:t>
            </a:r>
          </a:p>
          <a:p>
            <a:pPr lvl="1"/>
            <a:r>
              <a:rPr lang="en-CA" dirty="0"/>
              <a:t>Les images</a:t>
            </a:r>
          </a:p>
          <a:p>
            <a:pPr lvl="1"/>
            <a:r>
              <a:rPr lang="en-CA" dirty="0"/>
              <a:t>etc.</a:t>
            </a:r>
          </a:p>
          <a:p>
            <a:pPr lvl="1"/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comment les </a:t>
            </a:r>
            <a:r>
              <a:rPr lang="en-CA" dirty="0" err="1"/>
              <a:t>utiliser</a:t>
            </a:r>
            <a:r>
              <a:rPr lang="en-CA" dirty="0"/>
              <a:t> sous </a:t>
            </a:r>
            <a:r>
              <a:rPr lang="en-CA" dirty="0" err="1"/>
              <a:t>peu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7458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FD824-CAF8-489F-9326-70DC36BD4AB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structure de </a:t>
            </a:r>
            <a:r>
              <a:rPr lang="en-CA" dirty="0" err="1"/>
              <a:t>fichier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439C1-9FCC-4ECF-B7B6-619FCAE87C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Pages</a:t>
            </a:r>
          </a:p>
          <a:p>
            <a:r>
              <a:rPr lang="en-CA" dirty="0" err="1"/>
              <a:t>C'est</a:t>
            </a:r>
            <a:r>
              <a:rPr lang="en-CA" dirty="0"/>
              <a:t> le </a:t>
            </a:r>
            <a:r>
              <a:rPr lang="en-CA" dirty="0" err="1"/>
              <a:t>répertoire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les pages de </a:t>
            </a:r>
            <a:r>
              <a:rPr lang="en-CA" dirty="0" err="1"/>
              <a:t>l'application</a:t>
            </a:r>
            <a:r>
              <a:rPr lang="en-CA" dirty="0"/>
              <a:t> se </a:t>
            </a:r>
            <a:r>
              <a:rPr lang="en-CA" dirty="0" err="1"/>
              <a:t>trouvent</a:t>
            </a:r>
            <a:r>
              <a:rPr lang="en-CA" dirty="0"/>
              <a:t>. </a:t>
            </a:r>
          </a:p>
          <a:p>
            <a:r>
              <a:rPr lang="en-CA" dirty="0" err="1"/>
              <a:t>Cela</a:t>
            </a:r>
            <a:r>
              <a:rPr lang="en-CA" dirty="0"/>
              <a:t> </a:t>
            </a:r>
            <a:r>
              <a:rPr lang="en-CA" dirty="0" err="1"/>
              <a:t>inclut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 les "Layout", qui </a:t>
            </a:r>
            <a:r>
              <a:rPr lang="en-CA" dirty="0" err="1"/>
              <a:t>sont</a:t>
            </a:r>
            <a:r>
              <a:rPr lang="en-CA" dirty="0"/>
              <a:t> les structures de page </a:t>
            </a:r>
            <a:r>
              <a:rPr lang="en-CA" dirty="0" err="1"/>
              <a:t>partagées</a:t>
            </a:r>
            <a:r>
              <a:rPr lang="en-CA" dirty="0"/>
              <a:t> entre les pages.</a:t>
            </a:r>
          </a:p>
          <a:p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sous </a:t>
            </a:r>
            <a:r>
              <a:rPr lang="en-CA" dirty="0" err="1"/>
              <a:t>peu</a:t>
            </a:r>
            <a:r>
              <a:rPr lang="en-CA" dirty="0"/>
              <a:t> comment les </a:t>
            </a:r>
            <a:r>
              <a:rPr lang="en-CA" dirty="0" err="1"/>
              <a:t>créer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44992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FD824-CAF8-489F-9326-70DC36BD4AB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structure de </a:t>
            </a:r>
            <a:r>
              <a:rPr lang="en-CA" dirty="0" err="1"/>
              <a:t>fichier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439C1-9FCC-4ECF-B7B6-619FCAE87C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err="1"/>
              <a:t>appsettings.json</a:t>
            </a:r>
            <a:endParaRPr lang="en-CA" dirty="0"/>
          </a:p>
          <a:p>
            <a:r>
              <a:rPr lang="en-CA" dirty="0"/>
              <a:t>Le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appsettings.json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un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format JSON qui </a:t>
            </a:r>
            <a:r>
              <a:rPr lang="en-CA" dirty="0" err="1"/>
              <a:t>contient</a:t>
            </a:r>
            <a:r>
              <a:rPr lang="en-CA" dirty="0"/>
              <a:t> des </a:t>
            </a:r>
            <a:r>
              <a:rPr lang="en-CA" dirty="0" err="1"/>
              <a:t>informations</a:t>
            </a:r>
            <a:r>
              <a:rPr lang="en-CA" dirty="0"/>
              <a:t> de type "</a:t>
            </a:r>
            <a:r>
              <a:rPr lang="en-CA" dirty="0" err="1"/>
              <a:t>Clé</a:t>
            </a:r>
            <a:r>
              <a:rPr lang="en-CA" dirty="0"/>
              <a:t>/</a:t>
            </a:r>
            <a:r>
              <a:rPr lang="en-CA" dirty="0" err="1"/>
              <a:t>Valeur</a:t>
            </a:r>
            <a:r>
              <a:rPr lang="en-CA" dirty="0"/>
              <a:t>"</a:t>
            </a:r>
          </a:p>
          <a:p>
            <a:endParaRPr lang="en-CA" dirty="0"/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informations</a:t>
            </a:r>
            <a:r>
              <a:rPr lang="en-CA" dirty="0"/>
              <a:t> </a:t>
            </a: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utilisées</a:t>
            </a:r>
            <a:r>
              <a:rPr lang="en-CA" dirty="0"/>
              <a:t> dans le code de </a:t>
            </a:r>
            <a:r>
              <a:rPr lang="en-CA" dirty="0" err="1"/>
              <a:t>votre</a:t>
            </a:r>
            <a:r>
              <a:rPr lang="en-CA" dirty="0"/>
              <a:t> application et </a:t>
            </a:r>
            <a:r>
              <a:rPr lang="en-CA" dirty="0" err="1"/>
              <a:t>permettre</a:t>
            </a:r>
            <a:r>
              <a:rPr lang="en-CA" dirty="0"/>
              <a:t> </a:t>
            </a:r>
            <a:r>
              <a:rPr lang="en-CA" dirty="0" err="1"/>
              <a:t>d'éviter</a:t>
            </a:r>
            <a:r>
              <a:rPr lang="en-CA" dirty="0"/>
              <a:t> que le </a:t>
            </a:r>
            <a:r>
              <a:rPr lang="en-CA" dirty="0" err="1"/>
              <a:t>changement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propriété</a:t>
            </a:r>
            <a:r>
              <a:rPr lang="en-CA" dirty="0"/>
              <a:t> (Ex. DNS d'un </a:t>
            </a:r>
            <a:r>
              <a:rPr lang="en-CA" dirty="0" err="1"/>
              <a:t>serveur</a:t>
            </a:r>
            <a:r>
              <a:rPr lang="en-CA" dirty="0"/>
              <a:t> de base de </a:t>
            </a:r>
            <a:r>
              <a:rPr lang="en-CA" dirty="0" err="1"/>
              <a:t>données</a:t>
            </a:r>
            <a:r>
              <a:rPr lang="en-CA" dirty="0"/>
              <a:t>) ne </a:t>
            </a:r>
            <a:r>
              <a:rPr lang="en-CA" dirty="0" err="1"/>
              <a:t>doivent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changé</a:t>
            </a:r>
            <a:r>
              <a:rPr lang="en-CA" dirty="0"/>
              <a:t> </a:t>
            </a:r>
            <a:r>
              <a:rPr lang="en-CA" dirty="0" err="1"/>
              <a:t>directement</a:t>
            </a:r>
            <a:r>
              <a:rPr lang="en-CA" dirty="0"/>
              <a:t> dans le code à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endroits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L'utilisation</a:t>
            </a:r>
            <a:r>
              <a:rPr lang="en-CA" dirty="0"/>
              <a:t> de 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fichier</a:t>
            </a:r>
            <a:r>
              <a:rPr lang="en-CA" dirty="0"/>
              <a:t> ne sera pas </a:t>
            </a:r>
            <a:r>
              <a:rPr lang="en-CA" dirty="0" err="1"/>
              <a:t>traitée</a:t>
            </a:r>
            <a:r>
              <a:rPr lang="en-CA" dirty="0"/>
              <a:t> dans le </a:t>
            </a:r>
            <a:r>
              <a:rPr lang="en-CA" dirty="0" err="1"/>
              <a:t>cours</a:t>
            </a:r>
            <a:r>
              <a:rPr lang="en-CA" dirty="0"/>
              <a:t> </a:t>
            </a:r>
            <a:r>
              <a:rPr lang="en-CA" dirty="0" err="1"/>
              <a:t>d'aujourd'hui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5739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F35F5-9846-46AF-8CE4-FCDE1CF77D6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Program.cs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F05BE-FFD4-4B00-978D-D945DF5ED0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Il </a:t>
            </a:r>
            <a:r>
              <a:rPr lang="en-CA" dirty="0" err="1"/>
              <a:t>s'agit</a:t>
            </a:r>
            <a:r>
              <a:rPr lang="en-CA" dirty="0"/>
              <a:t> du "Main" de </a:t>
            </a:r>
            <a:r>
              <a:rPr lang="en-CA" dirty="0" err="1"/>
              <a:t>votre</a:t>
            </a:r>
            <a:r>
              <a:rPr lang="en-CA" dirty="0"/>
              <a:t> application.</a:t>
            </a:r>
          </a:p>
          <a:p>
            <a:r>
              <a:rPr lang="en-CA" dirty="0"/>
              <a:t>Ce sera </a:t>
            </a:r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classe</a:t>
            </a:r>
            <a:r>
              <a:rPr lang="en-CA" dirty="0"/>
              <a:t> qui </a:t>
            </a:r>
            <a:r>
              <a:rPr lang="en-CA" dirty="0" err="1"/>
              <a:t>démarrera</a:t>
            </a:r>
            <a:r>
              <a:rPr lang="en-CA" dirty="0"/>
              <a:t> tout le </a:t>
            </a:r>
            <a:r>
              <a:rPr lang="en-CA" dirty="0" err="1"/>
              <a:t>reste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À </a:t>
            </a:r>
            <a:r>
              <a:rPr lang="en-CA" dirty="0" err="1"/>
              <a:t>ce</a:t>
            </a:r>
            <a:r>
              <a:rPr lang="en-CA" dirty="0"/>
              <a:t> point-ci,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n'avez</a:t>
            </a:r>
            <a:r>
              <a:rPr lang="en-CA" dirty="0"/>
              <a:t> pas </a:t>
            </a:r>
            <a:r>
              <a:rPr lang="en-CA" dirty="0" err="1"/>
              <a:t>besoin</a:t>
            </a:r>
            <a:r>
              <a:rPr lang="en-CA" dirty="0"/>
              <a:t> </a:t>
            </a:r>
            <a:r>
              <a:rPr lang="en-CA" dirty="0" err="1"/>
              <a:t>d'en</a:t>
            </a:r>
            <a:r>
              <a:rPr lang="en-CA" dirty="0"/>
              <a:t> savoir plus.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88262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Structure des pages</a:t>
            </a:r>
          </a:p>
        </p:txBody>
      </p:sp>
    </p:spTree>
    <p:extLst>
      <p:ext uri="{BB962C8B-B14F-4D97-AF65-F5344CB8AC3E}">
        <p14:creationId xmlns:p14="http://schemas.microsoft.com/office/powerpoint/2010/main" val="207783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Structure des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ASP.NET a été conçu pour optimiser la structure et la réutilisation du code de façon claire et optimale.</a:t>
            </a:r>
          </a:p>
          <a:p>
            <a:r>
              <a:rPr lang="fr-CA" dirty="0"/>
              <a:t>Pour cette raison, les pages peuvent utiliser du code commun (</a:t>
            </a:r>
            <a:r>
              <a:rPr lang="fr-CA" dirty="0" err="1"/>
              <a:t>Layout</a:t>
            </a:r>
            <a:r>
              <a:rPr lang="fr-CA" dirty="0"/>
              <a:t>) qui définit la structure de plusieurs pages (Menu, entête, script commun, etc.)</a:t>
            </a:r>
          </a:p>
          <a:p>
            <a:pPr lvl="1"/>
            <a:endParaRPr lang="fr-CA" dirty="0"/>
          </a:p>
          <a:p>
            <a:r>
              <a:rPr lang="fr-CA" dirty="0"/>
              <a:t>Dans cette section, nous couvrirons donc</a:t>
            </a:r>
          </a:p>
          <a:p>
            <a:pPr lvl="1"/>
            <a:r>
              <a:rPr lang="fr-CA" dirty="0"/>
              <a:t>Les </a:t>
            </a:r>
            <a:r>
              <a:rPr lang="fr-CA" dirty="0" err="1"/>
              <a:t>Layouts</a:t>
            </a:r>
            <a:endParaRPr lang="fr-CA" dirty="0"/>
          </a:p>
          <a:p>
            <a:pPr lvl="1"/>
            <a:r>
              <a:rPr lang="fr-CA" dirty="0"/>
              <a:t>La création des pages avec un </a:t>
            </a:r>
            <a:r>
              <a:rPr lang="fr-CA" dirty="0" err="1"/>
              <a:t>layout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24231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1B83F-1BFA-4F4F-B369-4E4B2586B7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layouts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D0D98-CD59-4723-AED7-942E20C617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 </a:t>
            </a:r>
            <a:r>
              <a:rPr lang="fr-CA" dirty="0" err="1"/>
              <a:t>Layout</a:t>
            </a:r>
            <a:r>
              <a:rPr lang="fr-CA" dirty="0"/>
              <a:t> est une page HTML qui contient toute la structure commune de vos pages, à l'exception du convenu distinct à chaque page.</a:t>
            </a:r>
          </a:p>
          <a:p>
            <a:endParaRPr lang="fr-CA" dirty="0"/>
          </a:p>
          <a:p>
            <a:r>
              <a:rPr lang="fr-CA" dirty="0"/>
              <a:t>Pour la créer, cliquez avec le bouton droit de la souris sur "</a:t>
            </a:r>
            <a:r>
              <a:rPr lang="fr-CA" dirty="0">
                <a:solidFill>
                  <a:srgbClr val="FFC000"/>
                </a:solidFill>
              </a:rPr>
              <a:t>Pages / </a:t>
            </a:r>
            <a:r>
              <a:rPr lang="fr-CA" dirty="0" err="1">
                <a:solidFill>
                  <a:srgbClr val="FFC000"/>
                </a:solidFill>
              </a:rPr>
              <a:t>Shared</a:t>
            </a:r>
            <a:r>
              <a:rPr lang="fr-CA" dirty="0"/>
              <a:t>" puis sélectionner "</a:t>
            </a:r>
            <a:r>
              <a:rPr lang="fr-CA" dirty="0" err="1">
                <a:solidFill>
                  <a:srgbClr val="FFC000"/>
                </a:solidFill>
              </a:rPr>
              <a:t>Add</a:t>
            </a:r>
            <a:r>
              <a:rPr lang="fr-CA" dirty="0">
                <a:solidFill>
                  <a:srgbClr val="FFC000"/>
                </a:solidFill>
              </a:rPr>
              <a:t> / New Item</a:t>
            </a:r>
            <a:r>
              <a:rPr lang="fr-CA" dirty="0"/>
              <a:t>"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899B1-2926-971C-FC7A-9B7A35F0B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534" y="4375223"/>
            <a:ext cx="5262854" cy="222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5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1B83F-1BFA-4F4F-B369-4E4B2586B7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layouts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D0D98-CD59-4723-AED7-942E20C617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le menu, sélectionnez "</a:t>
            </a:r>
            <a:r>
              <a:rPr lang="fr-CA" dirty="0" err="1"/>
              <a:t>Razor</a:t>
            </a:r>
            <a:r>
              <a:rPr lang="fr-CA" dirty="0"/>
              <a:t> </a:t>
            </a:r>
            <a:r>
              <a:rPr lang="fr-CA" dirty="0" err="1"/>
              <a:t>Layout</a:t>
            </a:r>
            <a:r>
              <a:rPr lang="fr-CA" dirty="0"/>
              <a:t>", définissez un nouveau nom, et cliquez "</a:t>
            </a:r>
            <a:r>
              <a:rPr lang="fr-CA" dirty="0" err="1"/>
              <a:t>Add</a:t>
            </a:r>
            <a:r>
              <a:rPr lang="fr-CA" dirty="0"/>
              <a:t>"</a:t>
            </a:r>
          </a:p>
          <a:p>
            <a:r>
              <a:rPr lang="fr-CA" dirty="0"/>
              <a:t>Par convention, le nom du </a:t>
            </a:r>
            <a:r>
              <a:rPr lang="fr-CA" dirty="0" err="1"/>
              <a:t>layout</a:t>
            </a:r>
            <a:r>
              <a:rPr lang="fr-CA" dirty="0"/>
              <a:t> doit être précédé d'un "_".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9269AB-689F-C1EE-4F66-453D78955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106" y="3429000"/>
            <a:ext cx="7114435" cy="31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15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1B83F-1BFA-4F4F-B369-4E4B2586B7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layouts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D0D98-CD59-4723-AED7-942E20C617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On peut voir que le </a:t>
            </a:r>
            <a:r>
              <a:rPr lang="fr-CA" dirty="0" err="1"/>
              <a:t>Layout</a:t>
            </a:r>
            <a:r>
              <a:rPr lang="fr-CA" dirty="0"/>
              <a:t> s'est créé avec une page HTML de base.</a:t>
            </a:r>
          </a:p>
          <a:p>
            <a:r>
              <a:rPr lang="fr-CA" dirty="0"/>
              <a:t>De plus, la fonction </a:t>
            </a:r>
            <a:r>
              <a:rPr lang="fr-CA" dirty="0">
                <a:solidFill>
                  <a:srgbClr val="FFC000"/>
                </a:solidFill>
              </a:rPr>
              <a:t>@</a:t>
            </a:r>
            <a:r>
              <a:rPr lang="fr-CA" dirty="0" err="1">
                <a:solidFill>
                  <a:srgbClr val="FFC000"/>
                </a:solidFill>
              </a:rPr>
              <a:t>RenderBody</a:t>
            </a:r>
            <a:r>
              <a:rPr lang="fr-CA" dirty="0">
                <a:solidFill>
                  <a:srgbClr val="FFC000"/>
                </a:solidFill>
              </a:rPr>
              <a:t>()</a:t>
            </a:r>
            <a:r>
              <a:rPr lang="fr-CA" dirty="0"/>
              <a:t> est automatiquement fournie. C'est là que sera inséré le contenu des pages qui utiliseront ce </a:t>
            </a:r>
            <a:r>
              <a:rPr lang="fr-CA" dirty="0" err="1"/>
              <a:t>Layout</a:t>
            </a:r>
            <a:r>
              <a:rPr lang="fr-CA" dirty="0"/>
              <a:t>.</a:t>
            </a:r>
          </a:p>
          <a:p>
            <a:r>
              <a:rPr lang="fr-CA" dirty="0"/>
              <a:t>Vous pouvez ajouter ce que vous souhaitez dans le code HTML</a:t>
            </a:r>
          </a:p>
          <a:p>
            <a:endParaRPr lang="fr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55B169-4841-6458-3ADF-126BA85FE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683" y="3952042"/>
            <a:ext cx="3533775" cy="19907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A03F6F-0AB5-DCF4-661D-365707DE8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6582" y="3952042"/>
            <a:ext cx="481965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58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fait un rappel sur les technologies utilisées dans le traitement du côté du serveur.</a:t>
            </a:r>
          </a:p>
          <a:p>
            <a:r>
              <a:rPr lang="fr-CA" dirty="0"/>
              <a:t>Nous avons donc fait un rappel sur</a:t>
            </a:r>
          </a:p>
          <a:p>
            <a:pPr lvl="1"/>
            <a:r>
              <a:rPr lang="fr-CA" dirty="0"/>
              <a:t>La programmation C#</a:t>
            </a:r>
          </a:p>
          <a:p>
            <a:pPr lvl="1"/>
            <a:r>
              <a:rPr lang="fr-CA" dirty="0"/>
              <a:t>La conception orientée objet</a:t>
            </a:r>
          </a:p>
          <a:p>
            <a:pPr lvl="1"/>
            <a:r>
              <a:rPr lang="fr-CA" dirty="0"/>
              <a:t>L'architecture MVC</a:t>
            </a:r>
          </a:p>
          <a:p>
            <a:pPr lvl="1"/>
            <a:r>
              <a:rPr lang="fr-CA" dirty="0"/>
              <a:t>Le langage SQL</a:t>
            </a:r>
          </a:p>
          <a:p>
            <a:pPr lvl="1"/>
            <a:endParaRPr lang="fr-CA" dirty="0"/>
          </a:p>
          <a:p>
            <a:r>
              <a:rPr lang="fr-CA" dirty="0"/>
              <a:t>Dans le cours d'aujourd'hui, nous allons commencer à mettre le tout ensemble et créer notre première application.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1B83F-1BFA-4F4F-B369-4E4B2586B7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layouts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D0D98-CD59-4723-AED7-942E20C617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l'exemple du cours, j'ai simplement ajouté un titre (&lt;h1&gt;) dans mon </a:t>
            </a:r>
            <a:r>
              <a:rPr lang="fr-CA" dirty="0" err="1"/>
              <a:t>Layout</a:t>
            </a:r>
            <a:r>
              <a:rPr lang="fr-CA" dirty="0"/>
              <a:t> pour démontrer qu'il sera ajouté à ma page.</a:t>
            </a:r>
          </a:p>
          <a:p>
            <a:r>
              <a:rPr lang="fr-CA" dirty="0"/>
              <a:t>Voici le code: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1CFD3-0A78-FBF5-6A3A-894D9A7DB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525" y="3429000"/>
            <a:ext cx="54102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50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E64D-808A-4007-8B41-3D405C502C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création</a:t>
            </a:r>
            <a:r>
              <a:rPr lang="en-CA" dirty="0"/>
              <a:t> des pages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A6E50-9F76-441C-9B23-927876594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Maintenant que le </a:t>
            </a:r>
            <a:r>
              <a:rPr lang="fr-CA" dirty="0" err="1"/>
              <a:t>Layout</a:t>
            </a:r>
            <a:r>
              <a:rPr lang="fr-CA" dirty="0"/>
              <a:t> est créé, nous pouvons créer une page qui l'utilisera. Voici comment faire.</a:t>
            </a:r>
          </a:p>
          <a:p>
            <a:endParaRPr lang="fr-CA" dirty="0"/>
          </a:p>
          <a:p>
            <a:r>
              <a:rPr lang="fr-CA" dirty="0"/>
              <a:t>1) En cliquant sur "Pages" avec le bouton droit de la souris, cliquez sur "</a:t>
            </a:r>
            <a:r>
              <a:rPr lang="fr-CA" dirty="0" err="1"/>
              <a:t>Add</a:t>
            </a:r>
            <a:r>
              <a:rPr lang="fr-CA" dirty="0"/>
              <a:t> / </a:t>
            </a:r>
            <a:r>
              <a:rPr lang="fr-CA" dirty="0" err="1"/>
              <a:t>Razor</a:t>
            </a:r>
            <a:r>
              <a:rPr lang="fr-CA" dirty="0"/>
              <a:t> Page"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1B1F0C-BE2B-9D7F-C976-80754E8F7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7581" y="4182691"/>
            <a:ext cx="7115175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6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E64D-808A-4007-8B41-3D405C502C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création</a:t>
            </a:r>
            <a:r>
              <a:rPr lang="en-CA" dirty="0"/>
              <a:t> des pages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A6E50-9F76-441C-9B23-927876594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Cliquez sur "</a:t>
            </a:r>
            <a:r>
              <a:rPr lang="fr-CA" err="1"/>
              <a:t>Razor</a:t>
            </a:r>
            <a:r>
              <a:rPr lang="fr-CA"/>
              <a:t> Page - Empty", </a:t>
            </a:r>
            <a:r>
              <a:rPr lang="fr-CA" dirty="0"/>
              <a:t>puis cliquez sur "</a:t>
            </a:r>
            <a:r>
              <a:rPr lang="fr-CA" dirty="0" err="1"/>
              <a:t>Add</a:t>
            </a:r>
            <a:r>
              <a:rPr lang="fr-CA" dirty="0"/>
              <a:t>"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688222-C513-A0FB-685E-B71E3AEE8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423" y="2607816"/>
            <a:ext cx="5892553" cy="395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91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E64D-808A-4007-8B41-3D405C502C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création</a:t>
            </a:r>
            <a:r>
              <a:rPr lang="en-CA" dirty="0"/>
              <a:t> des pages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A6E50-9F76-441C-9B23-927876594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/>
              <a:t>Entrez un nom pour votre page et cliquez sur « Add »</a:t>
            </a:r>
            <a:endParaRPr lang="fr-CA" dirty="0"/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BCC82D-6103-64DB-8DAF-0D4782B2E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932" y="2767474"/>
            <a:ext cx="88773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24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54CBD-3F22-4723-0BA8-356E91915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La création des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ECFA2-3B5E-DBF0-610B-DB080D941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Deux fichiers seront maintenant créés:</a:t>
            </a:r>
          </a:p>
          <a:p>
            <a:pPr lvl="1"/>
            <a:r>
              <a:rPr lang="en-US"/>
              <a:t>PageDemo.cshtml</a:t>
            </a:r>
          </a:p>
          <a:p>
            <a:pPr lvl="1"/>
            <a:r>
              <a:rPr lang="en-US"/>
              <a:t>PageDemo.cshtml.cs</a:t>
            </a:r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8286A-F220-6BA1-0EB1-EFA9AF4E0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949" y="3588891"/>
            <a:ext cx="263842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938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8681F-B7C4-F92A-CB9F-F3DC2EDFB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PageDemo.cshtml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CEB72-4C9F-EDD4-8BFA-339791042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Le fichier PageDemo.cshtml contient la page HTML qui sera affiché à votre utilisateur.</a:t>
            </a:r>
          </a:p>
          <a:p>
            <a:r>
              <a:rPr lang="en-US"/>
              <a:t>Celle-ci pourra intégrer une certaine quantité de code C# en utilisant la </a:t>
            </a:r>
            <a:r>
              <a:rPr lang="en-US" u="sng"/>
              <a:t>syntaxe Razor</a:t>
            </a:r>
            <a:r>
              <a:rPr lang="en-US"/>
              <a:t>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68359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E7712-68D3-A27F-1340-DA8ED320E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PageDemo.cshtml.cs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C7885-89F2-6940-8E34-ABB320AC8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Le fichier PageDemo.cshtml.cs contient le code qui sera traité par le serveur avant d’afficher la page cliente (PageDemo.cshtml).</a:t>
            </a:r>
          </a:p>
          <a:p>
            <a:r>
              <a:rPr lang="en-US"/>
              <a:t>Cette dernière exécutera la méthode OnGet() si l’appel de la page se fait par la méthode HTTP “GET”.</a:t>
            </a:r>
          </a:p>
          <a:p>
            <a:endParaRPr lang="en-US"/>
          </a:p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1DFA0D-5057-DA88-89E1-06AE15A11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322" y="3681089"/>
            <a:ext cx="38671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652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962D8-D7BA-6269-A842-5C6743685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La création des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B9BB6-85D8-F090-9850-A20F627BA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Pour cette exemple, nous ajouterons un peu de code HTML à notre page “PageDemo.cshtml” afin de s’assurer que le bon contenu est affiché.</a:t>
            </a:r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2954A1-F7FA-C084-87FB-908384465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580" y="3245656"/>
            <a:ext cx="4124901" cy="18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471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A257A-ED41-A305-C31F-1EE7B17AA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La création des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D1FC4-C5D1-2A5E-94BF-A6BD5CB5B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Nous voudrons ensuite s’assurer d’appliquer notre Layout à notre page web.</a:t>
            </a:r>
          </a:p>
          <a:p>
            <a:r>
              <a:rPr lang="en-US"/>
              <a:t>Deux méthodes sont disponible:</a:t>
            </a:r>
          </a:p>
          <a:p>
            <a:pPr lvl="1"/>
            <a:r>
              <a:rPr lang="en-US"/>
              <a:t>Définir le Layout pour une page en particulier</a:t>
            </a:r>
          </a:p>
          <a:p>
            <a:pPr lvl="1"/>
            <a:r>
              <a:rPr lang="en-US"/>
              <a:t>Changer le Layout par défaut.</a:t>
            </a:r>
          </a:p>
          <a:p>
            <a:pPr lvl="1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14252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183C9-3F6A-ED5D-B521-5C74CFEC0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La création des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9BE92-D1E2-9D3A-9D0D-1B5B8F80D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On peut définir le Layout d’une page en indiquant sa position dans la variable “Layout” dans le bloc @{ } de l’entête.</a:t>
            </a:r>
          </a:p>
          <a:p>
            <a:r>
              <a:rPr lang="en-US"/>
              <a:t>Le lien est “https://localhost:</a:t>
            </a:r>
            <a:r>
              <a:rPr lang="en-US">
                <a:solidFill>
                  <a:srgbClr val="FFC000"/>
                </a:solidFill>
              </a:rPr>
              <a:t>7297</a:t>
            </a:r>
            <a:r>
              <a:rPr lang="en-US"/>
              <a:t>/PageDemo”</a:t>
            </a:r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C1C288-AA18-E284-1485-6E473A6B0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312" y="3640770"/>
            <a:ext cx="3800475" cy="186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0B9B5C-B89E-E0D1-C406-1A88DA482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629" y="3640770"/>
            <a:ext cx="3429479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2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Introduction au page Razor </a:t>
            </a:r>
            <a:r>
              <a:rPr lang="en-US" dirty="0" err="1"/>
              <a:t>en</a:t>
            </a:r>
            <a:r>
              <a:rPr lang="en-US" dirty="0"/>
              <a:t> ASP.NET Core</a:t>
            </a:r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9C438-FADF-8D51-C8D5-E4915E02A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La création des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2D3CF-2C45-3E3D-8CA0-E694EF98A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La deuxième méthode est de modifier le fichier _ViewStart.cshtml pour appliquer le Layout à toutes vos pages par défaut.</a:t>
            </a:r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C9BCCE-AE85-A085-1EB8-38C6CFADA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839" y="4401041"/>
            <a:ext cx="3982006" cy="914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C61FF7-8683-DEAB-697E-E3B488977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839" y="3039586"/>
            <a:ext cx="261937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77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E64D-808A-4007-8B41-3D405C502C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création</a:t>
            </a:r>
            <a:r>
              <a:rPr lang="en-CA" dirty="0"/>
              <a:t> des pages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A6E50-9F76-441C-9B23-927876594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Et voilà, on voit que le code du </a:t>
            </a:r>
            <a:r>
              <a:rPr lang="fr-CA" dirty="0" err="1"/>
              <a:t>Layout</a:t>
            </a:r>
            <a:r>
              <a:rPr lang="fr-CA" dirty="0"/>
              <a:t> s'est appliqué ainsi que le code de la page.</a:t>
            </a:r>
          </a:p>
          <a:p>
            <a:endParaRPr lang="fr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8A57A5-47DB-7EA7-FAC3-3DF676951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441" y="3114204"/>
            <a:ext cx="6961579" cy="32910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88AA7F-8070-A204-E978-0B9CE9AD0F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175" y="3114204"/>
            <a:ext cx="3629532" cy="15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592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E64D-808A-4007-8B41-3D405C502C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création</a:t>
            </a:r>
            <a:r>
              <a:rPr lang="en-CA" dirty="0"/>
              <a:t> des pages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A6E50-9F76-441C-9B23-927876594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donc qui termine la section sur la création des pages.</a:t>
            </a:r>
          </a:p>
          <a:p>
            <a:r>
              <a:rPr lang="fr-CA" dirty="0"/>
              <a:t>Dans la prochaine section, nous couvrirons la « syntaxe </a:t>
            </a:r>
            <a:r>
              <a:rPr lang="fr-CA" dirty="0" err="1"/>
              <a:t>Razor</a:t>
            </a:r>
            <a:r>
              <a:rPr lang="fr-CA" dirty="0"/>
              <a:t> » qui permet d’ajouter la logique dans les pages clientes.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688538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499849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2F3BC-A35C-4A1C-BB14-644AC0D293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7452E-8CF2-4CF2-917F-73D54941A1D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Comme nous </a:t>
            </a:r>
            <a:r>
              <a:rPr lang="en-CA" dirty="0" err="1"/>
              <a:t>avons</a:t>
            </a:r>
            <a:r>
              <a:rPr lang="en-CA" dirty="0"/>
              <a:t> vu, </a:t>
            </a:r>
            <a:r>
              <a:rPr lang="en-CA" dirty="0" err="1"/>
              <a:t>chaque</a:t>
            </a:r>
            <a:r>
              <a:rPr lang="en-CA" dirty="0"/>
              <a:t> page à </a:t>
            </a:r>
            <a:r>
              <a:rPr lang="en-CA" dirty="0" err="1"/>
              <a:t>une</a:t>
            </a:r>
            <a:r>
              <a:rPr lang="en-CA" dirty="0"/>
              <a:t> extension "</a:t>
            </a:r>
            <a:r>
              <a:rPr lang="en-CA" dirty="0" err="1"/>
              <a:t>cshtml</a:t>
            </a:r>
            <a:r>
              <a:rPr lang="en-CA" dirty="0"/>
              <a:t>", </a:t>
            </a:r>
            <a:r>
              <a:rPr lang="en-CA" dirty="0" err="1"/>
              <a:t>c'est</a:t>
            </a:r>
            <a:r>
              <a:rPr lang="en-CA" dirty="0"/>
              <a:t>-à-dire </a:t>
            </a:r>
            <a:r>
              <a:rPr lang="en-CA" dirty="0" err="1"/>
              <a:t>qu'elle</a:t>
            </a:r>
            <a:r>
              <a:rPr lang="en-CA" dirty="0"/>
              <a:t> </a:t>
            </a:r>
            <a:r>
              <a:rPr lang="en-CA" dirty="0" err="1"/>
              <a:t>peut</a:t>
            </a:r>
            <a:r>
              <a:rPr lang="en-CA" dirty="0"/>
              <a:t> combine du C# (cs) à du HTML (html).</a:t>
            </a:r>
          </a:p>
          <a:p>
            <a:r>
              <a:rPr lang="en-CA" dirty="0" err="1"/>
              <a:t>C'est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qu'on</a:t>
            </a:r>
            <a:r>
              <a:rPr lang="en-CA" dirty="0"/>
              <a:t> </a:t>
            </a:r>
            <a:r>
              <a:rPr lang="en-CA" dirty="0" err="1"/>
              <a:t>appelle</a:t>
            </a:r>
            <a:r>
              <a:rPr lang="en-CA" dirty="0"/>
              <a:t> les "Razor Page".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 err="1"/>
              <a:t>Chacune</a:t>
            </a:r>
            <a:r>
              <a:rPr lang="en-CA" dirty="0"/>
              <a:t> de </a:t>
            </a:r>
            <a:r>
              <a:rPr lang="en-CA" dirty="0" err="1"/>
              <a:t>ces</a:t>
            </a:r>
            <a:r>
              <a:rPr lang="en-CA" dirty="0"/>
              <a:t> pages a </a:t>
            </a:r>
            <a:r>
              <a:rPr lang="en-CA" dirty="0" err="1"/>
              <a:t>également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page ".</a:t>
            </a:r>
            <a:r>
              <a:rPr lang="en-CA" dirty="0" err="1"/>
              <a:t>cshtml.cs</a:t>
            </a:r>
            <a:r>
              <a:rPr lang="en-CA" dirty="0"/>
              <a:t>". Celle-ci </a:t>
            </a:r>
            <a:r>
              <a:rPr lang="en-CA" dirty="0" err="1"/>
              <a:t>offre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OnGet</a:t>
            </a:r>
            <a:r>
              <a:rPr lang="en-CA" dirty="0"/>
              <a:t>() qui </a:t>
            </a:r>
            <a:r>
              <a:rPr lang="en-CA" dirty="0" err="1"/>
              <a:t>contiendra</a:t>
            </a:r>
            <a:r>
              <a:rPr lang="en-CA" dirty="0"/>
              <a:t> du code C#. </a:t>
            </a:r>
          </a:p>
          <a:p>
            <a:endParaRPr lang="en-CA" dirty="0"/>
          </a:p>
          <a:p>
            <a:r>
              <a:rPr lang="en-CA" dirty="0"/>
              <a:t>Dans </a:t>
            </a:r>
            <a:r>
              <a:rPr lang="en-CA" dirty="0" err="1"/>
              <a:t>tous</a:t>
            </a:r>
            <a:r>
              <a:rPr lang="en-CA" dirty="0"/>
              <a:t> les </a:t>
            </a:r>
            <a:r>
              <a:rPr lang="en-CA" dirty="0" err="1"/>
              <a:t>cas</a:t>
            </a:r>
            <a:r>
              <a:rPr lang="en-CA" dirty="0"/>
              <a:t>, le code C# sera </a:t>
            </a:r>
            <a:r>
              <a:rPr lang="en-CA" dirty="0" err="1"/>
              <a:t>exécuté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 que la page ne </a:t>
            </a:r>
            <a:r>
              <a:rPr lang="en-CA" dirty="0" err="1"/>
              <a:t>soit</a:t>
            </a:r>
            <a:r>
              <a:rPr lang="en-CA" dirty="0"/>
              <a:t> </a:t>
            </a:r>
            <a:r>
              <a:rPr lang="en-CA" dirty="0" err="1"/>
              <a:t>envoyée</a:t>
            </a:r>
            <a:r>
              <a:rPr lang="en-CA" dirty="0"/>
              <a:t> au client.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578474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5D361-9FEC-4FE3-B237-DEA63CFF2C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991F2-F94A-4983-B6FE-D635ABCEEA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fichiers</a:t>
            </a:r>
            <a:r>
              <a:rPr lang="en-CA" dirty="0"/>
              <a:t> ".</a:t>
            </a:r>
            <a:r>
              <a:rPr lang="en-CA" dirty="0" err="1"/>
              <a:t>cshtml</a:t>
            </a:r>
            <a:r>
              <a:rPr lang="en-CA" dirty="0"/>
              <a:t>" </a:t>
            </a:r>
            <a:r>
              <a:rPr lang="en-CA" dirty="0" err="1"/>
              <a:t>sont</a:t>
            </a:r>
            <a:r>
              <a:rPr lang="en-CA" dirty="0"/>
              <a:t> des </a:t>
            </a:r>
            <a:r>
              <a:rPr lang="en-CA" dirty="0" err="1"/>
              <a:t>fichiers</a:t>
            </a:r>
            <a:r>
              <a:rPr lang="en-CA" dirty="0"/>
              <a:t> de code client, </a:t>
            </a:r>
            <a:r>
              <a:rPr lang="en-CA" dirty="0" err="1"/>
              <a:t>mais</a:t>
            </a:r>
            <a:r>
              <a:rPr lang="en-CA" dirty="0"/>
              <a:t> qui </a:t>
            </a:r>
            <a:r>
              <a:rPr lang="en-CA" dirty="0" err="1"/>
              <a:t>intègre</a:t>
            </a:r>
            <a:r>
              <a:rPr lang="en-CA" dirty="0"/>
              <a:t> du code C#.</a:t>
            </a:r>
          </a:p>
          <a:p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utilité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typiquement</a:t>
            </a:r>
            <a:r>
              <a:rPr lang="en-CA" dirty="0"/>
              <a:t> </a:t>
            </a:r>
            <a:r>
              <a:rPr lang="en-CA" dirty="0" err="1"/>
              <a:t>d'intégrer</a:t>
            </a:r>
            <a:r>
              <a:rPr lang="en-CA" dirty="0"/>
              <a:t> la </a:t>
            </a:r>
            <a:r>
              <a:rPr lang="en-CA" dirty="0" err="1"/>
              <a:t>logique</a:t>
            </a:r>
            <a:r>
              <a:rPr lang="en-CA" dirty="0"/>
              <a:t> </a:t>
            </a:r>
            <a:r>
              <a:rPr lang="en-CA" dirty="0" err="1"/>
              <a:t>d'affichage</a:t>
            </a:r>
            <a:r>
              <a:rPr lang="en-CA" dirty="0"/>
              <a:t> des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préalablement</a:t>
            </a:r>
            <a:r>
              <a:rPr lang="en-CA" dirty="0"/>
              <a:t> </a:t>
            </a:r>
            <a:r>
              <a:rPr lang="en-CA" dirty="0" err="1"/>
              <a:t>traitée</a:t>
            </a:r>
            <a:r>
              <a:rPr lang="en-CA" dirty="0"/>
              <a:t> dans le </a:t>
            </a:r>
            <a:r>
              <a:rPr lang="en-CA" dirty="0" err="1"/>
              <a:t>fichier</a:t>
            </a:r>
            <a:r>
              <a:rPr lang="en-CA" dirty="0"/>
              <a:t> ".</a:t>
            </a:r>
            <a:r>
              <a:rPr lang="en-CA" dirty="0" err="1"/>
              <a:t>cshtml.cs</a:t>
            </a:r>
            <a:r>
              <a:rPr lang="en-CA" dirty="0"/>
              <a:t>".</a:t>
            </a:r>
          </a:p>
          <a:p>
            <a:endParaRPr lang="en-CA" dirty="0"/>
          </a:p>
          <a:p>
            <a:r>
              <a:rPr lang="en-CA" dirty="0" err="1"/>
              <a:t>Prenons</a:t>
            </a:r>
            <a:r>
              <a:rPr lang="en-CA" dirty="0"/>
              <a:t> </a:t>
            </a:r>
            <a:r>
              <a:rPr lang="en-CA" dirty="0" err="1"/>
              <a:t>quelques</a:t>
            </a:r>
            <a:r>
              <a:rPr lang="en-CA" dirty="0"/>
              <a:t> minutes pour </a:t>
            </a:r>
            <a:r>
              <a:rPr lang="en-CA" dirty="0" err="1"/>
              <a:t>voir</a:t>
            </a:r>
            <a:r>
              <a:rPr lang="en-CA" dirty="0"/>
              <a:t>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syntaxe</a:t>
            </a:r>
            <a:r>
              <a:rPr lang="en-CA" dirty="0"/>
              <a:t>...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621479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5D361-9FEC-4FE3-B237-DEA63CFF2C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991F2-F94A-4983-B6FE-D635ABCEEA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 code C# </a:t>
            </a:r>
            <a:r>
              <a:rPr lang="en-CA" dirty="0" err="1"/>
              <a:t>doit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intégré</a:t>
            </a:r>
            <a:r>
              <a:rPr lang="en-CA" dirty="0"/>
              <a:t> avec le </a:t>
            </a:r>
            <a:r>
              <a:rPr lang="en-CA" dirty="0" err="1"/>
              <a:t>caractère</a:t>
            </a:r>
            <a:r>
              <a:rPr lang="en-CA" dirty="0"/>
              <a:t> </a:t>
            </a:r>
            <a:r>
              <a:rPr lang="en-CA" dirty="0" err="1"/>
              <a:t>spécial</a:t>
            </a:r>
            <a:r>
              <a:rPr lang="en-CA" dirty="0"/>
              <a:t> "@".</a:t>
            </a:r>
          </a:p>
          <a:p>
            <a:r>
              <a:rPr lang="en-CA" dirty="0"/>
              <a:t>Il </a:t>
            </a:r>
            <a:r>
              <a:rPr lang="en-CA" dirty="0" err="1"/>
              <a:t>peut</a:t>
            </a:r>
            <a:r>
              <a:rPr lang="en-CA" dirty="0"/>
              <a:t> le faire de deux </a:t>
            </a:r>
            <a:r>
              <a:rPr lang="en-CA" dirty="0" err="1"/>
              <a:t>façons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Instruction </a:t>
            </a:r>
            <a:r>
              <a:rPr lang="en-CA" dirty="0" err="1"/>
              <a:t>individuelle</a:t>
            </a:r>
            <a:endParaRPr lang="en-CA" dirty="0"/>
          </a:p>
          <a:p>
            <a:pPr lvl="1"/>
            <a:r>
              <a:rPr lang="en-CA" dirty="0"/>
              <a:t>Bloc </a:t>
            </a:r>
            <a:r>
              <a:rPr lang="en-CA" dirty="0" err="1"/>
              <a:t>d'instruction</a:t>
            </a:r>
            <a:endParaRPr lang="en-CA" dirty="0"/>
          </a:p>
          <a:p>
            <a:pPr marL="457200" lvl="1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1059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Instruction individuelle</a:t>
            </a:r>
          </a:p>
        </p:txBody>
      </p:sp>
    </p:spTree>
    <p:extLst>
      <p:ext uri="{BB962C8B-B14F-4D97-AF65-F5344CB8AC3E}">
        <p14:creationId xmlns:p14="http://schemas.microsoft.com/office/powerpoint/2010/main" val="30852496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5D361-9FEC-4FE3-B237-DEA63CFF2C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991F2-F94A-4983-B6FE-D635ABCEEA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dirty="0"/>
              <a:t>Instruction </a:t>
            </a:r>
            <a:r>
              <a:rPr lang="en-CA" dirty="0" err="1"/>
              <a:t>individuelle</a:t>
            </a:r>
            <a:endParaRPr lang="en-CA" dirty="0"/>
          </a:p>
          <a:p>
            <a:r>
              <a:rPr lang="en-CA" dirty="0"/>
              <a:t>La </a:t>
            </a:r>
            <a:r>
              <a:rPr lang="en-CA" dirty="0" err="1"/>
              <a:t>principale</a:t>
            </a:r>
            <a:r>
              <a:rPr lang="en-CA" dirty="0"/>
              <a:t> </a:t>
            </a:r>
            <a:r>
              <a:rPr lang="en-CA" dirty="0" err="1"/>
              <a:t>utilité</a:t>
            </a:r>
            <a:r>
              <a:rPr lang="en-CA" dirty="0"/>
              <a:t> de la </a:t>
            </a:r>
            <a:r>
              <a:rPr lang="en-CA" dirty="0" err="1"/>
              <a:t>syntaxe</a:t>
            </a:r>
            <a:r>
              <a:rPr lang="en-CA" dirty="0"/>
              <a:t> Razor et de </a:t>
            </a:r>
            <a:r>
              <a:rPr lang="en-CA" dirty="0" err="1"/>
              <a:t>permettre</a:t>
            </a:r>
            <a:r>
              <a:rPr lang="en-CA" dirty="0"/>
              <a:t> </a:t>
            </a:r>
            <a:r>
              <a:rPr lang="en-CA" dirty="0" err="1"/>
              <a:t>d'inclure</a:t>
            </a:r>
            <a:r>
              <a:rPr lang="en-CA" dirty="0"/>
              <a:t> des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provenant</a:t>
            </a:r>
            <a:r>
              <a:rPr lang="en-CA" dirty="0"/>
              <a:t> du code C# (du </a:t>
            </a:r>
            <a:r>
              <a:rPr lang="en-CA" dirty="0" err="1"/>
              <a:t>serveur</a:t>
            </a:r>
            <a:r>
              <a:rPr lang="en-CA" dirty="0"/>
              <a:t>) </a:t>
            </a:r>
            <a:r>
              <a:rPr lang="en-CA" dirty="0" err="1"/>
              <a:t>afin</a:t>
            </a:r>
            <a:r>
              <a:rPr lang="en-CA" dirty="0"/>
              <a:t> </a:t>
            </a:r>
            <a:r>
              <a:rPr lang="en-CA" dirty="0" err="1"/>
              <a:t>qu'il</a:t>
            </a:r>
            <a:r>
              <a:rPr lang="en-CA" dirty="0"/>
              <a:t> </a:t>
            </a:r>
            <a:r>
              <a:rPr lang="en-CA" dirty="0" err="1"/>
              <a:t>soit</a:t>
            </a:r>
            <a:r>
              <a:rPr lang="en-CA" dirty="0"/>
              <a:t> visible dans le code client.</a:t>
            </a:r>
          </a:p>
          <a:p>
            <a:r>
              <a:rPr lang="en-CA" dirty="0"/>
              <a:t>Dans bien des </a:t>
            </a:r>
            <a:r>
              <a:rPr lang="en-CA" dirty="0" err="1"/>
              <a:t>cas</a:t>
            </a:r>
            <a:r>
              <a:rPr lang="en-CA" dirty="0"/>
              <a:t>, les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seront</a:t>
            </a:r>
            <a:r>
              <a:rPr lang="en-CA" dirty="0"/>
              <a:t> </a:t>
            </a:r>
            <a:r>
              <a:rPr lang="en-CA" dirty="0" err="1"/>
              <a:t>transférées</a:t>
            </a:r>
            <a:r>
              <a:rPr lang="en-CA" dirty="0"/>
              <a:t> dans </a:t>
            </a:r>
            <a:r>
              <a:rPr lang="en-CA" dirty="0" err="1"/>
              <a:t>une</a:t>
            </a:r>
            <a:r>
              <a:rPr lang="en-CA" dirty="0"/>
              <a:t> variable qui </a:t>
            </a:r>
            <a:r>
              <a:rPr lang="en-CA" dirty="0" err="1"/>
              <a:t>devra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affichée</a:t>
            </a:r>
            <a:r>
              <a:rPr lang="en-CA" dirty="0"/>
              <a:t> dans le code client.</a:t>
            </a:r>
          </a:p>
          <a:p>
            <a:r>
              <a:rPr lang="en-CA" dirty="0"/>
              <a:t>Une instruction C#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intégré</a:t>
            </a:r>
            <a:r>
              <a:rPr lang="en-CA" dirty="0"/>
              <a:t> dans la page CSHTML avec le </a:t>
            </a:r>
            <a:r>
              <a:rPr lang="en-CA" dirty="0" err="1"/>
              <a:t>caractère</a:t>
            </a:r>
            <a:r>
              <a:rPr lang="en-CA" dirty="0"/>
              <a:t> "@".</a:t>
            </a:r>
          </a:p>
          <a:p>
            <a:r>
              <a:rPr lang="en-CA" dirty="0"/>
              <a:t>Si </a:t>
            </a:r>
            <a:r>
              <a:rPr lang="en-CA" dirty="0" err="1"/>
              <a:t>une</a:t>
            </a:r>
            <a:r>
              <a:rPr lang="en-CA" dirty="0"/>
              <a:t> variable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utilisée</a:t>
            </a:r>
            <a:r>
              <a:rPr lang="en-CA" dirty="0"/>
              <a:t>, </a:t>
            </a:r>
            <a:r>
              <a:rPr lang="en-CA" dirty="0" err="1"/>
              <a:t>celle</a:t>
            </a:r>
            <a:r>
              <a:rPr lang="en-CA" dirty="0"/>
              <a:t>-ci sera </a:t>
            </a:r>
            <a:r>
              <a:rPr lang="en-CA" dirty="0" err="1"/>
              <a:t>affichée</a:t>
            </a:r>
            <a:r>
              <a:rPr lang="en-CA" dirty="0"/>
              <a:t> dans le code client.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comment </a:t>
            </a:r>
            <a:r>
              <a:rPr lang="en-CA" dirty="0" err="1"/>
              <a:t>s'y</a:t>
            </a:r>
            <a:r>
              <a:rPr lang="en-CA" dirty="0"/>
              <a:t> prendre.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528848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5D361-9FEC-4FE3-B237-DEA63CFF2C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991F2-F94A-4983-B6FE-D635ABCEEA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/>
              <a:t>Exemple 2</a:t>
            </a:r>
          </a:p>
          <a:p>
            <a:r>
              <a:rPr lang="en-CA"/>
              <a:t>&lt;h2&gt; </a:t>
            </a:r>
            <a:r>
              <a:rPr lang="en-CA" dirty="0">
                <a:solidFill>
                  <a:srgbClr val="FFC000"/>
                </a:solidFill>
              </a:rPr>
              <a:t>@</a:t>
            </a:r>
            <a:r>
              <a:rPr lang="en-CA" dirty="0" err="1">
                <a:solidFill>
                  <a:srgbClr val="FFC000"/>
                </a:solidFill>
              </a:rPr>
              <a:t>ma_Variable</a:t>
            </a:r>
            <a:r>
              <a:rPr lang="en-CA" dirty="0"/>
              <a:t> </a:t>
            </a:r>
            <a:r>
              <a:rPr lang="en-CA"/>
              <a:t>&lt;/h2&gt;</a:t>
            </a:r>
            <a:endParaRPr lang="en-CA" dirty="0"/>
          </a:p>
          <a:p>
            <a:pPr lvl="1"/>
            <a:endParaRPr lang="fr-C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9EBAA3-B378-1834-5B07-24EBBB981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142" y="3246314"/>
            <a:ext cx="4124325" cy="2371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EF5490-BA3A-5E51-72EA-803087EFCC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3464" y="3246314"/>
            <a:ext cx="35147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72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ASP.NET offre une structure permettant d'intégrer du code client (</a:t>
            </a:r>
            <a:r>
              <a:rPr lang="fr-CA" dirty="0" err="1"/>
              <a:t>HTML,CSS,JavaScript</a:t>
            </a:r>
            <a:r>
              <a:rPr lang="fr-CA" dirty="0"/>
              <a:t>) à un langage serveur permettant le traitement dynamique de l'information (écrire dans un fichier, interroger une base de données, etc.)</a:t>
            </a:r>
          </a:p>
          <a:p>
            <a:endParaRPr lang="fr-CA" dirty="0"/>
          </a:p>
          <a:p>
            <a:r>
              <a:rPr lang="fr-CA" dirty="0"/>
              <a:t>Vous aurez donc l'opportunité d'utiliser un type de page propre à ce langage qui permet d'intégrer le tout et ainsi permettre la création d'une application web.</a:t>
            </a:r>
          </a:p>
          <a:p>
            <a:endParaRPr lang="fr-CA" dirty="0"/>
          </a:p>
          <a:p>
            <a:r>
              <a:rPr lang="fr-CA" dirty="0"/>
              <a:t>Ce type de page s'appelle une "</a:t>
            </a:r>
            <a:r>
              <a:rPr lang="fr-CA" dirty="0" err="1"/>
              <a:t>Razor</a:t>
            </a:r>
            <a:r>
              <a:rPr lang="fr-CA" dirty="0"/>
              <a:t> Page".</a:t>
            </a:r>
          </a:p>
        </p:txBody>
      </p:sp>
    </p:spTree>
    <p:extLst>
      <p:ext uri="{BB962C8B-B14F-4D97-AF65-F5344CB8AC3E}">
        <p14:creationId xmlns:p14="http://schemas.microsoft.com/office/powerpoint/2010/main" val="24559090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5D361-9FEC-4FE3-B237-DEA63CFF2C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991F2-F94A-4983-B6FE-D635ABCEEA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Comme on </a:t>
            </a:r>
            <a:r>
              <a:rPr lang="en-CA" dirty="0" err="1"/>
              <a:t>peut</a:t>
            </a:r>
            <a:r>
              <a:rPr lang="en-CA" dirty="0"/>
              <a:t> le </a:t>
            </a:r>
            <a:r>
              <a:rPr lang="en-CA" dirty="0" err="1"/>
              <a:t>voir</a:t>
            </a:r>
            <a:r>
              <a:rPr lang="en-CA" dirty="0"/>
              <a:t>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de limiter </a:t>
            </a:r>
            <a:r>
              <a:rPr lang="en-CA" dirty="0" err="1"/>
              <a:t>l'intégration</a:t>
            </a:r>
            <a:r>
              <a:rPr lang="en-CA" dirty="0"/>
              <a:t> du code C# et du code client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la </a:t>
            </a:r>
            <a:r>
              <a:rPr lang="en-CA" dirty="0" err="1"/>
              <a:t>syntaxe</a:t>
            </a:r>
            <a:r>
              <a:rPr lang="en-CA" dirty="0"/>
              <a:t> Razor.</a:t>
            </a:r>
          </a:p>
          <a:p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sous </a:t>
            </a:r>
            <a:r>
              <a:rPr lang="en-CA" dirty="0" err="1"/>
              <a:t>peu</a:t>
            </a:r>
            <a:r>
              <a:rPr lang="en-CA" dirty="0"/>
              <a:t> </a:t>
            </a:r>
            <a:r>
              <a:rPr lang="en-CA" dirty="0" err="1"/>
              <a:t>qu'il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</a:t>
            </a:r>
            <a:r>
              <a:rPr lang="en-CA" dirty="0" err="1"/>
              <a:t>d'inclure</a:t>
            </a:r>
            <a:r>
              <a:rPr lang="en-CA" dirty="0"/>
              <a:t> des </a:t>
            </a:r>
            <a:r>
              <a:rPr lang="en-CA" dirty="0" err="1"/>
              <a:t>éléments</a:t>
            </a:r>
            <a:r>
              <a:rPr lang="en-CA" dirty="0"/>
              <a:t> plus complexes </a:t>
            </a:r>
            <a:r>
              <a:rPr lang="en-CA" dirty="0" err="1"/>
              <a:t>comme</a:t>
            </a:r>
            <a:r>
              <a:rPr lang="en-CA" dirty="0"/>
              <a:t> les </a:t>
            </a:r>
            <a:r>
              <a:rPr lang="en-CA" dirty="0" err="1"/>
              <a:t>boucles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maintenant</a:t>
            </a:r>
            <a:r>
              <a:rPr lang="en-CA" dirty="0"/>
              <a:t> </a:t>
            </a:r>
            <a:r>
              <a:rPr lang="en-CA" dirty="0" err="1"/>
              <a:t>voir</a:t>
            </a:r>
            <a:r>
              <a:rPr lang="en-CA" dirty="0"/>
              <a:t> comment </a:t>
            </a:r>
            <a:r>
              <a:rPr lang="en-CA" dirty="0" err="1"/>
              <a:t>intégrer</a:t>
            </a:r>
            <a:r>
              <a:rPr lang="en-CA" dirty="0"/>
              <a:t> de </a:t>
            </a:r>
            <a:r>
              <a:rPr lang="en-CA" dirty="0" err="1"/>
              <a:t>plusieurs</a:t>
            </a:r>
            <a:r>
              <a:rPr lang="en-CA" dirty="0"/>
              <a:t> instructions avec les </a:t>
            </a:r>
            <a:r>
              <a:rPr lang="en-CA" dirty="0">
                <a:solidFill>
                  <a:srgbClr val="FFC000"/>
                </a:solidFill>
              </a:rPr>
              <a:t>instructions </a:t>
            </a:r>
            <a:r>
              <a:rPr lang="en-CA" dirty="0" err="1">
                <a:solidFill>
                  <a:srgbClr val="FFC000"/>
                </a:solidFill>
              </a:rPr>
              <a:t>en</a:t>
            </a:r>
            <a:r>
              <a:rPr lang="en-CA" dirty="0">
                <a:solidFill>
                  <a:srgbClr val="FFC000"/>
                </a:solidFill>
              </a:rPr>
              <a:t> bloc</a:t>
            </a:r>
            <a:r>
              <a:rPr lang="en-CA" dirty="0"/>
              <a:t>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322505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Instruction en bloc</a:t>
            </a:r>
          </a:p>
        </p:txBody>
      </p:sp>
    </p:spTree>
    <p:extLst>
      <p:ext uri="{BB962C8B-B14F-4D97-AF65-F5344CB8AC3E}">
        <p14:creationId xmlns:p14="http://schemas.microsoft.com/office/powerpoint/2010/main" val="21872069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5D361-9FEC-4FE3-B237-DEA63CFF2C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991F2-F94A-4983-B6FE-D635ABCEEA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/>
              <a:t>Bloc </a:t>
            </a:r>
            <a:r>
              <a:rPr lang="en-CA" dirty="0" err="1"/>
              <a:t>d'instruction</a:t>
            </a:r>
            <a:endParaRPr lang="en-CA" dirty="0"/>
          </a:p>
          <a:p>
            <a:r>
              <a:rPr lang="en-CA" dirty="0"/>
              <a:t>La </a:t>
            </a:r>
            <a:r>
              <a:rPr lang="en-CA" dirty="0" err="1"/>
              <a:t>syntaxe</a:t>
            </a:r>
            <a:r>
              <a:rPr lang="en-CA" dirty="0"/>
              <a:t> Razor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permet</a:t>
            </a:r>
            <a:r>
              <a:rPr lang="en-CA" dirty="0"/>
              <a:t> de programmer du code C# du </a:t>
            </a:r>
            <a:r>
              <a:rPr lang="en-CA" dirty="0" err="1"/>
              <a:t>côté</a:t>
            </a:r>
            <a:r>
              <a:rPr lang="en-CA" dirty="0"/>
              <a:t> client dans un bloc.</a:t>
            </a:r>
          </a:p>
          <a:p>
            <a:endParaRPr lang="en-CA" dirty="0"/>
          </a:p>
          <a:p>
            <a:r>
              <a:rPr lang="en-CA" dirty="0"/>
              <a:t>Elle utilise la </a:t>
            </a:r>
            <a:r>
              <a:rPr lang="en-CA" dirty="0" err="1"/>
              <a:t>syntaxe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:</a:t>
            </a:r>
          </a:p>
          <a:p>
            <a:pPr marL="457200" lvl="1" indent="0">
              <a:buNone/>
            </a:pPr>
            <a:r>
              <a:rPr lang="en-CA" dirty="0"/>
              <a:t>@{</a:t>
            </a:r>
          </a:p>
          <a:p>
            <a:pPr marL="914400" lvl="2" indent="0">
              <a:buNone/>
            </a:pPr>
            <a:r>
              <a:rPr lang="en-CA" dirty="0"/>
              <a:t>//Instruction 1</a:t>
            </a:r>
          </a:p>
          <a:p>
            <a:pPr marL="914400" lvl="2" indent="0">
              <a:buNone/>
            </a:pPr>
            <a:r>
              <a:rPr lang="en-CA" dirty="0"/>
              <a:t>//Instruction 2</a:t>
            </a:r>
          </a:p>
          <a:p>
            <a:pPr marL="914400" lvl="2" indent="0">
              <a:buNone/>
            </a:pPr>
            <a:r>
              <a:rPr lang="en-CA" dirty="0"/>
              <a:t>//Instruction ...</a:t>
            </a:r>
          </a:p>
          <a:p>
            <a:pPr marL="457200" lvl="1" indent="0">
              <a:buNone/>
            </a:pPr>
            <a:r>
              <a:rPr lang="en-CA" dirty="0"/>
              <a:t>}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013646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F954-30DD-47DD-9DC6-46DA3ECA5C4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1721-1A26-4BFF-9809-8E81DCFB387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A775C2-90B8-EF84-2367-3C0A6B98E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58" y="3045919"/>
            <a:ext cx="4381500" cy="21526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72B8DA-4DDB-AD74-98EA-6AB996468E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6582" y="3045919"/>
            <a:ext cx="3620005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3398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F954-30DD-47DD-9DC6-46DA3ECA5C4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1721-1A26-4BFF-9809-8E81DCFB387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Il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 possible </a:t>
            </a:r>
            <a:r>
              <a:rPr lang="en-CA" dirty="0" err="1"/>
              <a:t>d'afficher</a:t>
            </a:r>
            <a:r>
              <a:rPr lang="en-CA" dirty="0"/>
              <a:t> le </a:t>
            </a:r>
            <a:r>
              <a:rPr lang="en-CA" dirty="0" err="1"/>
              <a:t>contenu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variable dans le code HTML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le </a:t>
            </a:r>
            <a:r>
              <a:rPr lang="en-CA" dirty="0" err="1"/>
              <a:t>symbole</a:t>
            </a:r>
            <a:r>
              <a:rPr lang="en-CA" dirty="0"/>
              <a:t> "@" dans le bloc de code.</a:t>
            </a:r>
          </a:p>
          <a:p>
            <a:endParaRPr lang="en-CA" dirty="0"/>
          </a:p>
          <a:p>
            <a:r>
              <a:rPr lang="en-CA" dirty="0" err="1"/>
              <a:t>Syntaxe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@{</a:t>
            </a:r>
          </a:p>
          <a:p>
            <a:pPr marL="0" indent="0">
              <a:buNone/>
            </a:pPr>
            <a:r>
              <a:rPr lang="en-CA" dirty="0"/>
              <a:t>	int x = 1;</a:t>
            </a:r>
          </a:p>
          <a:p>
            <a:pPr marL="0" indent="0">
              <a:buNone/>
            </a:pPr>
            <a:r>
              <a:rPr lang="en-CA" dirty="0"/>
              <a:t>	@x</a:t>
            </a:r>
          </a:p>
          <a:p>
            <a:pPr marL="0" indent="0">
              <a:buNone/>
            </a:pPr>
            <a:r>
              <a:rPr lang="en-CA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26135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F954-30DD-47DD-9DC6-46DA3ECA5C4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1721-1A26-4BFF-9809-8E81DCFB387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Exemple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F5FE92-D2DE-0C87-4BED-8C55D59AC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312" y="3006006"/>
            <a:ext cx="3820058" cy="21243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928BA6-8C4E-DD0C-6FEF-97273A82D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6650" y="3006006"/>
            <a:ext cx="3210373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564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5D361-9FEC-4FE3-B237-DEA63CFF2C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991F2-F94A-4983-B6FE-D635ABCEEA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De </a:t>
            </a:r>
            <a:r>
              <a:rPr lang="en-CA" dirty="0" err="1"/>
              <a:t>façon</a:t>
            </a:r>
            <a:r>
              <a:rPr lang="en-CA" dirty="0"/>
              <a:t> </a:t>
            </a:r>
            <a:r>
              <a:rPr lang="en-CA" dirty="0" err="1"/>
              <a:t>similaire</a:t>
            </a:r>
            <a:r>
              <a:rPr lang="en-CA" dirty="0"/>
              <a:t> aux instructions </a:t>
            </a:r>
            <a:r>
              <a:rPr lang="en-CA" dirty="0" err="1"/>
              <a:t>uniques</a:t>
            </a:r>
            <a:r>
              <a:rPr lang="en-CA" dirty="0"/>
              <a:t>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</a:t>
            </a:r>
            <a:r>
              <a:rPr lang="en-CA" dirty="0" err="1"/>
              <a:t>d'utiliser</a:t>
            </a:r>
            <a:r>
              <a:rPr lang="en-CA" dirty="0"/>
              <a:t> des </a:t>
            </a:r>
            <a:r>
              <a:rPr lang="en-CA" dirty="0" err="1"/>
              <a:t>boucles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le </a:t>
            </a:r>
            <a:r>
              <a:rPr lang="en-CA" dirty="0" err="1"/>
              <a:t>symbole</a:t>
            </a:r>
            <a:r>
              <a:rPr lang="en-CA" dirty="0"/>
              <a:t> "@".</a:t>
            </a:r>
          </a:p>
          <a:p>
            <a:r>
              <a:rPr lang="en-CA" dirty="0"/>
              <a:t>Pour 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cas</a:t>
            </a:r>
            <a:r>
              <a:rPr lang="en-CA" dirty="0"/>
              <a:t> </a:t>
            </a:r>
            <a:r>
              <a:rPr lang="en-CA" dirty="0" err="1"/>
              <a:t>d'exception</a:t>
            </a:r>
            <a:r>
              <a:rPr lang="en-CA" dirty="0"/>
              <a:t>, la page </a:t>
            </a:r>
            <a:r>
              <a:rPr lang="en-CA" dirty="0" err="1"/>
              <a:t>saura</a:t>
            </a:r>
            <a:r>
              <a:rPr lang="en-CA" dirty="0"/>
              <a:t> que les accolades font </a:t>
            </a:r>
            <a:r>
              <a:rPr lang="en-CA" dirty="0" err="1"/>
              <a:t>partie</a:t>
            </a:r>
            <a:r>
              <a:rPr lang="en-CA" dirty="0"/>
              <a:t> de la boucle </a:t>
            </a:r>
            <a:r>
              <a:rPr lang="en-CA" dirty="0" err="1"/>
              <a:t>même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elles</a:t>
            </a:r>
            <a:r>
              <a:rPr lang="en-CA" dirty="0"/>
              <a:t> ne </a:t>
            </a:r>
            <a:r>
              <a:rPr lang="en-CA" dirty="0" err="1"/>
              <a:t>sont</a:t>
            </a:r>
            <a:r>
              <a:rPr lang="en-CA" dirty="0"/>
              <a:t> pas </a:t>
            </a:r>
            <a:r>
              <a:rPr lang="en-CA" dirty="0" err="1"/>
              <a:t>explicitement</a:t>
            </a:r>
            <a:r>
              <a:rPr lang="en-CA" dirty="0"/>
              <a:t> sur la </a:t>
            </a:r>
            <a:r>
              <a:rPr lang="en-CA" dirty="0" err="1"/>
              <a:t>même</a:t>
            </a:r>
            <a:r>
              <a:rPr lang="en-CA" dirty="0"/>
              <a:t> </a:t>
            </a:r>
            <a:r>
              <a:rPr lang="en-CA" dirty="0" err="1"/>
              <a:t>ligne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définit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</a:t>
            </a:r>
            <a:r>
              <a:rPr lang="en-CA" dirty="0" err="1"/>
              <a:t>telle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831132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F954-30DD-47DD-9DC6-46DA3ECA5C4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syntaxe </a:t>
            </a:r>
            <a:r>
              <a:rPr lang="fr-CA" dirty="0" err="1"/>
              <a:t>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1721-1A26-4BFF-9809-8E81DCFB387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Exemple</a:t>
            </a:r>
            <a:r>
              <a:rPr lang="en-CA" dirty="0"/>
              <a:t>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BD55B4-243C-FD09-8F46-2B470F6D5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474" y="3324225"/>
            <a:ext cx="3858163" cy="20481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143FEF-A20B-D19E-51CD-56BCF0AAA9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72" y="3324225"/>
            <a:ext cx="4201111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383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31BD-F455-475D-9F8F-5B605203D8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OnGet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D651-86EF-4657-8C1B-B625C3A123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syntaxe</a:t>
            </a:r>
            <a:r>
              <a:rPr lang="en-CA" dirty="0"/>
              <a:t> Razor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d'inclure</a:t>
            </a:r>
            <a:r>
              <a:rPr lang="en-CA" dirty="0"/>
              <a:t> le code client aux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contenu</a:t>
            </a:r>
            <a:r>
              <a:rPr lang="en-CA" dirty="0"/>
              <a:t> dans des variables C#.</a:t>
            </a:r>
          </a:p>
          <a:p>
            <a:r>
              <a:rPr lang="en-CA" dirty="0"/>
              <a:t>Une bonne </a:t>
            </a:r>
            <a:r>
              <a:rPr lang="en-CA" dirty="0" err="1"/>
              <a:t>pratique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de </a:t>
            </a:r>
            <a:r>
              <a:rPr lang="en-CA" dirty="0" err="1"/>
              <a:t>correctement</a:t>
            </a:r>
            <a:r>
              <a:rPr lang="en-CA" dirty="0"/>
              <a:t> </a:t>
            </a:r>
            <a:r>
              <a:rPr lang="en-CA" dirty="0" err="1"/>
              <a:t>séparer</a:t>
            </a:r>
            <a:r>
              <a:rPr lang="en-CA" dirty="0"/>
              <a:t> le </a:t>
            </a:r>
            <a:r>
              <a:rPr lang="en-CA" dirty="0" err="1"/>
              <a:t>traitement</a:t>
            </a:r>
            <a:r>
              <a:rPr lang="en-CA" dirty="0"/>
              <a:t> des </a:t>
            </a:r>
            <a:r>
              <a:rPr lang="en-CA" dirty="0" err="1"/>
              <a:t>données</a:t>
            </a:r>
            <a:r>
              <a:rPr lang="en-CA" dirty="0"/>
              <a:t> de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affichage</a:t>
            </a:r>
            <a:r>
              <a:rPr lang="en-CA" dirty="0"/>
              <a:t> (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principe</a:t>
            </a:r>
            <a:r>
              <a:rPr lang="en-CA" dirty="0"/>
              <a:t> sera </a:t>
            </a:r>
            <a:r>
              <a:rPr lang="en-CA" dirty="0" err="1"/>
              <a:t>approfondi</a:t>
            </a:r>
            <a:r>
              <a:rPr lang="en-CA" dirty="0"/>
              <a:t> dans le </a:t>
            </a:r>
            <a:r>
              <a:rPr lang="en-CA" dirty="0" err="1"/>
              <a:t>cours</a:t>
            </a:r>
            <a:r>
              <a:rPr lang="en-CA" dirty="0"/>
              <a:t> sur MVC).</a:t>
            </a:r>
          </a:p>
          <a:p>
            <a:r>
              <a:rPr lang="en-CA" dirty="0"/>
              <a:t>Dans le </a:t>
            </a:r>
            <a:r>
              <a:rPr lang="en-CA" dirty="0" err="1"/>
              <a:t>cas</a:t>
            </a:r>
            <a:r>
              <a:rPr lang="en-CA" dirty="0"/>
              <a:t> de </a:t>
            </a:r>
            <a:r>
              <a:rPr lang="en-CA" dirty="0" err="1"/>
              <a:t>notre</a:t>
            </a:r>
            <a:r>
              <a:rPr lang="en-CA" dirty="0"/>
              <a:t> page Razor, nous </a:t>
            </a:r>
            <a:r>
              <a:rPr lang="en-CA" dirty="0" err="1"/>
              <a:t>tenterons</a:t>
            </a:r>
            <a:r>
              <a:rPr lang="en-CA" dirty="0"/>
              <a:t> de limiter au minimum le code C# du </a:t>
            </a:r>
            <a:r>
              <a:rPr lang="en-CA" dirty="0" err="1"/>
              <a:t>côté</a:t>
            </a:r>
            <a:r>
              <a:rPr lang="en-CA" dirty="0"/>
              <a:t> client (</a:t>
            </a:r>
            <a:r>
              <a:rPr lang="en-CA" dirty="0" err="1"/>
              <a:t>Syntaxe</a:t>
            </a:r>
            <a:r>
              <a:rPr lang="en-CA" dirty="0"/>
              <a:t> Razor) et la </a:t>
            </a:r>
            <a:r>
              <a:rPr lang="en-CA" dirty="0" err="1"/>
              <a:t>déplacerons</a:t>
            </a:r>
            <a:r>
              <a:rPr lang="en-CA" dirty="0"/>
              <a:t> </a:t>
            </a:r>
            <a:r>
              <a:rPr lang="en-CA" dirty="0" err="1"/>
              <a:t>plutôt</a:t>
            </a:r>
            <a:r>
              <a:rPr lang="en-CA" dirty="0"/>
              <a:t> dans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exécutée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arrière</a:t>
            </a:r>
            <a:r>
              <a:rPr lang="en-CA" dirty="0"/>
              <a:t>-plan.</a:t>
            </a:r>
          </a:p>
        </p:txBody>
      </p:sp>
    </p:spTree>
    <p:extLst>
      <p:ext uri="{BB962C8B-B14F-4D97-AF65-F5344CB8AC3E}">
        <p14:creationId xmlns:p14="http://schemas.microsoft.com/office/powerpoint/2010/main" val="7053153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31BD-F455-475D-9F8F-5B605203D8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OnGet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D651-86EF-4657-8C1B-B625C3A123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Cette méthode est </a:t>
            </a:r>
            <a:r>
              <a:rPr lang="fr-CA" dirty="0" err="1"/>
              <a:t>OnGet</a:t>
            </a:r>
            <a:r>
              <a:rPr lang="fr-CA" dirty="0"/>
              <a:t> et se trouve dans le fichier ".</a:t>
            </a:r>
            <a:r>
              <a:rPr lang="fr-CA" dirty="0" err="1"/>
              <a:t>cshtml.cs</a:t>
            </a:r>
            <a:r>
              <a:rPr lang="fr-CA" dirty="0"/>
              <a:t>" assigné sous votre </a:t>
            </a:r>
            <a:r>
              <a:rPr lang="fr-CA" dirty="0" err="1"/>
              <a:t>Razor</a:t>
            </a:r>
            <a:r>
              <a:rPr lang="fr-CA" dirty="0"/>
              <a:t> Page.</a:t>
            </a:r>
          </a:p>
          <a:p>
            <a:endParaRPr lang="fr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DEDDB0-B6A0-1916-4CA5-430F913DC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4453" y="3274728"/>
            <a:ext cx="4353533" cy="2314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04355-FBB7-9705-923F-2D5247F836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735" y="3274728"/>
            <a:ext cx="288607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2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01B9B-5B8B-482E-8DA2-88FE26D74AF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Introduction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F9658-FC07-4C0E-BA93-79AE6595B15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Pour </a:t>
            </a:r>
            <a:r>
              <a:rPr lang="en-CA" dirty="0" err="1"/>
              <a:t>aujourd'hui</a:t>
            </a:r>
            <a:r>
              <a:rPr lang="en-CA" dirty="0"/>
              <a:t>, nous </a:t>
            </a:r>
            <a:r>
              <a:rPr lang="en-CA" dirty="0" err="1"/>
              <a:t>couvrirons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les </a:t>
            </a:r>
            <a:r>
              <a:rPr lang="en-CA" dirty="0" err="1"/>
              <a:t>différents</a:t>
            </a:r>
            <a:r>
              <a:rPr lang="en-CA" dirty="0"/>
              <a:t> aspects d'un </a:t>
            </a:r>
            <a:r>
              <a:rPr lang="en-CA" dirty="0" err="1"/>
              <a:t>projet</a:t>
            </a:r>
            <a:r>
              <a:rPr lang="en-CA" dirty="0"/>
              <a:t> de type "Razor page", </a:t>
            </a:r>
            <a:r>
              <a:rPr lang="en-CA" dirty="0" err="1"/>
              <a:t>soit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création</a:t>
            </a:r>
            <a:r>
              <a:rPr lang="en-CA" dirty="0"/>
              <a:t> du </a:t>
            </a:r>
            <a:r>
              <a:rPr lang="en-CA" dirty="0" err="1"/>
              <a:t>projet</a:t>
            </a:r>
            <a:endParaRPr lang="en-CA" dirty="0"/>
          </a:p>
          <a:p>
            <a:pPr lvl="1"/>
            <a:r>
              <a:rPr lang="en-CA" dirty="0"/>
              <a:t>La structure de </a:t>
            </a:r>
            <a:r>
              <a:rPr lang="en-CA" dirty="0" err="1"/>
              <a:t>fichier</a:t>
            </a:r>
            <a:endParaRPr lang="en-CA" dirty="0"/>
          </a:p>
          <a:p>
            <a:pPr lvl="1"/>
            <a:r>
              <a:rPr lang="en-CA" dirty="0"/>
              <a:t>Structure des pages</a:t>
            </a:r>
          </a:p>
          <a:p>
            <a:pPr lvl="1"/>
            <a:r>
              <a:rPr lang="en-CA" dirty="0" err="1"/>
              <a:t>Traitement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arrière</a:t>
            </a:r>
            <a:r>
              <a:rPr lang="en-CA" dirty="0"/>
              <a:t>-plan</a:t>
            </a:r>
          </a:p>
          <a:p>
            <a:pPr lvl="1"/>
            <a:r>
              <a:rPr lang="en-CA" dirty="0"/>
              <a:t>Inclusion de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statique</a:t>
            </a:r>
            <a:endParaRPr lang="en-CA" dirty="0"/>
          </a:p>
          <a:p>
            <a:pPr lvl="1"/>
            <a:r>
              <a:rPr lang="en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8728233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31BD-F455-475D-9F8F-5B605203D8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OnGet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D651-86EF-4657-8C1B-B625C3A123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OnGet</a:t>
            </a:r>
            <a:r>
              <a:rPr lang="en-CA" dirty="0"/>
              <a:t> sera </a:t>
            </a:r>
            <a:r>
              <a:rPr lang="en-CA" dirty="0" err="1"/>
              <a:t>appelée</a:t>
            </a:r>
            <a:r>
              <a:rPr lang="en-CA" dirty="0"/>
              <a:t> avec la page et sera </a:t>
            </a:r>
            <a:r>
              <a:rPr lang="en-CA" dirty="0" err="1"/>
              <a:t>exécutée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 que </a:t>
            </a:r>
            <a:r>
              <a:rPr lang="en-CA" dirty="0" err="1"/>
              <a:t>l'affichage</a:t>
            </a:r>
            <a:r>
              <a:rPr lang="en-CA" dirty="0"/>
              <a:t> (</a:t>
            </a:r>
            <a:r>
              <a:rPr lang="en-CA" dirty="0" err="1"/>
              <a:t>fichier</a:t>
            </a:r>
            <a:r>
              <a:rPr lang="en-CA" dirty="0"/>
              <a:t> ".</a:t>
            </a:r>
            <a:r>
              <a:rPr lang="en-CA" dirty="0" err="1"/>
              <a:t>cshtml</a:t>
            </a:r>
            <a:r>
              <a:rPr lang="en-CA" dirty="0"/>
              <a:t>") ne </a:t>
            </a:r>
            <a:r>
              <a:rPr lang="en-CA" dirty="0" err="1"/>
              <a:t>soit</a:t>
            </a:r>
            <a:r>
              <a:rPr lang="en-CA" dirty="0"/>
              <a:t> </a:t>
            </a:r>
            <a:r>
              <a:rPr lang="en-CA" dirty="0" err="1"/>
              <a:t>exécuté</a:t>
            </a:r>
            <a:r>
              <a:rPr lang="en-CA" dirty="0"/>
              <a:t>.</a:t>
            </a:r>
          </a:p>
          <a:p>
            <a:r>
              <a:rPr lang="fr-CA" dirty="0"/>
              <a:t>C'est ici que nous pourrons</a:t>
            </a:r>
          </a:p>
          <a:p>
            <a:pPr lvl="1"/>
            <a:r>
              <a:rPr lang="fr-CA" dirty="0"/>
              <a:t>Créer une structure de données orientée objet</a:t>
            </a:r>
          </a:p>
          <a:p>
            <a:pPr lvl="1"/>
            <a:r>
              <a:rPr lang="fr-CA" dirty="0"/>
              <a:t>Faire une requête sur la base de données</a:t>
            </a:r>
          </a:p>
          <a:p>
            <a:pPr lvl="1"/>
            <a:r>
              <a:rPr lang="fr-CA" dirty="0"/>
              <a:t>Manipuler l'information (Ex. Mettre en majuscule, calculer âge, etc.)</a:t>
            </a:r>
          </a:p>
        </p:txBody>
      </p:sp>
    </p:spTree>
    <p:extLst>
      <p:ext uri="{BB962C8B-B14F-4D97-AF65-F5344CB8AC3E}">
        <p14:creationId xmlns:p14="http://schemas.microsoft.com/office/powerpoint/2010/main" val="9751951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31BD-F455-475D-9F8F-5B605203D8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OnGet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D651-86EF-4657-8C1B-B625C3A123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Nous </a:t>
            </a:r>
            <a:r>
              <a:rPr lang="en-CA" dirty="0" err="1"/>
              <a:t>avons</a:t>
            </a:r>
            <a:r>
              <a:rPr lang="en-CA" dirty="0"/>
              <a:t> </a:t>
            </a:r>
            <a:r>
              <a:rPr lang="en-CA" dirty="0" err="1"/>
              <a:t>parlé</a:t>
            </a:r>
            <a:r>
              <a:rPr lang="en-CA" dirty="0"/>
              <a:t> de la </a:t>
            </a:r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-plan avec les pages Razor (</a:t>
            </a:r>
            <a:r>
              <a:rPr lang="en-CA" dirty="0" err="1"/>
              <a:t>Fichier</a:t>
            </a:r>
            <a:r>
              <a:rPr lang="en-CA" dirty="0"/>
              <a:t> ".</a:t>
            </a:r>
            <a:r>
              <a:rPr lang="en-CA" dirty="0" err="1"/>
              <a:t>cshtml</a:t>
            </a:r>
            <a:r>
              <a:rPr lang="en-CA" dirty="0"/>
              <a:t>" qui </a:t>
            </a:r>
            <a:r>
              <a:rPr lang="en-CA" dirty="0" err="1"/>
              <a:t>intègre</a:t>
            </a:r>
            <a:r>
              <a:rPr lang="en-CA" dirty="0"/>
              <a:t> du code C# dans le code client)</a:t>
            </a:r>
          </a:p>
          <a:p>
            <a:r>
              <a:rPr lang="en-CA" dirty="0"/>
              <a:t>Nous </a:t>
            </a:r>
            <a:r>
              <a:rPr lang="en-CA" dirty="0" err="1"/>
              <a:t>avons</a:t>
            </a:r>
            <a:r>
              <a:rPr lang="en-CA" dirty="0"/>
              <a:t> </a:t>
            </a:r>
            <a:r>
              <a:rPr lang="en-CA" dirty="0" err="1"/>
              <a:t>parlé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 du </a:t>
            </a:r>
            <a:r>
              <a:rPr lang="en-CA" dirty="0" err="1"/>
              <a:t>traitement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arrière</a:t>
            </a:r>
            <a:r>
              <a:rPr lang="en-CA" dirty="0"/>
              <a:t>-plan qui se fait dans le </a:t>
            </a:r>
            <a:r>
              <a:rPr lang="en-CA" dirty="0" err="1"/>
              <a:t>fichier</a:t>
            </a:r>
            <a:r>
              <a:rPr lang="en-CA" dirty="0"/>
              <a:t> ".</a:t>
            </a:r>
            <a:r>
              <a:rPr lang="en-CA" dirty="0" err="1"/>
              <a:t>cshtml.cs</a:t>
            </a:r>
            <a:r>
              <a:rPr lang="en-CA" dirty="0"/>
              <a:t>" </a:t>
            </a:r>
            <a:r>
              <a:rPr lang="en-CA" dirty="0" err="1"/>
              <a:t>tel</a:t>
            </a:r>
            <a:r>
              <a:rPr lang="en-CA" dirty="0"/>
              <a:t> que la manipulation des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Une question </a:t>
            </a:r>
            <a:r>
              <a:rPr lang="en-CA" dirty="0" err="1"/>
              <a:t>demeure</a:t>
            </a:r>
            <a:r>
              <a:rPr lang="en-CA" dirty="0"/>
              <a:t>: comment </a:t>
            </a:r>
            <a:r>
              <a:rPr lang="en-CA" dirty="0" err="1"/>
              <a:t>communiqueront-ils</a:t>
            </a:r>
            <a:r>
              <a:rPr lang="en-CA" dirty="0"/>
              <a:t> entre </a:t>
            </a:r>
            <a:r>
              <a:rPr lang="en-CA" dirty="0" err="1"/>
              <a:t>eux</a:t>
            </a:r>
            <a:r>
              <a:rPr lang="en-CA" dirty="0"/>
              <a:t>?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884720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31BD-F455-475D-9F8F-5B605203D8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OnGet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D651-86EF-4657-8C1B-B625C3A123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Nous </a:t>
            </a:r>
            <a:r>
              <a:rPr lang="en-CA" dirty="0" err="1"/>
              <a:t>avons</a:t>
            </a:r>
            <a:r>
              <a:rPr lang="en-CA" dirty="0"/>
              <a:t> </a:t>
            </a:r>
            <a:r>
              <a:rPr lang="en-CA" dirty="0" err="1"/>
              <a:t>parlé</a:t>
            </a:r>
            <a:r>
              <a:rPr lang="en-CA" dirty="0"/>
              <a:t> de la </a:t>
            </a:r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-plan avec les pages Razor (</a:t>
            </a:r>
            <a:r>
              <a:rPr lang="en-CA" dirty="0" err="1"/>
              <a:t>Fichier</a:t>
            </a:r>
            <a:r>
              <a:rPr lang="en-CA" dirty="0"/>
              <a:t> ".</a:t>
            </a:r>
            <a:r>
              <a:rPr lang="en-CA" dirty="0" err="1"/>
              <a:t>cshtml</a:t>
            </a:r>
            <a:r>
              <a:rPr lang="en-CA" dirty="0"/>
              <a:t>" qui </a:t>
            </a:r>
            <a:r>
              <a:rPr lang="en-CA" dirty="0" err="1"/>
              <a:t>intègre</a:t>
            </a:r>
            <a:r>
              <a:rPr lang="en-CA" dirty="0"/>
              <a:t> du code C# dans le code client)</a:t>
            </a:r>
          </a:p>
          <a:p>
            <a:r>
              <a:rPr lang="en-CA" dirty="0"/>
              <a:t>Nous </a:t>
            </a:r>
            <a:r>
              <a:rPr lang="en-CA" dirty="0" err="1"/>
              <a:t>avons</a:t>
            </a:r>
            <a:r>
              <a:rPr lang="en-CA" dirty="0"/>
              <a:t> </a:t>
            </a:r>
            <a:r>
              <a:rPr lang="en-CA" dirty="0" err="1"/>
              <a:t>parlé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 du </a:t>
            </a:r>
            <a:r>
              <a:rPr lang="en-CA" dirty="0" err="1"/>
              <a:t>traitement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arrière</a:t>
            </a:r>
            <a:r>
              <a:rPr lang="en-CA" dirty="0"/>
              <a:t>-plan qui se fait dans le </a:t>
            </a:r>
            <a:r>
              <a:rPr lang="en-CA" dirty="0" err="1"/>
              <a:t>fichier</a:t>
            </a:r>
            <a:r>
              <a:rPr lang="en-CA" dirty="0"/>
              <a:t> ".</a:t>
            </a:r>
            <a:r>
              <a:rPr lang="en-CA" dirty="0" err="1"/>
              <a:t>cshtml.cs</a:t>
            </a:r>
            <a:r>
              <a:rPr lang="en-CA" dirty="0"/>
              <a:t>" </a:t>
            </a:r>
            <a:r>
              <a:rPr lang="en-CA" dirty="0" err="1"/>
              <a:t>tel</a:t>
            </a:r>
            <a:r>
              <a:rPr lang="en-CA" dirty="0"/>
              <a:t> que la manipulation des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Une question </a:t>
            </a:r>
            <a:r>
              <a:rPr lang="en-CA" dirty="0" err="1"/>
              <a:t>demeure</a:t>
            </a:r>
            <a:r>
              <a:rPr lang="en-CA" dirty="0"/>
              <a:t>: comment </a:t>
            </a:r>
            <a:r>
              <a:rPr lang="en-CA" dirty="0" err="1"/>
              <a:t>communiqueront-ils</a:t>
            </a:r>
            <a:r>
              <a:rPr lang="en-CA" dirty="0"/>
              <a:t> entre </a:t>
            </a:r>
            <a:r>
              <a:rPr lang="en-CA" err="1"/>
              <a:t>eux</a:t>
            </a:r>
            <a:r>
              <a:rPr lang="en-CA"/>
              <a:t>?	</a:t>
            </a:r>
          </a:p>
          <a:p>
            <a:r>
              <a:rPr lang="en-CA"/>
              <a:t>Nous verrons qu’ils existent plusieurs méthodes.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83106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BFB80-A2FF-4DAE-BB83-BA96745A7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OnGet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D96D4-9E93-499E-84DE-8EA1EFF5D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utiliserons</a:t>
            </a:r>
            <a:r>
              <a:rPr lang="en-US" dirty="0"/>
              <a:t> deux </a:t>
            </a:r>
            <a:r>
              <a:rPr lang="en-US" dirty="0" err="1"/>
              <a:t>méthodes</a:t>
            </a:r>
            <a:r>
              <a:rPr lang="en-US" dirty="0"/>
              <a:t> pour </a:t>
            </a:r>
            <a:r>
              <a:rPr lang="en-US" dirty="0" err="1"/>
              <a:t>effectuer</a:t>
            </a:r>
            <a:r>
              <a:rPr lang="en-US" dirty="0"/>
              <a:t> la communication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dictionnaire</a:t>
            </a:r>
            <a:r>
              <a:rPr lang="en-US" dirty="0"/>
              <a:t> </a:t>
            </a:r>
            <a:r>
              <a:rPr lang="en-US" dirty="0" err="1"/>
              <a:t>DataView</a:t>
            </a:r>
            <a:endParaRPr lang="en-US" dirty="0"/>
          </a:p>
          <a:p>
            <a:pPr lvl="1"/>
            <a:r>
              <a:rPr lang="en-US" dirty="0" err="1"/>
              <a:t>L’accès</a:t>
            </a:r>
            <a:r>
              <a:rPr lang="en-US" dirty="0"/>
              <a:t> à la </a:t>
            </a:r>
            <a:r>
              <a:rPr lang="en-US" dirty="0" err="1"/>
              <a:t>classe</a:t>
            </a:r>
            <a:r>
              <a:rPr lang="en-US" dirty="0"/>
              <a:t> Model</a:t>
            </a:r>
          </a:p>
        </p:txBody>
      </p:sp>
    </p:spTree>
    <p:extLst>
      <p:ext uri="{BB962C8B-B14F-4D97-AF65-F5344CB8AC3E}">
        <p14:creationId xmlns:p14="http://schemas.microsoft.com/office/powerpoint/2010/main" val="30424651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 err="1"/>
              <a:t>DataView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686241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31BD-F455-475D-9F8F-5B605203D8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DataView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D651-86EF-4657-8C1B-B625C3A123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ASP.NET </a:t>
            </a:r>
            <a:r>
              <a:rPr lang="en-CA" dirty="0" err="1"/>
              <a:t>offre</a:t>
            </a:r>
            <a:r>
              <a:rPr lang="en-CA" dirty="0"/>
              <a:t> un </a:t>
            </a:r>
            <a:r>
              <a:rPr lang="en-CA" dirty="0" err="1"/>
              <a:t>dictionnaire</a:t>
            </a:r>
            <a:r>
              <a:rPr lang="en-CA" dirty="0"/>
              <a:t> qui </a:t>
            </a:r>
            <a:r>
              <a:rPr lang="en-CA" dirty="0" err="1"/>
              <a:t>pourra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accédé</a:t>
            </a:r>
            <a:r>
              <a:rPr lang="en-CA" dirty="0"/>
              <a:t> à la </a:t>
            </a:r>
            <a:r>
              <a:rPr lang="en-CA" dirty="0" err="1"/>
              <a:t>fois</a:t>
            </a:r>
            <a:r>
              <a:rPr lang="en-CA" dirty="0"/>
              <a:t> par le code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arrière</a:t>
            </a:r>
            <a:r>
              <a:rPr lang="en-CA" dirty="0"/>
              <a:t>-plan et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-plan.</a:t>
            </a:r>
          </a:p>
          <a:p>
            <a:r>
              <a:rPr lang="en-CA" dirty="0"/>
              <a:t>Ce dernier se </a:t>
            </a:r>
            <a:r>
              <a:rPr lang="en-CA" dirty="0" err="1"/>
              <a:t>nomme</a:t>
            </a:r>
            <a:r>
              <a:rPr lang="en-CA" dirty="0"/>
              <a:t> "</a:t>
            </a:r>
            <a:r>
              <a:rPr lang="en-CA" dirty="0" err="1"/>
              <a:t>DataView</a:t>
            </a:r>
            <a:r>
              <a:rPr lang="en-CA" dirty="0"/>
              <a:t>"</a:t>
            </a:r>
          </a:p>
          <a:p>
            <a:endParaRPr lang="en-CA" dirty="0"/>
          </a:p>
          <a:p>
            <a:r>
              <a:rPr lang="en-CA" dirty="0"/>
              <a:t>Il </a:t>
            </a:r>
            <a:r>
              <a:rPr lang="en-CA" dirty="0" err="1"/>
              <a:t>vous</a:t>
            </a:r>
            <a:r>
              <a:rPr lang="en-CA" dirty="0"/>
              <a:t> sera </a:t>
            </a:r>
            <a:r>
              <a:rPr lang="en-CA" dirty="0" err="1"/>
              <a:t>donc</a:t>
            </a:r>
            <a:r>
              <a:rPr lang="en-CA" dirty="0"/>
              <a:t> possible </a:t>
            </a:r>
            <a:r>
              <a:rPr lang="en-CA" dirty="0" err="1"/>
              <a:t>d'assigner</a:t>
            </a:r>
            <a:r>
              <a:rPr lang="en-CA" dirty="0"/>
              <a:t> des </a:t>
            </a:r>
            <a:r>
              <a:rPr lang="en-CA" dirty="0" err="1"/>
              <a:t>informations</a:t>
            </a:r>
            <a:r>
              <a:rPr lang="en-CA" dirty="0"/>
              <a:t> à </a:t>
            </a:r>
            <a:r>
              <a:rPr lang="en-CA" dirty="0" err="1"/>
              <a:t>partir</a:t>
            </a:r>
            <a:r>
              <a:rPr lang="en-CA" dirty="0"/>
              <a:t> de </a:t>
            </a:r>
            <a:r>
              <a:rPr lang="en-CA" dirty="0" err="1"/>
              <a:t>OnGet</a:t>
            </a:r>
            <a:r>
              <a:rPr lang="en-CA" dirty="0"/>
              <a:t> et de les </a:t>
            </a:r>
            <a:r>
              <a:rPr lang="en-CA" dirty="0" err="1"/>
              <a:t>afficher</a:t>
            </a:r>
            <a:r>
              <a:rPr lang="en-CA" dirty="0"/>
              <a:t> à </a:t>
            </a:r>
            <a:r>
              <a:rPr lang="en-CA" dirty="0" err="1"/>
              <a:t>partir</a:t>
            </a:r>
            <a:r>
              <a:rPr lang="en-CA" dirty="0"/>
              <a:t> de </a:t>
            </a:r>
            <a:r>
              <a:rPr lang="en-CA" dirty="0" err="1"/>
              <a:t>votre</a:t>
            </a:r>
            <a:r>
              <a:rPr lang="en-CA" dirty="0"/>
              <a:t> Razor Page.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253998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31BD-F455-475D-9F8F-5B605203D8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DataView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D651-86EF-4657-8C1B-B625C3A123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Démonstration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0C8B1B-BADB-38E6-CFE3-B95075FC2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6115" y="2949459"/>
            <a:ext cx="3620005" cy="1438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C7EB17-4D17-3734-76C6-9BFD41CC6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361" y="4885680"/>
            <a:ext cx="4039164" cy="17242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E9F9E0-C3EF-2DA3-5144-0AE38062F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361" y="2547630"/>
            <a:ext cx="4239975" cy="215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231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Accès à la classe Model</a:t>
            </a:r>
          </a:p>
        </p:txBody>
      </p:sp>
    </p:spTree>
    <p:extLst>
      <p:ext uri="{BB962C8B-B14F-4D97-AF65-F5344CB8AC3E}">
        <p14:creationId xmlns:p14="http://schemas.microsoft.com/office/powerpoint/2010/main" val="19656260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0FC6-10E0-4797-B4CB-C187F81D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Accès</a:t>
            </a:r>
            <a:r>
              <a:rPr lang="en-US" dirty="0"/>
              <a:t> à la </a:t>
            </a:r>
            <a:r>
              <a:rPr lang="en-US" dirty="0" err="1"/>
              <a:t>classe</a:t>
            </a:r>
            <a:r>
              <a:rPr lang="en-US" dirty="0"/>
              <a:t> Model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1CBC3-509A-441A-AE6B-5EE1F647F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possible </a:t>
            </a:r>
            <a:r>
              <a:rPr lang="en-US" dirty="0" err="1"/>
              <a:t>d’accéder</a:t>
            </a:r>
            <a:r>
              <a:rPr lang="en-US" dirty="0"/>
              <a:t> des </a:t>
            </a:r>
            <a:r>
              <a:rPr lang="en-US" dirty="0" err="1"/>
              <a:t>attributs</a:t>
            </a:r>
            <a:r>
              <a:rPr lang="en-US" dirty="0"/>
              <a:t> de la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modèle</a:t>
            </a:r>
            <a:r>
              <a:rPr lang="en-US" dirty="0"/>
              <a:t> avec la </a:t>
            </a:r>
            <a:r>
              <a:rPr lang="en-US" dirty="0" err="1"/>
              <a:t>syntaxe</a:t>
            </a:r>
            <a:r>
              <a:rPr lang="en-US" dirty="0"/>
              <a:t> @Model.&lt;attribute&gt;</a:t>
            </a:r>
          </a:p>
          <a:p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un </a:t>
            </a:r>
            <a:r>
              <a:rPr lang="en-US" dirty="0" err="1"/>
              <a:t>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532088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0FC6-10E0-4797-B4CB-C187F81D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Accès</a:t>
            </a:r>
            <a:r>
              <a:rPr lang="en-US" dirty="0"/>
              <a:t> à la </a:t>
            </a:r>
            <a:r>
              <a:rPr lang="en-US" dirty="0" err="1"/>
              <a:t>classe</a:t>
            </a:r>
            <a:r>
              <a:rPr lang="en-US" dirty="0"/>
              <a:t> Model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291986-CE8F-13AF-AC8A-4BDE9F8FC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330" y="4423522"/>
            <a:ext cx="3256858" cy="22067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0C8C4-FC80-D046-92F6-29F8504CF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330" y="2104265"/>
            <a:ext cx="3851633" cy="2068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C07289-1A9D-705F-9CB7-39F814CDC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03" y="2276313"/>
            <a:ext cx="4893150" cy="272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20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création du projet</a:t>
            </a:r>
          </a:p>
        </p:txBody>
      </p:sp>
    </p:spTree>
    <p:extLst>
      <p:ext uri="{BB962C8B-B14F-4D97-AF65-F5344CB8AC3E}">
        <p14:creationId xmlns:p14="http://schemas.microsoft.com/office/powerpoint/2010/main" val="319112096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0A024-7C47-451B-8085-13D2C91747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pages Razor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37571-D02C-4C00-9282-74E4D1908DD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Comme on </a:t>
            </a:r>
            <a:r>
              <a:rPr lang="en-CA" dirty="0" err="1"/>
              <a:t>voit</a:t>
            </a:r>
            <a:r>
              <a:rPr lang="en-CA" dirty="0"/>
              <a:t> dans les </a:t>
            </a:r>
            <a:r>
              <a:rPr lang="en-CA" dirty="0" err="1"/>
              <a:t>exemples</a:t>
            </a:r>
            <a:r>
              <a:rPr lang="en-CA" dirty="0"/>
              <a:t> </a:t>
            </a:r>
            <a:r>
              <a:rPr lang="en-CA" dirty="0" err="1"/>
              <a:t>précédents</a:t>
            </a:r>
            <a:r>
              <a:rPr lang="en-CA" dirty="0"/>
              <a:t>, il </a:t>
            </a:r>
            <a:r>
              <a:rPr lang="en-CA" dirty="0" err="1"/>
              <a:t>est</a:t>
            </a:r>
            <a:r>
              <a:rPr lang="en-CA" dirty="0"/>
              <a:t> possible de </a:t>
            </a:r>
            <a:r>
              <a:rPr lang="en-CA" dirty="0" err="1"/>
              <a:t>créer</a:t>
            </a:r>
            <a:r>
              <a:rPr lang="en-CA" dirty="0"/>
              <a:t> des </a:t>
            </a:r>
            <a:r>
              <a:rPr lang="en-CA" dirty="0" err="1"/>
              <a:t>objets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de </a:t>
            </a:r>
            <a:r>
              <a:rPr lang="en-CA" dirty="0" err="1"/>
              <a:t>manipuler</a:t>
            </a:r>
            <a:r>
              <a:rPr lang="en-CA" dirty="0"/>
              <a:t> de </a:t>
            </a:r>
            <a:r>
              <a:rPr lang="en-CA" dirty="0" err="1"/>
              <a:t>l'information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arrière</a:t>
            </a:r>
            <a:r>
              <a:rPr lang="en-CA" dirty="0"/>
              <a:t>-plan, </a:t>
            </a:r>
            <a:r>
              <a:rPr lang="en-CA" dirty="0" err="1"/>
              <a:t>puis</a:t>
            </a:r>
            <a:r>
              <a:rPr lang="en-CA" dirty="0"/>
              <a:t> de les </a:t>
            </a:r>
            <a:r>
              <a:rPr lang="en-CA" dirty="0" err="1"/>
              <a:t>transférer</a:t>
            </a:r>
            <a:r>
              <a:rPr lang="en-CA" dirty="0"/>
              <a:t> dans la page visible à </a:t>
            </a:r>
            <a:r>
              <a:rPr lang="en-CA" dirty="0" err="1"/>
              <a:t>l'utilisateur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approche</a:t>
            </a:r>
            <a:r>
              <a:rPr lang="en-CA" dirty="0"/>
              <a:t> </a:t>
            </a:r>
            <a:r>
              <a:rPr lang="en-CA" dirty="0" err="1"/>
              <a:t>permet</a:t>
            </a:r>
            <a:r>
              <a:rPr lang="en-CA" dirty="0"/>
              <a:t> </a:t>
            </a:r>
            <a:r>
              <a:rPr lang="en-CA" dirty="0" err="1"/>
              <a:t>d'éviter</a:t>
            </a:r>
            <a:r>
              <a:rPr lang="en-CA" dirty="0"/>
              <a:t> de </a:t>
            </a:r>
            <a:r>
              <a:rPr lang="en-CA" dirty="0" err="1"/>
              <a:t>mélanger</a:t>
            </a:r>
            <a:r>
              <a:rPr lang="en-CA" dirty="0"/>
              <a:t> la </a:t>
            </a:r>
            <a:r>
              <a:rPr lang="en-CA" dirty="0" err="1"/>
              <a:t>logique</a:t>
            </a:r>
            <a:r>
              <a:rPr lang="en-CA" dirty="0"/>
              <a:t> de </a:t>
            </a:r>
            <a:r>
              <a:rPr lang="en-CA" dirty="0" err="1"/>
              <a:t>traitement</a:t>
            </a:r>
            <a:r>
              <a:rPr lang="en-CA" dirty="0"/>
              <a:t> des </a:t>
            </a:r>
            <a:r>
              <a:rPr lang="en-CA" dirty="0" err="1"/>
              <a:t>données</a:t>
            </a:r>
            <a:r>
              <a:rPr lang="en-CA" dirty="0"/>
              <a:t> avec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affichage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Dans la </a:t>
            </a:r>
            <a:r>
              <a:rPr lang="en-CA" dirty="0" err="1"/>
              <a:t>prochaine</a:t>
            </a:r>
            <a:r>
              <a:rPr lang="en-CA" dirty="0"/>
              <a:t> section, nous </a:t>
            </a:r>
            <a:r>
              <a:rPr lang="en-CA" dirty="0" err="1"/>
              <a:t>verrons</a:t>
            </a:r>
            <a:r>
              <a:rPr lang="en-CA" dirty="0"/>
              <a:t> </a:t>
            </a:r>
            <a:r>
              <a:rPr lang="en-CA" dirty="0" err="1"/>
              <a:t>inclure</a:t>
            </a:r>
            <a:r>
              <a:rPr lang="en-CA" dirty="0"/>
              <a:t> des </a:t>
            </a:r>
            <a:r>
              <a:rPr lang="en-CA" dirty="0" err="1"/>
              <a:t>fichiers</a:t>
            </a:r>
            <a:r>
              <a:rPr lang="en-CA" dirty="0"/>
              <a:t> </a:t>
            </a:r>
            <a:r>
              <a:rPr lang="en-CA" dirty="0" err="1"/>
              <a:t>statiques</a:t>
            </a:r>
            <a:r>
              <a:rPr lang="en-CA" dirty="0"/>
              <a:t> dans un </a:t>
            </a:r>
            <a:r>
              <a:rPr lang="en-CA" dirty="0" err="1"/>
              <a:t>projet</a:t>
            </a:r>
            <a:r>
              <a:rPr lang="en-CA" dirty="0"/>
              <a:t> (JavaScript, CSS, Image, etc.)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538118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Inclusion de fichier statique</a:t>
            </a:r>
          </a:p>
        </p:txBody>
      </p:sp>
    </p:spTree>
    <p:extLst>
      <p:ext uri="{BB962C8B-B14F-4D97-AF65-F5344CB8AC3E}">
        <p14:creationId xmlns:p14="http://schemas.microsoft.com/office/powerpoint/2010/main" val="26471491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Jusqu'ici, nous avons vu comment créer de nouvelle page et d'y affiché des données, mais qu'en est-il des fichiers statiques?</a:t>
            </a:r>
          </a:p>
          <a:p>
            <a:endParaRPr lang="fr-CA" dirty="0"/>
          </a:p>
          <a:p>
            <a:r>
              <a:rPr lang="fr-CA" dirty="0"/>
              <a:t>Comment fait-on pour inclure des fichiers tel que</a:t>
            </a:r>
          </a:p>
          <a:p>
            <a:pPr lvl="1"/>
            <a:r>
              <a:rPr lang="fr-CA" dirty="0"/>
              <a:t>JavaScript</a:t>
            </a:r>
          </a:p>
          <a:p>
            <a:pPr lvl="1"/>
            <a:r>
              <a:rPr lang="fr-CA" dirty="0"/>
              <a:t>Des fichiers CSS</a:t>
            </a:r>
          </a:p>
          <a:p>
            <a:pPr lvl="1"/>
            <a:r>
              <a:rPr lang="fr-CA" dirty="0"/>
              <a:t>Des images</a:t>
            </a:r>
          </a:p>
          <a:p>
            <a:pPr lvl="1"/>
            <a:r>
              <a:rPr lang="fr-CA" dirty="0"/>
              <a:t>etc.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627977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utiliser correctement ces fichiers, deux aspects sont importants:</a:t>
            </a:r>
          </a:p>
          <a:p>
            <a:pPr lvl="1"/>
            <a:r>
              <a:rPr lang="fr-CA" dirty="0"/>
              <a:t>Ou doit-on les entreposer?</a:t>
            </a:r>
          </a:p>
          <a:p>
            <a:pPr lvl="1"/>
            <a:r>
              <a:rPr lang="fr-CA" dirty="0"/>
              <a:t>Ou doit-on les référencer?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172515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43F83-8F88-4133-92FB-6863D2BDFB1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85903-AF77-45D6-ADE5-0F1D5BC925A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-on les </a:t>
            </a:r>
            <a:r>
              <a:rPr lang="en-CA" dirty="0" err="1"/>
              <a:t>entreposer</a:t>
            </a:r>
            <a:r>
              <a:rPr lang="en-CA" dirty="0"/>
              <a:t>?</a:t>
            </a:r>
          </a:p>
          <a:p>
            <a:r>
              <a:rPr lang="en-CA" dirty="0"/>
              <a:t>Les </a:t>
            </a:r>
            <a:r>
              <a:rPr lang="en-CA" dirty="0" err="1"/>
              <a:t>fichiers</a:t>
            </a:r>
            <a:r>
              <a:rPr lang="en-CA" dirty="0"/>
              <a:t> </a:t>
            </a:r>
            <a:r>
              <a:rPr lang="en-CA" dirty="0" err="1"/>
              <a:t>statiques</a:t>
            </a:r>
            <a:r>
              <a:rPr lang="en-CA" dirty="0"/>
              <a:t> </a:t>
            </a:r>
            <a:r>
              <a:rPr lang="en-CA" dirty="0" err="1"/>
              <a:t>doivent</a:t>
            </a:r>
            <a:r>
              <a:rPr lang="en-CA" dirty="0"/>
              <a:t> se </a:t>
            </a:r>
            <a:r>
              <a:rPr lang="en-CA" dirty="0" err="1"/>
              <a:t>trouver</a:t>
            </a:r>
            <a:r>
              <a:rPr lang="en-CA" dirty="0"/>
              <a:t> sous le </a:t>
            </a:r>
            <a:r>
              <a:rPr lang="en-CA" dirty="0" err="1"/>
              <a:t>répertoire</a:t>
            </a:r>
            <a:r>
              <a:rPr lang="en-CA" dirty="0"/>
              <a:t> </a:t>
            </a:r>
            <a:r>
              <a:rPr lang="en-CA" dirty="0" err="1"/>
              <a:t>wwwroot</a:t>
            </a:r>
            <a:r>
              <a:rPr lang="en-CA" dirty="0"/>
              <a:t>.</a:t>
            </a:r>
          </a:p>
          <a:p>
            <a:r>
              <a:rPr lang="en-CA" dirty="0"/>
              <a:t>Ce </a:t>
            </a:r>
            <a:r>
              <a:rPr lang="en-CA" dirty="0" err="1"/>
              <a:t>répertoire</a:t>
            </a:r>
            <a:r>
              <a:rPr lang="en-CA" dirty="0"/>
              <a:t> </a:t>
            </a:r>
            <a:r>
              <a:rPr lang="en-CA" dirty="0" err="1"/>
              <a:t>possède</a:t>
            </a:r>
            <a:r>
              <a:rPr lang="en-CA" dirty="0"/>
              <a:t> des sous-</a:t>
            </a:r>
            <a:r>
              <a:rPr lang="en-CA" dirty="0" err="1"/>
              <a:t>répertoires</a:t>
            </a:r>
            <a:r>
              <a:rPr lang="en-CA" dirty="0"/>
              <a:t> déjà </a:t>
            </a:r>
            <a:r>
              <a:rPr lang="en-CA" dirty="0" err="1"/>
              <a:t>créés</a:t>
            </a:r>
            <a:r>
              <a:rPr lang="en-CA" dirty="0"/>
              <a:t> pour les </a:t>
            </a:r>
            <a:r>
              <a:rPr lang="en-CA" dirty="0" err="1"/>
              <a:t>fichiers</a:t>
            </a:r>
            <a:r>
              <a:rPr lang="en-CA" dirty="0"/>
              <a:t> JavaScript (</a:t>
            </a:r>
            <a:r>
              <a:rPr lang="en-CA" dirty="0" err="1"/>
              <a:t>js</a:t>
            </a:r>
            <a:r>
              <a:rPr lang="en-CA" dirty="0"/>
              <a:t>) et les </a:t>
            </a:r>
            <a:r>
              <a:rPr lang="en-CA" dirty="0" err="1"/>
              <a:t>fichiers</a:t>
            </a:r>
            <a:r>
              <a:rPr lang="en-CA" dirty="0"/>
              <a:t> </a:t>
            </a:r>
            <a:r>
              <a:rPr lang="en-CA" dirty="0" err="1"/>
              <a:t>css</a:t>
            </a:r>
            <a:r>
              <a:rPr lang="en-CA" dirty="0"/>
              <a:t> (</a:t>
            </a:r>
            <a:r>
              <a:rPr lang="en-CA" dirty="0" err="1"/>
              <a:t>css</a:t>
            </a:r>
            <a:r>
              <a:rPr lang="en-CA" dirty="0"/>
              <a:t>). Il </a:t>
            </a:r>
            <a:r>
              <a:rPr lang="en-CA" dirty="0" err="1"/>
              <a:t>est</a:t>
            </a:r>
            <a:r>
              <a:rPr lang="en-CA" dirty="0"/>
              <a:t> possible </a:t>
            </a:r>
            <a:r>
              <a:rPr lang="en-CA" dirty="0" err="1"/>
              <a:t>d'en</a:t>
            </a:r>
            <a:r>
              <a:rPr lang="en-CA" dirty="0"/>
              <a:t> </a:t>
            </a:r>
            <a:r>
              <a:rPr lang="en-CA" dirty="0" err="1"/>
              <a:t>créer</a:t>
            </a:r>
            <a:r>
              <a:rPr lang="en-CA" dirty="0"/>
              <a:t> </a:t>
            </a:r>
            <a:r>
              <a:rPr lang="en-CA" dirty="0" err="1"/>
              <a:t>d'autres</a:t>
            </a:r>
            <a:r>
              <a:rPr lang="en-CA" dirty="0"/>
              <a:t>.</a:t>
            </a:r>
          </a:p>
          <a:p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remarquerez</a:t>
            </a:r>
            <a:r>
              <a:rPr lang="en-CA" dirty="0"/>
              <a:t> </a:t>
            </a:r>
            <a:r>
              <a:rPr lang="en-CA" dirty="0" err="1"/>
              <a:t>qu'il</a:t>
            </a:r>
            <a:r>
              <a:rPr lang="en-CA" dirty="0"/>
              <a:t> y a </a:t>
            </a:r>
            <a:r>
              <a:rPr lang="en-CA" dirty="0" err="1"/>
              <a:t>également</a:t>
            </a:r>
            <a:r>
              <a:rPr lang="en-CA" dirty="0"/>
              <a:t> un </a:t>
            </a:r>
            <a:r>
              <a:rPr lang="en-CA" dirty="0" err="1"/>
              <a:t>répertoire</a:t>
            </a:r>
            <a:r>
              <a:rPr lang="en-CA" dirty="0"/>
              <a:t> "lib" qui </a:t>
            </a:r>
            <a:r>
              <a:rPr lang="en-CA" dirty="0" err="1"/>
              <a:t>possède</a:t>
            </a:r>
            <a:r>
              <a:rPr lang="en-CA" dirty="0"/>
              <a:t> des </a:t>
            </a:r>
            <a:r>
              <a:rPr lang="en-CA" dirty="0" err="1"/>
              <a:t>librairies</a:t>
            </a:r>
            <a:r>
              <a:rPr lang="en-CA" dirty="0"/>
              <a:t> déjà </a:t>
            </a:r>
            <a:r>
              <a:rPr lang="en-CA" dirty="0" err="1"/>
              <a:t>fournies</a:t>
            </a:r>
            <a:r>
              <a:rPr lang="en-CA" dirty="0"/>
              <a:t> par ASP.NET</a:t>
            </a: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A5DFD4-87E9-D908-6A60-F3D4D2E04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474" y="4729255"/>
            <a:ext cx="300037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1797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761A-5ABB-45BA-800F-F68033E8A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850C1-492B-4FD7-A44E-37AE912EE3E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Pour </a:t>
            </a:r>
            <a:r>
              <a:rPr lang="en-CA" dirty="0" err="1"/>
              <a:t>ajouter</a:t>
            </a:r>
            <a:r>
              <a:rPr lang="en-CA" dirty="0"/>
              <a:t> un 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statique</a:t>
            </a:r>
            <a:r>
              <a:rPr lang="en-CA" dirty="0"/>
              <a:t>, deux options </a:t>
            </a:r>
            <a:r>
              <a:rPr lang="en-CA" dirty="0" err="1"/>
              <a:t>s'offrent</a:t>
            </a:r>
            <a:r>
              <a:rPr lang="en-CA" dirty="0"/>
              <a:t> à </a:t>
            </a:r>
            <a:r>
              <a:rPr lang="en-CA" dirty="0" err="1"/>
              <a:t>vous</a:t>
            </a:r>
            <a:endParaRPr lang="en-CA" dirty="0"/>
          </a:p>
          <a:p>
            <a:pPr lvl="1"/>
            <a:r>
              <a:rPr lang="en-CA" dirty="0" err="1"/>
              <a:t>Utiliser</a:t>
            </a:r>
            <a:r>
              <a:rPr lang="en-CA" dirty="0"/>
              <a:t> </a:t>
            </a:r>
            <a:r>
              <a:rPr lang="en-CA" dirty="0" err="1"/>
              <a:t>l'interface</a:t>
            </a:r>
            <a:r>
              <a:rPr lang="en-CA" dirty="0"/>
              <a:t> de Visual Studio</a:t>
            </a:r>
          </a:p>
          <a:p>
            <a:pPr lvl="1"/>
            <a:r>
              <a:rPr lang="en-CA" dirty="0" err="1"/>
              <a:t>Utiliser</a:t>
            </a:r>
            <a:r>
              <a:rPr lang="en-CA" dirty="0"/>
              <a:t> </a:t>
            </a:r>
            <a:r>
              <a:rPr lang="en-CA" dirty="0" err="1"/>
              <a:t>l'explorateur</a:t>
            </a:r>
            <a:r>
              <a:rPr lang="en-CA" dirty="0"/>
              <a:t> de </a:t>
            </a:r>
            <a:r>
              <a:rPr lang="en-CA" dirty="0" err="1"/>
              <a:t>fichier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398575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761A-5ABB-45BA-800F-F68033E8A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850C1-492B-4FD7-A44E-37AE912EE3E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Interface de Visual Studio</a:t>
            </a:r>
          </a:p>
          <a:p>
            <a:r>
              <a:rPr lang="en-CA" dirty="0"/>
              <a:t>La première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d'utiliser</a:t>
            </a:r>
            <a:r>
              <a:rPr lang="en-CA" dirty="0"/>
              <a:t> </a:t>
            </a:r>
            <a:r>
              <a:rPr lang="en-CA" dirty="0" err="1"/>
              <a:t>l'interface</a:t>
            </a:r>
            <a:r>
              <a:rPr lang="en-CA" dirty="0"/>
              <a:t> de Visual Studio.</a:t>
            </a:r>
          </a:p>
          <a:p>
            <a:r>
              <a:rPr lang="en-CA" dirty="0"/>
              <a:t>Pour se faire, </a:t>
            </a:r>
            <a:r>
              <a:rPr lang="en-CA" dirty="0" err="1"/>
              <a:t>cliquez</a:t>
            </a:r>
            <a:r>
              <a:rPr lang="en-CA" dirty="0"/>
              <a:t> avec le bouton droit de la </a:t>
            </a:r>
            <a:r>
              <a:rPr lang="en-CA" dirty="0" err="1"/>
              <a:t>souris</a:t>
            </a:r>
            <a:r>
              <a:rPr lang="en-CA" dirty="0"/>
              <a:t> sur le </a:t>
            </a:r>
            <a:r>
              <a:rPr lang="en-CA" dirty="0" err="1"/>
              <a:t>répertoire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r>
              <a:rPr lang="en-CA" dirty="0"/>
              <a:t> </a:t>
            </a:r>
            <a:r>
              <a:rPr lang="en-CA" dirty="0" err="1"/>
              <a:t>créer</a:t>
            </a:r>
            <a:r>
              <a:rPr lang="en-CA" dirty="0"/>
              <a:t> le </a:t>
            </a:r>
            <a:r>
              <a:rPr lang="en-CA" dirty="0" err="1"/>
              <a:t>fichier</a:t>
            </a:r>
            <a:r>
              <a:rPr lang="en-CA" dirty="0"/>
              <a:t>.</a:t>
            </a:r>
          </a:p>
          <a:p>
            <a:r>
              <a:rPr lang="en-CA" dirty="0" err="1"/>
              <a:t>Rendez-vous</a:t>
            </a:r>
            <a:r>
              <a:rPr lang="en-CA" dirty="0"/>
              <a:t> sur "Add / New Item"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3FA7C-64C0-49B1-8D7A-FC2C66DF814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00326" y="4080638"/>
            <a:ext cx="5272180" cy="265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455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761A-5ABB-45BA-800F-F68033E8A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850C1-492B-4FD7-A44E-37AE912EE3E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Interface de Visual Studio (Suite)</a:t>
            </a:r>
          </a:p>
          <a:p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pourrez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</a:t>
            </a:r>
            <a:r>
              <a:rPr lang="en-CA" dirty="0" err="1"/>
              <a:t>choisir</a:t>
            </a:r>
            <a:r>
              <a:rPr lang="en-CA" dirty="0"/>
              <a:t> le type de </a:t>
            </a:r>
            <a:r>
              <a:rPr lang="en-CA" dirty="0" err="1"/>
              <a:t>fichier</a:t>
            </a:r>
            <a:r>
              <a:rPr lang="en-CA" dirty="0"/>
              <a:t>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r>
              <a:rPr lang="en-CA" dirty="0"/>
              <a:t>.</a:t>
            </a:r>
          </a:p>
          <a:p>
            <a:r>
              <a:rPr lang="en-CA" dirty="0"/>
              <a:t>Pour JavaScript, </a:t>
            </a:r>
            <a:r>
              <a:rPr lang="en-CA" dirty="0" err="1"/>
              <a:t>choisissez</a:t>
            </a:r>
            <a:r>
              <a:rPr lang="en-CA" dirty="0"/>
              <a:t> "JavaScript File"</a:t>
            </a:r>
          </a:p>
          <a:p>
            <a:r>
              <a:rPr lang="en-CA" dirty="0"/>
              <a:t>Pour CSS, </a:t>
            </a:r>
            <a:r>
              <a:rPr lang="en-CA" dirty="0" err="1"/>
              <a:t>choisissez</a:t>
            </a:r>
            <a:r>
              <a:rPr lang="en-CA" dirty="0"/>
              <a:t> "Style Sheet"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327EC6-0A43-439E-9578-65DB987E8B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9304" y="3821639"/>
            <a:ext cx="5491209" cy="284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020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761A-5ABB-45BA-800F-F68033E8A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850C1-492B-4FD7-A44E-37AE912EE3E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Interface de Visual Studio (Suite)</a:t>
            </a:r>
          </a:p>
          <a:p>
            <a:r>
              <a:rPr lang="en-CA" dirty="0" err="1"/>
              <a:t>Changez</a:t>
            </a:r>
            <a:r>
              <a:rPr lang="en-CA" dirty="0"/>
              <a:t> </a:t>
            </a:r>
            <a:r>
              <a:rPr lang="en-CA" dirty="0" err="1"/>
              <a:t>ensuite</a:t>
            </a:r>
            <a:r>
              <a:rPr lang="en-CA" dirty="0"/>
              <a:t> le nom du </a:t>
            </a:r>
            <a:r>
              <a:rPr lang="en-CA" dirty="0" err="1"/>
              <a:t>fichier</a:t>
            </a:r>
            <a:r>
              <a:rPr lang="en-CA" dirty="0"/>
              <a:t>, et </a:t>
            </a:r>
            <a:r>
              <a:rPr lang="en-CA" dirty="0" err="1"/>
              <a:t>cliquez</a:t>
            </a:r>
            <a:r>
              <a:rPr lang="en-CA" dirty="0"/>
              <a:t> sur "Add"</a:t>
            </a:r>
          </a:p>
          <a:p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15A2C3-8AEA-48F9-B0DE-89A89B5B90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71722" y="3346234"/>
            <a:ext cx="8953500" cy="13906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E3C921-BB20-429E-B563-5BD2FBF4E12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96288" y="4963310"/>
            <a:ext cx="336232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768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761A-5ABB-45BA-800F-F68033E8A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850C1-492B-4FD7-A44E-37AE912EE3E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err="1"/>
              <a:t>Explorateur</a:t>
            </a:r>
            <a:r>
              <a:rPr lang="en-CA" dirty="0"/>
              <a:t> de </a:t>
            </a:r>
            <a:r>
              <a:rPr lang="en-CA" dirty="0" err="1"/>
              <a:t>fichier</a:t>
            </a:r>
            <a:endParaRPr lang="en-CA" dirty="0"/>
          </a:p>
          <a:p>
            <a:r>
              <a:rPr lang="en-CA" dirty="0"/>
              <a:t>La </a:t>
            </a:r>
            <a:r>
              <a:rPr lang="en-CA" dirty="0" err="1"/>
              <a:t>deuxième</a:t>
            </a:r>
            <a:r>
              <a:rPr lang="en-CA" dirty="0"/>
              <a:t> </a:t>
            </a:r>
            <a:r>
              <a:rPr lang="en-CA" dirty="0" err="1"/>
              <a:t>méthode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de </a:t>
            </a:r>
            <a:r>
              <a:rPr lang="en-CA" dirty="0" err="1"/>
              <a:t>cliquer</a:t>
            </a:r>
            <a:r>
              <a:rPr lang="en-CA" dirty="0"/>
              <a:t> avec le bouton droit de la </a:t>
            </a:r>
            <a:r>
              <a:rPr lang="en-CA" dirty="0" err="1"/>
              <a:t>souris</a:t>
            </a:r>
            <a:r>
              <a:rPr lang="en-CA" dirty="0"/>
              <a:t> sur "</a:t>
            </a:r>
            <a:r>
              <a:rPr lang="en-CA" dirty="0" err="1"/>
              <a:t>wwwroot</a:t>
            </a:r>
            <a:r>
              <a:rPr lang="en-CA" dirty="0"/>
              <a:t>" et </a:t>
            </a:r>
            <a:r>
              <a:rPr lang="en-CA" dirty="0" err="1"/>
              <a:t>cliquez</a:t>
            </a:r>
            <a:r>
              <a:rPr lang="en-CA" dirty="0"/>
              <a:t> sur "Open Folder in File Explorer"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CEF444-DEA8-4405-BBF9-424F1F872F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4251" y="3273406"/>
            <a:ext cx="3058051" cy="341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08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La création du projet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cette section, nous couvrirons comment créer un nouveau projet Web Page dans Visual </a:t>
            </a:r>
            <a:r>
              <a:rPr lang="fr-CA"/>
              <a:t>Studio 2022.</a:t>
            </a:r>
            <a:endParaRPr lang="fr-CA" dirty="0"/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33484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5761A-5ABB-45BA-800F-F68033E8A6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850C1-492B-4FD7-A44E-37AE912EE3E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err="1"/>
              <a:t>Explorateur</a:t>
            </a:r>
            <a:r>
              <a:rPr lang="en-CA" dirty="0"/>
              <a:t> de </a:t>
            </a:r>
            <a:r>
              <a:rPr lang="en-CA" dirty="0" err="1"/>
              <a:t>fichier</a:t>
            </a:r>
            <a:r>
              <a:rPr lang="en-CA" dirty="0"/>
              <a:t> (Suite)</a:t>
            </a:r>
          </a:p>
          <a:p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pouvez</a:t>
            </a:r>
            <a:r>
              <a:rPr lang="en-CA" dirty="0"/>
              <a:t> </a:t>
            </a:r>
            <a:r>
              <a:rPr lang="en-CA" dirty="0" err="1"/>
              <a:t>ainsi</a:t>
            </a:r>
            <a:r>
              <a:rPr lang="en-CA" dirty="0"/>
              <a:t> </a:t>
            </a:r>
            <a:r>
              <a:rPr lang="en-CA" dirty="0" err="1"/>
              <a:t>créer</a:t>
            </a:r>
            <a:r>
              <a:rPr lang="en-CA" dirty="0"/>
              <a:t> </a:t>
            </a:r>
            <a:r>
              <a:rPr lang="en-CA" dirty="0" err="1"/>
              <a:t>vos</a:t>
            </a:r>
            <a:r>
              <a:rPr lang="en-CA" dirty="0"/>
              <a:t> </a:t>
            </a:r>
            <a:r>
              <a:rPr lang="en-CA" dirty="0" err="1"/>
              <a:t>fichiers</a:t>
            </a:r>
            <a:r>
              <a:rPr lang="en-CA" dirty="0"/>
              <a:t> </a:t>
            </a:r>
            <a:r>
              <a:rPr lang="en-CA" dirty="0" err="1"/>
              <a:t>directement</a:t>
            </a:r>
            <a:r>
              <a:rPr lang="en-CA" dirty="0"/>
              <a:t> et </a:t>
            </a:r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derniers</a:t>
            </a:r>
            <a:r>
              <a:rPr lang="en-CA" dirty="0"/>
              <a:t> se </a:t>
            </a:r>
            <a:r>
              <a:rPr lang="en-CA" dirty="0" err="1"/>
              <a:t>mettront</a:t>
            </a:r>
            <a:r>
              <a:rPr lang="en-CA" dirty="0"/>
              <a:t> à jour </a:t>
            </a:r>
            <a:r>
              <a:rPr lang="en-CA" dirty="0" err="1"/>
              <a:t>automatiquement</a:t>
            </a:r>
            <a:r>
              <a:rPr lang="en-CA" dirty="0"/>
              <a:t> dans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53AB7F-01A4-4D3B-8DEC-892DE169F32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42840" y="3842922"/>
            <a:ext cx="2457450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D74BD8-3C8E-4D64-A017-B8FBE1FE59C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11957" y="3429000"/>
            <a:ext cx="34099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271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0B21E-F402-4E38-90D3-488B50F487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20507-122E-4056-A80E-EDA90C3CC9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/>
              <a:t>Comment les </a:t>
            </a:r>
            <a:r>
              <a:rPr lang="en-CA" dirty="0" err="1"/>
              <a:t>référencer</a:t>
            </a:r>
            <a:r>
              <a:rPr lang="en-CA" dirty="0"/>
              <a:t>?</a:t>
            </a:r>
          </a:p>
          <a:p>
            <a:r>
              <a:rPr lang="fr-CA" dirty="0"/>
              <a:t>Peu importe la façon dont vous aurez créé vos fichiers, il sera nécessaire de les référencer dans vos pages afin qu'il puisse être utilisé.</a:t>
            </a:r>
          </a:p>
          <a:p>
            <a:r>
              <a:rPr lang="fr-CA" dirty="0"/>
              <a:t>Toutefois, les fichiers JavaScript et les fichiers CSS devront typiquement être importés dans le "</a:t>
            </a:r>
            <a:r>
              <a:rPr lang="fr-CA" dirty="0" err="1"/>
              <a:t>Layout</a:t>
            </a:r>
            <a:r>
              <a:rPr lang="fr-CA" dirty="0"/>
              <a:t>" de sorte à s'appliquer uniformément dans toutes les pages qui l'utilisent.</a:t>
            </a:r>
          </a:p>
          <a:p>
            <a:r>
              <a:rPr lang="fr-CA" dirty="0"/>
              <a:t>Pour les fichiers image par exemple, ces derniers peuvent être importés dans la page qui l'utilise uniquement (à moins qu'elle ne fasse partie du </a:t>
            </a:r>
            <a:r>
              <a:rPr lang="fr-CA" dirty="0" err="1"/>
              <a:t>Layout</a:t>
            </a:r>
            <a:r>
              <a:rPr lang="fr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232620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0B21E-F402-4E38-90D3-488B50F487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Inclusion de fichier statique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20507-122E-4056-A80E-EDA90C3CC9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/>
              <a:t>Comment les </a:t>
            </a:r>
            <a:r>
              <a:rPr lang="en-CA" dirty="0" err="1"/>
              <a:t>référencer</a:t>
            </a:r>
            <a:r>
              <a:rPr lang="en-CA" dirty="0"/>
              <a:t>? (suite)</a:t>
            </a:r>
          </a:p>
          <a:p>
            <a:r>
              <a:rPr lang="fr-CA" dirty="0"/>
              <a:t>Lorsque vous indiquer le chemin d'accès au fichier, supposez que le chemin relatif comment sous le répertoire "</a:t>
            </a:r>
            <a:r>
              <a:rPr lang="fr-CA" dirty="0" err="1"/>
              <a:t>wwwroot</a:t>
            </a:r>
            <a:r>
              <a:rPr lang="fr-CA" dirty="0"/>
              <a:t>".</a:t>
            </a:r>
          </a:p>
          <a:p>
            <a:r>
              <a:rPr lang="fr-CA" dirty="0"/>
              <a:t>Vous pouvez donc créer l'adresse relative à partir de ce point.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E0B9FA-4C6D-457A-9E01-BB87625302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711590" y="3968781"/>
            <a:ext cx="2676525" cy="1847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C4ABA8-26A9-416A-885A-28095AACAB6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81158" y="3968781"/>
            <a:ext cx="63627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1907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conclusion, ASP.NET offre une structure bien établie pour définir une façon standard de créer l'apparence d'une application web.</a:t>
            </a:r>
          </a:p>
          <a:p>
            <a:r>
              <a:rPr lang="fr-CA" dirty="0"/>
              <a:t>Cette structure permet de</a:t>
            </a:r>
          </a:p>
          <a:p>
            <a:pPr lvl="1"/>
            <a:r>
              <a:rPr lang="fr-CA" dirty="0"/>
              <a:t>réutiliser une structure commune des pages (</a:t>
            </a:r>
            <a:r>
              <a:rPr lang="fr-CA" dirty="0" err="1"/>
              <a:t>Layout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Offrir un espace de logique de programmation C# (</a:t>
            </a:r>
            <a:r>
              <a:rPr lang="fr-CA" dirty="0" err="1"/>
              <a:t>OnGet</a:t>
            </a:r>
            <a:r>
              <a:rPr lang="fr-CA" dirty="0"/>
              <a:t>) et une syntaxe pour l'intégrer avec le code HTML (Syntaxe </a:t>
            </a:r>
            <a:r>
              <a:rPr lang="fr-CA" dirty="0" err="1"/>
              <a:t>Razor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Offrir un endroit standard pour inclure les ressources statiques du projet (</a:t>
            </a:r>
            <a:r>
              <a:rPr lang="fr-CA" dirty="0" err="1"/>
              <a:t>wwwroot</a:t>
            </a:r>
            <a:r>
              <a:rPr lang="fr-CA" dirty="0"/>
              <a:t>)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couvrirons l'intégration de votre projet avec une source de données externes (Base de données) avec d'effectuer des opérations CRUD sur cette dernière.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https://docs.microsoft.com/en-us/aspnet/core/razor-pages/?view=aspnetcore-3.1&amp;tabs=visual-studio</a:t>
            </a:r>
            <a:endParaRPr lang="fr-CA" dirty="0"/>
          </a:p>
          <a:p>
            <a:r>
              <a:rPr lang="fr-CA" dirty="0">
                <a:hlinkClick r:id="rId5"/>
              </a:rPr>
              <a:t>https://docs.microsoft.com/en-us/aspnet/core/tutorials/razor-pages/razor-pages-start?view=aspnetcore-3.1&amp;tabs=visual-studio</a:t>
            </a:r>
            <a:endParaRPr lang="fr-CA" dirty="0"/>
          </a:p>
          <a:p>
            <a:r>
              <a:rPr lang="fr-CA" dirty="0">
                <a:hlinkClick r:id="rId6"/>
              </a:rPr>
              <a:t>https://www.w3schools.com/asp/webpages_razor.asp</a:t>
            </a:r>
            <a:endParaRPr lang="fr-CA" dirty="0"/>
          </a:p>
          <a:p>
            <a:r>
              <a:rPr lang="fr-CA" dirty="0">
                <a:hlinkClick r:id="rId7"/>
              </a:rPr>
              <a:t>https://www.learnrazorpages.com/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1) </a:t>
            </a:r>
            <a:r>
              <a:rPr lang="en-CA" dirty="0" err="1"/>
              <a:t>Créer</a:t>
            </a:r>
            <a:r>
              <a:rPr lang="en-CA" dirty="0"/>
              <a:t> un </a:t>
            </a:r>
            <a:r>
              <a:rPr lang="en-CA" dirty="0" err="1"/>
              <a:t>projet</a:t>
            </a:r>
            <a:r>
              <a:rPr lang="en-CA" dirty="0"/>
              <a:t> dans Visual Studio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921A56-1E38-634B-76A0-207BB5A63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8090" y="2587241"/>
            <a:ext cx="6147124" cy="406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676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5839</TotalTime>
  <Words>2944</Words>
  <Application>Microsoft Office PowerPoint</Application>
  <PresentationFormat>Widescreen</PresentationFormat>
  <Paragraphs>324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2" baseType="lpstr">
      <vt:lpstr>Arial</vt:lpstr>
      <vt:lpstr>Century Gothic</vt:lpstr>
      <vt:lpstr>Wingdings 3</vt:lpstr>
      <vt:lpstr>Ion</vt:lpstr>
      <vt:lpstr>Les pages Razor en ASP.NET Core</vt:lpstr>
      <vt:lpstr>Rappel du dernier cours</vt:lpstr>
      <vt:lpstr>Rappel du dernier cours</vt:lpstr>
      <vt:lpstr>Introduction au page Razor en ASP.NET Core</vt:lpstr>
      <vt:lpstr>Introduction</vt:lpstr>
      <vt:lpstr>Introduction</vt:lpstr>
      <vt:lpstr>La création du projet</vt:lpstr>
      <vt:lpstr>La création du projet</vt:lpstr>
      <vt:lpstr>Premier projet</vt:lpstr>
      <vt:lpstr>Premier projet</vt:lpstr>
      <vt:lpstr>Premier projet</vt:lpstr>
      <vt:lpstr>Premier projet</vt:lpstr>
      <vt:lpstr>Introduction</vt:lpstr>
      <vt:lpstr>Introduction</vt:lpstr>
      <vt:lpstr>Introduction</vt:lpstr>
      <vt:lpstr>Introduction</vt:lpstr>
      <vt:lpstr>La structure de fichier</vt:lpstr>
      <vt:lpstr>La structure de fichier</vt:lpstr>
      <vt:lpstr>La structure de fichier</vt:lpstr>
      <vt:lpstr>La structure de fichier</vt:lpstr>
      <vt:lpstr>La structure de fichier</vt:lpstr>
      <vt:lpstr>La structure de fichier</vt:lpstr>
      <vt:lpstr>La structure de fichier</vt:lpstr>
      <vt:lpstr>Program.cs</vt:lpstr>
      <vt:lpstr>Structure des pages</vt:lpstr>
      <vt:lpstr>Structure des pages</vt:lpstr>
      <vt:lpstr>Les layouts</vt:lpstr>
      <vt:lpstr>Les layouts</vt:lpstr>
      <vt:lpstr>Les layouts</vt:lpstr>
      <vt:lpstr>Les layouts</vt:lpstr>
      <vt:lpstr>La création des pages</vt:lpstr>
      <vt:lpstr>La création des pages</vt:lpstr>
      <vt:lpstr>La création des pages</vt:lpstr>
      <vt:lpstr>La création des pages</vt:lpstr>
      <vt:lpstr>PageDemo.cshtml</vt:lpstr>
      <vt:lpstr>PageDemo.cshtml.cs</vt:lpstr>
      <vt:lpstr>La création des pages</vt:lpstr>
      <vt:lpstr>La création des pages</vt:lpstr>
      <vt:lpstr>La création des pages</vt:lpstr>
      <vt:lpstr>La création des pages</vt:lpstr>
      <vt:lpstr>La création des pages</vt:lpstr>
      <vt:lpstr>La création des pages</vt:lpstr>
      <vt:lpstr>La syntaxe Razor</vt:lpstr>
      <vt:lpstr>La syntaxe Razor</vt:lpstr>
      <vt:lpstr>La syntaxe Razor</vt:lpstr>
      <vt:lpstr>La syntaxe Razor</vt:lpstr>
      <vt:lpstr>Instruction individuelle</vt:lpstr>
      <vt:lpstr>La syntaxe Razor</vt:lpstr>
      <vt:lpstr>La syntaxe Razor</vt:lpstr>
      <vt:lpstr>La syntaxe Razor</vt:lpstr>
      <vt:lpstr>Instruction en bloc</vt:lpstr>
      <vt:lpstr>La syntaxe Razor</vt:lpstr>
      <vt:lpstr>La syntaxe Razor</vt:lpstr>
      <vt:lpstr>La syntaxe Razor</vt:lpstr>
      <vt:lpstr>La syntaxe Razor</vt:lpstr>
      <vt:lpstr>La syntaxe Razor</vt:lpstr>
      <vt:lpstr>La syntaxe Razor</vt:lpstr>
      <vt:lpstr>OnGet</vt:lpstr>
      <vt:lpstr>OnGet</vt:lpstr>
      <vt:lpstr>OnGet</vt:lpstr>
      <vt:lpstr>OnGet</vt:lpstr>
      <vt:lpstr>OnGet</vt:lpstr>
      <vt:lpstr>OnGet</vt:lpstr>
      <vt:lpstr>DataView</vt:lpstr>
      <vt:lpstr>DataView</vt:lpstr>
      <vt:lpstr>DataView</vt:lpstr>
      <vt:lpstr>Accès à la classe Model</vt:lpstr>
      <vt:lpstr>Accès à la classe Model</vt:lpstr>
      <vt:lpstr>Accès à la classe Model</vt:lpstr>
      <vt:lpstr>Les pages Razor</vt:lpstr>
      <vt:lpstr>Inclusion de fichier statique</vt:lpstr>
      <vt:lpstr>Inclusion de fichier statique</vt:lpstr>
      <vt:lpstr>Inclusion de fichier statique</vt:lpstr>
      <vt:lpstr>Inclusion de fichier statique</vt:lpstr>
      <vt:lpstr>Inclusion de fichier statique</vt:lpstr>
      <vt:lpstr>Inclusion de fichier statique</vt:lpstr>
      <vt:lpstr>Inclusion de fichier statique</vt:lpstr>
      <vt:lpstr>Inclusion de fichier statique</vt:lpstr>
      <vt:lpstr>Inclusion de fichier statique</vt:lpstr>
      <vt:lpstr>Inclusion de fichier statique</vt:lpstr>
      <vt:lpstr>Inclusion de fichier statique</vt:lpstr>
      <vt:lpstr>Inclusion de fichier statique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478</cp:revision>
  <dcterms:created xsi:type="dcterms:W3CDTF">2019-01-03T23:05:02Z</dcterms:created>
  <dcterms:modified xsi:type="dcterms:W3CDTF">2022-05-15T15:13:14Z</dcterms:modified>
</cp:coreProperties>
</file>