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8" r:id="rId2"/>
    <p:sldId id="359" r:id="rId3"/>
    <p:sldId id="360" r:id="rId4"/>
    <p:sldId id="295" r:id="rId5"/>
    <p:sldId id="432" r:id="rId6"/>
    <p:sldId id="361" r:id="rId7"/>
    <p:sldId id="552" r:id="rId8"/>
    <p:sldId id="373" r:id="rId9"/>
    <p:sldId id="273" r:id="rId10"/>
    <p:sldId id="281" r:id="rId11"/>
    <p:sldId id="291" r:id="rId12"/>
    <p:sldId id="445" r:id="rId13"/>
    <p:sldId id="553" r:id="rId14"/>
    <p:sldId id="374" r:id="rId15"/>
    <p:sldId id="447" r:id="rId16"/>
    <p:sldId id="446" r:id="rId17"/>
    <p:sldId id="451" r:id="rId18"/>
    <p:sldId id="452" r:id="rId19"/>
    <p:sldId id="517" r:id="rId20"/>
    <p:sldId id="518" r:id="rId21"/>
    <p:sldId id="519" r:id="rId22"/>
    <p:sldId id="520" r:id="rId23"/>
    <p:sldId id="521" r:id="rId24"/>
    <p:sldId id="522" r:id="rId25"/>
    <p:sldId id="523" r:id="rId26"/>
    <p:sldId id="524" r:id="rId27"/>
    <p:sldId id="525" r:id="rId28"/>
    <p:sldId id="526" r:id="rId29"/>
    <p:sldId id="527" r:id="rId30"/>
    <p:sldId id="528" r:id="rId31"/>
    <p:sldId id="529" r:id="rId32"/>
    <p:sldId id="554" r:id="rId33"/>
    <p:sldId id="555" r:id="rId34"/>
    <p:sldId id="556" r:id="rId35"/>
    <p:sldId id="557" r:id="rId36"/>
    <p:sldId id="558" r:id="rId37"/>
    <p:sldId id="559" r:id="rId38"/>
    <p:sldId id="530" r:id="rId39"/>
    <p:sldId id="531" r:id="rId40"/>
    <p:sldId id="532" r:id="rId41"/>
    <p:sldId id="533" r:id="rId42"/>
    <p:sldId id="534" r:id="rId43"/>
    <p:sldId id="535" r:id="rId44"/>
    <p:sldId id="536" r:id="rId45"/>
    <p:sldId id="537" r:id="rId46"/>
    <p:sldId id="538" r:id="rId47"/>
    <p:sldId id="539" r:id="rId48"/>
    <p:sldId id="406" r:id="rId49"/>
    <p:sldId id="540" r:id="rId50"/>
    <p:sldId id="506" r:id="rId51"/>
    <p:sldId id="471" r:id="rId52"/>
    <p:sldId id="495" r:id="rId53"/>
    <p:sldId id="496" r:id="rId54"/>
    <p:sldId id="403" r:id="rId55"/>
    <p:sldId id="404" r:id="rId56"/>
    <p:sldId id="498" r:id="rId57"/>
    <p:sldId id="499" r:id="rId58"/>
    <p:sldId id="425" r:id="rId59"/>
    <p:sldId id="560" r:id="rId60"/>
    <p:sldId id="561" r:id="rId61"/>
    <p:sldId id="430" r:id="rId62"/>
    <p:sldId id="426" r:id="rId63"/>
    <p:sldId id="500" r:id="rId64"/>
    <p:sldId id="501" r:id="rId65"/>
    <p:sldId id="502" r:id="rId66"/>
    <p:sldId id="562" r:id="rId67"/>
    <p:sldId id="384" r:id="rId68"/>
    <p:sldId id="503" r:id="rId69"/>
    <p:sldId id="504" r:id="rId70"/>
    <p:sldId id="563" r:id="rId71"/>
    <p:sldId id="564" r:id="rId72"/>
    <p:sldId id="565" r:id="rId73"/>
    <p:sldId id="566" r:id="rId74"/>
    <p:sldId id="567" r:id="rId75"/>
    <p:sldId id="568" r:id="rId76"/>
    <p:sldId id="569" r:id="rId77"/>
    <p:sldId id="570" r:id="rId78"/>
    <p:sldId id="505" r:id="rId79"/>
    <p:sldId id="545" r:id="rId80"/>
    <p:sldId id="294" r:id="rId81"/>
    <p:sldId id="298" r:id="rId82"/>
    <p:sldId id="321" r:id="rId83"/>
    <p:sldId id="322" r:id="rId84"/>
    <p:sldId id="323" r:id="rId85"/>
    <p:sldId id="324" r:id="rId8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8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84072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5959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25171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6560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9845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0281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65510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83673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12373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616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12988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73107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7122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0567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42878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0379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24877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2021-05-08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83620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hyperlink" Target="https://docs.microsoft.com/en-us/dotnet/api/system.collections.generic.dictionary-2?view=netframework-4.8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7" Type="http://schemas.openxmlformats.org/officeDocument/2006/relationships/image" Target="../media/image7.pn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9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9.xml"/><Relationship Id="rId1" Type="http://schemas.openxmlformats.org/officeDocument/2006/relationships/tags" Target="../tags/tag8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1.xml"/><Relationship Id="rId1" Type="http://schemas.openxmlformats.org/officeDocument/2006/relationships/tags" Target="../tags/tag9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3.xml"/><Relationship Id="rId1" Type="http://schemas.openxmlformats.org/officeDocument/2006/relationships/tags" Target="../tags/tag9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7.xml"/><Relationship Id="rId1" Type="http://schemas.openxmlformats.org/officeDocument/2006/relationships/tags" Target="../tags/tag9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5" Type="http://schemas.openxmlformats.org/officeDocument/2006/relationships/image" Target="../media/image21.jpeg"/><Relationship Id="rId4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8.xml"/><Relationship Id="rId1" Type="http://schemas.openxmlformats.org/officeDocument/2006/relationships/tags" Target="../tags/tag11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0.xml"/><Relationship Id="rId1" Type="http://schemas.openxmlformats.org/officeDocument/2006/relationships/tags" Target="../tags/tag11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2.xml"/><Relationship Id="rId1" Type="http://schemas.openxmlformats.org/officeDocument/2006/relationships/tags" Target="../tags/tag12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4.xml"/><Relationship Id="rId1" Type="http://schemas.openxmlformats.org/officeDocument/2006/relationships/tags" Target="../tags/tag12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5.xml"/><Relationship Id="rId1" Type="http://schemas.openxmlformats.org/officeDocument/2006/relationships/tags" Target="../tags/tag13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8.xml"/><Relationship Id="rId1" Type="http://schemas.openxmlformats.org/officeDocument/2006/relationships/tags" Target="../tags/tag13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0.xml"/><Relationship Id="rId1" Type="http://schemas.openxmlformats.org/officeDocument/2006/relationships/tags" Target="../tags/tag13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tags" Target="../tags/tag146.xml"/><Relationship Id="rId7" Type="http://schemas.openxmlformats.org/officeDocument/2006/relationships/hyperlink" Target="https://www.dofactory.com/net/strategy-design-pattern" TargetMode="Externa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image" Target="../media/image26.gif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tags" Target="../tags/tag150.xml"/><Relationship Id="rId7" Type="http://schemas.openxmlformats.org/officeDocument/2006/relationships/hyperlink" Target="https://www.tutorialspoint.com/design_pattern/strategy_pattern" TargetMode="Externa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image" Target="../media/image27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3.xml"/><Relationship Id="rId1" Type="http://schemas.openxmlformats.org/officeDocument/2006/relationships/tags" Target="../tags/tag15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5.xml"/><Relationship Id="rId1" Type="http://schemas.openxmlformats.org/officeDocument/2006/relationships/tags" Target="../tags/tag15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5" Type="http://schemas.openxmlformats.org/officeDocument/2006/relationships/image" Target="../media/image34.png"/><Relationship Id="rId4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8.xml"/><Relationship Id="rId1" Type="http://schemas.openxmlformats.org/officeDocument/2006/relationships/tags" Target="../tags/tag17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5" Type="http://schemas.openxmlformats.org/officeDocument/2006/relationships/hyperlink" Target="https://www.alexandremageau.ca/home/programmation-oriente-objet/" TargetMode="External"/><Relationship Id="rId4" Type="http://schemas.openxmlformats.org/officeDocument/2006/relationships/hyperlink" Target="https://www.tutorialspoint.com/design_pattern/index.ht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3.xml"/><Relationship Id="rId1" Type="http://schemas.openxmlformats.org/officeDocument/2006/relationships/tags" Target="../tags/tag18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6.xml"/><Relationship Id="rId1" Type="http://schemas.openxmlformats.org/officeDocument/2006/relationships/tags" Target="../tags/tag185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4" Type="http://schemas.openxmlformats.org/officeDocument/2006/relationships/image" Target="../media/image35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5" Type="http://schemas.openxmlformats.org/officeDocument/2006/relationships/hyperlink" Target="https://www.tutorialspoint.com/csharp/csharp_regular_expressions.htm" TargetMode="External"/><Relationship Id="rId4" Type="http://schemas.openxmlformats.org/officeDocument/2006/relationships/hyperlink" Target="https://www.tutorialspoint.com/design_pattern/index.ht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Les technologies de logique serveur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Structures de </a:t>
            </a:r>
            <a:r>
              <a:rPr lang="en-CA" dirty="0" err="1"/>
              <a:t>données</a:t>
            </a:r>
            <a:r>
              <a:rPr lang="en-CA" dirty="0"/>
              <a:t>: </a:t>
            </a:r>
            <a:r>
              <a:rPr lang="fr-CA" dirty="0" err="1"/>
              <a:t>Dictionary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884556" cy="4195481"/>
          </a:xfrm>
        </p:spPr>
        <p:txBody>
          <a:bodyPr/>
          <a:lstStyle/>
          <a:p>
            <a:r>
              <a:rPr lang="fr-CA" dirty="0"/>
              <a:t>Syntaxe</a:t>
            </a:r>
          </a:p>
          <a:p>
            <a:pPr marL="0" indent="0">
              <a:buNone/>
            </a:pPr>
            <a:r>
              <a:rPr lang="en-US" dirty="0"/>
              <a:t>Dictionary&lt;</a:t>
            </a:r>
            <a:r>
              <a:rPr lang="en-US" dirty="0" err="1">
                <a:solidFill>
                  <a:srgbClr val="FFC000"/>
                </a:solidFill>
              </a:rPr>
              <a:t>type_cle</a:t>
            </a:r>
            <a:r>
              <a:rPr lang="en-US" dirty="0">
                <a:solidFill>
                  <a:srgbClr val="FFC000"/>
                </a:solidFill>
              </a:rPr>
              <a:t>, </a:t>
            </a:r>
            <a:r>
              <a:rPr lang="en-US" dirty="0" err="1">
                <a:solidFill>
                  <a:srgbClr val="FFC000"/>
                </a:solidFill>
              </a:rPr>
              <a:t>type_valeur</a:t>
            </a:r>
            <a:r>
              <a:rPr lang="en-US" dirty="0"/>
              <a:t>&gt; </a:t>
            </a:r>
            <a:r>
              <a:rPr lang="en-US" dirty="0">
                <a:solidFill>
                  <a:srgbClr val="FFC000"/>
                </a:solidFill>
              </a:rPr>
              <a:t>nom</a:t>
            </a:r>
            <a:r>
              <a:rPr lang="en-US" dirty="0"/>
              <a:t> = new Dictionary&lt;</a:t>
            </a:r>
            <a:r>
              <a:rPr lang="en-US" dirty="0" err="1">
                <a:solidFill>
                  <a:srgbClr val="FFC000"/>
                </a:solidFill>
              </a:rPr>
              <a:t>type_cle</a:t>
            </a:r>
            <a:r>
              <a:rPr lang="en-US" dirty="0">
                <a:solidFill>
                  <a:srgbClr val="FFC000"/>
                </a:solidFill>
              </a:rPr>
              <a:t>, </a:t>
            </a:r>
            <a:r>
              <a:rPr lang="en-US" dirty="0" err="1">
                <a:solidFill>
                  <a:srgbClr val="FFC000"/>
                </a:solidFill>
              </a:rPr>
              <a:t>type_valeur</a:t>
            </a:r>
            <a:r>
              <a:rPr lang="en-US" dirty="0"/>
              <a:t>&gt;();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Type_cle</a:t>
            </a:r>
            <a:r>
              <a:rPr lang="en-US" dirty="0"/>
              <a:t> : Type de la </a:t>
            </a:r>
            <a:r>
              <a:rPr lang="en-US" dirty="0" err="1"/>
              <a:t>clé</a:t>
            </a:r>
            <a:r>
              <a:rPr lang="en-US" dirty="0"/>
              <a:t> pour </a:t>
            </a:r>
            <a:r>
              <a:rPr lang="en-US" dirty="0" err="1"/>
              <a:t>récupérer</a:t>
            </a:r>
            <a:r>
              <a:rPr lang="en-US" dirty="0"/>
              <a:t> </a:t>
            </a:r>
            <a:r>
              <a:rPr lang="en-US" dirty="0" err="1"/>
              <a:t>l'information</a:t>
            </a:r>
            <a:r>
              <a:rPr lang="en-US" dirty="0"/>
              <a:t> (Ex. String, int, etc.)</a:t>
            </a:r>
          </a:p>
          <a:p>
            <a:r>
              <a:rPr lang="en-US" dirty="0" err="1"/>
              <a:t>Type_valeur</a:t>
            </a:r>
            <a:r>
              <a:rPr lang="en-US" dirty="0"/>
              <a:t>: Type de la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stockée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mémoire</a:t>
            </a:r>
            <a:r>
              <a:rPr lang="en-US" dirty="0"/>
              <a:t> (Ex. Int, </a:t>
            </a:r>
            <a:r>
              <a:rPr lang="en-US" dirty="0" err="1"/>
              <a:t>Etudiant</a:t>
            </a:r>
            <a:r>
              <a:rPr lang="en-US" dirty="0"/>
              <a:t>, etc.)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43687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809CC-C60D-4D13-B65D-C66DA2AD29A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Structures de </a:t>
            </a:r>
            <a:r>
              <a:rPr lang="en-CA" dirty="0" err="1"/>
              <a:t>données</a:t>
            </a:r>
            <a:r>
              <a:rPr lang="en-CA" dirty="0"/>
              <a:t>: Dictionary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1938A-CC9B-430B-B90F-7CBA2CA3166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Exemple</a:t>
            </a:r>
            <a:endParaRPr lang="en-CA" dirty="0"/>
          </a:p>
          <a:p>
            <a:endParaRPr lang="en-CA" dirty="0"/>
          </a:p>
          <a:p>
            <a:pPr marL="0" indent="0">
              <a:buNone/>
            </a:pPr>
            <a:r>
              <a:rPr lang="en-US" dirty="0"/>
              <a:t>Dictionary&lt;string, </a:t>
            </a:r>
            <a:r>
              <a:rPr lang="en-US" dirty="0" err="1"/>
              <a:t>Etudiant</a:t>
            </a:r>
            <a:r>
              <a:rPr lang="en-US" dirty="0"/>
              <a:t>&gt; </a:t>
            </a:r>
            <a:r>
              <a:rPr lang="en-US" dirty="0" err="1"/>
              <a:t>liste</a:t>
            </a:r>
            <a:r>
              <a:rPr lang="en-US" dirty="0"/>
              <a:t> = new Dictionary&lt;string, </a:t>
            </a:r>
            <a:r>
              <a:rPr lang="en-US" dirty="0" err="1"/>
              <a:t>Etudiant</a:t>
            </a:r>
            <a:r>
              <a:rPr lang="en-US" dirty="0"/>
              <a:t>&gt;();</a:t>
            </a:r>
          </a:p>
          <a:p>
            <a:pPr marL="0" indent="0">
              <a:buNone/>
            </a:pPr>
            <a:r>
              <a:rPr lang="en-US" dirty="0" err="1"/>
              <a:t>liste.Add</a:t>
            </a:r>
            <a:r>
              <a:rPr lang="en-US" dirty="0"/>
              <a:t>("MAGA141087", new </a:t>
            </a:r>
            <a:r>
              <a:rPr lang="en-US" dirty="0" err="1"/>
              <a:t>Etudiant</a:t>
            </a:r>
            <a:r>
              <a:rPr lang="en-US" dirty="0"/>
              <a:t>("MAGA141087", "Alexandre"));</a:t>
            </a:r>
          </a:p>
          <a:p>
            <a:pPr marL="0" indent="0">
              <a:buNone/>
            </a:pPr>
            <a:r>
              <a:rPr lang="en-US" dirty="0" err="1"/>
              <a:t>liste.Add</a:t>
            </a:r>
            <a:r>
              <a:rPr lang="en-US" dirty="0"/>
              <a:t>("CORM180988", new </a:t>
            </a:r>
            <a:r>
              <a:rPr lang="en-US" dirty="0" err="1"/>
              <a:t>Etudiant</a:t>
            </a:r>
            <a:r>
              <a:rPr lang="en-US" dirty="0"/>
              <a:t>("CORM180988 ", "Marie"));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String temp = </a:t>
            </a:r>
            <a:r>
              <a:rPr lang="en-US" dirty="0" err="1"/>
              <a:t>liste</a:t>
            </a:r>
            <a:r>
              <a:rPr lang="en-US" dirty="0"/>
              <a:t>["CORM180988"].Nom;</a:t>
            </a:r>
          </a:p>
          <a:p>
            <a:pPr marL="0" indent="0">
              <a:buNone/>
            </a:pPr>
            <a:r>
              <a:rPr lang="en-US" dirty="0" err="1"/>
              <a:t>Console.WriteLine</a:t>
            </a:r>
            <a:r>
              <a:rPr lang="en-US" dirty="0"/>
              <a:t>(temp);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25198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5634A-9955-4772-A933-76EBE334B97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Structures de </a:t>
            </a:r>
            <a:r>
              <a:rPr lang="en-CA" dirty="0" err="1"/>
              <a:t>données</a:t>
            </a:r>
            <a:r>
              <a:rPr lang="en-CA" dirty="0"/>
              <a:t>: Dictionary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C1FE2-4BF8-4D7D-9C89-3CC376CD494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683220" cy="4195481"/>
          </a:xfrm>
        </p:spPr>
        <p:txBody>
          <a:bodyPr/>
          <a:lstStyle/>
          <a:p>
            <a:r>
              <a:rPr lang="en-CA" dirty="0"/>
              <a:t>Pour plus de </a:t>
            </a:r>
            <a:r>
              <a:rPr lang="en-CA" dirty="0" err="1"/>
              <a:t>détail</a:t>
            </a:r>
            <a:r>
              <a:rPr lang="en-CA" dirty="0"/>
              <a:t>, consulter le lien </a:t>
            </a:r>
            <a:r>
              <a:rPr lang="en-CA" dirty="0" err="1"/>
              <a:t>suivant</a:t>
            </a:r>
            <a:r>
              <a:rPr lang="en-CA" dirty="0"/>
              <a:t>:</a:t>
            </a:r>
          </a:p>
          <a:p>
            <a:pPr marL="0" indent="0">
              <a:buNone/>
            </a:pPr>
            <a:r>
              <a:rPr lang="fr-CA" dirty="0">
                <a:hlinkClick r:id="rId4"/>
              </a:rPr>
              <a:t>https://docs.microsoft.com/en-us/dotnet/api/system.collections.generic.dictionary-2?view=netframework-4.8</a:t>
            </a:r>
            <a:endParaRPr lang="fr-CA" dirty="0"/>
          </a:p>
          <a:p>
            <a:pPr marL="0" indent="0">
              <a:buNone/>
            </a:pP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39332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expressions régulières</a:t>
            </a:r>
          </a:p>
        </p:txBody>
      </p:sp>
    </p:spTree>
    <p:extLst>
      <p:ext uri="{BB962C8B-B14F-4D97-AF65-F5344CB8AC3E}">
        <p14:creationId xmlns:p14="http://schemas.microsoft.com/office/powerpoint/2010/main" val="130630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08698-450E-4A2D-A40C-AE626468CD0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expressions </a:t>
            </a:r>
            <a:r>
              <a:rPr lang="en-CA" dirty="0" err="1"/>
              <a:t>régulières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10771-C90B-4B00-9A8A-64A211C1B21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/>
              <a:t>Une expression </a:t>
            </a:r>
            <a:r>
              <a:rPr lang="en-CA" dirty="0" err="1"/>
              <a:t>régulière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expression </a:t>
            </a:r>
            <a:r>
              <a:rPr lang="en-CA" dirty="0" err="1"/>
              <a:t>permettant</a:t>
            </a:r>
            <a:r>
              <a:rPr lang="en-CA" dirty="0"/>
              <a:t> </a:t>
            </a:r>
            <a:r>
              <a:rPr lang="en-CA" dirty="0" err="1"/>
              <a:t>d'analyse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chaine</a:t>
            </a:r>
            <a:r>
              <a:rPr lang="en-CA" dirty="0"/>
              <a:t> de </a:t>
            </a:r>
            <a:r>
              <a:rPr lang="en-CA" dirty="0" err="1"/>
              <a:t>caractère</a:t>
            </a:r>
            <a:r>
              <a:rPr lang="en-CA" dirty="0"/>
              <a:t> pour </a:t>
            </a:r>
            <a:r>
              <a:rPr lang="en-CA" dirty="0" err="1"/>
              <a:t>s'assurer</a:t>
            </a:r>
            <a:r>
              <a:rPr lang="en-CA" dirty="0"/>
              <a:t> que </a:t>
            </a:r>
            <a:r>
              <a:rPr lang="en-CA" dirty="0" err="1"/>
              <a:t>cette</a:t>
            </a:r>
            <a:r>
              <a:rPr lang="en-CA" dirty="0"/>
              <a:t> </a:t>
            </a:r>
            <a:r>
              <a:rPr lang="en-CA" dirty="0" err="1"/>
              <a:t>dernière</a:t>
            </a:r>
            <a:r>
              <a:rPr lang="en-CA" dirty="0"/>
              <a:t> </a:t>
            </a:r>
            <a:r>
              <a:rPr lang="en-CA" dirty="0" err="1"/>
              <a:t>respecte</a:t>
            </a:r>
            <a:r>
              <a:rPr lang="en-CA" dirty="0"/>
              <a:t> un certain format.</a:t>
            </a:r>
          </a:p>
          <a:p>
            <a:r>
              <a:rPr lang="en-CA" dirty="0" err="1"/>
              <a:t>Elles</a:t>
            </a:r>
            <a:r>
              <a:rPr lang="en-CA" dirty="0"/>
              <a:t> </a:t>
            </a:r>
            <a:r>
              <a:rPr lang="en-CA" dirty="0" err="1"/>
              <a:t>sont</a:t>
            </a:r>
            <a:r>
              <a:rPr lang="en-CA" dirty="0"/>
              <a:t> </a:t>
            </a:r>
            <a:r>
              <a:rPr lang="en-CA" dirty="0" err="1"/>
              <a:t>utiles</a:t>
            </a:r>
            <a:r>
              <a:rPr lang="en-CA" dirty="0"/>
              <a:t> pour </a:t>
            </a:r>
            <a:r>
              <a:rPr lang="en-CA" dirty="0" err="1"/>
              <a:t>valider</a:t>
            </a:r>
            <a:r>
              <a:rPr lang="en-CA" dirty="0"/>
              <a:t> le format de </a:t>
            </a:r>
            <a:r>
              <a:rPr lang="en-CA" dirty="0" err="1"/>
              <a:t>l'information</a:t>
            </a:r>
            <a:r>
              <a:rPr lang="en-CA" dirty="0"/>
              <a:t> </a:t>
            </a:r>
            <a:r>
              <a:rPr lang="en-CA" dirty="0" err="1"/>
              <a:t>fournie</a:t>
            </a:r>
            <a:r>
              <a:rPr lang="en-CA" dirty="0"/>
              <a:t> par un </a:t>
            </a:r>
            <a:r>
              <a:rPr lang="en-CA" dirty="0" err="1"/>
              <a:t>utilisateur</a:t>
            </a:r>
            <a:r>
              <a:rPr lang="en-CA" dirty="0"/>
              <a:t> dans </a:t>
            </a:r>
            <a:r>
              <a:rPr lang="en-CA" dirty="0" err="1"/>
              <a:t>une</a:t>
            </a:r>
            <a:r>
              <a:rPr lang="en-CA" dirty="0"/>
              <a:t> application web.</a:t>
            </a:r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Un telephone </a:t>
            </a:r>
            <a:r>
              <a:rPr lang="en-CA" dirty="0" err="1"/>
              <a:t>doit</a:t>
            </a:r>
            <a:r>
              <a:rPr lang="en-CA" dirty="0"/>
              <a:t> </a:t>
            </a:r>
            <a:r>
              <a:rPr lang="en-CA" dirty="0" err="1"/>
              <a:t>suivre</a:t>
            </a:r>
            <a:r>
              <a:rPr lang="en-CA" dirty="0"/>
              <a:t> le format (XXX) XXX-XXXX (</a:t>
            </a:r>
            <a:r>
              <a:rPr lang="en-CA" dirty="0" err="1"/>
              <a:t>où</a:t>
            </a:r>
            <a:r>
              <a:rPr lang="en-CA" dirty="0"/>
              <a:t> </a:t>
            </a:r>
            <a:r>
              <a:rPr lang="en-CA" dirty="0" err="1"/>
              <a:t>chaque</a:t>
            </a:r>
            <a:r>
              <a:rPr lang="en-CA" dirty="0"/>
              <a:t> X </a:t>
            </a:r>
            <a:r>
              <a:rPr lang="en-CA" dirty="0" err="1"/>
              <a:t>est</a:t>
            </a:r>
            <a:r>
              <a:rPr lang="en-CA" dirty="0"/>
              <a:t> un </a:t>
            </a:r>
            <a:r>
              <a:rPr lang="en-CA" dirty="0" err="1"/>
              <a:t>chiffre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Un nom ne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contenir</a:t>
            </a:r>
            <a:r>
              <a:rPr lang="en-CA" dirty="0"/>
              <a:t> que des </a:t>
            </a:r>
            <a:r>
              <a:rPr lang="en-CA" dirty="0" err="1"/>
              <a:t>lettres</a:t>
            </a:r>
            <a:r>
              <a:rPr lang="en-CA" dirty="0"/>
              <a:t> (Majuscule, minuscule), des </a:t>
            </a:r>
            <a:r>
              <a:rPr lang="en-CA" dirty="0" err="1"/>
              <a:t>espaces</a:t>
            </a:r>
            <a:r>
              <a:rPr lang="en-CA" dirty="0"/>
              <a:t>, des guillemets simples </a:t>
            </a:r>
            <a:r>
              <a:rPr lang="en-CA" dirty="0" err="1"/>
              <a:t>ou</a:t>
            </a:r>
            <a:r>
              <a:rPr lang="en-CA" dirty="0"/>
              <a:t> des </a:t>
            </a:r>
            <a:r>
              <a:rPr lang="en-CA" dirty="0" err="1"/>
              <a:t>tirets</a:t>
            </a:r>
            <a:r>
              <a:rPr lang="en-CA" dirty="0"/>
              <a:t>. Pas de </a:t>
            </a:r>
            <a:r>
              <a:rPr lang="en-CA" dirty="0" err="1"/>
              <a:t>caractère</a:t>
            </a:r>
            <a:r>
              <a:rPr lang="en-CA" dirty="0"/>
              <a:t> </a:t>
            </a:r>
            <a:r>
              <a:rPr lang="en-CA" dirty="0" err="1"/>
              <a:t>spécial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de </a:t>
            </a:r>
            <a:r>
              <a:rPr lang="en-CA" dirty="0" err="1"/>
              <a:t>chiffre</a:t>
            </a:r>
            <a:r>
              <a:rPr lang="en-CA" dirty="0"/>
              <a:t>.</a:t>
            </a:r>
          </a:p>
          <a:p>
            <a:pPr lvl="1"/>
            <a:r>
              <a:rPr lang="en-CA" dirty="0"/>
              <a:t>Un </a:t>
            </a:r>
            <a:r>
              <a:rPr lang="en-CA" dirty="0" err="1"/>
              <a:t>âge</a:t>
            </a:r>
            <a:r>
              <a:rPr lang="en-CA" dirty="0"/>
              <a:t> ne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contenir</a:t>
            </a:r>
            <a:r>
              <a:rPr lang="en-CA" dirty="0"/>
              <a:t> que des </a:t>
            </a:r>
            <a:r>
              <a:rPr lang="en-CA" dirty="0" err="1"/>
              <a:t>chiffres</a:t>
            </a:r>
            <a:endParaRPr lang="en-CA" dirty="0"/>
          </a:p>
          <a:p>
            <a:pPr lvl="1"/>
            <a:r>
              <a:rPr lang="en-CA" dirty="0"/>
              <a:t>etc.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11335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08698-450E-4A2D-A40C-AE626468CD0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expressions </a:t>
            </a:r>
            <a:r>
              <a:rPr lang="en-CA" dirty="0" err="1"/>
              <a:t>régulières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10771-C90B-4B00-9A8A-64A211C1B21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/>
              <a:t>C#, </a:t>
            </a:r>
            <a:r>
              <a:rPr lang="en-CA" dirty="0" err="1"/>
              <a:t>ainsi</a:t>
            </a:r>
            <a:r>
              <a:rPr lang="en-CA" dirty="0"/>
              <a:t> que la </a:t>
            </a:r>
            <a:r>
              <a:rPr lang="en-CA" dirty="0" err="1"/>
              <a:t>plupart</a:t>
            </a:r>
            <a:r>
              <a:rPr lang="en-CA" dirty="0"/>
              <a:t> des </a:t>
            </a:r>
            <a:r>
              <a:rPr lang="en-CA" dirty="0" err="1"/>
              <a:t>autres</a:t>
            </a:r>
            <a:r>
              <a:rPr lang="en-CA" dirty="0"/>
              <a:t> </a:t>
            </a:r>
            <a:r>
              <a:rPr lang="en-CA" dirty="0" err="1"/>
              <a:t>langages</a:t>
            </a:r>
            <a:r>
              <a:rPr lang="en-CA" dirty="0"/>
              <a:t>, </a:t>
            </a:r>
            <a:r>
              <a:rPr lang="en-CA" dirty="0" err="1"/>
              <a:t>permettent</a:t>
            </a:r>
            <a:r>
              <a:rPr lang="en-CA" dirty="0"/>
              <a:t> </a:t>
            </a:r>
            <a:r>
              <a:rPr lang="en-CA" dirty="0" err="1"/>
              <a:t>d'utiliser</a:t>
            </a:r>
            <a:r>
              <a:rPr lang="en-CA" dirty="0"/>
              <a:t> des </a:t>
            </a:r>
            <a:r>
              <a:rPr lang="en-CA" dirty="0" err="1"/>
              <a:t>fonctionnalités</a:t>
            </a:r>
            <a:r>
              <a:rPr lang="en-CA" dirty="0"/>
              <a:t> servant à </a:t>
            </a:r>
            <a:r>
              <a:rPr lang="en-CA" dirty="0" err="1"/>
              <a:t>s'assurer</a:t>
            </a:r>
            <a:r>
              <a:rPr lang="en-CA" dirty="0"/>
              <a:t> </a:t>
            </a:r>
            <a:r>
              <a:rPr lang="en-CA" dirty="0" err="1"/>
              <a:t>qu'une</a:t>
            </a:r>
            <a:r>
              <a:rPr lang="en-CA" dirty="0"/>
              <a:t> </a:t>
            </a:r>
            <a:r>
              <a:rPr lang="en-CA" dirty="0" err="1"/>
              <a:t>chaine</a:t>
            </a:r>
            <a:r>
              <a:rPr lang="en-CA" dirty="0"/>
              <a:t> de </a:t>
            </a:r>
            <a:r>
              <a:rPr lang="en-CA" dirty="0" err="1"/>
              <a:t>caractère</a:t>
            </a:r>
            <a:r>
              <a:rPr lang="en-CA" dirty="0"/>
              <a:t> (</a:t>
            </a:r>
            <a:r>
              <a:rPr lang="en-CA" dirty="0" err="1"/>
              <a:t>typiquement</a:t>
            </a:r>
            <a:r>
              <a:rPr lang="en-CA" dirty="0"/>
              <a:t> </a:t>
            </a:r>
            <a:r>
              <a:rPr lang="en-CA" dirty="0" err="1"/>
              <a:t>fourni</a:t>
            </a:r>
            <a:r>
              <a:rPr lang="en-CA" dirty="0"/>
              <a:t> par un </a:t>
            </a:r>
            <a:r>
              <a:rPr lang="en-CA" dirty="0" err="1"/>
              <a:t>utilisateur</a:t>
            </a:r>
            <a:r>
              <a:rPr lang="en-CA" dirty="0"/>
              <a:t>) </a:t>
            </a:r>
            <a:r>
              <a:rPr lang="en-CA" dirty="0" err="1"/>
              <a:t>soit</a:t>
            </a:r>
            <a:r>
              <a:rPr lang="en-CA" dirty="0"/>
              <a:t> </a:t>
            </a:r>
            <a:r>
              <a:rPr lang="en-CA" dirty="0" err="1"/>
              <a:t>testée</a:t>
            </a:r>
            <a:r>
              <a:rPr lang="en-CA" dirty="0"/>
              <a:t> avec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certaine</a:t>
            </a:r>
            <a:r>
              <a:rPr lang="en-CA" dirty="0"/>
              <a:t> expression </a:t>
            </a:r>
            <a:r>
              <a:rPr lang="en-CA" dirty="0" err="1"/>
              <a:t>régulière</a:t>
            </a:r>
            <a:r>
              <a:rPr lang="en-CA" dirty="0"/>
              <a:t>.</a:t>
            </a:r>
          </a:p>
          <a:p>
            <a:r>
              <a:rPr lang="en-CA" dirty="0"/>
              <a:t>Si le test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échoué</a:t>
            </a:r>
            <a:r>
              <a:rPr lang="en-CA" dirty="0"/>
              <a:t>, </a:t>
            </a:r>
            <a:r>
              <a:rPr lang="en-CA" dirty="0" err="1"/>
              <a:t>l'utilisateur</a:t>
            </a:r>
            <a:r>
              <a:rPr lang="en-CA" dirty="0"/>
              <a:t> sera </a:t>
            </a:r>
            <a:r>
              <a:rPr lang="en-CA" dirty="0" err="1"/>
              <a:t>notifié</a:t>
            </a:r>
            <a:r>
              <a:rPr lang="en-CA" dirty="0"/>
              <a:t> et invite à </a:t>
            </a:r>
            <a:r>
              <a:rPr lang="en-CA" dirty="0" err="1"/>
              <a:t>fournir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nouvelle </a:t>
            </a:r>
            <a:r>
              <a:rPr lang="en-CA" dirty="0" err="1"/>
              <a:t>valeur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lui</a:t>
            </a:r>
            <a:r>
              <a:rPr lang="en-CA" dirty="0"/>
              <a:t> </a:t>
            </a:r>
            <a:r>
              <a:rPr lang="en-CA" dirty="0" err="1"/>
              <a:t>indiquant</a:t>
            </a:r>
            <a:r>
              <a:rPr lang="en-CA" dirty="0"/>
              <a:t> </a:t>
            </a:r>
            <a:r>
              <a:rPr lang="en-CA" dirty="0" err="1"/>
              <a:t>pourquoi</a:t>
            </a:r>
            <a:r>
              <a:rPr lang="en-CA" dirty="0"/>
              <a:t> le champ ne </a:t>
            </a:r>
            <a:r>
              <a:rPr lang="en-CA" dirty="0" err="1"/>
              <a:t>respecte</a:t>
            </a:r>
            <a:r>
              <a:rPr lang="en-CA" dirty="0"/>
              <a:t> pas le format </a:t>
            </a:r>
            <a:r>
              <a:rPr lang="en-CA" dirty="0" err="1"/>
              <a:t>désiré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un </a:t>
            </a:r>
            <a:r>
              <a:rPr lang="en-CA" dirty="0" err="1"/>
              <a:t>peu</a:t>
            </a:r>
            <a:r>
              <a:rPr lang="en-CA" dirty="0"/>
              <a:t> comment </a:t>
            </a:r>
            <a:r>
              <a:rPr lang="en-CA" dirty="0" err="1"/>
              <a:t>utiliser</a:t>
            </a:r>
            <a:r>
              <a:rPr lang="en-CA" dirty="0"/>
              <a:t> des expressions </a:t>
            </a:r>
            <a:r>
              <a:rPr lang="en-CA" dirty="0" err="1"/>
              <a:t>régulières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C#.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55683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08698-450E-4A2D-A40C-AE626468CD0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expressions </a:t>
            </a:r>
            <a:r>
              <a:rPr lang="en-CA" dirty="0" err="1"/>
              <a:t>régulières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10771-C90B-4B00-9A8A-64A211C1B21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Les expressions </a:t>
            </a:r>
            <a:r>
              <a:rPr lang="en-CA" dirty="0" err="1"/>
              <a:t>régulières</a:t>
            </a:r>
            <a:r>
              <a:rPr lang="en-CA" dirty="0"/>
              <a:t> </a:t>
            </a:r>
            <a:r>
              <a:rPr lang="en-CA" dirty="0" err="1"/>
              <a:t>peuvent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créées</a:t>
            </a:r>
            <a:r>
              <a:rPr lang="en-CA" dirty="0"/>
              <a:t> avec </a:t>
            </a:r>
            <a:r>
              <a:rPr lang="en-CA" dirty="0" err="1"/>
              <a:t>l'objet</a:t>
            </a:r>
            <a:r>
              <a:rPr lang="en-CA" dirty="0"/>
              <a:t> "Regex".</a:t>
            </a:r>
          </a:p>
          <a:p>
            <a:r>
              <a:rPr lang="en-CA" dirty="0"/>
              <a:t>Le </a:t>
            </a:r>
            <a:r>
              <a:rPr lang="en-CA" dirty="0" err="1"/>
              <a:t>constructeur</a:t>
            </a:r>
            <a:r>
              <a:rPr lang="en-CA" dirty="0"/>
              <a:t> </a:t>
            </a:r>
            <a:r>
              <a:rPr lang="en-CA" dirty="0" err="1"/>
              <a:t>prend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paramètre</a:t>
            </a:r>
            <a:r>
              <a:rPr lang="en-CA" dirty="0"/>
              <a:t> </a:t>
            </a:r>
            <a:r>
              <a:rPr lang="en-CA" dirty="0" err="1"/>
              <a:t>l'expression</a:t>
            </a:r>
            <a:r>
              <a:rPr lang="en-CA" dirty="0"/>
              <a:t> à respecter.</a:t>
            </a:r>
          </a:p>
          <a:p>
            <a:r>
              <a:rPr lang="en-CA" dirty="0"/>
              <a:t>La </a:t>
            </a:r>
            <a:r>
              <a:rPr lang="en-CA" dirty="0" err="1"/>
              <a:t>fonction</a:t>
            </a:r>
            <a:r>
              <a:rPr lang="en-CA" dirty="0"/>
              <a:t> </a:t>
            </a:r>
            <a:r>
              <a:rPr lang="en-CA" dirty="0" err="1"/>
              <a:t>IsMatch</a:t>
            </a:r>
            <a:r>
              <a:rPr lang="en-CA" dirty="0"/>
              <a:t>() </a:t>
            </a:r>
            <a:r>
              <a:rPr lang="en-CA" dirty="0" err="1"/>
              <a:t>prend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paramètre</a:t>
            </a:r>
            <a:r>
              <a:rPr lang="en-CA" dirty="0"/>
              <a:t> le </a:t>
            </a:r>
            <a:r>
              <a:rPr lang="en-CA" dirty="0" err="1"/>
              <a:t>texte</a:t>
            </a:r>
            <a:r>
              <a:rPr lang="en-CA" dirty="0"/>
              <a:t> à </a:t>
            </a:r>
            <a:r>
              <a:rPr lang="en-CA" dirty="0" err="1"/>
              <a:t>vérifier</a:t>
            </a:r>
            <a:r>
              <a:rPr lang="en-CA" dirty="0"/>
              <a:t> et </a:t>
            </a:r>
            <a:r>
              <a:rPr lang="en-CA" dirty="0" err="1"/>
              <a:t>retournera</a:t>
            </a:r>
            <a:r>
              <a:rPr lang="en-CA" dirty="0"/>
              <a:t> "true" </a:t>
            </a:r>
            <a:r>
              <a:rPr lang="en-CA" dirty="0" err="1"/>
              <a:t>ou</a:t>
            </a:r>
            <a:r>
              <a:rPr lang="en-CA" dirty="0"/>
              <a:t> "false" à la </a:t>
            </a:r>
            <a:r>
              <a:rPr lang="en-CA" dirty="0" err="1"/>
              <a:t>vérification</a:t>
            </a:r>
            <a:r>
              <a:rPr lang="en-CA" dirty="0"/>
              <a:t>.</a:t>
            </a:r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39BE02-C017-4B85-98CB-1A64DA9B5C7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46111" y="4150658"/>
            <a:ext cx="5562600" cy="2476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70D8C6-BCEE-4BB4-924D-272E51E1BB2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786257" y="4150658"/>
            <a:ext cx="2686050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774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08698-450E-4A2D-A40C-AE626468CD0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expressions </a:t>
            </a:r>
            <a:r>
              <a:rPr lang="en-CA" dirty="0" err="1"/>
              <a:t>régulières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10771-C90B-4B00-9A8A-64A211C1B21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Si le </a:t>
            </a:r>
            <a:r>
              <a:rPr lang="en-CA" dirty="0" err="1"/>
              <a:t>texte</a:t>
            </a:r>
            <a:r>
              <a:rPr lang="en-CA" dirty="0"/>
              <a:t> ne </a:t>
            </a:r>
            <a:r>
              <a:rPr lang="en-CA" dirty="0" err="1"/>
              <a:t>respecte</a:t>
            </a:r>
            <a:r>
              <a:rPr lang="en-CA" dirty="0"/>
              <a:t> pas le format, "false" sera </a:t>
            </a:r>
            <a:r>
              <a:rPr lang="en-CA" dirty="0" err="1"/>
              <a:t>retourné</a:t>
            </a:r>
            <a:r>
              <a:rPr lang="en-CA" dirty="0"/>
              <a:t>.</a:t>
            </a:r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507846-08D1-4D38-BA83-06FF79F22AF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0159" y="3248903"/>
            <a:ext cx="5295900" cy="22955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51A0B8-2E22-431B-84F3-2221FD99BA2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737068" y="3248903"/>
            <a:ext cx="2771775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59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93097-65A5-4864-AC8E-0D13424DFF9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Les expressions </a:t>
            </a:r>
            <a:r>
              <a:rPr lang="en-CA" dirty="0" err="1"/>
              <a:t>régulières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50DD4-0D7D-4FFB-929D-FC3E95DF426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pouvez</a:t>
            </a:r>
            <a:r>
              <a:rPr lang="en-CA" dirty="0"/>
              <a:t> </a:t>
            </a:r>
            <a:r>
              <a:rPr lang="en-CA" dirty="0" err="1"/>
              <a:t>chercher</a:t>
            </a:r>
            <a:r>
              <a:rPr lang="en-CA" dirty="0"/>
              <a:t> sur Internet pour </a:t>
            </a:r>
            <a:r>
              <a:rPr lang="en-CA" dirty="0" err="1"/>
              <a:t>trouver</a:t>
            </a:r>
            <a:r>
              <a:rPr lang="en-CA" dirty="0"/>
              <a:t> des </a:t>
            </a:r>
            <a:r>
              <a:rPr lang="en-CA" dirty="0" err="1"/>
              <a:t>exemples</a:t>
            </a:r>
            <a:r>
              <a:rPr lang="en-CA" dirty="0"/>
              <a:t> </a:t>
            </a:r>
            <a:r>
              <a:rPr lang="en-CA" dirty="0" err="1"/>
              <a:t>d'expression</a:t>
            </a:r>
            <a:r>
              <a:rPr lang="en-CA" dirty="0"/>
              <a:t> </a:t>
            </a:r>
            <a:r>
              <a:rPr lang="en-CA" dirty="0" err="1"/>
              <a:t>régulière</a:t>
            </a:r>
            <a:r>
              <a:rPr lang="en-CA" dirty="0"/>
              <a:t>. </a:t>
            </a:r>
          </a:p>
          <a:p>
            <a:r>
              <a:rPr lang="en-CA" dirty="0" err="1"/>
              <a:t>Mais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voici</a:t>
            </a:r>
            <a:r>
              <a:rPr lang="en-CA" dirty="0"/>
              <a:t> </a:t>
            </a:r>
            <a:r>
              <a:rPr lang="en-CA" dirty="0" err="1"/>
              <a:t>quelques</a:t>
            </a:r>
            <a:r>
              <a:rPr lang="en-CA" dirty="0"/>
              <a:t> </a:t>
            </a:r>
            <a:r>
              <a:rPr lang="en-CA" dirty="0" err="1"/>
              <a:t>exemples</a:t>
            </a:r>
            <a:r>
              <a:rPr lang="en-CA" dirty="0"/>
              <a:t>:</a:t>
            </a:r>
          </a:p>
          <a:p>
            <a:pPr lvl="1"/>
            <a:r>
              <a:rPr lang="en-CA" dirty="0" err="1"/>
              <a:t>Téléphone</a:t>
            </a:r>
            <a:r>
              <a:rPr lang="en-CA" dirty="0"/>
              <a:t>: </a:t>
            </a:r>
            <a:r>
              <a:rPr lang="fr-CA" dirty="0"/>
              <a:t>@"^[(][0-9]{3}[)][0-9]{3}-[0-9]{4}$"</a:t>
            </a:r>
          </a:p>
          <a:p>
            <a:pPr lvl="1"/>
            <a:r>
              <a:rPr lang="fr-CA" dirty="0"/>
              <a:t>Courriel: @"^([\w\.\-]+)@([\w\-]+)((\.(\w){2,3})+)$"</a:t>
            </a:r>
          </a:p>
          <a:p>
            <a:pPr lvl="1"/>
            <a:r>
              <a:rPr lang="fr-CA" dirty="0"/>
              <a:t>Valeur entière: @"^\d+$"</a:t>
            </a:r>
          </a:p>
          <a:p>
            <a:pPr lvl="1"/>
            <a:r>
              <a:rPr lang="fr-CA" dirty="0"/>
              <a:t>Valeur décimale: @"^\d+[.]\d+$"</a:t>
            </a:r>
          </a:p>
          <a:p>
            <a:pPr lvl="1"/>
            <a:r>
              <a:rPr lang="fr-CA" dirty="0"/>
              <a:t>Valeur décimale ou entière: @"^\d+[.]\d+|^\d+$« </a:t>
            </a:r>
          </a:p>
          <a:p>
            <a:pPr lvl="1"/>
            <a:endParaRPr lang="fr-CA" dirty="0"/>
          </a:p>
          <a:p>
            <a:r>
              <a:rPr lang="fr-CA" dirty="0"/>
              <a:t>Nous aurons un cours plus détaillé sur les Regex au cours 4 de Programmation multiplateformes.</a:t>
            </a:r>
          </a:p>
          <a:p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37867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interfaces</a:t>
            </a:r>
          </a:p>
        </p:txBody>
      </p:sp>
    </p:spTree>
    <p:extLst>
      <p:ext uri="{BB962C8B-B14F-4D97-AF65-F5344CB8AC3E}">
        <p14:creationId xmlns:p14="http://schemas.microsoft.com/office/powerpoint/2010/main" val="3880986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09495-A29F-4A9D-8CE4-4F31920961D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4D4D2-E0BA-40A5-8C24-6682863242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En programmation orientée objet, il est commun qu’une classe possède un attribut d’une autre classe.</a:t>
            </a:r>
          </a:p>
          <a:p>
            <a:r>
              <a:rPr lang="fr-CA" dirty="0"/>
              <a:t>C’est ce qu’on appelle une relation de </a:t>
            </a:r>
            <a:r>
              <a:rPr lang="fr-CA" u="sng" dirty="0"/>
              <a:t>composition</a:t>
            </a:r>
            <a:r>
              <a:rPr lang="fr-CA" dirty="0"/>
              <a:t>.</a:t>
            </a:r>
          </a:p>
          <a:p>
            <a:endParaRPr lang="fr-CA" dirty="0"/>
          </a:p>
          <a:p>
            <a:r>
              <a:rPr lang="fr-CA" dirty="0"/>
              <a:t>Toutefois, cette situation peut poser un problème en termes de modularité de votre application et qui peut nuire à son évolution.</a:t>
            </a:r>
          </a:p>
        </p:txBody>
      </p:sp>
    </p:spTree>
    <p:extLst>
      <p:ext uri="{BB962C8B-B14F-4D97-AF65-F5344CB8AC3E}">
        <p14:creationId xmlns:p14="http://schemas.microsoft.com/office/powerpoint/2010/main" val="465840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Réponse: Le couplage</a:t>
            </a:r>
          </a:p>
          <a:p>
            <a:endParaRPr lang="fr-CA" dirty="0"/>
          </a:p>
          <a:p>
            <a:r>
              <a:rPr lang="fr-CA" dirty="0"/>
              <a:t>Pourquoi?</a:t>
            </a:r>
          </a:p>
          <a:p>
            <a:pPr lvl="1"/>
            <a:r>
              <a:rPr lang="fr-CA" dirty="0"/>
              <a:t>Imaginons que les classe A, B et C ont comme attribut la classe D.</a:t>
            </a:r>
          </a:p>
          <a:p>
            <a:pPr lvl="1"/>
            <a:r>
              <a:rPr lang="fr-CA" dirty="0"/>
              <a:t>La classe D devient désuète et doit être remplacée par une classe E qui remplit une fonction similaire. Que doit faire le programmeur?</a:t>
            </a:r>
          </a:p>
          <a:p>
            <a:pPr lvl="1"/>
            <a:r>
              <a:rPr lang="fr-CA" dirty="0"/>
              <a:t>Réponse: Reprogrammer une partie des classes A, B et C, parce que celles-ci ont des composantes liées à la classe D.</a:t>
            </a:r>
          </a:p>
          <a:p>
            <a:pPr marL="0" indent="0">
              <a:buNone/>
            </a:pPr>
            <a:r>
              <a:rPr lang="fr-CA" dirty="0"/>
              <a:t>	</a:t>
            </a:r>
          </a:p>
          <a:p>
            <a:pPr marL="0" indent="0">
              <a:buNone/>
            </a:pPr>
            <a:r>
              <a:rPr lang="fr-CA" dirty="0"/>
              <a:t>	Comment éviter cette situation?</a:t>
            </a:r>
          </a:p>
        </p:txBody>
      </p:sp>
    </p:spTree>
    <p:extLst>
      <p:ext uri="{BB962C8B-B14F-4D97-AF65-F5344CB8AC3E}">
        <p14:creationId xmlns:p14="http://schemas.microsoft.com/office/powerpoint/2010/main" val="568870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Réponse: Les interfaces</a:t>
            </a:r>
          </a:p>
          <a:p>
            <a:endParaRPr lang="fr-CA" dirty="0"/>
          </a:p>
          <a:p>
            <a:r>
              <a:rPr lang="fr-CA" dirty="0"/>
              <a:t>Qu’est-ce qu’une interface?</a:t>
            </a:r>
          </a:p>
          <a:p>
            <a:pPr lvl="1"/>
            <a:r>
              <a:rPr lang="fr-CA" dirty="0"/>
              <a:t>Une interface est une sorte de classe qui n’a que des méthodes qui ne sont pas implémentées.</a:t>
            </a:r>
          </a:p>
          <a:p>
            <a:pPr lvl="1"/>
            <a:r>
              <a:rPr lang="fr-CA" dirty="0"/>
              <a:t>C’est une sorte de classe abstraite, mais qui ne peut pas avoir de méthode implémentée. Elle ne sait rien faire du tout.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Question: À quoi sert-elle si elle ne fait rien?</a:t>
            </a:r>
          </a:p>
        </p:txBody>
      </p:sp>
    </p:spTree>
    <p:extLst>
      <p:ext uri="{BB962C8B-B14F-4D97-AF65-F5344CB8AC3E}">
        <p14:creationId xmlns:p14="http://schemas.microsoft.com/office/powerpoint/2010/main" val="18068801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interfaces peuvent être héritées par des classes.</a:t>
            </a:r>
          </a:p>
          <a:p>
            <a:r>
              <a:rPr lang="fr-CA" dirty="0"/>
              <a:t>C’est-à-dire qu’une classe peut s’engager à implémenter toutes les méthodes qui s’y trouvent.</a:t>
            </a:r>
          </a:p>
          <a:p>
            <a:endParaRPr lang="fr-CA" dirty="0"/>
          </a:p>
          <a:p>
            <a:r>
              <a:rPr lang="fr-CA" dirty="0"/>
              <a:t>On peut l’imaginer comme le fait qu’une classe s’engage à respecter une certaine norme.</a:t>
            </a:r>
          </a:p>
          <a:p>
            <a:endParaRPr lang="fr-CA" dirty="0"/>
          </a:p>
          <a:p>
            <a:r>
              <a:rPr lang="fr-CA" dirty="0"/>
              <a:t>Quel est le bénéfice?</a:t>
            </a:r>
          </a:p>
        </p:txBody>
      </p:sp>
    </p:spTree>
    <p:extLst>
      <p:ext uri="{BB962C8B-B14F-4D97-AF65-F5344CB8AC3E}">
        <p14:creationId xmlns:p14="http://schemas.microsoft.com/office/powerpoint/2010/main" val="32529141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bénéfice est le suivant:</a:t>
            </a:r>
          </a:p>
          <a:p>
            <a:pPr lvl="1"/>
            <a:r>
              <a:rPr lang="fr-CA" dirty="0"/>
              <a:t>Une interface peut être utilisée en tant qu’attribut d’une classe.</a:t>
            </a:r>
          </a:p>
          <a:p>
            <a:pPr lvl="1"/>
            <a:r>
              <a:rPr lang="fr-CA" dirty="0"/>
              <a:t>Lorsqu’on définit sa valeur, on peut lui donner l’adresse de </a:t>
            </a:r>
            <a:r>
              <a:rPr lang="fr-CA" u="sng" dirty="0"/>
              <a:t>n’importe quel objet qui implémente l’interface en question</a:t>
            </a:r>
            <a:r>
              <a:rPr lang="fr-CA" dirty="0"/>
              <a:t>.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Cette situation fait que les deux classes ne sont plus liées directement.</a:t>
            </a:r>
          </a:p>
          <a:p>
            <a:pPr lvl="1"/>
            <a:r>
              <a:rPr lang="fr-CA" dirty="0"/>
              <a:t>On peut remplacer la classe attribut par n’importe quel autre qui implémente aussi l’interface, sans modifier la classe originale.</a:t>
            </a:r>
          </a:p>
          <a:p>
            <a:pPr lvl="1"/>
            <a:endParaRPr lang="fr-CA" dirty="0"/>
          </a:p>
          <a:p>
            <a:pPr marL="457200" lvl="1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966198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Nous avons donc une situation de découplage</a:t>
            </a:r>
          </a:p>
          <a:p>
            <a:endParaRPr lang="fr-CA" dirty="0"/>
          </a:p>
          <a:p>
            <a:r>
              <a:rPr lang="fr-CA" dirty="0"/>
              <a:t>Plutôt que d’avoir	: Classe A </a:t>
            </a:r>
            <a:r>
              <a:rPr lang="fr-CA" dirty="0">
                <a:sym typeface="Wingdings" panose="05000000000000000000" pitchFamily="2" charset="2"/>
              </a:rPr>
              <a:t> Classe B</a:t>
            </a:r>
          </a:p>
          <a:p>
            <a:r>
              <a:rPr lang="fr-CA" dirty="0">
                <a:sym typeface="Wingdings" panose="05000000000000000000" pitchFamily="2" charset="2"/>
              </a:rPr>
              <a:t>Nous avons			: Classe A  Interface  Classe B</a:t>
            </a:r>
          </a:p>
        </p:txBody>
      </p:sp>
    </p:spTree>
    <p:extLst>
      <p:ext uri="{BB962C8B-B14F-4D97-AF65-F5344CB8AC3E}">
        <p14:creationId xmlns:p14="http://schemas.microsoft.com/office/powerpoint/2010/main" val="4451040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Voici quelques exemples réels</a:t>
            </a:r>
          </a:p>
          <a:p>
            <a:pPr lvl="1"/>
            <a:r>
              <a:rPr lang="fr-CA" dirty="0"/>
              <a:t>Les ports USB</a:t>
            </a:r>
          </a:p>
          <a:p>
            <a:pPr lvl="1"/>
            <a:r>
              <a:rPr lang="fr-CA" dirty="0"/>
              <a:t>Écran de téléphone</a:t>
            </a:r>
          </a:p>
          <a:p>
            <a:pPr lvl="1"/>
            <a:r>
              <a:rPr lang="fr-CA" dirty="0"/>
              <a:t>Moteur</a:t>
            </a:r>
          </a:p>
          <a:p>
            <a:pPr lvl="1"/>
            <a:r>
              <a:rPr lang="fr-CA" dirty="0"/>
              <a:t>Poignée de porte</a:t>
            </a:r>
          </a:p>
          <a:p>
            <a:pPr lvl="1"/>
            <a:r>
              <a:rPr lang="fr-CA" dirty="0"/>
              <a:t>Etc.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101938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Création d'une interface</a:t>
            </a:r>
          </a:p>
          <a:p>
            <a:pPr lvl="1"/>
            <a:r>
              <a:rPr lang="fr-CA" dirty="0"/>
              <a:t>Cliquer sur votre projet avec le bouton droit de la souris</a:t>
            </a:r>
          </a:p>
          <a:p>
            <a:pPr lvl="1"/>
            <a:r>
              <a:rPr lang="fr-CA" dirty="0"/>
              <a:t>Faire "</a:t>
            </a:r>
            <a:r>
              <a:rPr lang="fr-CA" dirty="0" err="1"/>
              <a:t>Add</a:t>
            </a:r>
            <a:r>
              <a:rPr lang="fr-CA" dirty="0"/>
              <a:t>", "New item..."</a:t>
            </a:r>
          </a:p>
          <a:p>
            <a:pPr lvl="1"/>
            <a:r>
              <a:rPr lang="fr-CA" dirty="0"/>
              <a:t>Choisir "Interface" et lui donner un nom (une action généralement)</a:t>
            </a:r>
          </a:p>
          <a:p>
            <a:pPr lvl="1"/>
            <a:r>
              <a:rPr lang="fr-CA" dirty="0"/>
              <a:t>Cliquez sur "</a:t>
            </a:r>
            <a:r>
              <a:rPr lang="fr-CA" dirty="0" err="1"/>
              <a:t>Add</a:t>
            </a:r>
            <a:r>
              <a:rPr lang="fr-CA" dirty="0"/>
              <a:t>"</a:t>
            </a:r>
          </a:p>
          <a:p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EA3178-4DD0-4E7D-A2DD-4FEF657FF6B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64576" y="4275010"/>
            <a:ext cx="5972175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1547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CFF8D-7DF2-4506-AE7B-41E278E7A4F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9995B-D96C-4699-8A4D-A095749E258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Syntaxe: </a:t>
            </a:r>
          </a:p>
          <a:p>
            <a:pPr marL="0" indent="0">
              <a:buNone/>
            </a:pPr>
            <a:r>
              <a:rPr lang="fr-CA" dirty="0"/>
              <a:t>Déclarer des méthodes sans </a:t>
            </a:r>
            <a:r>
              <a:rPr lang="fr-CA" u="sng" dirty="0"/>
              <a:t>modificateur de visibilité</a:t>
            </a:r>
            <a:r>
              <a:rPr lang="fr-CA" dirty="0"/>
              <a:t> et </a:t>
            </a:r>
            <a:r>
              <a:rPr lang="fr-CA" u="sng" dirty="0"/>
              <a:t>sans corps</a:t>
            </a:r>
            <a:r>
              <a:rPr lang="fr-CA" dirty="0"/>
              <a:t>.</a:t>
            </a:r>
          </a:p>
          <a:p>
            <a:pPr marL="0" indent="0">
              <a:buNone/>
            </a:pPr>
            <a:r>
              <a:rPr lang="fr-CA" dirty="0"/>
              <a:t>	C'est la classe qui décidera ces derniers.</a:t>
            </a:r>
          </a:p>
          <a:p>
            <a:pPr marL="0" indent="0">
              <a:buNone/>
            </a:pPr>
            <a:r>
              <a:rPr lang="fr-CA" dirty="0"/>
              <a:t>Remarque aussi que l'interface commence par I (Convention)</a:t>
            </a:r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C5F0C6-1518-46A2-8C28-F1B575FEC32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3886199"/>
            <a:ext cx="51816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4228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5C9E3-3510-4288-8C75-B54797C63BD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DF5FD-323B-4B4E-AD02-8978ABF0E19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Une classe peut hériter d'autant d'interfaces qu'on le souhaite, mais toujours d'une seule classe héritée (Héritage simple).</a:t>
            </a:r>
          </a:p>
          <a:p>
            <a:pPr lvl="1"/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78869B-239D-4F33-A826-F59DD9956A4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95584" y="3050095"/>
            <a:ext cx="8105775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86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abordé les technologies impliquées dans le développement des interfaces client (Formulaire, JavaScript, CSS/Bootstrap),</a:t>
            </a:r>
          </a:p>
          <a:p>
            <a:endParaRPr lang="fr-CA" dirty="0"/>
          </a:p>
          <a:p>
            <a:r>
              <a:rPr lang="fr-CA" dirty="0"/>
              <a:t>Dans le cours d'aujourd'hui, nous allons aborder les technologies permettant d'implémenter une application web du côté du serveur.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7F24F-2971-4E6C-B5F6-FA3A6795FD0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56A91-5B63-4871-8F12-866C22B67C1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Il est possible d'instancier une interface (créer un objet avec cette dernière) de la façon suivante:</a:t>
            </a:r>
          </a:p>
          <a:p>
            <a:pPr lvl="1"/>
            <a:r>
              <a:rPr lang="fr-CA" dirty="0"/>
              <a:t>1) Déclarer une variable du type de l'interface</a:t>
            </a:r>
          </a:p>
          <a:p>
            <a:pPr lvl="1"/>
            <a:r>
              <a:rPr lang="fr-CA" dirty="0"/>
              <a:t>2) Créer un objet à partir d'une classe qui en hérite.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033312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5C59-C867-4A67-8D82-382DF54A07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A0383-908A-4579-9C6C-94DF694ACE2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Imaginons la situation suivante:</a:t>
            </a:r>
          </a:p>
          <a:p>
            <a:pPr lvl="1"/>
            <a:r>
              <a:rPr lang="fr-CA" dirty="0"/>
              <a:t>Nous avons un ordinateur avec un port USB</a:t>
            </a:r>
          </a:p>
          <a:p>
            <a:pPr lvl="1"/>
            <a:r>
              <a:rPr lang="fr-CA" dirty="0"/>
              <a:t>Nous voulons y brancher différents appareils (Clavier, souris, haut-parleur, etc.)</a:t>
            </a:r>
          </a:p>
          <a:p>
            <a:pPr lvl="1"/>
            <a:r>
              <a:rPr lang="fr-CA" dirty="0"/>
              <a:t>Quand l’ordinateur communique avec l’appareil, celui-ci doit se mettre en marche.</a:t>
            </a:r>
          </a:p>
          <a:p>
            <a:pPr lvl="1"/>
            <a:endParaRPr lang="fr-CA" dirty="0"/>
          </a:p>
          <a:p>
            <a:r>
              <a:rPr lang="fr-CA" dirty="0"/>
              <a:t>Comment représenter cette situation avec C#?</a:t>
            </a:r>
          </a:p>
        </p:txBody>
      </p:sp>
    </p:spTree>
    <p:extLst>
      <p:ext uri="{BB962C8B-B14F-4D97-AF65-F5344CB8AC3E}">
        <p14:creationId xmlns:p14="http://schemas.microsoft.com/office/powerpoint/2010/main" val="12271378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5C59-C867-4A67-8D82-382DF54A07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A0383-908A-4579-9C6C-94DF694ACE2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1) Créons notre interface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93E667-C424-486F-B171-AC9637ADA05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65384" y="2791014"/>
            <a:ext cx="5763429" cy="257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156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5C59-C867-4A67-8D82-382DF54A07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A0383-908A-4579-9C6C-94DF694ACE2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2) Créons notre ordinateur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198BC3-EE0C-44ED-B738-18C18D0DD40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227782" y="1734510"/>
            <a:ext cx="5860906" cy="489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0819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5C59-C867-4A67-8D82-382DF54A07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A0383-908A-4579-9C6C-94DF694ACE2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3) Créons un périphérique (Haut-parleur)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DBE937-F664-44D4-885A-E5E4E29330C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11466" y="2814548"/>
            <a:ext cx="7592485" cy="335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085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5C59-C867-4A67-8D82-382DF54A07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A0383-908A-4579-9C6C-94DF694ACE2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4) Créons un périphérique (Clavier)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C1A1CE-53BC-45D8-8525-827B4092A64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44839" y="2795784"/>
            <a:ext cx="10336067" cy="337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2687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5C59-C867-4A67-8D82-382DF54A07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A0383-908A-4579-9C6C-94DF694ACE2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5) Créons le programme principal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F9AFB4-FF80-4966-B758-0B6C62AF2EE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00145" y="2500592"/>
            <a:ext cx="6620799" cy="425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5414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C5C59-C867-4A67-8D82-382DF54A07A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A0383-908A-4579-9C6C-94DF694ACE2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6) Exécutons le programme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CDD58C-1BEE-49D7-A81A-ACABE766824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19535" y="3081289"/>
            <a:ext cx="3829584" cy="69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1254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interfaces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résumé, les interfaces permettent de définir un ensemble de méthodes qui doivent être implémentées par des classes.</a:t>
            </a:r>
          </a:p>
          <a:p>
            <a:r>
              <a:rPr lang="fr-CA" dirty="0"/>
              <a:t>Cette stratégie permet de définir une variable ou attribut à partir de cette interface qui pourra être définie à partir d'une instance de n'importe quel objet qui en fait l'implémentation.</a:t>
            </a:r>
          </a:p>
          <a:p>
            <a:r>
              <a:rPr lang="fr-CA" dirty="0"/>
              <a:t>Cette stratégie permet d'éliminer le couplage entre les deux classes.</a:t>
            </a:r>
          </a:p>
        </p:txBody>
      </p:sp>
    </p:spTree>
    <p:extLst>
      <p:ext uri="{BB962C8B-B14F-4D97-AF65-F5344CB8AC3E}">
        <p14:creationId xmlns:p14="http://schemas.microsoft.com/office/powerpoint/2010/main" val="26315597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Énumération</a:t>
            </a:r>
          </a:p>
        </p:txBody>
      </p:sp>
    </p:spTree>
    <p:extLst>
      <p:ext uri="{BB962C8B-B14F-4D97-AF65-F5344CB8AC3E}">
        <p14:creationId xmlns:p14="http://schemas.microsoft.com/office/powerpoint/2010/main" val="1221875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Les technologies de </a:t>
            </a:r>
            <a:r>
              <a:rPr lang="en-US" dirty="0" err="1"/>
              <a:t>logique</a:t>
            </a:r>
            <a:r>
              <a:rPr lang="en-US" dirty="0"/>
              <a:t> </a:t>
            </a:r>
            <a:r>
              <a:rPr lang="en-US" dirty="0" err="1"/>
              <a:t>serveur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3278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Jusqu’ici, nous avons vu comment créer des relations de composition entre des classes, et s’assurer de les faire de façon découplée en utilisant les interfaces.</a:t>
            </a:r>
          </a:p>
          <a:p>
            <a:endParaRPr lang="fr-CA" dirty="0"/>
          </a:p>
          <a:p>
            <a:r>
              <a:rPr lang="fr-CA" dirty="0"/>
              <a:t>Cette stratégie permet de s’assurer qu’une classe puisse utiliser les méthodes d’une classe qui lui est liée.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999624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Cette section du cours n’est pas directement liée aux deux précédents concepts, mais elle permet d’implémenter de meilleures stratégies de communication entre les méthodes appelantes et les méthodes appelées.</a:t>
            </a:r>
          </a:p>
          <a:p>
            <a:endParaRPr lang="fr-CA" dirty="0"/>
          </a:p>
          <a:p>
            <a:r>
              <a:rPr lang="fr-CA" dirty="0"/>
              <a:t>Mais avant toute chose, rappelons la façon dont les méthodes communiquent habituellement.</a:t>
            </a:r>
          </a:p>
        </p:txBody>
      </p:sp>
    </p:spTree>
    <p:extLst>
      <p:ext uri="{BB962C8B-B14F-4D97-AF65-F5344CB8AC3E}">
        <p14:creationId xmlns:p14="http://schemas.microsoft.com/office/powerpoint/2010/main" val="16449223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Une méthode appelante et une méthode appelée communiquent de façon bidirectionnelle:</a:t>
            </a:r>
          </a:p>
          <a:p>
            <a:pPr lvl="1"/>
            <a:r>
              <a:rPr lang="fr-CA" dirty="0"/>
              <a:t>La méthode appelante transmet des informations à la méthode appelée par l’utilisation de </a:t>
            </a:r>
            <a:r>
              <a:rPr lang="fr-CA" u="sng" dirty="0"/>
              <a:t>paramètre</a:t>
            </a:r>
            <a:r>
              <a:rPr lang="fr-CA" dirty="0"/>
              <a:t>.</a:t>
            </a:r>
          </a:p>
          <a:p>
            <a:pPr lvl="1"/>
            <a:r>
              <a:rPr lang="fr-CA" dirty="0"/>
              <a:t>La méthode appelée transmet de l’information à la méthode appelante à travers la </a:t>
            </a:r>
            <a:r>
              <a:rPr lang="fr-CA" u="sng" dirty="0"/>
              <a:t>valeur de retour</a:t>
            </a:r>
            <a:r>
              <a:rPr lang="fr-CA" dirty="0"/>
              <a:t>.</a:t>
            </a:r>
          </a:p>
          <a:p>
            <a:pPr lvl="1"/>
            <a:endParaRPr lang="fr-CA" dirty="0"/>
          </a:p>
          <a:p>
            <a:r>
              <a:rPr lang="fr-CA" dirty="0"/>
              <a:t>Quelle limitation ce mécanisme de fonctionnement implique-t-il?</a:t>
            </a:r>
          </a:p>
          <a:p>
            <a:pPr marL="457200" lvl="1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563780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La limitation est que les valeurs possibles ne sont pas facilement définit.</a:t>
            </a:r>
          </a:p>
          <a:p>
            <a:r>
              <a:rPr lang="fr-CA" dirty="0"/>
              <a:t>Celle-ci se limite principalement aux types de variables.</a:t>
            </a:r>
          </a:p>
          <a:p>
            <a:endParaRPr lang="fr-CA" dirty="0"/>
          </a:p>
          <a:p>
            <a:r>
              <a:rPr lang="fr-CA" dirty="0"/>
              <a:t>Comment feriez-vous pour transmettre des paramètres suivants:</a:t>
            </a:r>
          </a:p>
          <a:p>
            <a:pPr lvl="1"/>
            <a:r>
              <a:rPr lang="fr-CA" dirty="0"/>
              <a:t>Oui , Non</a:t>
            </a:r>
          </a:p>
          <a:p>
            <a:pPr lvl="1"/>
            <a:r>
              <a:rPr lang="fr-CA" dirty="0"/>
              <a:t>Un peu , modérément , Beaucoup</a:t>
            </a:r>
          </a:p>
          <a:p>
            <a:pPr lvl="1"/>
            <a:r>
              <a:rPr lang="fr-CA" dirty="0"/>
              <a:t>Dimanche, Lundi, Mardi, Mercredi, Jeudi, Vendredi, Samedi</a:t>
            </a:r>
          </a:p>
        </p:txBody>
      </p:sp>
    </p:spTree>
    <p:extLst>
      <p:ext uri="{BB962C8B-B14F-4D97-AF65-F5344CB8AC3E}">
        <p14:creationId xmlns:p14="http://schemas.microsoft.com/office/powerpoint/2010/main" val="35137863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Une chaine de caractère (String)?</a:t>
            </a:r>
          </a:p>
          <a:p>
            <a:endParaRPr lang="fr-CA" dirty="0"/>
          </a:p>
          <a:p>
            <a:r>
              <a:rPr lang="fr-CA" dirty="0"/>
              <a:t>Le problème est que la méthode appelante peut écrire n’importe quoi dans cette chaine de caractère.</a:t>
            </a:r>
          </a:p>
          <a:p>
            <a:r>
              <a:rPr lang="fr-CA" dirty="0"/>
              <a:t>Retourner une exception si la valeur n’est pas dans la liste permise?</a:t>
            </a:r>
          </a:p>
          <a:p>
            <a:endParaRPr lang="fr-CA" dirty="0"/>
          </a:p>
          <a:p>
            <a:r>
              <a:rPr lang="fr-CA" dirty="0"/>
              <a:t>Ça fait beaucoup de mécanismes de va-et-vient.</a:t>
            </a:r>
          </a:p>
          <a:p>
            <a:r>
              <a:rPr lang="fr-CA" dirty="0"/>
              <a:t>Y a-t-il une solution plus simple? Plus propre?</a:t>
            </a:r>
          </a:p>
        </p:txBody>
      </p:sp>
    </p:spTree>
    <p:extLst>
      <p:ext uri="{BB962C8B-B14F-4D97-AF65-F5344CB8AC3E}">
        <p14:creationId xmlns:p14="http://schemas.microsoft.com/office/powerpoint/2010/main" val="33546604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Solution: Les énumérations!</a:t>
            </a:r>
          </a:p>
          <a:p>
            <a:endParaRPr lang="fr-CA" dirty="0"/>
          </a:p>
          <a:p>
            <a:r>
              <a:rPr lang="fr-CA" dirty="0"/>
              <a:t>Les énumérations sont un type spécial qui permet de définir un ensemble de valeurs possibles (celles-ci sont </a:t>
            </a:r>
            <a:r>
              <a:rPr lang="fr-CA" u="sng" dirty="0"/>
              <a:t>énumérée</a:t>
            </a:r>
            <a:r>
              <a:rPr lang="fr-CA" dirty="0"/>
              <a:t>s).</a:t>
            </a:r>
          </a:p>
          <a:p>
            <a:endParaRPr lang="fr-CA" dirty="0"/>
          </a:p>
          <a:p>
            <a:r>
              <a:rPr lang="fr-CA" dirty="0"/>
              <a:t>L’énumération devient donc le type qui sera utilisé pour communiquer, et tout non-respect du domaine défini sera découvert à la compilation du programme (causant une erreur de compilation).</a:t>
            </a:r>
          </a:p>
        </p:txBody>
      </p:sp>
    </p:spTree>
    <p:extLst>
      <p:ext uri="{BB962C8B-B14F-4D97-AF65-F5344CB8AC3E}">
        <p14:creationId xmlns:p14="http://schemas.microsoft.com/office/powerpoint/2010/main" val="39069126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Syntaxe</a:t>
            </a:r>
          </a:p>
          <a:p>
            <a:pPr marL="0" indent="0">
              <a:buNone/>
            </a:pPr>
            <a:r>
              <a:rPr lang="fr-CA" dirty="0"/>
              <a:t>public </a:t>
            </a:r>
            <a:r>
              <a:rPr lang="fr-CA" dirty="0" err="1"/>
              <a:t>enum</a:t>
            </a:r>
            <a:r>
              <a:rPr lang="fr-CA" dirty="0"/>
              <a:t> &lt;nom&gt; { &lt;choix1&gt;, &lt;choix2&gt;};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Par exemple:</a:t>
            </a:r>
          </a:p>
          <a:p>
            <a:pPr marL="0" indent="0">
              <a:buNone/>
            </a:pPr>
            <a:r>
              <a:rPr lang="fr-CA" dirty="0"/>
              <a:t>public </a:t>
            </a:r>
            <a:r>
              <a:rPr lang="fr-CA" dirty="0" err="1"/>
              <a:t>enum</a:t>
            </a:r>
            <a:r>
              <a:rPr lang="fr-CA" dirty="0"/>
              <a:t> Direction { Vertical, Horizontal };</a:t>
            </a:r>
          </a:p>
        </p:txBody>
      </p:sp>
    </p:spTree>
    <p:extLst>
      <p:ext uri="{BB962C8B-B14F-4D97-AF65-F5344CB8AC3E}">
        <p14:creationId xmlns:p14="http://schemas.microsoft.com/office/powerpoint/2010/main" val="30239493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E3550-3C6D-4F3B-BFA0-C6C644F32B7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0458C6-0ACE-4624-801D-3FFFEC17BC5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65F30C-7D81-4EF1-869E-0D8C1412AFA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85684" y="2666999"/>
            <a:ext cx="7572375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252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79B07-18A4-4FC4-95B0-B3D64E8A63B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EA2E8-0845-4B91-B3E2-9FF09E65418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Utilisation de l'énumération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592ABA-565D-4F41-BE04-B469CD13312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05649" y="2910078"/>
            <a:ext cx="7400925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7711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B9F4E-9608-4B45-9257-E6E87CB8ABD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Énumération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76240-1578-419F-A6AD-90D9CAE8853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résumé:</a:t>
            </a:r>
          </a:p>
          <a:p>
            <a:pPr lvl="1"/>
            <a:r>
              <a:rPr lang="fr-CA" dirty="0"/>
              <a:t>Les énumérations permettent de définir un ensemble de valeurs possibles que peut prendre un attribut d'une classe ou un paramètre.</a:t>
            </a:r>
          </a:p>
          <a:p>
            <a:pPr lvl="1"/>
            <a:r>
              <a:rPr lang="fr-CA" dirty="0"/>
              <a:t>Ils permettent de définir plus explicitement ce qui est attendu comme valeur en comparaison aux variables habituelles.</a:t>
            </a:r>
          </a:p>
        </p:txBody>
      </p:sp>
    </p:spTree>
    <p:extLst>
      <p:ext uri="{BB962C8B-B14F-4D97-AF65-F5344CB8AC3E}">
        <p14:creationId xmlns:p14="http://schemas.microsoft.com/office/powerpoint/2010/main" val="1372478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F9EC3-0D64-4099-86DB-3C01715771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technologies de </a:t>
            </a:r>
            <a:r>
              <a:rPr lang="en-US" dirty="0" err="1"/>
              <a:t>logique</a:t>
            </a:r>
            <a:r>
              <a:rPr lang="en-US" dirty="0"/>
              <a:t> </a:t>
            </a:r>
            <a:r>
              <a:rPr lang="en-US" dirty="0" err="1"/>
              <a:t>serveur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2734-53A6-42E7-84D9-1C6F2F7B380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ASP.NET Core utilise de </a:t>
            </a:r>
            <a:r>
              <a:rPr lang="en-CA" dirty="0" err="1"/>
              <a:t>nombreux</a:t>
            </a:r>
            <a:r>
              <a:rPr lang="en-CA" dirty="0"/>
              <a:t> concepts web </a:t>
            </a:r>
            <a:r>
              <a:rPr lang="en-CA" dirty="0" err="1"/>
              <a:t>simultanément</a:t>
            </a:r>
            <a:r>
              <a:rPr lang="en-CA" dirty="0"/>
              <a:t>.</a:t>
            </a:r>
          </a:p>
          <a:p>
            <a:r>
              <a:rPr lang="en-CA" dirty="0" err="1"/>
              <a:t>Ces</a:t>
            </a:r>
            <a:r>
              <a:rPr lang="en-CA" dirty="0"/>
              <a:t> concepts </a:t>
            </a:r>
            <a:r>
              <a:rPr lang="en-CA" dirty="0" err="1"/>
              <a:t>permettent</a:t>
            </a:r>
            <a:r>
              <a:rPr lang="en-CA" dirty="0"/>
              <a:t> de </a:t>
            </a:r>
            <a:r>
              <a:rPr lang="en-CA" dirty="0" err="1"/>
              <a:t>comprendre</a:t>
            </a:r>
            <a:r>
              <a:rPr lang="en-CA" dirty="0"/>
              <a:t> comment ASP.NET Core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bâti</a:t>
            </a:r>
            <a:r>
              <a:rPr lang="en-CA" dirty="0"/>
              <a:t>.</a:t>
            </a:r>
          </a:p>
          <a:p>
            <a:r>
              <a:rPr lang="en-CA" dirty="0"/>
              <a:t>Pour </a:t>
            </a:r>
            <a:r>
              <a:rPr lang="en-CA" dirty="0" err="1"/>
              <a:t>éviter</a:t>
            </a:r>
            <a:r>
              <a:rPr lang="en-CA" dirty="0"/>
              <a:t> la </a:t>
            </a:r>
            <a:r>
              <a:rPr lang="en-CA" dirty="0" err="1"/>
              <a:t>redondance</a:t>
            </a:r>
            <a:r>
              <a:rPr lang="en-CA" dirty="0"/>
              <a:t> avec </a:t>
            </a:r>
            <a:r>
              <a:rPr lang="en-CA" dirty="0" err="1"/>
              <a:t>d’autres</a:t>
            </a:r>
            <a:r>
              <a:rPr lang="en-CA" dirty="0"/>
              <a:t> </a:t>
            </a:r>
            <a:r>
              <a:rPr lang="en-CA" dirty="0" err="1"/>
              <a:t>cours</a:t>
            </a:r>
            <a:r>
              <a:rPr lang="en-CA" dirty="0"/>
              <a:t>, </a:t>
            </a:r>
            <a:r>
              <a:rPr lang="en-CA" dirty="0" err="1"/>
              <a:t>certains</a:t>
            </a:r>
            <a:r>
              <a:rPr lang="en-CA" dirty="0"/>
              <a:t> </a:t>
            </a:r>
            <a:r>
              <a:rPr lang="en-CA" dirty="0" err="1"/>
              <a:t>éléments</a:t>
            </a:r>
            <a:r>
              <a:rPr lang="en-CA" dirty="0"/>
              <a:t> ne </a:t>
            </a:r>
            <a:r>
              <a:rPr lang="en-CA" dirty="0" err="1"/>
              <a:t>seront</a:t>
            </a:r>
            <a:r>
              <a:rPr lang="en-CA" dirty="0"/>
              <a:t> pas </a:t>
            </a:r>
            <a:r>
              <a:rPr lang="en-CA" dirty="0" err="1"/>
              <a:t>revus</a:t>
            </a:r>
            <a:r>
              <a:rPr lang="en-CA" dirty="0"/>
              <a:t>. </a:t>
            </a:r>
            <a:r>
              <a:rPr lang="en-CA" dirty="0" err="1"/>
              <a:t>Notamment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La </a:t>
            </a:r>
            <a:r>
              <a:rPr lang="en-CA" dirty="0" err="1"/>
              <a:t>programmation</a:t>
            </a:r>
            <a:r>
              <a:rPr lang="en-CA" dirty="0"/>
              <a:t> </a:t>
            </a:r>
            <a:r>
              <a:rPr lang="en-CA" dirty="0" err="1"/>
              <a:t>orientée</a:t>
            </a:r>
            <a:r>
              <a:rPr lang="en-CA" dirty="0"/>
              <a:t> </a:t>
            </a:r>
            <a:r>
              <a:rPr lang="en-CA" dirty="0" err="1"/>
              <a:t>objet</a:t>
            </a:r>
            <a:endParaRPr lang="en-CA" dirty="0"/>
          </a:p>
          <a:p>
            <a:pPr lvl="1"/>
            <a:r>
              <a:rPr lang="en-CA" dirty="0"/>
              <a:t>La </a:t>
            </a:r>
            <a:r>
              <a:rPr lang="en-CA" dirty="0" err="1"/>
              <a:t>programmation</a:t>
            </a:r>
            <a:r>
              <a:rPr lang="en-CA" dirty="0"/>
              <a:t> SQL</a:t>
            </a:r>
          </a:p>
          <a:p>
            <a:pPr lvl="1"/>
            <a:endParaRPr lang="en-CA" dirty="0"/>
          </a:p>
          <a:p>
            <a:pPr lvl="1"/>
            <a:endParaRPr lang="en-CA" dirty="0"/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832751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patrons de conception</a:t>
            </a:r>
          </a:p>
        </p:txBody>
      </p:sp>
    </p:spTree>
    <p:extLst>
      <p:ext uri="{BB962C8B-B14F-4D97-AF65-F5344CB8AC3E}">
        <p14:creationId xmlns:p14="http://schemas.microsoft.com/office/powerpoint/2010/main" val="29817468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E270A-FC92-43F9-9290-1272B768701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Conception </a:t>
            </a:r>
            <a:r>
              <a:rPr lang="en-CA" dirty="0" err="1"/>
              <a:t>orientée</a:t>
            </a:r>
            <a:r>
              <a:rPr lang="en-CA" dirty="0"/>
              <a:t> </a:t>
            </a:r>
            <a:r>
              <a:rPr lang="en-CA" dirty="0" err="1"/>
              <a:t>objet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0068E-BBB2-4829-8DD9-48ADB9E2C5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8280385" cy="41954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CA" dirty="0"/>
              <a:t>Les patrons de conception (Design patterns)</a:t>
            </a:r>
          </a:p>
          <a:p>
            <a:r>
              <a:rPr lang="en-CA" dirty="0"/>
              <a:t>Les patrons de conception </a:t>
            </a:r>
            <a:r>
              <a:rPr lang="en-CA" dirty="0" err="1"/>
              <a:t>sont</a:t>
            </a:r>
            <a:r>
              <a:rPr lang="en-CA" dirty="0"/>
              <a:t> des solutions à des </a:t>
            </a:r>
            <a:r>
              <a:rPr lang="en-CA" dirty="0" err="1"/>
              <a:t>problèmes</a:t>
            </a:r>
            <a:r>
              <a:rPr lang="en-CA" dirty="0"/>
              <a:t> </a:t>
            </a:r>
            <a:r>
              <a:rPr lang="en-CA" dirty="0" err="1"/>
              <a:t>génériques</a:t>
            </a:r>
            <a:r>
              <a:rPr lang="en-CA" dirty="0"/>
              <a:t> de </a:t>
            </a:r>
            <a:r>
              <a:rPr lang="en-CA" dirty="0" err="1"/>
              <a:t>l'orientée</a:t>
            </a:r>
            <a:r>
              <a:rPr lang="en-CA" dirty="0"/>
              <a:t> </a:t>
            </a:r>
            <a:r>
              <a:rPr lang="en-CA" dirty="0" err="1"/>
              <a:t>objet</a:t>
            </a:r>
            <a:r>
              <a:rPr lang="en-CA" dirty="0"/>
              <a:t>.</a:t>
            </a:r>
          </a:p>
          <a:p>
            <a:r>
              <a:rPr lang="en-CA" dirty="0" err="1"/>
              <a:t>Elles</a:t>
            </a:r>
            <a:r>
              <a:rPr lang="en-CA" dirty="0"/>
              <a:t> </a:t>
            </a:r>
            <a:r>
              <a:rPr lang="en-CA" dirty="0" err="1"/>
              <a:t>ont</a:t>
            </a:r>
            <a:r>
              <a:rPr lang="en-CA" dirty="0"/>
              <a:t> </a:t>
            </a:r>
            <a:r>
              <a:rPr lang="en-CA" dirty="0" err="1"/>
              <a:t>été</a:t>
            </a:r>
            <a:r>
              <a:rPr lang="en-CA" dirty="0"/>
              <a:t> </a:t>
            </a:r>
            <a:r>
              <a:rPr lang="en-CA" dirty="0" err="1"/>
              <a:t>développées</a:t>
            </a:r>
            <a:r>
              <a:rPr lang="en-CA" dirty="0"/>
              <a:t> </a:t>
            </a:r>
            <a:r>
              <a:rPr lang="en-CA" dirty="0" err="1"/>
              <a:t>initialement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1994 dans le livre "Design Patterns: Elements of Reusable Object-Oriented Software".</a:t>
            </a:r>
          </a:p>
          <a:p>
            <a:r>
              <a:rPr lang="en-CA" dirty="0"/>
              <a:t>Les auteurs du livre, </a:t>
            </a:r>
            <a:r>
              <a:rPr lang="en-CA" dirty="0" err="1"/>
              <a:t>surnommé</a:t>
            </a:r>
            <a:r>
              <a:rPr lang="en-CA" dirty="0"/>
              <a:t> le "Gang of four"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GoF</a:t>
            </a:r>
            <a:r>
              <a:rPr lang="en-CA" dirty="0"/>
              <a:t>, </a:t>
            </a:r>
            <a:r>
              <a:rPr lang="en-CA" dirty="0" err="1"/>
              <a:t>sont</a:t>
            </a:r>
            <a:r>
              <a:rPr lang="en-CA" dirty="0"/>
              <a:t> les </a:t>
            </a:r>
            <a:r>
              <a:rPr lang="en-CA" dirty="0" err="1"/>
              <a:t>suivants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Erich Gamma</a:t>
            </a:r>
          </a:p>
          <a:p>
            <a:pPr lvl="1"/>
            <a:r>
              <a:rPr lang="en-CA" dirty="0"/>
              <a:t>Richard Helm</a:t>
            </a:r>
          </a:p>
          <a:p>
            <a:pPr lvl="1"/>
            <a:r>
              <a:rPr lang="en-CA" dirty="0"/>
              <a:t>Ralph Johnson</a:t>
            </a:r>
          </a:p>
          <a:p>
            <a:pPr lvl="1"/>
            <a:r>
              <a:rPr lang="en-CA" dirty="0"/>
              <a:t>John </a:t>
            </a:r>
            <a:r>
              <a:rPr lang="en-CA" dirty="0" err="1"/>
              <a:t>Vlissides</a:t>
            </a:r>
            <a:endParaRPr lang="en-CA" dirty="0"/>
          </a:p>
        </p:txBody>
      </p:sp>
      <p:pic>
        <p:nvPicPr>
          <p:cNvPr id="1026" name="Picture 2" descr="Design Patterns: Elements of Reusable Object-Oriented Software ...">
            <a:extLst>
              <a:ext uri="{FF2B5EF4-FFF2-40B4-BE49-F238E27FC236}">
                <a16:creationId xmlns:a16="http://schemas.microsoft.com/office/drawing/2014/main" id="{C12EA6C4-71EB-43BA-A1C4-7DE2A9BC0BB0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3697" y="3305328"/>
            <a:ext cx="2701770" cy="339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9570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E270A-FC92-43F9-9290-1272B768701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Conception </a:t>
            </a:r>
            <a:r>
              <a:rPr lang="en-CA" dirty="0" err="1"/>
              <a:t>orientée</a:t>
            </a:r>
            <a:r>
              <a:rPr lang="en-CA" dirty="0"/>
              <a:t> </a:t>
            </a:r>
            <a:r>
              <a:rPr lang="en-CA" dirty="0" err="1"/>
              <a:t>objet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0068E-BBB2-4829-8DD9-48ADB9E2C5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904999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dirty="0"/>
              <a:t>Les patrons de conception (Design patterns)</a:t>
            </a:r>
          </a:p>
          <a:p>
            <a:r>
              <a:rPr lang="en-CA" dirty="0"/>
              <a:t>Les patrons de conception, </a:t>
            </a:r>
            <a:r>
              <a:rPr lang="en-CA" dirty="0" err="1"/>
              <a:t>originalement</a:t>
            </a:r>
            <a:r>
              <a:rPr lang="en-CA" dirty="0"/>
              <a:t> au nom de 23, </a:t>
            </a:r>
            <a:r>
              <a:rPr lang="en-CA" dirty="0" err="1"/>
              <a:t>sont</a:t>
            </a:r>
            <a:r>
              <a:rPr lang="en-CA" dirty="0"/>
              <a:t> </a:t>
            </a:r>
            <a:r>
              <a:rPr lang="en-CA" dirty="0" err="1"/>
              <a:t>divisés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3 </a:t>
            </a:r>
            <a:r>
              <a:rPr lang="en-CA" dirty="0" err="1"/>
              <a:t>catégories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Les patrons </a:t>
            </a:r>
            <a:r>
              <a:rPr lang="en-CA" dirty="0" err="1"/>
              <a:t>créationnel</a:t>
            </a:r>
            <a:r>
              <a:rPr lang="en-CA" dirty="0"/>
              <a:t> (</a:t>
            </a:r>
            <a:r>
              <a:rPr lang="en-CA" dirty="0" err="1"/>
              <a:t>problème</a:t>
            </a:r>
            <a:r>
              <a:rPr lang="en-CA" dirty="0"/>
              <a:t> de </a:t>
            </a:r>
            <a:r>
              <a:rPr lang="en-CA" dirty="0" err="1"/>
              <a:t>création</a:t>
            </a:r>
            <a:r>
              <a:rPr lang="en-CA" dirty="0"/>
              <a:t> des </a:t>
            </a:r>
            <a:r>
              <a:rPr lang="en-CA" dirty="0" err="1"/>
              <a:t>objets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Les patrons </a:t>
            </a:r>
            <a:r>
              <a:rPr lang="en-CA" dirty="0" err="1"/>
              <a:t>structurels</a:t>
            </a:r>
            <a:r>
              <a:rPr lang="en-CA" dirty="0"/>
              <a:t> (la </a:t>
            </a:r>
            <a:r>
              <a:rPr lang="en-CA" dirty="0" err="1"/>
              <a:t>façon</a:t>
            </a:r>
            <a:r>
              <a:rPr lang="en-CA" dirty="0"/>
              <a:t> de structurer les </a:t>
            </a:r>
            <a:r>
              <a:rPr lang="en-CA" dirty="0" err="1"/>
              <a:t>objets</a:t>
            </a:r>
            <a:r>
              <a:rPr lang="en-CA" dirty="0"/>
              <a:t> entre </a:t>
            </a:r>
            <a:r>
              <a:rPr lang="en-CA" dirty="0" err="1"/>
              <a:t>eux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Les patrons </a:t>
            </a:r>
            <a:r>
              <a:rPr lang="en-CA" dirty="0" err="1"/>
              <a:t>comportementaux</a:t>
            </a:r>
            <a:r>
              <a:rPr lang="en-CA" dirty="0"/>
              <a:t> (le </a:t>
            </a:r>
            <a:r>
              <a:rPr lang="en-CA" dirty="0" err="1"/>
              <a:t>changement</a:t>
            </a:r>
            <a:r>
              <a:rPr lang="en-CA" dirty="0"/>
              <a:t> de la </a:t>
            </a:r>
            <a:r>
              <a:rPr lang="en-CA" dirty="0" err="1"/>
              <a:t>façon</a:t>
            </a:r>
            <a:r>
              <a:rPr lang="en-CA" dirty="0"/>
              <a:t> </a:t>
            </a:r>
            <a:r>
              <a:rPr lang="en-CA" dirty="0" err="1"/>
              <a:t>d'agir</a:t>
            </a:r>
            <a:r>
              <a:rPr lang="en-CA" dirty="0"/>
              <a:t> des </a:t>
            </a:r>
            <a:r>
              <a:rPr lang="en-CA" dirty="0" err="1"/>
              <a:t>objets</a:t>
            </a:r>
            <a:r>
              <a:rPr lang="en-C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663496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A3D30-5E72-4DDF-8BD8-7F72F0A4BA6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Conception </a:t>
            </a:r>
            <a:r>
              <a:rPr lang="en-CA" dirty="0" err="1"/>
              <a:t>orientée</a:t>
            </a:r>
            <a:r>
              <a:rPr lang="en-CA" dirty="0"/>
              <a:t> </a:t>
            </a:r>
            <a:r>
              <a:rPr lang="en-CA" dirty="0" err="1"/>
              <a:t>objet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3593E-3391-41E9-80B7-750AE130117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Bien que nous ne </a:t>
            </a:r>
            <a:r>
              <a:rPr lang="en-CA" dirty="0" err="1"/>
              <a:t>verrons</a:t>
            </a:r>
            <a:r>
              <a:rPr lang="en-CA" dirty="0"/>
              <a:t> pas les 23 patrons de conception, nous </a:t>
            </a:r>
            <a:r>
              <a:rPr lang="en-CA" dirty="0" err="1"/>
              <a:t>allons</a:t>
            </a:r>
            <a:r>
              <a:rPr lang="en-CA" dirty="0"/>
              <a:t> passer </a:t>
            </a:r>
            <a:r>
              <a:rPr lang="en-CA" dirty="0" err="1"/>
              <a:t>en</a:t>
            </a:r>
            <a:r>
              <a:rPr lang="en-CA" dirty="0"/>
              <a:t> revue deux </a:t>
            </a:r>
            <a:r>
              <a:rPr lang="en-CA" dirty="0" err="1"/>
              <a:t>d'entre</a:t>
            </a:r>
            <a:r>
              <a:rPr lang="en-CA" dirty="0"/>
              <a:t> </a:t>
            </a:r>
            <a:r>
              <a:rPr lang="en-CA" dirty="0" err="1"/>
              <a:t>eux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Le Singleton (</a:t>
            </a:r>
            <a:r>
              <a:rPr lang="en-CA" dirty="0" err="1"/>
              <a:t>Créationnel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Le patron de </a:t>
            </a:r>
            <a:r>
              <a:rPr lang="en-CA" dirty="0" err="1"/>
              <a:t>stratégie</a:t>
            </a:r>
            <a:r>
              <a:rPr lang="en-CA" dirty="0"/>
              <a:t> (</a:t>
            </a:r>
            <a:r>
              <a:rPr lang="en-CA" dirty="0" err="1"/>
              <a:t>Comportemental</a:t>
            </a:r>
            <a:r>
              <a:rPr lang="en-C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880826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Singleton</a:t>
            </a:r>
          </a:p>
        </p:txBody>
      </p:sp>
    </p:spTree>
    <p:extLst>
      <p:ext uri="{BB962C8B-B14F-4D97-AF65-F5344CB8AC3E}">
        <p14:creationId xmlns:p14="http://schemas.microsoft.com/office/powerpoint/2010/main" val="9406341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Singleton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singleton est un patron de conception plutôt simple qui permet de répondre à la question suivante:</a:t>
            </a:r>
          </a:p>
          <a:p>
            <a:endParaRPr lang="fr-CA" dirty="0"/>
          </a:p>
          <a:p>
            <a:r>
              <a:rPr lang="fr-CA" dirty="0"/>
              <a:t>Comment peut-on s’assurer que jamais il ne sera possible de créer plus d’un objet à partir de la classe?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603939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Singleton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Pourquoi voudrions-nous imposer cette limitation?</a:t>
            </a:r>
          </a:p>
          <a:p>
            <a:pPr lvl="1"/>
            <a:r>
              <a:rPr lang="fr-CA" dirty="0"/>
              <a:t>Parce que l’objet ne peut pas être modifié</a:t>
            </a:r>
          </a:p>
          <a:p>
            <a:pPr lvl="1"/>
            <a:r>
              <a:rPr lang="fr-CA" dirty="0"/>
              <a:t>Parce que l’objet doit être utilisé par plusieurs sections indépendantes du code</a:t>
            </a:r>
          </a:p>
          <a:p>
            <a:pPr lvl="1"/>
            <a:r>
              <a:rPr lang="fr-CA" dirty="0"/>
              <a:t>Parce que l’objet demande un processus de création lourd qu’on souhaite éviter de reproduire à chaque instanciation.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625812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Singleton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singleton est donc pertinent dans les situations où:</a:t>
            </a:r>
          </a:p>
          <a:p>
            <a:pPr lvl="1"/>
            <a:r>
              <a:rPr lang="fr-CA" dirty="0"/>
              <a:t>Les attributs de l’objet ne peuvent pas être modifiés</a:t>
            </a:r>
          </a:p>
          <a:p>
            <a:pPr lvl="1"/>
            <a:r>
              <a:rPr lang="fr-CA" dirty="0"/>
              <a:t>L'objet n'a pas d'attribut</a:t>
            </a:r>
          </a:p>
          <a:p>
            <a:pPr lvl="1"/>
            <a:r>
              <a:rPr lang="fr-CA" dirty="0"/>
              <a:t>Si les attributs sont modifiés, il est normal que tous ceux qui utilisent l’objet de cette classe voient ce changement.</a:t>
            </a:r>
          </a:p>
        </p:txBody>
      </p:sp>
    </p:spTree>
    <p:extLst>
      <p:ext uri="{BB962C8B-B14F-4D97-AF65-F5344CB8AC3E}">
        <p14:creationId xmlns:p14="http://schemas.microsoft.com/office/powerpoint/2010/main" val="15197069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4B487-47E6-4121-837A-1946F52442C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Singleton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FA0AA-402C-465C-B7AC-E12BE8E12C3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Syntaxe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CA" dirty="0"/>
              <a:t>Créez une classe/objet avec ses attributs, méthode et constructeur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CA" dirty="0"/>
              <a:t>Définir son constructeur comme </a:t>
            </a:r>
            <a:r>
              <a:rPr lang="fr-CA" dirty="0" err="1"/>
              <a:t>Private</a:t>
            </a:r>
            <a:endParaRPr lang="fr-CA" dirty="0"/>
          </a:p>
          <a:p>
            <a:pPr marL="800100" lvl="1" indent="-342900">
              <a:buFont typeface="+mj-lt"/>
              <a:buAutoNum type="arabicPeriod"/>
            </a:pPr>
            <a:r>
              <a:rPr lang="fr-CA" dirty="0"/>
              <a:t>Définir un attribut statique et privé qui instancie sa classe elle-même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CA" dirty="0"/>
              <a:t>Définir une méthode </a:t>
            </a:r>
            <a:r>
              <a:rPr lang="fr-CA" dirty="0" err="1"/>
              <a:t>getInstance</a:t>
            </a:r>
            <a:r>
              <a:rPr lang="fr-CA" dirty="0"/>
              <a:t>() qui retourne une copie de l'instance du point 3.</a:t>
            </a:r>
          </a:p>
          <a:p>
            <a:pPr lvl="1"/>
            <a:endParaRPr lang="fr-CA" dirty="0"/>
          </a:p>
          <a:p>
            <a:r>
              <a:rPr lang="fr-CA" dirty="0"/>
              <a:t>Prenons un exemple avec une classe « Calendrier »</a:t>
            </a:r>
          </a:p>
        </p:txBody>
      </p:sp>
    </p:spTree>
    <p:extLst>
      <p:ext uri="{BB962C8B-B14F-4D97-AF65-F5344CB8AC3E}">
        <p14:creationId xmlns:p14="http://schemas.microsoft.com/office/powerpoint/2010/main" val="37255145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4B487-47E6-4121-837A-1946F52442C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Singleton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FA0AA-402C-465C-B7AC-E12BE8E12C3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1) Créer la classe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CA3FDC-5D85-46CE-8AFF-2FE780C046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55939" y="2489274"/>
            <a:ext cx="6697578" cy="416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54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57F4-95FD-4DB0-8AC4-A9BD04206C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50B6D-AF72-4F89-BCA4-4420AB1F59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Dans le cours d'aujourd'hui, nous couvrirons donc les éléments suivants</a:t>
            </a:r>
          </a:p>
          <a:p>
            <a:pPr lvl="1"/>
            <a:r>
              <a:rPr lang="en-US" dirty="0"/>
              <a:t>Les structures de </a:t>
            </a:r>
            <a:r>
              <a:rPr lang="en-US" dirty="0" err="1"/>
              <a:t>données</a:t>
            </a:r>
            <a:endParaRPr lang="en-US" dirty="0"/>
          </a:p>
          <a:p>
            <a:pPr lvl="1"/>
            <a:r>
              <a:rPr lang="en-US" dirty="0"/>
              <a:t>Les expressions </a:t>
            </a:r>
            <a:r>
              <a:rPr lang="en-US" dirty="0" err="1"/>
              <a:t>régulières</a:t>
            </a:r>
            <a:endParaRPr lang="en-US" dirty="0"/>
          </a:p>
          <a:p>
            <a:pPr lvl="1"/>
            <a:r>
              <a:rPr lang="en-US" dirty="0"/>
              <a:t>Les interfaces</a:t>
            </a:r>
          </a:p>
          <a:p>
            <a:pPr lvl="1"/>
            <a:r>
              <a:rPr lang="en-US" dirty="0"/>
              <a:t>Les </a:t>
            </a:r>
            <a:r>
              <a:rPr lang="en-US" dirty="0" err="1"/>
              <a:t>énumérations</a:t>
            </a:r>
            <a:endParaRPr lang="en-US" dirty="0"/>
          </a:p>
          <a:p>
            <a:pPr lvl="1"/>
            <a:r>
              <a:rPr lang="en-US" dirty="0"/>
              <a:t>Les patrons de conceptions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703452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4B487-47E6-4121-837A-1946F52442C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Singleton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FA0AA-402C-465C-B7AC-E12BE8E12C3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2) Instancier l’objet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pPr marL="0" indent="0">
              <a:buNone/>
            </a:pPr>
            <a:r>
              <a:rPr lang="fr-CA" dirty="0"/>
              <a:t>Notez que les deux objets (c1 et c2) représentent le même calendrier.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4A23BB-CB36-42A5-8DEE-E7E54E66E8D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13816" y="2734487"/>
            <a:ext cx="5782482" cy="227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73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4BD01-4278-4024-83E4-D527763DD3B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Singleton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CA1B7-535B-495E-AE9D-5A5DF9363D3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Diagramme</a:t>
            </a:r>
            <a:r>
              <a:rPr lang="en-CA" dirty="0"/>
              <a:t> UML</a:t>
            </a:r>
            <a:endParaRPr lang="fr-CA" dirty="0"/>
          </a:p>
        </p:txBody>
      </p:sp>
      <p:pic>
        <p:nvPicPr>
          <p:cNvPr id="1028" name="Picture 4" descr="Image result for design pattern singleton">
            <a:extLst>
              <a:ext uri="{FF2B5EF4-FFF2-40B4-BE49-F238E27FC236}">
                <a16:creationId xmlns:a16="http://schemas.microsoft.com/office/drawing/2014/main" id="{1BA71E94-CB0B-454A-902A-40F5F20186F8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365" y="2757207"/>
            <a:ext cx="2695575" cy="364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4728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9686E-6B74-4D41-8950-D64F7E9BED7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Singleton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FA9CA-FA1D-4169-95CF-B7E18C24F4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Cas pratique</a:t>
            </a:r>
          </a:p>
          <a:p>
            <a:pPr lvl="1"/>
            <a:r>
              <a:rPr lang="fr-CA" dirty="0"/>
              <a:t>Connexion à une base de données</a:t>
            </a:r>
          </a:p>
          <a:p>
            <a:pPr lvl="1"/>
            <a:r>
              <a:rPr lang="fr-CA" dirty="0"/>
              <a:t>Connexion à un serveur sur le réseau</a:t>
            </a:r>
          </a:p>
          <a:p>
            <a:pPr lvl="1"/>
            <a:r>
              <a:rPr lang="fr-CA" dirty="0"/>
              <a:t>Chargement de fichier de configuration</a:t>
            </a:r>
          </a:p>
          <a:p>
            <a:pPr lvl="1"/>
            <a:r>
              <a:rPr lang="fr-CA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6639547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755586" cy="1400530"/>
          </a:xfrm>
        </p:spPr>
        <p:txBody>
          <a:bodyPr/>
          <a:lstStyle/>
          <a:p>
            <a:r>
              <a:rPr lang="en-US" dirty="0"/>
              <a:t>Strategy</a:t>
            </a:r>
          </a:p>
        </p:txBody>
      </p:sp>
    </p:spTree>
    <p:extLst>
      <p:ext uri="{BB962C8B-B14F-4D97-AF65-F5344CB8AC3E}">
        <p14:creationId xmlns:p14="http://schemas.microsoft.com/office/powerpoint/2010/main" val="229786928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57F4-95FD-4DB0-8AC4-A9BD04206C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Strategy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50B6D-AF72-4F89-BCA4-4420AB1F59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patron de conception "</a:t>
            </a:r>
            <a:r>
              <a:rPr lang="fr-CA" dirty="0" err="1"/>
              <a:t>Strategy</a:t>
            </a:r>
            <a:r>
              <a:rPr lang="fr-CA" dirty="0"/>
              <a:t>" est sans doute le plus simple à comprendre parmi les patrons de conception comportementaux.</a:t>
            </a:r>
          </a:p>
          <a:p>
            <a:endParaRPr lang="fr-CA" dirty="0"/>
          </a:p>
          <a:p>
            <a:r>
              <a:rPr lang="fr-CA" dirty="0"/>
              <a:t>Son rôle est de permettre à un objet de changer de comportement pendant l'exécution du programme.</a:t>
            </a:r>
          </a:p>
          <a:p>
            <a:endParaRPr lang="fr-CA" dirty="0"/>
          </a:p>
          <a:p>
            <a:r>
              <a:rPr lang="fr-CA" dirty="0"/>
              <a:t>Comment est-ce possible?</a:t>
            </a:r>
          </a:p>
        </p:txBody>
      </p:sp>
    </p:spTree>
    <p:extLst>
      <p:ext uri="{BB962C8B-B14F-4D97-AF65-F5344CB8AC3E}">
        <p14:creationId xmlns:p14="http://schemas.microsoft.com/office/powerpoint/2010/main" val="6019663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45C4D-818F-4ED7-8852-C5847242EDD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Strategy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40C82-2B68-4B4B-8A98-41C68BC4827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L'idée est la suivante:</a:t>
            </a:r>
          </a:p>
          <a:p>
            <a:pPr lvl="1"/>
            <a:r>
              <a:rPr lang="fr-CA" dirty="0"/>
              <a:t>La tâche (méthode) n'est pas réalisée par la classe principale, mais par un objet d'une autre classe.</a:t>
            </a:r>
          </a:p>
          <a:p>
            <a:pPr lvl="1"/>
            <a:r>
              <a:rPr lang="fr-CA" dirty="0"/>
              <a:t>Notre classe principale aura donc un attribut du type de l'autre classe. Celle-ci sera initialisée par le constructeur comme pour tout attribut.</a:t>
            </a:r>
          </a:p>
          <a:p>
            <a:pPr lvl="1"/>
            <a:r>
              <a:rPr lang="fr-CA" dirty="0"/>
              <a:t>Afin de permettre de modifier le comportement, l'attribut et la classe seront en fait découplés par une interface.</a:t>
            </a:r>
          </a:p>
          <a:p>
            <a:pPr lvl="1"/>
            <a:r>
              <a:rPr lang="fr-CA" dirty="0"/>
              <a:t>Nous pouvons ensuite créer une méthode qui permet d'assigner une nouvelle instance de cette interface à notre objet.</a:t>
            </a:r>
          </a:p>
          <a:p>
            <a:pPr lvl="1"/>
            <a:r>
              <a:rPr lang="fr-CA" dirty="0"/>
              <a:t>Finalement, une méthode de notre classe principale fera un appel sur la méthode de son attribut.</a:t>
            </a:r>
          </a:p>
          <a:p>
            <a:pPr lvl="1"/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13501520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45C4D-818F-4ED7-8852-C5847242EDD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Strategy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40C82-2B68-4B4B-8A98-41C68BC4827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Ca fait beaucoup?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Pas d’inquiétude! Nous verrons un exemple étape par étape.</a:t>
            </a:r>
          </a:p>
          <a:p>
            <a:pPr lvl="1"/>
            <a:endParaRPr lang="fr-CA" dirty="0"/>
          </a:p>
          <a:p>
            <a:endParaRPr lang="fr-CA" dirty="0"/>
          </a:p>
        </p:txBody>
      </p:sp>
      <p:pic>
        <p:nvPicPr>
          <p:cNvPr id="1026" name="Picture 2" descr="Free Sick Smiley Cliparts, Download Free Sick Smiley Cliparts png images,  Free ClipArts on Clipart Library">
            <a:extLst>
              <a:ext uri="{FF2B5EF4-FFF2-40B4-BE49-F238E27FC236}">
                <a16:creationId xmlns:a16="http://schemas.microsoft.com/office/drawing/2014/main" id="{C2DE307A-F8C4-4EB5-B054-8896315A01E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413" y="1322022"/>
            <a:ext cx="2392186" cy="282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76812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313CE-F79A-44F4-A0F3-D240472187E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Strategy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E2767-EEF5-41F1-9FA6-B61048096F0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UML</a:t>
            </a:r>
            <a:endParaRPr lang="fr-CA" dirty="0"/>
          </a:p>
        </p:txBody>
      </p:sp>
      <p:pic>
        <p:nvPicPr>
          <p:cNvPr id="1026" name="Picture 2" descr="Image result for design pattern strategy uml">
            <a:extLst>
              <a:ext uri="{FF2B5EF4-FFF2-40B4-BE49-F238E27FC236}">
                <a16:creationId xmlns:a16="http://schemas.microsoft.com/office/drawing/2014/main" id="{B6C1A310-958D-43E0-A7AE-80110347C4AA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11" y="2905403"/>
            <a:ext cx="4162425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5B0AD8-9CB4-47A0-8B91-4713C197F89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020932" y="5823751"/>
            <a:ext cx="6529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>
                <a:hlinkClick r:id="rId7"/>
              </a:rPr>
              <a:t>https://www.dofactory.com/net/strategy-design-pattern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066065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50867-4A92-44C8-B50B-2BE46ADB0FE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Strategy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1D9650-B4B5-4A6F-B5C7-D5BF3A3F217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UML (Suite)</a:t>
            </a:r>
            <a:endParaRPr lang="fr-CA" dirty="0"/>
          </a:p>
        </p:txBody>
      </p:sp>
      <p:pic>
        <p:nvPicPr>
          <p:cNvPr id="2050" name="Picture 2" descr="Strategy Pattern UML Diagram">
            <a:extLst>
              <a:ext uri="{FF2B5EF4-FFF2-40B4-BE49-F238E27FC236}">
                <a16:creationId xmlns:a16="http://schemas.microsoft.com/office/drawing/2014/main" id="{A565D953-CB9A-4718-BA1D-E81FCABB29C6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582" y="2788005"/>
            <a:ext cx="5334000" cy="305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831D86-47CE-4088-8FBC-613BD5049C4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34501" y="6248399"/>
            <a:ext cx="7390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>
                <a:hlinkClick r:id="rId7"/>
              </a:rPr>
              <a:t>https://www.tutorialspoint.com/design_pattern/strategy_pattern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015669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BCE4E-4CBC-4E35-801B-607A2E8334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Strategy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AF644-9238-4A7E-994B-273F8CC9E79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Cas </a:t>
            </a:r>
            <a:r>
              <a:rPr lang="en-CA" dirty="0" err="1"/>
              <a:t>d'utilisation</a:t>
            </a:r>
            <a:endParaRPr lang="en-CA" dirty="0"/>
          </a:p>
          <a:p>
            <a:pPr lvl="1"/>
            <a:r>
              <a:rPr lang="en-CA" dirty="0"/>
              <a:t>Intelligence </a:t>
            </a:r>
            <a:r>
              <a:rPr lang="en-CA" dirty="0" err="1"/>
              <a:t>artificielle</a:t>
            </a:r>
            <a:r>
              <a:rPr lang="en-CA" dirty="0"/>
              <a:t> d'un </a:t>
            </a:r>
            <a:r>
              <a:rPr lang="en-CA" dirty="0" err="1"/>
              <a:t>jeu</a:t>
            </a:r>
            <a:r>
              <a:rPr lang="en-CA" dirty="0"/>
              <a:t> </a:t>
            </a:r>
            <a:r>
              <a:rPr lang="en-CA" dirty="0" err="1"/>
              <a:t>vidéo</a:t>
            </a:r>
            <a:endParaRPr lang="en-CA" dirty="0"/>
          </a:p>
          <a:p>
            <a:pPr lvl="1"/>
            <a:r>
              <a:rPr lang="en-CA" dirty="0" err="1"/>
              <a:t>Stratégie</a:t>
            </a:r>
            <a:r>
              <a:rPr lang="en-CA" dirty="0"/>
              <a:t> de </a:t>
            </a:r>
            <a:r>
              <a:rPr lang="en-CA" dirty="0" err="1"/>
              <a:t>journalisation</a:t>
            </a:r>
            <a:r>
              <a:rPr lang="en-CA" dirty="0"/>
              <a:t> des </a:t>
            </a:r>
            <a:r>
              <a:rPr lang="en-CA" dirty="0" err="1"/>
              <a:t>erreurs</a:t>
            </a:r>
            <a:r>
              <a:rPr lang="en-CA" dirty="0"/>
              <a:t> (</a:t>
            </a:r>
            <a:r>
              <a:rPr lang="en-CA" dirty="0" err="1"/>
              <a:t>Fichier</a:t>
            </a:r>
            <a:r>
              <a:rPr lang="en-CA" dirty="0"/>
              <a:t> </a:t>
            </a:r>
            <a:r>
              <a:rPr lang="en-CA" dirty="0" err="1"/>
              <a:t>texte</a:t>
            </a:r>
            <a:r>
              <a:rPr lang="en-CA" dirty="0"/>
              <a:t>, base de </a:t>
            </a:r>
            <a:r>
              <a:rPr lang="en-CA" dirty="0" err="1"/>
              <a:t>données</a:t>
            </a:r>
            <a:r>
              <a:rPr lang="en-CA" dirty="0"/>
              <a:t>, etc.)</a:t>
            </a:r>
          </a:p>
          <a:p>
            <a:pPr lvl="1"/>
            <a:r>
              <a:rPr lang="en-CA" dirty="0"/>
              <a:t>etc.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71845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structures de données</a:t>
            </a:r>
          </a:p>
        </p:txBody>
      </p:sp>
    </p:spTree>
    <p:extLst>
      <p:ext uri="{BB962C8B-B14F-4D97-AF65-F5344CB8AC3E}">
        <p14:creationId xmlns:p14="http://schemas.microsoft.com/office/powerpoint/2010/main" val="362055659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BCE4E-4CBC-4E35-801B-607A2E8334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Strategy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AF644-9238-4A7E-994B-273F8CC9E79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Prenons</a:t>
            </a:r>
            <a:r>
              <a:rPr lang="en-CA" dirty="0"/>
              <a:t> un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r>
              <a:rPr lang="en-CA" dirty="0"/>
              <a:t>Nous </a:t>
            </a:r>
            <a:r>
              <a:rPr lang="en-CA" dirty="0" err="1"/>
              <a:t>créer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intelligence </a:t>
            </a:r>
            <a:r>
              <a:rPr lang="en-CA" dirty="0" err="1"/>
              <a:t>artificielle</a:t>
            </a:r>
            <a:r>
              <a:rPr lang="en-CA" dirty="0"/>
              <a:t> pour </a:t>
            </a:r>
            <a:r>
              <a:rPr lang="en-CA" dirty="0" err="1"/>
              <a:t>jouer</a:t>
            </a:r>
            <a:r>
              <a:rPr lang="en-CA" dirty="0"/>
              <a:t> à un jeu </a:t>
            </a:r>
            <a:r>
              <a:rPr lang="en-CA" dirty="0" err="1"/>
              <a:t>d’échecs</a:t>
            </a:r>
            <a:r>
              <a:rPr lang="en-CA" dirty="0"/>
              <a:t>.</a:t>
            </a:r>
          </a:p>
          <a:p>
            <a:r>
              <a:rPr lang="en-CA" dirty="0"/>
              <a:t>On doit </a:t>
            </a:r>
            <a:r>
              <a:rPr lang="en-CA" dirty="0" err="1"/>
              <a:t>pouvoir</a:t>
            </a:r>
            <a:r>
              <a:rPr lang="en-CA" dirty="0"/>
              <a:t> modifier </a:t>
            </a:r>
            <a:r>
              <a:rPr lang="en-CA" dirty="0" err="1"/>
              <a:t>sa</a:t>
            </a:r>
            <a:r>
              <a:rPr lang="en-CA" dirty="0"/>
              <a:t> </a:t>
            </a:r>
            <a:r>
              <a:rPr lang="en-CA" dirty="0" err="1"/>
              <a:t>stratégie</a:t>
            </a:r>
            <a:r>
              <a:rPr lang="en-CA" dirty="0"/>
              <a:t> de jeu pour changer son </a:t>
            </a:r>
            <a:r>
              <a:rPr lang="en-CA" dirty="0" err="1"/>
              <a:t>niveau</a:t>
            </a:r>
            <a:r>
              <a:rPr lang="en-CA" dirty="0"/>
              <a:t> de </a:t>
            </a:r>
            <a:r>
              <a:rPr lang="en-CA" dirty="0" err="1"/>
              <a:t>difficulté</a:t>
            </a:r>
            <a:r>
              <a:rPr lang="en-CA" dirty="0"/>
              <a:t> (Facile, </a:t>
            </a:r>
            <a:r>
              <a:rPr lang="en-CA" dirty="0" err="1"/>
              <a:t>Intermédiaire</a:t>
            </a:r>
            <a:r>
              <a:rPr lang="en-CA" dirty="0"/>
              <a:t>, difficile).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comment faire.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9615208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BCE4E-4CBC-4E35-801B-607A2E8334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Strategy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AF644-9238-4A7E-994B-273F8CC9E79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1) </a:t>
            </a:r>
            <a:r>
              <a:rPr lang="en-CA" dirty="0" err="1"/>
              <a:t>Créons</a:t>
            </a:r>
            <a:r>
              <a:rPr lang="en-CA" dirty="0"/>
              <a:t> </a:t>
            </a:r>
            <a:r>
              <a:rPr lang="en-CA" dirty="0" err="1"/>
              <a:t>notre</a:t>
            </a:r>
            <a:r>
              <a:rPr lang="en-CA" dirty="0"/>
              <a:t> interface pour </a:t>
            </a:r>
            <a:r>
              <a:rPr lang="en-CA" dirty="0" err="1"/>
              <a:t>jouer</a:t>
            </a:r>
            <a:r>
              <a:rPr lang="en-CA" dirty="0"/>
              <a:t> un coup</a:t>
            </a:r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BFAF0A-031C-4E65-8EFE-A2E47D22D63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50604" y="2875862"/>
            <a:ext cx="5353797" cy="190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96515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BCE4E-4CBC-4E35-801B-607A2E8334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Strategy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AF644-9238-4A7E-994B-273F8CC9E79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2) </a:t>
            </a:r>
            <a:r>
              <a:rPr lang="en-CA" dirty="0" err="1"/>
              <a:t>Créons</a:t>
            </a:r>
            <a:r>
              <a:rPr lang="en-CA" dirty="0"/>
              <a:t> </a:t>
            </a:r>
            <a:r>
              <a:rPr lang="en-CA" dirty="0" err="1"/>
              <a:t>notre</a:t>
            </a:r>
            <a:r>
              <a:rPr lang="en-CA" dirty="0"/>
              <a:t> intelligence </a:t>
            </a:r>
            <a:r>
              <a:rPr lang="en-CA" dirty="0" err="1"/>
              <a:t>artificielle</a:t>
            </a:r>
            <a:endParaRPr lang="en-CA" dirty="0"/>
          </a:p>
          <a:p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C4717E-3684-4A03-AB50-149736B6F7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84916" y="2472897"/>
            <a:ext cx="6738298" cy="438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31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BCE4E-4CBC-4E35-801B-607A2E8334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Strategy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AF644-9238-4A7E-994B-273F8CC9E79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3.1) </a:t>
            </a:r>
            <a:r>
              <a:rPr lang="en-CA" dirty="0" err="1"/>
              <a:t>Créons</a:t>
            </a:r>
            <a:r>
              <a:rPr lang="en-CA" dirty="0"/>
              <a:t> des strategies (Facile)</a:t>
            </a:r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6DBC0E-505D-449D-96CE-2CA30A3E744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61884" y="2632940"/>
            <a:ext cx="6525536" cy="23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98094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BCE4E-4CBC-4E35-801B-607A2E8334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Strategy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AF644-9238-4A7E-994B-273F8CC9E79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3.2) </a:t>
            </a:r>
            <a:r>
              <a:rPr lang="en-CA" dirty="0" err="1"/>
              <a:t>Créons</a:t>
            </a:r>
            <a:r>
              <a:rPr lang="en-CA" dirty="0"/>
              <a:t> des strategies (</a:t>
            </a:r>
            <a:r>
              <a:rPr lang="en-CA" dirty="0" err="1"/>
              <a:t>Intermediaire</a:t>
            </a:r>
            <a:r>
              <a:rPr lang="en-CA" dirty="0"/>
              <a:t>)</a:t>
            </a:r>
          </a:p>
          <a:p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59B052-78F3-4955-813E-92A5518A2FA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750287"/>
            <a:ext cx="8602275" cy="280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93428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BCE4E-4CBC-4E35-801B-607A2E8334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Strategy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AF644-9238-4A7E-994B-273F8CC9E79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3.3) </a:t>
            </a:r>
            <a:r>
              <a:rPr lang="en-CA" dirty="0" err="1"/>
              <a:t>Créons</a:t>
            </a:r>
            <a:r>
              <a:rPr lang="en-CA" dirty="0"/>
              <a:t> des strategies (Difficile)</a:t>
            </a:r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75BD49-7E66-45A6-A674-3FE0F8081F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09308" y="2688172"/>
            <a:ext cx="8078327" cy="272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15867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BCE4E-4CBC-4E35-801B-607A2E8334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Strategy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AF644-9238-4A7E-994B-273F8CC9E79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4) </a:t>
            </a:r>
            <a:r>
              <a:rPr lang="en-CA" dirty="0" err="1"/>
              <a:t>Implémentons</a:t>
            </a:r>
            <a:r>
              <a:rPr lang="en-CA" dirty="0"/>
              <a:t> </a:t>
            </a:r>
            <a:r>
              <a:rPr lang="en-CA" dirty="0" err="1"/>
              <a:t>notre</a:t>
            </a:r>
            <a:r>
              <a:rPr lang="en-CA" dirty="0"/>
              <a:t> programme principal</a:t>
            </a:r>
          </a:p>
          <a:p>
            <a:endParaRPr lang="fr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2E946E-4285-4C00-B69F-FF62C605084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12159" y="2692064"/>
            <a:ext cx="8116433" cy="26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52058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BCE4E-4CBC-4E35-801B-607A2E83348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Strategy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AF644-9238-4A7E-994B-273F8CC9E79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5) </a:t>
            </a:r>
            <a:r>
              <a:rPr lang="en-CA" dirty="0" err="1"/>
              <a:t>Exécutons</a:t>
            </a:r>
            <a:r>
              <a:rPr lang="en-CA" dirty="0"/>
              <a:t> le programme</a:t>
            </a:r>
          </a:p>
          <a:p>
            <a:endParaRPr lang="fr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25BA9E-F1BE-4A6E-A942-2FFCBDDD5A1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3579" y="2836380"/>
            <a:ext cx="4629339" cy="128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90497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CC849-00F9-4062-95BF-5E9A1870F11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Strategy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49763-86F6-463D-97AF-5E42359620E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gros</a:t>
            </a:r>
            <a:r>
              <a:rPr lang="en-CA" dirty="0"/>
              <a:t>, le patron de conception "Strategy" </a:t>
            </a:r>
            <a:r>
              <a:rPr lang="en-CA" dirty="0" err="1"/>
              <a:t>est</a:t>
            </a:r>
            <a:r>
              <a:rPr lang="en-CA" dirty="0"/>
              <a:t> pertinent </a:t>
            </a:r>
            <a:r>
              <a:rPr lang="en-CA" dirty="0" err="1"/>
              <a:t>lorsqu'il</a:t>
            </a:r>
            <a:r>
              <a:rPr lang="en-CA" dirty="0"/>
              <a:t>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souhaitable</a:t>
            </a:r>
            <a:r>
              <a:rPr lang="en-CA" dirty="0"/>
              <a:t> de modifier le </a:t>
            </a:r>
            <a:r>
              <a:rPr lang="en-CA" dirty="0" err="1"/>
              <a:t>comportement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</a:t>
            </a:r>
            <a:r>
              <a:rPr lang="en-CA" dirty="0" err="1"/>
              <a:t>classe</a:t>
            </a:r>
            <a:r>
              <a:rPr lang="en-CA" dirty="0"/>
              <a:t> à </a:t>
            </a:r>
            <a:r>
              <a:rPr lang="en-CA" dirty="0" err="1"/>
              <a:t>l'exécution</a:t>
            </a:r>
            <a:r>
              <a:rPr lang="en-CA" dirty="0"/>
              <a:t> du programme sans </a:t>
            </a:r>
            <a:r>
              <a:rPr lang="en-CA" dirty="0" err="1"/>
              <a:t>remplacer</a:t>
            </a:r>
            <a:r>
              <a:rPr lang="en-CA" dirty="0"/>
              <a:t> la </a:t>
            </a:r>
            <a:r>
              <a:rPr lang="en-CA" dirty="0" err="1"/>
              <a:t>totalité</a:t>
            </a:r>
            <a:r>
              <a:rPr lang="en-CA" dirty="0"/>
              <a:t> de </a:t>
            </a:r>
            <a:r>
              <a:rPr lang="en-CA" dirty="0" err="1"/>
              <a:t>l'objet</a:t>
            </a:r>
            <a:r>
              <a:rPr lang="en-CA" dirty="0"/>
              <a:t>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2215120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ED97D-ECE8-4FFD-9E2F-13CD5974854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Patron de conception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C8D23-8770-4E8C-B828-99D89EDD8DB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Voici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qui </a:t>
            </a:r>
            <a:r>
              <a:rPr lang="en-CA" dirty="0" err="1"/>
              <a:t>complète</a:t>
            </a:r>
            <a:r>
              <a:rPr lang="en-CA" dirty="0"/>
              <a:t> </a:t>
            </a:r>
            <a:r>
              <a:rPr lang="en-CA" dirty="0" err="1"/>
              <a:t>notre</a:t>
            </a:r>
            <a:r>
              <a:rPr lang="en-CA" dirty="0"/>
              <a:t> résumé sur les patrons de conception.</a:t>
            </a:r>
          </a:p>
          <a:p>
            <a:r>
              <a:rPr lang="en-CA" dirty="0"/>
              <a:t>Il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existe</a:t>
            </a:r>
            <a:r>
              <a:rPr lang="en-CA" dirty="0"/>
              <a:t> </a:t>
            </a:r>
            <a:r>
              <a:rPr lang="en-CA" dirty="0" err="1"/>
              <a:t>toutefois</a:t>
            </a:r>
            <a:r>
              <a:rPr lang="en-CA" dirty="0"/>
              <a:t> </a:t>
            </a:r>
            <a:r>
              <a:rPr lang="en-CA" dirty="0" err="1"/>
              <a:t>plusieurs</a:t>
            </a:r>
            <a:r>
              <a:rPr lang="en-CA" dirty="0"/>
              <a:t> </a:t>
            </a:r>
            <a:r>
              <a:rPr lang="en-CA" dirty="0" err="1"/>
              <a:t>autres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Si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souhaitez</a:t>
            </a:r>
            <a:r>
              <a:rPr lang="en-CA" dirty="0"/>
              <a:t> explorer </a:t>
            </a:r>
            <a:r>
              <a:rPr lang="en-CA" dirty="0" err="1"/>
              <a:t>davantage</a:t>
            </a:r>
            <a:r>
              <a:rPr lang="en-CA" dirty="0"/>
              <a:t> </a:t>
            </a:r>
            <a:r>
              <a:rPr lang="en-CA" dirty="0" err="1"/>
              <a:t>ce</a:t>
            </a:r>
            <a:r>
              <a:rPr lang="en-CA" dirty="0"/>
              <a:t> </a:t>
            </a:r>
            <a:r>
              <a:rPr lang="en-CA" dirty="0" err="1"/>
              <a:t>sujet</a:t>
            </a:r>
            <a:r>
              <a:rPr lang="en-CA" dirty="0"/>
              <a:t>,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pouvez</a:t>
            </a:r>
            <a:r>
              <a:rPr lang="en-CA" dirty="0"/>
              <a:t>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référer</a:t>
            </a:r>
            <a:r>
              <a:rPr lang="en-CA" dirty="0"/>
              <a:t> au lien </a:t>
            </a:r>
            <a:r>
              <a:rPr lang="en-CA" dirty="0" err="1"/>
              <a:t>suivant</a:t>
            </a:r>
            <a:r>
              <a:rPr lang="en-CA" dirty="0"/>
              <a:t>: </a:t>
            </a:r>
            <a:r>
              <a:rPr lang="fr-CA" dirty="0">
                <a:hlinkClick r:id="rId4"/>
              </a:rPr>
              <a:t>https://www.tutorialspoint.com/design_pattern/index.htm</a:t>
            </a:r>
            <a:endParaRPr lang="fr-CA" dirty="0"/>
          </a:p>
          <a:p>
            <a:r>
              <a:rPr lang="fr-CA" dirty="0"/>
              <a:t>Vous pouvez également vous référer à mon </a:t>
            </a:r>
            <a:r>
              <a:rPr lang="fr-CA" dirty="0">
                <a:hlinkClick r:id="rId5"/>
              </a:rPr>
              <a:t>cours sur la POO</a:t>
            </a:r>
            <a:r>
              <a:rPr lang="fr-CA" dirty="0"/>
              <a:t> aux cours 8 et 9</a:t>
            </a:r>
          </a:p>
          <a:p>
            <a:r>
              <a:rPr lang="fr-CA" dirty="0"/>
              <a:t>Je recommande particulièrement: </a:t>
            </a:r>
            <a:r>
              <a:rPr lang="fr-CA" dirty="0" err="1"/>
              <a:t>Facade</a:t>
            </a:r>
            <a:r>
              <a:rPr lang="fr-CA" dirty="0"/>
              <a:t>, Template et Observer</a:t>
            </a:r>
          </a:p>
        </p:txBody>
      </p:sp>
    </p:spTree>
    <p:extLst>
      <p:ext uri="{BB962C8B-B14F-4D97-AF65-F5344CB8AC3E}">
        <p14:creationId xmlns:p14="http://schemas.microsoft.com/office/powerpoint/2010/main" val="2327146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08698-450E-4A2D-A40C-AE626468CD0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Structures de </a:t>
            </a:r>
            <a:r>
              <a:rPr lang="en-CA" dirty="0" err="1"/>
              <a:t>données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10771-C90B-4B00-9A8A-64A211C1B21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Les structures de </a:t>
            </a:r>
            <a:r>
              <a:rPr lang="en-CA" dirty="0" err="1"/>
              <a:t>données</a:t>
            </a:r>
            <a:r>
              <a:rPr lang="en-CA" dirty="0"/>
              <a:t> </a:t>
            </a:r>
            <a:r>
              <a:rPr lang="en-CA" dirty="0" err="1"/>
              <a:t>sont</a:t>
            </a:r>
            <a:r>
              <a:rPr lang="en-CA" dirty="0"/>
              <a:t> des </a:t>
            </a:r>
            <a:r>
              <a:rPr lang="en-CA" dirty="0" err="1"/>
              <a:t>objets</a:t>
            </a:r>
            <a:r>
              <a:rPr lang="en-CA" dirty="0"/>
              <a:t> </a:t>
            </a:r>
            <a:r>
              <a:rPr lang="en-CA" dirty="0" err="1"/>
              <a:t>permettant</a:t>
            </a:r>
            <a:r>
              <a:rPr lang="en-CA" dirty="0"/>
              <a:t> de conserver des </a:t>
            </a:r>
            <a:r>
              <a:rPr lang="en-CA" dirty="0" err="1"/>
              <a:t>données</a:t>
            </a:r>
            <a:r>
              <a:rPr lang="en-CA" dirty="0"/>
              <a:t> de type divers (Int, String, </a:t>
            </a:r>
            <a:r>
              <a:rPr lang="en-CA" dirty="0" err="1"/>
              <a:t>Objet</a:t>
            </a:r>
            <a:r>
              <a:rPr lang="en-CA" dirty="0"/>
              <a:t>, etc.)</a:t>
            </a:r>
          </a:p>
          <a:p>
            <a:r>
              <a:rPr lang="en-CA" dirty="0" err="1"/>
              <a:t>Ils</a:t>
            </a:r>
            <a:r>
              <a:rPr lang="en-CA" dirty="0"/>
              <a:t> </a:t>
            </a:r>
            <a:r>
              <a:rPr lang="en-CA" dirty="0" err="1"/>
              <a:t>ont</a:t>
            </a:r>
            <a:r>
              <a:rPr lang="en-CA" dirty="0"/>
              <a:t> </a:t>
            </a:r>
            <a:r>
              <a:rPr lang="en-CA" dirty="0" err="1"/>
              <a:t>l'avantage</a:t>
            </a:r>
            <a:r>
              <a:rPr lang="en-CA" dirty="0"/>
              <a:t> de </a:t>
            </a:r>
            <a:r>
              <a:rPr lang="en-CA" dirty="0" err="1"/>
              <a:t>pouvoir</a:t>
            </a:r>
            <a:r>
              <a:rPr lang="en-CA" dirty="0"/>
              <a:t> conserver un ensemble de </a:t>
            </a:r>
            <a:r>
              <a:rPr lang="en-CA" dirty="0" err="1"/>
              <a:t>données</a:t>
            </a:r>
            <a:r>
              <a:rPr lang="en-CA" dirty="0"/>
              <a:t> de structure sans passé par un </a:t>
            </a:r>
            <a:r>
              <a:rPr lang="en-CA" dirty="0" err="1"/>
              <a:t>médium</a:t>
            </a:r>
            <a:r>
              <a:rPr lang="en-CA" dirty="0"/>
              <a:t> </a:t>
            </a:r>
            <a:r>
              <a:rPr lang="en-CA" dirty="0" err="1"/>
              <a:t>externe</a:t>
            </a:r>
            <a:r>
              <a:rPr lang="en-CA" dirty="0"/>
              <a:t> </a:t>
            </a:r>
            <a:r>
              <a:rPr lang="en-CA" dirty="0" err="1"/>
              <a:t>comme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base de </a:t>
            </a:r>
            <a:r>
              <a:rPr lang="en-CA" dirty="0" err="1"/>
              <a:t>données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/>
              <a:t>Le framework ASP.NET </a:t>
            </a:r>
            <a:r>
              <a:rPr lang="en-CA" dirty="0" err="1"/>
              <a:t>offre</a:t>
            </a:r>
            <a:r>
              <a:rPr lang="en-CA" dirty="0"/>
              <a:t> des structures de </a:t>
            </a:r>
            <a:r>
              <a:rPr lang="en-CA" dirty="0" err="1"/>
              <a:t>données</a:t>
            </a:r>
            <a:r>
              <a:rPr lang="en-CA" dirty="0"/>
              <a:t> par </a:t>
            </a:r>
            <a:r>
              <a:rPr lang="en-CA" dirty="0" err="1"/>
              <a:t>défaut</a:t>
            </a:r>
            <a:r>
              <a:rPr lang="en-CA" dirty="0"/>
              <a:t> de type "Dictionary" du nom de "</a:t>
            </a:r>
            <a:r>
              <a:rPr lang="en-CA" dirty="0" err="1"/>
              <a:t>ViewData</a:t>
            </a:r>
            <a:r>
              <a:rPr lang="en-CA" dirty="0"/>
              <a:t>". </a:t>
            </a:r>
          </a:p>
          <a:p>
            <a:r>
              <a:rPr lang="en-CA" dirty="0"/>
              <a:t>Nous </a:t>
            </a:r>
            <a:r>
              <a:rPr lang="en-CA" dirty="0" err="1"/>
              <a:t>passerons</a:t>
            </a:r>
            <a:r>
              <a:rPr lang="en-CA" dirty="0"/>
              <a:t> </a:t>
            </a:r>
            <a:r>
              <a:rPr lang="en-CA" dirty="0" err="1"/>
              <a:t>donc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revue </a:t>
            </a:r>
            <a:r>
              <a:rPr lang="en-CA" dirty="0" err="1"/>
              <a:t>brièvement</a:t>
            </a:r>
            <a:r>
              <a:rPr lang="en-CA" dirty="0"/>
              <a:t> </a:t>
            </a:r>
            <a:r>
              <a:rPr lang="en-CA" dirty="0" err="1"/>
              <a:t>ce</a:t>
            </a:r>
            <a:r>
              <a:rPr lang="en-CA" dirty="0"/>
              <a:t> type.</a:t>
            </a:r>
          </a:p>
        </p:txBody>
      </p:sp>
    </p:spTree>
    <p:extLst>
      <p:ext uri="{BB962C8B-B14F-4D97-AF65-F5344CB8AC3E}">
        <p14:creationId xmlns:p14="http://schemas.microsoft.com/office/powerpoint/2010/main" val="98617264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conclusion, ASP.NET </a:t>
            </a:r>
            <a:r>
              <a:rPr lang="fr-CA" dirty="0" err="1"/>
              <a:t>Core</a:t>
            </a:r>
            <a:r>
              <a:rPr lang="fr-CA" dirty="0"/>
              <a:t> est un cadriciel qui demande une bonne connaissance de nombreux concepts préalables.</a:t>
            </a:r>
          </a:p>
          <a:p>
            <a:endParaRPr lang="fr-CA" dirty="0"/>
          </a:p>
          <a:p>
            <a:r>
              <a:rPr lang="fr-CA" dirty="0"/>
              <a:t>Il est important de bien les connaitre avec de mieux comprendre ce que nous verrons au cours de la session.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Voilà donc qui termine notre cours sur les concepts préalables d'ASP.NET </a:t>
            </a:r>
            <a:r>
              <a:rPr lang="fr-CA" dirty="0" err="1"/>
              <a:t>Core</a:t>
            </a:r>
            <a:r>
              <a:rPr lang="fr-CA" dirty="0"/>
              <a:t>.</a:t>
            </a:r>
          </a:p>
          <a:p>
            <a:endParaRPr lang="fr-CA" dirty="0"/>
          </a:p>
          <a:p>
            <a:r>
              <a:rPr lang="fr-CA" dirty="0"/>
              <a:t>Au prochain cours, nous pourrons voir étape par étape comment créer une première application en utilisant ASP.NET </a:t>
            </a:r>
            <a:r>
              <a:rPr lang="fr-CA" dirty="0" err="1"/>
              <a:t>Core</a:t>
            </a:r>
            <a:r>
              <a:rPr lang="fr-CA" dirty="0"/>
              <a:t>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https://www.tutorialspoint.com/design_pattern/index.htm</a:t>
            </a:r>
            <a:endParaRPr lang="fr-CA" dirty="0"/>
          </a:p>
          <a:p>
            <a:r>
              <a:rPr lang="fr-CA" dirty="0">
                <a:hlinkClick r:id="rId5"/>
              </a:rPr>
              <a:t>https://www.tutorialspoint.com/csharp/csharp_regular_expressions.htm</a:t>
            </a:r>
            <a:endParaRPr lang="fr-CA" dirty="0"/>
          </a:p>
          <a:p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Structures de </a:t>
            </a:r>
            <a:r>
              <a:rPr lang="en-CA" dirty="0" err="1"/>
              <a:t>données</a:t>
            </a:r>
            <a:r>
              <a:rPr lang="en-CA" dirty="0"/>
              <a:t>: </a:t>
            </a:r>
            <a:r>
              <a:rPr lang="fr-CA" dirty="0" err="1"/>
              <a:t>Dictionary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Un dictionnaire est une structure de données qui suit le paradigme clé-valeur.</a:t>
            </a:r>
          </a:p>
          <a:p>
            <a:r>
              <a:rPr lang="fr-CA" dirty="0"/>
              <a:t>Cette structure fait en sorte qu'on peut y conserver une information de notre choix en lui assignant une certaine valeur (un nombre, une chaine de caractère, etc.)</a:t>
            </a:r>
          </a:p>
          <a:p>
            <a:r>
              <a:rPr lang="fr-CA" dirty="0"/>
              <a:t>Par la suite, nous pourrons récupérer l'information sauvegardée en identifiant ce qu'on souhaite par cette même clé.</a:t>
            </a:r>
          </a:p>
          <a:p>
            <a:endParaRPr lang="fr-CA" dirty="0"/>
          </a:p>
          <a:p>
            <a:r>
              <a:rPr lang="fr-CA" dirty="0"/>
              <a:t>Le </a:t>
            </a:r>
            <a:r>
              <a:rPr lang="fr-CA" dirty="0" err="1"/>
              <a:t>Dictionary</a:t>
            </a:r>
            <a:r>
              <a:rPr lang="fr-CA" dirty="0"/>
              <a:t> se démarque des autres structures par sa grande performance [O(1)] (Sauf en cas de </a:t>
            </a:r>
            <a:r>
              <a:rPr lang="fr-CA" dirty="0">
                <a:solidFill>
                  <a:srgbClr val="FFC000"/>
                </a:solidFill>
              </a:rPr>
              <a:t>collision</a:t>
            </a:r>
            <a:r>
              <a:rPr lang="fr-CA" dirty="0"/>
              <a:t>).</a:t>
            </a:r>
          </a:p>
          <a:p>
            <a:pPr marL="0" indent="0">
              <a:buNone/>
            </a:pP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556029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7103</TotalTime>
  <Words>2870</Words>
  <Application>Microsoft Office PowerPoint</Application>
  <PresentationFormat>Widescreen</PresentationFormat>
  <Paragraphs>365</Paragraphs>
  <Slides>85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89" baseType="lpstr">
      <vt:lpstr>Arial</vt:lpstr>
      <vt:lpstr>Century Gothic</vt:lpstr>
      <vt:lpstr>Wingdings 3</vt:lpstr>
      <vt:lpstr>Ion</vt:lpstr>
      <vt:lpstr>Les technologies de logique serveur</vt:lpstr>
      <vt:lpstr>Rappel du dernier cours</vt:lpstr>
      <vt:lpstr>Rappel du dernier cours</vt:lpstr>
      <vt:lpstr>Les technologies de logique serveur</vt:lpstr>
      <vt:lpstr>Les technologies de logique serveur</vt:lpstr>
      <vt:lpstr>Introduction</vt:lpstr>
      <vt:lpstr>Les structures de données</vt:lpstr>
      <vt:lpstr>Structures de données</vt:lpstr>
      <vt:lpstr>Structures de données: Dictionary</vt:lpstr>
      <vt:lpstr>Structures de données: Dictionary</vt:lpstr>
      <vt:lpstr>Structures de données: Dictionary</vt:lpstr>
      <vt:lpstr>Structures de données: Dictionary</vt:lpstr>
      <vt:lpstr>Les expressions régulières</vt:lpstr>
      <vt:lpstr>Les expressions régulières</vt:lpstr>
      <vt:lpstr>Les expressions régulières</vt:lpstr>
      <vt:lpstr>Les expressions régulières</vt:lpstr>
      <vt:lpstr>Les expressions régulières</vt:lpstr>
      <vt:lpstr>Les expressions régulières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Les interfaces</vt:lpstr>
      <vt:lpstr>Énumération</vt:lpstr>
      <vt:lpstr>Énumération</vt:lpstr>
      <vt:lpstr>Énumération</vt:lpstr>
      <vt:lpstr>Énumération</vt:lpstr>
      <vt:lpstr>Énumération</vt:lpstr>
      <vt:lpstr>Énumération</vt:lpstr>
      <vt:lpstr>Énumération</vt:lpstr>
      <vt:lpstr>Énumération</vt:lpstr>
      <vt:lpstr>Énumération</vt:lpstr>
      <vt:lpstr>Énumération</vt:lpstr>
      <vt:lpstr>Énumération</vt:lpstr>
      <vt:lpstr>Les patrons de conception</vt:lpstr>
      <vt:lpstr>Conception orientée objet</vt:lpstr>
      <vt:lpstr>Conception orientée objet</vt:lpstr>
      <vt:lpstr>Conception orientée objet</vt:lpstr>
      <vt:lpstr>Singleton</vt:lpstr>
      <vt:lpstr>Singleton</vt:lpstr>
      <vt:lpstr>Singleton</vt:lpstr>
      <vt:lpstr>Singleton</vt:lpstr>
      <vt:lpstr>Singleton</vt:lpstr>
      <vt:lpstr>Singleton</vt:lpstr>
      <vt:lpstr>Singleton</vt:lpstr>
      <vt:lpstr>Singleton</vt:lpstr>
      <vt:lpstr>Singleton</vt:lpstr>
      <vt:lpstr>Strategy</vt:lpstr>
      <vt:lpstr>Strategy</vt:lpstr>
      <vt:lpstr>Strategy</vt:lpstr>
      <vt:lpstr>Strategy</vt:lpstr>
      <vt:lpstr>Strategy</vt:lpstr>
      <vt:lpstr>Strategy</vt:lpstr>
      <vt:lpstr>Strategy</vt:lpstr>
      <vt:lpstr>Strategy</vt:lpstr>
      <vt:lpstr>Strategy</vt:lpstr>
      <vt:lpstr>Strategy</vt:lpstr>
      <vt:lpstr>Strategy</vt:lpstr>
      <vt:lpstr>Strategy</vt:lpstr>
      <vt:lpstr>Strategy</vt:lpstr>
      <vt:lpstr>Strategy</vt:lpstr>
      <vt:lpstr>Strategy</vt:lpstr>
      <vt:lpstr>Strategy</vt:lpstr>
      <vt:lpstr>Patron de conception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</cp:lastModifiedBy>
  <cp:revision>441</cp:revision>
  <dcterms:created xsi:type="dcterms:W3CDTF">2019-01-03T23:05:02Z</dcterms:created>
  <dcterms:modified xsi:type="dcterms:W3CDTF">2021-05-09T13:06:57Z</dcterms:modified>
</cp:coreProperties>
</file>