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 id="2147483786" r:id="rId2"/>
    <p:sldMasterId id="2147483804" r:id="rId3"/>
  </p:sldMasterIdLst>
  <p:sldIdLst>
    <p:sldId id="258" r:id="rId4"/>
    <p:sldId id="359" r:id="rId5"/>
    <p:sldId id="360" r:id="rId6"/>
    <p:sldId id="295" r:id="rId7"/>
    <p:sldId id="432" r:id="rId8"/>
    <p:sldId id="361" r:id="rId9"/>
    <p:sldId id="368" r:id="rId10"/>
    <p:sldId id="369" r:id="rId11"/>
    <p:sldId id="449" r:id="rId12"/>
    <p:sldId id="379" r:id="rId13"/>
    <p:sldId id="380" r:id="rId14"/>
    <p:sldId id="493" r:id="rId15"/>
    <p:sldId id="494" r:id="rId16"/>
    <p:sldId id="381" r:id="rId17"/>
    <p:sldId id="487" r:id="rId18"/>
    <p:sldId id="488" r:id="rId19"/>
    <p:sldId id="489" r:id="rId20"/>
    <p:sldId id="490" r:id="rId21"/>
    <p:sldId id="492" r:id="rId22"/>
    <p:sldId id="366" r:id="rId23"/>
    <p:sldId id="367" r:id="rId24"/>
    <p:sldId id="382" r:id="rId25"/>
    <p:sldId id="394" r:id="rId26"/>
    <p:sldId id="383" r:id="rId27"/>
    <p:sldId id="397" r:id="rId28"/>
    <p:sldId id="519" r:id="rId29"/>
    <p:sldId id="398" r:id="rId30"/>
    <p:sldId id="402" r:id="rId31"/>
    <p:sldId id="520" r:id="rId32"/>
    <p:sldId id="399" r:id="rId33"/>
    <p:sldId id="400" r:id="rId34"/>
    <p:sldId id="521" r:id="rId35"/>
    <p:sldId id="522" r:id="rId36"/>
    <p:sldId id="523" r:id="rId37"/>
    <p:sldId id="524" r:id="rId38"/>
    <p:sldId id="401" r:id="rId39"/>
    <p:sldId id="264" r:id="rId40"/>
    <p:sldId id="265" r:id="rId41"/>
    <p:sldId id="472" r:id="rId42"/>
    <p:sldId id="473" r:id="rId43"/>
    <p:sldId id="263" r:id="rId44"/>
    <p:sldId id="474" r:id="rId45"/>
    <p:sldId id="285" r:id="rId46"/>
    <p:sldId id="318" r:id="rId47"/>
    <p:sldId id="475" r:id="rId48"/>
    <p:sldId id="319" r:id="rId49"/>
    <p:sldId id="476" r:id="rId50"/>
    <p:sldId id="286" r:id="rId51"/>
    <p:sldId id="288" r:id="rId52"/>
    <p:sldId id="314" r:id="rId53"/>
    <p:sldId id="511" r:id="rId54"/>
    <p:sldId id="512" r:id="rId55"/>
    <p:sldId id="337" r:id="rId56"/>
    <p:sldId id="279" r:id="rId57"/>
    <p:sldId id="280" r:id="rId58"/>
    <p:sldId id="281" r:id="rId59"/>
    <p:sldId id="283" r:id="rId60"/>
    <p:sldId id="335" r:id="rId61"/>
    <p:sldId id="510" r:id="rId62"/>
    <p:sldId id="477" r:id="rId63"/>
    <p:sldId id="268" r:id="rId64"/>
    <p:sldId id="269" r:id="rId65"/>
    <p:sldId id="262" r:id="rId66"/>
    <p:sldId id="289" r:id="rId67"/>
    <p:sldId id="260" r:id="rId68"/>
    <p:sldId id="290" r:id="rId69"/>
    <p:sldId id="396" r:id="rId70"/>
    <p:sldId id="385" r:id="rId71"/>
    <p:sldId id="478" r:id="rId72"/>
    <p:sldId id="479" r:id="rId73"/>
    <p:sldId id="480" r:id="rId74"/>
    <p:sldId id="481" r:id="rId75"/>
    <p:sldId id="482" r:id="rId76"/>
    <p:sldId id="483" r:id="rId77"/>
    <p:sldId id="484" r:id="rId78"/>
    <p:sldId id="485" r:id="rId79"/>
    <p:sldId id="486" r:id="rId80"/>
    <p:sldId id="500" r:id="rId81"/>
    <p:sldId id="501" r:id="rId82"/>
    <p:sldId id="502" r:id="rId83"/>
    <p:sldId id="503" r:id="rId84"/>
    <p:sldId id="504" r:id="rId85"/>
    <p:sldId id="505" r:id="rId86"/>
    <p:sldId id="513" r:id="rId87"/>
    <p:sldId id="514" r:id="rId88"/>
    <p:sldId id="506" r:id="rId89"/>
    <p:sldId id="515" r:id="rId90"/>
    <p:sldId id="517" r:id="rId91"/>
    <p:sldId id="518" r:id="rId92"/>
    <p:sldId id="508" r:id="rId93"/>
    <p:sldId id="516" r:id="rId94"/>
    <p:sldId id="509" r:id="rId95"/>
    <p:sldId id="294" r:id="rId96"/>
    <p:sldId id="298" r:id="rId97"/>
    <p:sldId id="321" r:id="rId98"/>
    <p:sldId id="322" r:id="rId99"/>
    <p:sldId id="323" r:id="rId100"/>
    <p:sldId id="324" r:id="rId10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365303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284653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09806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93528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2FB3C1-3D71-481E-9898-EF100A2FF7C8}" type="datetimeFigureOut">
              <a:rPr lang="fr-CA" smtClean="0"/>
              <a:t>2026-04-23</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310498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3"/>
          <p:cNvSpPr>
            <a:spLocks noGrp="1"/>
          </p:cNvSpPr>
          <p:nvPr>
            <p:ph type="ftr" sz="quarter" idx="11"/>
          </p:nvPr>
        </p:nvSpPr>
        <p:spPr/>
        <p:txBody>
          <a:bodyPr/>
          <a:lstStyle/>
          <a:p>
            <a:endParaRPr lang="fr-CA"/>
          </a:p>
        </p:txBody>
      </p:sp>
      <p:sp>
        <p:nvSpPr>
          <p:cNvPr id="6" name="Slide Number Placeholder 4"/>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420149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2"/>
          <p:cNvSpPr>
            <a:spLocks noGrp="1"/>
          </p:cNvSpPr>
          <p:nvPr>
            <p:ph type="ftr" sz="quarter" idx="11"/>
          </p:nvPr>
        </p:nvSpPr>
        <p:spPr/>
        <p:txBody>
          <a:bodyPr/>
          <a:lstStyle/>
          <a:p>
            <a:endParaRPr lang="fr-CA"/>
          </a:p>
        </p:txBody>
      </p:sp>
      <p:sp>
        <p:nvSpPr>
          <p:cNvPr id="6" name="Slide Number Placeholder 3"/>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746105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5"/>
          <p:cNvSpPr>
            <a:spLocks noGrp="1"/>
          </p:cNvSpPr>
          <p:nvPr>
            <p:ph type="ftr" sz="quarter" idx="11"/>
          </p:nvPr>
        </p:nvSpPr>
        <p:spPr/>
        <p:txBody>
          <a:bodyPr/>
          <a:lstStyle/>
          <a:p>
            <a:endParaRPr lang="fr-CA"/>
          </a:p>
        </p:txBody>
      </p:sp>
      <p:sp>
        <p:nvSpPr>
          <p:cNvPr id="6"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498975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243335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7558584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726735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953203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2610362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157036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677688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06769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472229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9954257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7401047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8024066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5305544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2FB3C1-3D71-481E-9898-EF100A2FF7C8}" type="datetimeFigureOut">
              <a:rPr lang="fr-CA" smtClean="0"/>
              <a:t>2026-04-23</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3432532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3"/>
          <p:cNvSpPr>
            <a:spLocks noGrp="1"/>
          </p:cNvSpPr>
          <p:nvPr>
            <p:ph type="ftr" sz="quarter" idx="11"/>
          </p:nvPr>
        </p:nvSpPr>
        <p:spPr/>
        <p:txBody>
          <a:bodyPr/>
          <a:lstStyle/>
          <a:p>
            <a:endParaRPr lang="fr-CA"/>
          </a:p>
        </p:txBody>
      </p:sp>
      <p:sp>
        <p:nvSpPr>
          <p:cNvPr id="6" name="Slide Number Placeholder 4"/>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6795084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2"/>
          <p:cNvSpPr>
            <a:spLocks noGrp="1"/>
          </p:cNvSpPr>
          <p:nvPr>
            <p:ph type="ftr" sz="quarter" idx="11"/>
          </p:nvPr>
        </p:nvSpPr>
        <p:spPr/>
        <p:txBody>
          <a:bodyPr/>
          <a:lstStyle/>
          <a:p>
            <a:endParaRPr lang="fr-CA"/>
          </a:p>
        </p:txBody>
      </p:sp>
      <p:sp>
        <p:nvSpPr>
          <p:cNvPr id="6" name="Slide Number Placeholder 3"/>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6878006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5"/>
          <p:cNvSpPr>
            <a:spLocks noGrp="1"/>
          </p:cNvSpPr>
          <p:nvPr>
            <p:ph type="ftr" sz="quarter" idx="11"/>
          </p:nvPr>
        </p:nvSpPr>
        <p:spPr/>
        <p:txBody>
          <a:bodyPr/>
          <a:lstStyle/>
          <a:p>
            <a:endParaRPr lang="fr-CA"/>
          </a:p>
        </p:txBody>
      </p:sp>
      <p:sp>
        <p:nvSpPr>
          <p:cNvPr id="6"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9245636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837259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1406435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61891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126173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667236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0953884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336755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9652522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8267867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0644424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5258506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956510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2494055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2FB3C1-3D71-481E-9898-EF100A2FF7C8}" type="datetimeFigureOut">
              <a:rPr lang="fr-CA" smtClean="0"/>
              <a:t>2026-04-23</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0390292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3"/>
          <p:cNvSpPr>
            <a:spLocks noGrp="1"/>
          </p:cNvSpPr>
          <p:nvPr>
            <p:ph type="ftr" sz="quarter" idx="11"/>
          </p:nvPr>
        </p:nvSpPr>
        <p:spPr/>
        <p:txBody>
          <a:bodyPr/>
          <a:lstStyle/>
          <a:p>
            <a:endParaRPr lang="fr-CA"/>
          </a:p>
        </p:txBody>
      </p:sp>
      <p:sp>
        <p:nvSpPr>
          <p:cNvPr id="6" name="Slide Number Placeholder 4"/>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2573744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2"/>
          <p:cNvSpPr>
            <a:spLocks noGrp="1"/>
          </p:cNvSpPr>
          <p:nvPr>
            <p:ph type="ftr" sz="quarter" idx="11"/>
          </p:nvPr>
        </p:nvSpPr>
        <p:spPr/>
        <p:txBody>
          <a:bodyPr/>
          <a:lstStyle/>
          <a:p>
            <a:endParaRPr lang="fr-CA"/>
          </a:p>
        </p:txBody>
      </p:sp>
      <p:sp>
        <p:nvSpPr>
          <p:cNvPr id="6" name="Slide Number Placeholder 3"/>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0285147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5"/>
          <p:cNvSpPr>
            <a:spLocks noGrp="1"/>
          </p:cNvSpPr>
          <p:nvPr>
            <p:ph type="ftr" sz="quarter" idx="11"/>
          </p:nvPr>
        </p:nvSpPr>
        <p:spPr/>
        <p:txBody>
          <a:bodyPr/>
          <a:lstStyle/>
          <a:p>
            <a:endParaRPr lang="fr-CA"/>
          </a:p>
        </p:txBody>
      </p:sp>
      <p:sp>
        <p:nvSpPr>
          <p:cNvPr id="6"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6242787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2400895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2026-04-23</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1642142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5280136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4529207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639466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6605042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6354411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51115480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2026-04-23</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656395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image" Target="../media/image4.png"/><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image" Target="../media/image3.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2.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E2FB3C1-3D71-481E-9898-EF100A2FF7C8}" type="datetimeFigureOut">
              <a:rPr lang="fr-CA" smtClean="0"/>
              <a:t>2026-04-23</a:t>
            </a:fld>
            <a:endParaRPr lang="fr-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069B04C-3768-46FD-A802-5AD0E60F61EB}" type="slidenum">
              <a:rPr lang="fr-CA" smtClean="0"/>
              <a:t>‹#›</a:t>
            </a:fld>
            <a:endParaRPr lang="fr-CA"/>
          </a:p>
        </p:txBody>
      </p:sp>
    </p:spTree>
    <p:extLst>
      <p:ext uri="{BB962C8B-B14F-4D97-AF65-F5344CB8AC3E}">
        <p14:creationId xmlns:p14="http://schemas.microsoft.com/office/powerpoint/2010/main" val="4050478145"/>
      </p:ext>
    </p:extLst>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E2FB3C1-3D71-481E-9898-EF100A2FF7C8}" type="datetimeFigureOut">
              <a:rPr lang="fr-CA" smtClean="0"/>
              <a:t>2026-04-23</a:t>
            </a:fld>
            <a:endParaRPr lang="fr-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069B04C-3768-46FD-A802-5AD0E60F61EB}" type="slidenum">
              <a:rPr lang="fr-CA" smtClean="0"/>
              <a:t>‹#›</a:t>
            </a:fld>
            <a:endParaRPr lang="fr-CA"/>
          </a:p>
        </p:txBody>
      </p:sp>
    </p:spTree>
    <p:extLst>
      <p:ext uri="{BB962C8B-B14F-4D97-AF65-F5344CB8AC3E}">
        <p14:creationId xmlns:p14="http://schemas.microsoft.com/office/powerpoint/2010/main" val="1241701721"/>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E2FB3C1-3D71-481E-9898-EF100A2FF7C8}" type="datetimeFigureOut">
              <a:rPr lang="fr-CA" smtClean="0"/>
              <a:t>2026-04-23</a:t>
            </a:fld>
            <a:endParaRPr lang="fr-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069B04C-3768-46FD-A802-5AD0E60F61EB}" type="slidenum">
              <a:rPr lang="fr-CA" smtClean="0"/>
              <a:t>‹#›</a:t>
            </a:fld>
            <a:endParaRPr lang="fr-CA"/>
          </a:p>
        </p:txBody>
      </p:sp>
    </p:spTree>
    <p:extLst>
      <p:ext uri="{BB962C8B-B14F-4D97-AF65-F5344CB8AC3E}">
        <p14:creationId xmlns:p14="http://schemas.microsoft.com/office/powerpoint/2010/main" val="2653101468"/>
      </p:ext>
    </p:extLst>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 id="214748382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3.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5.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7.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9.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21.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slideLayout" Target="../slideLayouts/slideLayout36.xml"/><Relationship Id="rId4" Type="http://schemas.openxmlformats.org/officeDocument/2006/relationships/tags" Target="../tags/tag2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27.xml"/><Relationship Id="rId1" Type="http://schemas.openxmlformats.org/officeDocument/2006/relationships/tags" Target="../tags/tag2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29.xml"/><Relationship Id="rId1" Type="http://schemas.openxmlformats.org/officeDocument/2006/relationships/tags" Target="../tags/tag28.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31.xml"/><Relationship Id="rId1" Type="http://schemas.openxmlformats.org/officeDocument/2006/relationships/tags" Target="../tags/tag3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33.xml"/><Relationship Id="rId1" Type="http://schemas.openxmlformats.org/officeDocument/2006/relationships/tags" Target="../tags/tag32.xml"/><Relationship Id="rId4" Type="http://schemas.openxmlformats.org/officeDocument/2006/relationships/hyperlink" Target="https://www.w3schools.com/html/html_entities.asp" TargetMode="External"/></Relationships>
</file>

<file path=ppt/slides/_rels/slide1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8.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7.png"/><Relationship Id="rId5" Type="http://schemas.openxmlformats.org/officeDocument/2006/relationships/slideLayout" Target="../slideLayouts/slideLayout36.xml"/><Relationship Id="rId4" Type="http://schemas.openxmlformats.org/officeDocument/2006/relationships/tags" Target="../tags/tag3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39.xml"/><Relationship Id="rId1" Type="http://schemas.openxmlformats.org/officeDocument/2006/relationships/tags" Target="../tags/tag3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4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42.xml"/><Relationship Id="rId1" Type="http://schemas.openxmlformats.org/officeDocument/2006/relationships/tags" Target="../tags/tag4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44.xml"/><Relationship Id="rId1" Type="http://schemas.openxmlformats.org/officeDocument/2006/relationships/tags" Target="../tags/tag4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4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47.xml"/><Relationship Id="rId1" Type="http://schemas.openxmlformats.org/officeDocument/2006/relationships/tags" Target="../tags/tag4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49.xml"/><Relationship Id="rId1" Type="http://schemas.openxmlformats.org/officeDocument/2006/relationships/tags" Target="../tags/tag48.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5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52.xml"/><Relationship Id="rId1" Type="http://schemas.openxmlformats.org/officeDocument/2006/relationships/tags" Target="../tags/tag51.xml"/></Relationships>
</file>

<file path=ppt/slides/_rels/slide28.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image" Target="../media/image10.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9.png"/><Relationship Id="rId5" Type="http://schemas.openxmlformats.org/officeDocument/2006/relationships/slideLayout" Target="../slideLayouts/slideLayout36.xml"/><Relationship Id="rId4" Type="http://schemas.openxmlformats.org/officeDocument/2006/relationships/tags" Target="../tags/tag5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5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59.xml"/><Relationship Id="rId1" Type="http://schemas.openxmlformats.org/officeDocument/2006/relationships/tags" Target="../tags/tag58.xml"/></Relationships>
</file>

<file path=ppt/slides/_rels/slide31.xml.rels><?xml version="1.0" encoding="UTF-8" standalone="yes"?>
<Relationships xmlns="http://schemas.openxmlformats.org/package/2006/relationships"><Relationship Id="rId3" Type="http://schemas.openxmlformats.org/officeDocument/2006/relationships/tags" Target="../tags/tag62.xml"/><Relationship Id="rId7" Type="http://schemas.openxmlformats.org/officeDocument/2006/relationships/image" Target="../media/image12.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11.png"/><Relationship Id="rId5" Type="http://schemas.openxmlformats.org/officeDocument/2006/relationships/slideLayout" Target="../slideLayouts/slideLayout36.xml"/><Relationship Id="rId4" Type="http://schemas.openxmlformats.org/officeDocument/2006/relationships/tags" Target="../tags/tag63.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64.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65.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6.xml"/><Relationship Id="rId5" Type="http://schemas.openxmlformats.org/officeDocument/2006/relationships/image" Target="../media/image18.png"/><Relationship Id="rId4" Type="http://schemas.openxmlformats.org/officeDocument/2006/relationships/image" Target="../media/image17.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67.xml"/><Relationship Id="rId1" Type="http://schemas.openxmlformats.org/officeDocument/2006/relationships/tags" Target="../tags/tag6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68.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70.xml"/><Relationship Id="rId1" Type="http://schemas.openxmlformats.org/officeDocument/2006/relationships/tags" Target="../tags/tag69.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72.xml"/><Relationship Id="rId1" Type="http://schemas.openxmlformats.org/officeDocument/2006/relationships/tags" Target="../tags/tag71.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73.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74.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76.xml"/><Relationship Id="rId1" Type="http://schemas.openxmlformats.org/officeDocument/2006/relationships/tags" Target="../tags/tag75.xml"/></Relationships>
</file>

<file path=ppt/slides/_rels/slide43.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5" Type="http://schemas.openxmlformats.org/officeDocument/2006/relationships/image" Target="../media/image19.png"/><Relationship Id="rId4"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81.xml"/><Relationship Id="rId1" Type="http://schemas.openxmlformats.org/officeDocument/2006/relationships/tags" Target="../tags/tag80.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83.xml"/><Relationship Id="rId1" Type="http://schemas.openxmlformats.org/officeDocument/2006/relationships/tags" Target="../tags/tag82.xml"/></Relationships>
</file>

<file path=ppt/slides/_rels/slide46.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image" Target="../media/image20.png"/><Relationship Id="rId4"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88.xml"/><Relationship Id="rId1" Type="http://schemas.openxmlformats.org/officeDocument/2006/relationships/tags" Target="../tags/tag8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90.xml"/><Relationship Id="rId1" Type="http://schemas.openxmlformats.org/officeDocument/2006/relationships/tags" Target="../tags/tag89.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92.xml"/><Relationship Id="rId1" Type="http://schemas.openxmlformats.org/officeDocument/2006/relationships/tags" Target="../tags/tag9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hyperlink" Target="https://developer.mozilla.org/en-US/docs/Web/API/XMLHttpRequest/readyState" TargetMode="External"/><Relationship Id="rId4" Type="http://schemas.openxmlformats.org/officeDocument/2006/relationships/hyperlink" Target="https://en.wikipedia.org/wiki/List_of_HTTP_status_codes" TargetMode="Externa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95.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97.xml"/><Relationship Id="rId1" Type="http://schemas.openxmlformats.org/officeDocument/2006/relationships/tags" Target="../tags/tag96.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99.xml"/><Relationship Id="rId1" Type="http://schemas.openxmlformats.org/officeDocument/2006/relationships/tags" Target="../tags/tag98.xml"/><Relationship Id="rId4" Type="http://schemas.openxmlformats.org/officeDocument/2006/relationships/hyperlink" Target="https://www.apachefriends.org/download.html" TargetMode="Externa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01.xml"/><Relationship Id="rId1" Type="http://schemas.openxmlformats.org/officeDocument/2006/relationships/tags" Target="../tags/tag100.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03.xml"/><Relationship Id="rId1" Type="http://schemas.openxmlformats.org/officeDocument/2006/relationships/tags" Target="../tags/tag102.xml"/><Relationship Id="rId4" Type="http://schemas.openxmlformats.org/officeDocument/2006/relationships/image" Target="../media/image22.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05.xml"/><Relationship Id="rId1" Type="http://schemas.openxmlformats.org/officeDocument/2006/relationships/tags" Target="../tags/tag104.xml"/><Relationship Id="rId4" Type="http://schemas.openxmlformats.org/officeDocument/2006/relationships/image" Target="../media/image23.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07.xml"/><Relationship Id="rId1" Type="http://schemas.openxmlformats.org/officeDocument/2006/relationships/tags" Target="../tags/tag106.xml"/></Relationships>
</file>

<file path=ppt/slides/_rels/slide58.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image" Target="../media/image25.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24.png"/><Relationship Id="rId5" Type="http://schemas.openxmlformats.org/officeDocument/2006/relationships/slideLayout" Target="../slideLayouts/slideLayout36.xml"/><Relationship Id="rId4" Type="http://schemas.openxmlformats.org/officeDocument/2006/relationships/tags" Target="../tags/tag111.xml"/></Relationships>
</file>

<file path=ppt/slides/_rels/slide59.xml.rels><?xml version="1.0" encoding="UTF-8" standalone="yes"?>
<Relationships xmlns="http://schemas.openxmlformats.org/package/2006/relationships"><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 Id="rId5" Type="http://schemas.openxmlformats.org/officeDocument/2006/relationships/image" Target="../media/image26.png"/><Relationship Id="rId4"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16.xml"/><Relationship Id="rId1" Type="http://schemas.openxmlformats.org/officeDocument/2006/relationships/tags" Target="../tags/tag115.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117.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19.xml"/><Relationship Id="rId1" Type="http://schemas.openxmlformats.org/officeDocument/2006/relationships/tags" Target="../tags/tag118.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21.xml"/><Relationship Id="rId1" Type="http://schemas.openxmlformats.org/officeDocument/2006/relationships/tags" Target="../tags/tag120.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23.xml"/><Relationship Id="rId1" Type="http://schemas.openxmlformats.org/officeDocument/2006/relationships/tags" Target="../tags/tag12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25.xml"/><Relationship Id="rId1" Type="http://schemas.openxmlformats.org/officeDocument/2006/relationships/tags" Target="../tags/tag124.xml"/><Relationship Id="rId4" Type="http://schemas.openxmlformats.org/officeDocument/2006/relationships/hyperlink" Target="https://www.w3schools.com/xml/ajax_intro.asp" TargetMode="Externa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27.xml"/><Relationship Id="rId1" Type="http://schemas.openxmlformats.org/officeDocument/2006/relationships/tags" Target="../tags/tag126.xml"/><Relationship Id="rId4" Type="http://schemas.openxmlformats.org/officeDocument/2006/relationships/hyperlink" Target="https://www.w3schools.com/xml/ajax_intro.asp" TargetMode="Externa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128.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30.xml"/><Relationship Id="rId1" Type="http://schemas.openxmlformats.org/officeDocument/2006/relationships/tags" Target="../tags/tag129.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32.xml"/><Relationship Id="rId1" Type="http://schemas.openxmlformats.org/officeDocument/2006/relationships/tags" Target="../tags/tag131.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34.xml"/><Relationship Id="rId1" Type="http://schemas.openxmlformats.org/officeDocument/2006/relationships/tags" Target="../tags/tag133.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36.xml"/><Relationship Id="rId1" Type="http://schemas.openxmlformats.org/officeDocument/2006/relationships/tags" Target="../tags/tag135.xml"/><Relationship Id="rId4" Type="http://schemas.openxmlformats.org/officeDocument/2006/relationships/hyperlink" Target="https://www.w3schools.com/js/js_validation.asp" TargetMode="External"/></Relationships>
</file>

<file path=ppt/slides/_rels/slide72.xml.rels><?xml version="1.0" encoding="UTF-8" standalone="yes"?>
<Relationships xmlns="http://schemas.openxmlformats.org/package/2006/relationships"><Relationship Id="rId3" Type="http://schemas.openxmlformats.org/officeDocument/2006/relationships/tags" Target="../tags/tag139.xml"/><Relationship Id="rId7" Type="http://schemas.openxmlformats.org/officeDocument/2006/relationships/image" Target="../media/image28.png"/><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image" Target="../media/image27.png"/><Relationship Id="rId5" Type="http://schemas.openxmlformats.org/officeDocument/2006/relationships/slideLayout" Target="../slideLayouts/slideLayout36.xml"/><Relationship Id="rId4" Type="http://schemas.openxmlformats.org/officeDocument/2006/relationships/tags" Target="../tags/tag140.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42.xml"/><Relationship Id="rId1" Type="http://schemas.openxmlformats.org/officeDocument/2006/relationships/tags" Target="../tags/tag141.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44.xml"/><Relationship Id="rId1" Type="http://schemas.openxmlformats.org/officeDocument/2006/relationships/tags" Target="../tags/tag143.xml"/></Relationships>
</file>

<file path=ppt/slides/_rels/slide75.xml.rels><?xml version="1.0" encoding="UTF-8" standalone="yes"?>
<Relationships xmlns="http://schemas.openxmlformats.org/package/2006/relationships"><Relationship Id="rId3" Type="http://schemas.openxmlformats.org/officeDocument/2006/relationships/tags" Target="../tags/tag147.xml"/><Relationship Id="rId7" Type="http://schemas.openxmlformats.org/officeDocument/2006/relationships/hyperlink" Target="https://www.w3schools.com/js/js_regexp.asp" TargetMode="Externa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image" Target="../media/image29.png"/><Relationship Id="rId5" Type="http://schemas.openxmlformats.org/officeDocument/2006/relationships/slideLayout" Target="../slideLayouts/slideLayout36.xml"/><Relationship Id="rId4" Type="http://schemas.openxmlformats.org/officeDocument/2006/relationships/tags" Target="../tags/tag148.xml"/></Relationships>
</file>

<file path=ppt/slides/_rels/slide76.xml.rels><?xml version="1.0" encoding="UTF-8" standalone="yes"?>
<Relationships xmlns="http://schemas.openxmlformats.org/package/2006/relationships"><Relationship Id="rId3" Type="http://schemas.openxmlformats.org/officeDocument/2006/relationships/tags" Target="../tags/tag151.xml"/><Relationship Id="rId7" Type="http://schemas.openxmlformats.org/officeDocument/2006/relationships/hyperlink" Target="https://www.w3schools.com/js/js_regexp.asp" TargetMode="Externa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image" Target="../media/image30.png"/><Relationship Id="rId5" Type="http://schemas.openxmlformats.org/officeDocument/2006/relationships/slideLayout" Target="../slideLayouts/slideLayout36.xml"/><Relationship Id="rId4" Type="http://schemas.openxmlformats.org/officeDocument/2006/relationships/tags" Target="../tags/tag152.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54.xml"/><Relationship Id="rId1" Type="http://schemas.openxmlformats.org/officeDocument/2006/relationships/tags" Target="../tags/tag153.xml"/><Relationship Id="rId4" Type="http://schemas.openxmlformats.org/officeDocument/2006/relationships/hyperlink" Target="https://www.w3schools.com/jsref/jsref_obj_regexp.asp" TargetMode="Externa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36.xml"/><Relationship Id="rId1" Type="http://schemas.openxmlformats.org/officeDocument/2006/relationships/tags" Target="../tags/tag155.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57.xml"/><Relationship Id="rId1" Type="http://schemas.openxmlformats.org/officeDocument/2006/relationships/tags" Target="../tags/tag156.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59.xml"/><Relationship Id="rId1" Type="http://schemas.openxmlformats.org/officeDocument/2006/relationships/tags" Target="../tags/tag158.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61.xml"/><Relationship Id="rId1" Type="http://schemas.openxmlformats.org/officeDocument/2006/relationships/tags" Target="../tags/tag160.xml"/><Relationship Id="rId4" Type="http://schemas.openxmlformats.org/officeDocument/2006/relationships/hyperlink" Target="https://www.w3schools.com/bootstrap4/bootstrap_get_started.asp" TargetMode="Externa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63.xml"/><Relationship Id="rId1" Type="http://schemas.openxmlformats.org/officeDocument/2006/relationships/tags" Target="../tags/tag162.xml"/><Relationship Id="rId4" Type="http://schemas.openxmlformats.org/officeDocument/2006/relationships/hyperlink" Target="https://www.w3schools.com/bootstrap4/bootstrap_get_started.asp" TargetMode="Externa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65.xml"/><Relationship Id="rId1" Type="http://schemas.openxmlformats.org/officeDocument/2006/relationships/tags" Target="../tags/tag164.xml"/><Relationship Id="rId4" Type="http://schemas.openxmlformats.org/officeDocument/2006/relationships/hyperlink" Target="https://www.w3schools.com/bootstrap4/bootstrap_navbar.asp" TargetMode="External"/></Relationships>
</file>

<file path=ppt/slides/_rels/slide84.xml.rels><?xml version="1.0" encoding="UTF-8" standalone="yes"?>
<Relationships xmlns="http://schemas.openxmlformats.org/package/2006/relationships"><Relationship Id="rId3" Type="http://schemas.openxmlformats.org/officeDocument/2006/relationships/tags" Target="../tags/tag168.xml"/><Relationship Id="rId7" Type="http://schemas.openxmlformats.org/officeDocument/2006/relationships/image" Target="../media/image32.png"/><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image" Target="../media/image31.png"/><Relationship Id="rId5" Type="http://schemas.openxmlformats.org/officeDocument/2006/relationships/slideLayout" Target="../slideLayouts/slideLayout36.xml"/><Relationship Id="rId4" Type="http://schemas.openxmlformats.org/officeDocument/2006/relationships/tags" Target="../tags/tag169.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71.xml"/><Relationship Id="rId1" Type="http://schemas.openxmlformats.org/officeDocument/2006/relationships/tags" Target="../tags/tag170.xml"/></Relationships>
</file>

<file path=ppt/slides/_rels/slide8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tags" Target="../tags/tag174.xml"/><Relationship Id="rId7" Type="http://schemas.openxmlformats.org/officeDocument/2006/relationships/slideLayout" Target="../slideLayouts/slideLayout36.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tags" Target="../tags/tag175.xml"/><Relationship Id="rId9" Type="http://schemas.openxmlformats.org/officeDocument/2006/relationships/image" Target="../media/image34.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79.xml"/><Relationship Id="rId1" Type="http://schemas.openxmlformats.org/officeDocument/2006/relationships/tags" Target="../tags/tag178.xml"/><Relationship Id="rId4" Type="http://schemas.openxmlformats.org/officeDocument/2006/relationships/hyperlink" Target="https://www.w3schools.com/bootstrap4/bootstrap_tables.asp" TargetMode="Externa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81.xml"/><Relationship Id="rId1" Type="http://schemas.openxmlformats.org/officeDocument/2006/relationships/tags" Target="../tags/tag180.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83.xml"/><Relationship Id="rId1" Type="http://schemas.openxmlformats.org/officeDocument/2006/relationships/tags" Target="../tags/tag182.xml"/><Relationship Id="rId5" Type="http://schemas.openxmlformats.org/officeDocument/2006/relationships/hyperlink" Target="https://www.w3schools.com/bootstrap4/bootstrap_forms_inputs.asp" TargetMode="External"/><Relationship Id="rId4" Type="http://schemas.openxmlformats.org/officeDocument/2006/relationships/hyperlink" Target="https://www.w3schools.com/bootstrap4/bootstrap_forms.asp" TargetMode="External"/></Relationships>
</file>

<file path=ppt/slides/_rels/slide9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186.xml"/><Relationship Id="rId7" Type="http://schemas.openxmlformats.org/officeDocument/2006/relationships/slideLayout" Target="../slideLayouts/slideLayout36.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image" Target="../media/image38.png"/><Relationship Id="rId5" Type="http://schemas.openxmlformats.org/officeDocument/2006/relationships/tags" Target="../tags/tag188.xml"/><Relationship Id="rId10" Type="http://schemas.openxmlformats.org/officeDocument/2006/relationships/image" Target="../media/image37.png"/><Relationship Id="rId4" Type="http://schemas.openxmlformats.org/officeDocument/2006/relationships/tags" Target="../tags/tag187.xml"/><Relationship Id="rId9" Type="http://schemas.openxmlformats.org/officeDocument/2006/relationships/image" Target="../media/image36.png"/></Relationships>
</file>

<file path=ppt/slides/_rels/slide9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192.xml"/><Relationship Id="rId7" Type="http://schemas.openxmlformats.org/officeDocument/2006/relationships/image" Target="../media/image39.png"/><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slideLayout" Target="../slideLayouts/slideLayout36.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hyperlink" Target="https://www.w3schools.com/bootstrap4/bootstrap_buttons.asp" TargetMode="Externa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196.xml"/><Relationship Id="rId1" Type="http://schemas.openxmlformats.org/officeDocument/2006/relationships/tags" Target="../tags/tag195.xml"/><Relationship Id="rId4" Type="http://schemas.openxmlformats.org/officeDocument/2006/relationships/hyperlink" Target="https://www.w3schools.com/howto/" TargetMode="External"/></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197.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99.xml"/><Relationship Id="rId1" Type="http://schemas.openxmlformats.org/officeDocument/2006/relationships/tags" Target="../tags/tag198.xml"/></Relationships>
</file>

<file path=ppt/slides/_rels/slide95.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tags" Target="../tags/tag200.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202.xml"/><Relationship Id="rId1" Type="http://schemas.openxmlformats.org/officeDocument/2006/relationships/tags" Target="../tags/tag201.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204.xml"/><Relationship Id="rId1" Type="http://schemas.openxmlformats.org/officeDocument/2006/relationships/tags" Target="../tags/tag203.xml"/><Relationship Id="rId4" Type="http://schemas.openxmlformats.org/officeDocument/2006/relationships/image" Target="../media/image41.jpeg"/></Relationships>
</file>

<file path=ppt/slides/_rels/slide98.xml.rels><?xml version="1.0" encoding="UTF-8" standalone="yes"?>
<Relationships xmlns="http://schemas.openxmlformats.org/package/2006/relationships"><Relationship Id="rId8" Type="http://schemas.openxmlformats.org/officeDocument/2006/relationships/hyperlink" Target="https://www.w3schools.com/jsref/jsref_obj_regexp.asp" TargetMode="External"/><Relationship Id="rId3" Type="http://schemas.openxmlformats.org/officeDocument/2006/relationships/slideLayout" Target="../slideLayouts/slideLayout19.xml"/><Relationship Id="rId7" Type="http://schemas.openxmlformats.org/officeDocument/2006/relationships/hyperlink" Target="https://www.w3schools.com/js/js_regexp.asp" TargetMode="Externa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hyperlink" Target="https://www.w3schools.com/js/js_validation.asp" TargetMode="External"/><Relationship Id="rId5" Type="http://schemas.openxmlformats.org/officeDocument/2006/relationships/hyperlink" Target="https://www.w3schools.com/xml/ajax_intro.asp" TargetMode="External"/><Relationship Id="rId4" Type="http://schemas.openxmlformats.org/officeDocument/2006/relationships/hyperlink" Target="https://www.w3schools.com/html/html_entities.as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FBBB-75A4-48A8-BF4D-1A422686C130}"/>
              </a:ext>
            </a:extLst>
          </p:cNvPr>
          <p:cNvSpPr>
            <a:spLocks noGrp="1"/>
          </p:cNvSpPr>
          <p:nvPr>
            <p:ph type="ctrTitle"/>
            <p:custDataLst>
              <p:tags r:id="rId1"/>
            </p:custDataLst>
          </p:nvPr>
        </p:nvSpPr>
        <p:spPr/>
        <p:txBody>
          <a:bodyPr/>
          <a:lstStyle/>
          <a:p>
            <a:r>
              <a:rPr lang="fr-CA" sz="6000" dirty="0"/>
              <a:t>Les technologies d'interface client</a:t>
            </a:r>
          </a:p>
        </p:txBody>
      </p:sp>
      <p:sp>
        <p:nvSpPr>
          <p:cNvPr id="3" name="Subtitle 2">
            <a:extLst>
              <a:ext uri="{FF2B5EF4-FFF2-40B4-BE49-F238E27FC236}">
                <a16:creationId xmlns:a16="http://schemas.microsoft.com/office/drawing/2014/main" id="{E874DFCA-810D-41A7-A7A0-9BDC978D0492}"/>
              </a:ext>
            </a:extLst>
          </p:cNvPr>
          <p:cNvSpPr>
            <a:spLocks noGrp="1"/>
          </p:cNvSpPr>
          <p:nvPr>
            <p:ph type="subTitle" idx="1"/>
            <p:custDataLst>
              <p:tags r:id="rId2"/>
            </p:custDataLst>
          </p:nvPr>
        </p:nvSpPr>
        <p:spPr/>
        <p:txBody>
          <a:bodyPr/>
          <a:lstStyle/>
          <a:p>
            <a:endParaRPr lang="fr-CA"/>
          </a:p>
        </p:txBody>
      </p:sp>
    </p:spTree>
    <p:extLst>
      <p:ext uri="{BB962C8B-B14F-4D97-AF65-F5344CB8AC3E}">
        <p14:creationId xmlns:p14="http://schemas.microsoft.com/office/powerpoint/2010/main" val="17530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95777" y="2625466"/>
            <a:ext cx="9404723" cy="1400530"/>
          </a:xfrm>
        </p:spPr>
        <p:txBody>
          <a:bodyPr/>
          <a:lstStyle/>
          <a:p>
            <a:r>
              <a:rPr lang="en-US" dirty="0"/>
              <a:t>Rappel du dernier </a:t>
            </a:r>
            <a:r>
              <a:rPr lang="en-US" dirty="0" err="1"/>
              <a:t>cours</a:t>
            </a:r>
            <a:endParaRPr lang="en-US" dirty="0"/>
          </a:p>
        </p:txBody>
      </p:sp>
    </p:spTree>
    <p:extLst>
      <p:ext uri="{BB962C8B-B14F-4D97-AF65-F5344CB8AC3E}">
        <p14:creationId xmlns:p14="http://schemas.microsoft.com/office/powerpoint/2010/main" val="226420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FEAB2-FEFB-49FE-AB7B-582F5DA80CC9}"/>
              </a:ext>
            </a:extLst>
          </p:cNvPr>
          <p:cNvSpPr>
            <a:spLocks noGrp="1"/>
          </p:cNvSpPr>
          <p:nvPr>
            <p:ph type="title"/>
            <p:custDataLst>
              <p:tags r:id="rId1"/>
            </p:custDataLst>
          </p:nvPr>
        </p:nvSpPr>
        <p:spPr/>
        <p:txBody>
          <a:bodyPr/>
          <a:lstStyle/>
          <a:p>
            <a:r>
              <a:rPr lang="fr-CA" dirty="0"/>
              <a:t>Rappel du dernier cours</a:t>
            </a:r>
          </a:p>
        </p:txBody>
      </p:sp>
      <p:sp>
        <p:nvSpPr>
          <p:cNvPr id="3" name="Content Placeholder 2">
            <a:extLst>
              <a:ext uri="{FF2B5EF4-FFF2-40B4-BE49-F238E27FC236}">
                <a16:creationId xmlns:a16="http://schemas.microsoft.com/office/drawing/2014/main" id="{14B4E62D-F150-4DB8-AE78-2716B9D6838E}"/>
              </a:ext>
            </a:extLst>
          </p:cNvPr>
          <p:cNvSpPr>
            <a:spLocks noGrp="1"/>
          </p:cNvSpPr>
          <p:nvPr>
            <p:ph idx="1"/>
            <p:custDataLst>
              <p:tags r:id="rId2"/>
            </p:custDataLst>
          </p:nvPr>
        </p:nvSpPr>
        <p:spPr/>
        <p:txBody>
          <a:bodyPr/>
          <a:lstStyle/>
          <a:p>
            <a:r>
              <a:rPr lang="fr-CA" dirty="0"/>
              <a:t>Au dernier cours, nous avons abordé le rôle d'ASP.NET </a:t>
            </a:r>
            <a:r>
              <a:rPr lang="fr-CA" dirty="0" err="1"/>
              <a:t>Core</a:t>
            </a:r>
            <a:r>
              <a:rPr lang="fr-CA" dirty="0"/>
              <a:t> et la configuration de l'environnement de développement.</a:t>
            </a:r>
          </a:p>
          <a:p>
            <a:endParaRPr lang="fr-CA" dirty="0"/>
          </a:p>
          <a:p>
            <a:r>
              <a:rPr lang="fr-CA" dirty="0"/>
              <a:t>Nous avons également bâti une petite application afin de confirmer le bon fonctionnement de l'environnement de développement.</a:t>
            </a:r>
          </a:p>
          <a:p>
            <a:endParaRPr lang="fr-CA" dirty="0"/>
          </a:p>
          <a:p>
            <a:r>
              <a:rPr lang="fr-CA" dirty="0"/>
              <a:t>ASP.NET </a:t>
            </a:r>
            <a:r>
              <a:rPr lang="fr-CA" dirty="0" err="1"/>
              <a:t>Core</a:t>
            </a:r>
            <a:r>
              <a:rPr lang="fr-CA" dirty="0"/>
              <a:t> étant bâti sur un certain nombre de technologies qui doivent être préalablement maitrisées, nous allons aujourd'hui faire une revue des concepts de programmation côté "client" afin d'avoir des bases solides avant de développer des applications ASP.NET.</a:t>
            </a:r>
          </a:p>
        </p:txBody>
      </p:sp>
    </p:spTree>
    <p:extLst>
      <p:ext uri="{BB962C8B-B14F-4D97-AF65-F5344CB8AC3E}">
        <p14:creationId xmlns:p14="http://schemas.microsoft.com/office/powerpoint/2010/main" val="3815977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95777" y="2625466"/>
            <a:ext cx="9404723" cy="1400530"/>
          </a:xfrm>
        </p:spPr>
        <p:txBody>
          <a:bodyPr/>
          <a:lstStyle/>
          <a:p>
            <a:r>
              <a:rPr lang="en-US" dirty="0"/>
              <a:t>Introduction aux technologies </a:t>
            </a:r>
            <a:r>
              <a:rPr lang="en-US" dirty="0" err="1"/>
              <a:t>d'interface</a:t>
            </a:r>
            <a:r>
              <a:rPr lang="en-US" dirty="0"/>
              <a:t> client.</a:t>
            </a:r>
          </a:p>
        </p:txBody>
      </p:sp>
    </p:spTree>
    <p:extLst>
      <p:ext uri="{BB962C8B-B14F-4D97-AF65-F5344CB8AC3E}">
        <p14:creationId xmlns:p14="http://schemas.microsoft.com/office/powerpoint/2010/main" val="3722327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9EC3-0D64-4099-86DB-3C0171577158}"/>
              </a:ext>
            </a:extLst>
          </p:cNvPr>
          <p:cNvSpPr>
            <a:spLocks noGrp="1"/>
          </p:cNvSpPr>
          <p:nvPr>
            <p:ph type="title"/>
            <p:custDataLst>
              <p:tags r:id="rId1"/>
            </p:custDataLst>
          </p:nvPr>
        </p:nvSpPr>
        <p:spPr/>
        <p:txBody>
          <a:bodyPr/>
          <a:lstStyle/>
          <a:p>
            <a:r>
              <a:rPr lang="en-US" dirty="0"/>
              <a:t>Introduction aux technologies </a:t>
            </a:r>
            <a:r>
              <a:rPr lang="en-US" dirty="0" err="1"/>
              <a:t>d'interface</a:t>
            </a:r>
            <a:r>
              <a:rPr lang="en-US" dirty="0"/>
              <a:t> client.</a:t>
            </a:r>
            <a:endParaRPr lang="fr-CA" dirty="0"/>
          </a:p>
        </p:txBody>
      </p:sp>
      <p:sp>
        <p:nvSpPr>
          <p:cNvPr id="3" name="Content Placeholder 2">
            <a:extLst>
              <a:ext uri="{FF2B5EF4-FFF2-40B4-BE49-F238E27FC236}">
                <a16:creationId xmlns:a16="http://schemas.microsoft.com/office/drawing/2014/main" id="{48B12734-53A6-42E7-84D9-1C6F2F7B3800}"/>
              </a:ext>
            </a:extLst>
          </p:cNvPr>
          <p:cNvSpPr>
            <a:spLocks noGrp="1"/>
          </p:cNvSpPr>
          <p:nvPr>
            <p:ph idx="1"/>
            <p:custDataLst>
              <p:tags r:id="rId2"/>
            </p:custDataLst>
          </p:nvPr>
        </p:nvSpPr>
        <p:spPr/>
        <p:txBody>
          <a:bodyPr>
            <a:normAutofit/>
          </a:bodyPr>
          <a:lstStyle/>
          <a:p>
            <a:r>
              <a:rPr lang="en-CA" dirty="0"/>
              <a:t>ASP.NET Core </a:t>
            </a:r>
            <a:r>
              <a:rPr lang="en-CA" dirty="0" err="1"/>
              <a:t>est</a:t>
            </a:r>
            <a:r>
              <a:rPr lang="en-CA" dirty="0"/>
              <a:t> un </a:t>
            </a:r>
            <a:r>
              <a:rPr lang="en-CA" dirty="0" err="1"/>
              <a:t>cadriciel</a:t>
            </a:r>
            <a:r>
              <a:rPr lang="en-CA" dirty="0"/>
              <a:t> de </a:t>
            </a:r>
            <a:r>
              <a:rPr lang="en-CA" dirty="0" err="1"/>
              <a:t>développement</a:t>
            </a:r>
            <a:r>
              <a:rPr lang="en-CA" dirty="0"/>
              <a:t> qui </a:t>
            </a:r>
            <a:r>
              <a:rPr lang="en-CA" dirty="0" err="1"/>
              <a:t>permet</a:t>
            </a:r>
            <a:r>
              <a:rPr lang="en-CA" dirty="0"/>
              <a:t> de structurer </a:t>
            </a:r>
            <a:r>
              <a:rPr lang="en-CA" dirty="0" err="1"/>
              <a:t>une</a:t>
            </a:r>
            <a:r>
              <a:rPr lang="en-CA" dirty="0"/>
              <a:t> application web du </a:t>
            </a:r>
            <a:r>
              <a:rPr lang="en-CA" dirty="0" err="1"/>
              <a:t>côté</a:t>
            </a:r>
            <a:r>
              <a:rPr lang="en-CA" dirty="0"/>
              <a:t> du </a:t>
            </a:r>
            <a:r>
              <a:rPr lang="en-CA" dirty="0" err="1"/>
              <a:t>serveur</a:t>
            </a:r>
            <a:r>
              <a:rPr lang="en-CA" dirty="0"/>
              <a:t>.</a:t>
            </a:r>
          </a:p>
          <a:p>
            <a:r>
              <a:rPr lang="en-CA" dirty="0" err="1"/>
              <a:t>Cette</a:t>
            </a:r>
            <a:r>
              <a:rPr lang="en-CA" dirty="0"/>
              <a:t> structure </a:t>
            </a:r>
            <a:r>
              <a:rPr lang="en-CA" dirty="0" err="1"/>
              <a:t>permet</a:t>
            </a:r>
            <a:r>
              <a:rPr lang="en-CA" dirty="0"/>
              <a:t> </a:t>
            </a:r>
            <a:r>
              <a:rPr lang="en-CA" dirty="0" err="1"/>
              <a:t>d'assurer</a:t>
            </a:r>
            <a:r>
              <a:rPr lang="en-CA" dirty="0"/>
              <a:t> </a:t>
            </a:r>
            <a:r>
              <a:rPr lang="en-CA" dirty="0" err="1"/>
              <a:t>l'implémentation</a:t>
            </a:r>
            <a:r>
              <a:rPr lang="en-CA" dirty="0"/>
              <a:t> des </a:t>
            </a:r>
            <a:r>
              <a:rPr lang="en-CA" dirty="0" err="1"/>
              <a:t>meilleures</a:t>
            </a:r>
            <a:r>
              <a:rPr lang="en-CA" dirty="0"/>
              <a:t> </a:t>
            </a:r>
            <a:r>
              <a:rPr lang="en-CA" dirty="0" err="1"/>
              <a:t>pratiques</a:t>
            </a:r>
            <a:r>
              <a:rPr lang="en-CA" dirty="0"/>
              <a:t> de </a:t>
            </a:r>
            <a:r>
              <a:rPr lang="en-CA" dirty="0" err="1"/>
              <a:t>l'industrie</a:t>
            </a:r>
            <a:r>
              <a:rPr lang="en-CA" dirty="0"/>
              <a:t>.</a:t>
            </a:r>
          </a:p>
          <a:p>
            <a:endParaRPr lang="en-CA" dirty="0"/>
          </a:p>
          <a:p>
            <a:r>
              <a:rPr lang="en-CA" dirty="0" err="1"/>
              <a:t>Toutefois</a:t>
            </a:r>
            <a:r>
              <a:rPr lang="en-CA" dirty="0"/>
              <a:t>, </a:t>
            </a:r>
            <a:r>
              <a:rPr lang="en-CA" dirty="0" err="1"/>
              <a:t>l'interface</a:t>
            </a:r>
            <a:r>
              <a:rPr lang="en-CA" dirty="0"/>
              <a:t> client utilise les </a:t>
            </a:r>
            <a:r>
              <a:rPr lang="en-CA" dirty="0" err="1"/>
              <a:t>mêmes</a:t>
            </a:r>
            <a:r>
              <a:rPr lang="en-CA" dirty="0"/>
              <a:t> technologies, </a:t>
            </a:r>
            <a:r>
              <a:rPr lang="en-CA" dirty="0" err="1"/>
              <a:t>peu</a:t>
            </a:r>
            <a:r>
              <a:rPr lang="en-CA" dirty="0"/>
              <a:t> </a:t>
            </a:r>
            <a:r>
              <a:rPr lang="en-CA" dirty="0" err="1"/>
              <a:t>importe</a:t>
            </a:r>
            <a:r>
              <a:rPr lang="en-CA" dirty="0"/>
              <a:t> le </a:t>
            </a:r>
            <a:r>
              <a:rPr lang="en-CA" dirty="0" err="1"/>
              <a:t>cadriciel</a:t>
            </a:r>
            <a:r>
              <a:rPr lang="en-CA" dirty="0"/>
              <a:t> du </a:t>
            </a:r>
            <a:r>
              <a:rPr lang="en-CA" dirty="0" err="1"/>
              <a:t>côté</a:t>
            </a:r>
            <a:r>
              <a:rPr lang="en-CA" dirty="0"/>
              <a:t> du </a:t>
            </a:r>
            <a:r>
              <a:rPr lang="en-CA" dirty="0" err="1"/>
              <a:t>serveur</a:t>
            </a:r>
            <a:r>
              <a:rPr lang="en-CA" dirty="0"/>
              <a:t>.</a:t>
            </a:r>
          </a:p>
          <a:p>
            <a:r>
              <a:rPr lang="en-CA" dirty="0"/>
              <a:t>Nous </a:t>
            </a:r>
            <a:r>
              <a:rPr lang="en-CA" dirty="0" err="1"/>
              <a:t>ferons</a:t>
            </a:r>
            <a:r>
              <a:rPr lang="en-CA" dirty="0"/>
              <a:t> </a:t>
            </a:r>
            <a:r>
              <a:rPr lang="en-CA" dirty="0" err="1"/>
              <a:t>donc</a:t>
            </a:r>
            <a:r>
              <a:rPr lang="en-CA" dirty="0"/>
              <a:t> un rappel dans le </a:t>
            </a:r>
            <a:r>
              <a:rPr lang="en-CA" dirty="0" err="1"/>
              <a:t>cours</a:t>
            </a:r>
            <a:r>
              <a:rPr lang="en-CA" dirty="0"/>
              <a:t> </a:t>
            </a:r>
            <a:r>
              <a:rPr lang="en-CA" dirty="0" err="1"/>
              <a:t>d'aujourd'hui</a:t>
            </a:r>
            <a:r>
              <a:rPr lang="en-CA" dirty="0"/>
              <a:t> de </a:t>
            </a:r>
            <a:r>
              <a:rPr lang="en-CA" dirty="0" err="1"/>
              <a:t>ces</a:t>
            </a:r>
            <a:r>
              <a:rPr lang="en-CA" dirty="0"/>
              <a:t> technologies </a:t>
            </a:r>
            <a:r>
              <a:rPr lang="en-CA" dirty="0" err="1"/>
              <a:t>afin</a:t>
            </a:r>
            <a:r>
              <a:rPr lang="en-CA" dirty="0"/>
              <a:t> </a:t>
            </a:r>
            <a:r>
              <a:rPr lang="en-CA" dirty="0" err="1"/>
              <a:t>d'assurer</a:t>
            </a:r>
            <a:r>
              <a:rPr lang="en-CA" dirty="0"/>
              <a:t> </a:t>
            </a:r>
            <a:r>
              <a:rPr lang="en-CA" dirty="0" err="1"/>
              <a:t>une</a:t>
            </a:r>
            <a:r>
              <a:rPr lang="en-CA" dirty="0"/>
              <a:t> bonne </a:t>
            </a:r>
            <a:r>
              <a:rPr lang="en-CA" dirty="0" err="1"/>
              <a:t>maitrise</a:t>
            </a:r>
            <a:r>
              <a:rPr lang="en-CA" dirty="0"/>
              <a:t> </a:t>
            </a:r>
            <a:r>
              <a:rPr lang="en-CA" dirty="0" err="1"/>
              <a:t>avant</a:t>
            </a:r>
            <a:r>
              <a:rPr lang="en-CA" dirty="0"/>
              <a:t> </a:t>
            </a:r>
            <a:r>
              <a:rPr lang="en-CA" dirty="0" err="1"/>
              <a:t>d'en</a:t>
            </a:r>
            <a:r>
              <a:rPr lang="en-CA" dirty="0"/>
              <a:t> faire </a:t>
            </a:r>
            <a:r>
              <a:rPr lang="en-CA" dirty="0" err="1"/>
              <a:t>l'intégration</a:t>
            </a:r>
            <a:r>
              <a:rPr lang="en-CA" dirty="0"/>
              <a:t> avec ASP.NET</a:t>
            </a:r>
          </a:p>
        </p:txBody>
      </p:sp>
    </p:spTree>
    <p:extLst>
      <p:ext uri="{BB962C8B-B14F-4D97-AF65-F5344CB8AC3E}">
        <p14:creationId xmlns:p14="http://schemas.microsoft.com/office/powerpoint/2010/main" val="1683275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357F4-95FD-4DB0-8AC4-A9BD04206CA8}"/>
              </a:ext>
            </a:extLst>
          </p:cNvPr>
          <p:cNvSpPr>
            <a:spLocks noGrp="1"/>
          </p:cNvSpPr>
          <p:nvPr>
            <p:ph type="title"/>
            <p:custDataLst>
              <p:tags r:id="rId1"/>
            </p:custDataLst>
          </p:nvPr>
        </p:nvSpPr>
        <p:spPr/>
        <p:txBody>
          <a:bodyPr/>
          <a:lstStyle/>
          <a:p>
            <a:r>
              <a:rPr lang="fr-CA" dirty="0"/>
              <a:t>Introduction</a:t>
            </a:r>
          </a:p>
        </p:txBody>
      </p:sp>
      <p:sp>
        <p:nvSpPr>
          <p:cNvPr id="3" name="Content Placeholder 2">
            <a:extLst>
              <a:ext uri="{FF2B5EF4-FFF2-40B4-BE49-F238E27FC236}">
                <a16:creationId xmlns:a16="http://schemas.microsoft.com/office/drawing/2014/main" id="{A6E50B6D-AF72-4F89-BCA4-4420AB1F59C8}"/>
              </a:ext>
            </a:extLst>
          </p:cNvPr>
          <p:cNvSpPr>
            <a:spLocks noGrp="1"/>
          </p:cNvSpPr>
          <p:nvPr>
            <p:ph idx="1"/>
            <p:custDataLst>
              <p:tags r:id="rId2"/>
            </p:custDataLst>
          </p:nvPr>
        </p:nvSpPr>
        <p:spPr/>
        <p:txBody>
          <a:bodyPr>
            <a:normAutofit/>
          </a:bodyPr>
          <a:lstStyle/>
          <a:p>
            <a:r>
              <a:rPr lang="fr-CA" dirty="0"/>
              <a:t>Dans le cours d'aujourd'hui, nous couvrirons donc les éléments suivants</a:t>
            </a:r>
          </a:p>
          <a:p>
            <a:pPr lvl="1"/>
            <a:r>
              <a:rPr lang="fr-CA" dirty="0"/>
              <a:t>Le langage HTML (les formulaires)</a:t>
            </a:r>
          </a:p>
          <a:p>
            <a:pPr lvl="1"/>
            <a:r>
              <a:rPr lang="fr-CA" dirty="0"/>
              <a:t>Le langage JavaScript (DOM, AJAX et Validation)</a:t>
            </a:r>
          </a:p>
          <a:p>
            <a:pPr lvl="1"/>
            <a:r>
              <a:rPr lang="fr-CA" dirty="0"/>
              <a:t>La librairie Bootstrap</a:t>
            </a:r>
          </a:p>
          <a:p>
            <a:pPr lvl="1"/>
            <a:r>
              <a:rPr lang="fr-CA" dirty="0"/>
              <a:t>Conclusion</a:t>
            </a:r>
          </a:p>
        </p:txBody>
      </p:sp>
    </p:spTree>
    <p:extLst>
      <p:ext uri="{BB962C8B-B14F-4D97-AF65-F5344CB8AC3E}">
        <p14:creationId xmlns:p14="http://schemas.microsoft.com/office/powerpoint/2010/main" val="3870345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 langage HTML</a:t>
            </a:r>
          </a:p>
        </p:txBody>
      </p:sp>
    </p:spTree>
    <p:extLst>
      <p:ext uri="{BB962C8B-B14F-4D97-AF65-F5344CB8AC3E}">
        <p14:creationId xmlns:p14="http://schemas.microsoft.com/office/powerpoint/2010/main" val="1709860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856BC-E034-4B4A-A4DE-719C8F9134FF}"/>
              </a:ext>
            </a:extLst>
          </p:cNvPr>
          <p:cNvSpPr>
            <a:spLocks noGrp="1"/>
          </p:cNvSpPr>
          <p:nvPr>
            <p:ph type="title"/>
            <p:custDataLst>
              <p:tags r:id="rId1"/>
            </p:custDataLst>
          </p:nvPr>
        </p:nvSpPr>
        <p:spPr/>
        <p:txBody>
          <a:bodyPr/>
          <a:lstStyle/>
          <a:p>
            <a:r>
              <a:rPr lang="fr-CA" dirty="0"/>
              <a:t>Le langage </a:t>
            </a:r>
            <a:r>
              <a:rPr lang="en-CA" dirty="0"/>
              <a:t>HTML</a:t>
            </a:r>
            <a:endParaRPr lang="fr-CA" dirty="0"/>
          </a:p>
        </p:txBody>
      </p:sp>
      <p:sp>
        <p:nvSpPr>
          <p:cNvPr id="3" name="Content Placeholder 2">
            <a:extLst>
              <a:ext uri="{FF2B5EF4-FFF2-40B4-BE49-F238E27FC236}">
                <a16:creationId xmlns:a16="http://schemas.microsoft.com/office/drawing/2014/main" id="{9508D7FA-DF26-49E6-9337-5010C4E92DAC}"/>
              </a:ext>
            </a:extLst>
          </p:cNvPr>
          <p:cNvSpPr>
            <a:spLocks noGrp="1"/>
          </p:cNvSpPr>
          <p:nvPr>
            <p:ph idx="1"/>
            <p:custDataLst>
              <p:tags r:id="rId2"/>
            </p:custDataLst>
          </p:nvPr>
        </p:nvSpPr>
        <p:spPr/>
        <p:txBody>
          <a:bodyPr/>
          <a:lstStyle/>
          <a:p>
            <a:r>
              <a:rPr lang="en-CA" dirty="0"/>
              <a:t>Dans le cadre du </a:t>
            </a:r>
            <a:r>
              <a:rPr lang="en-CA" dirty="0" err="1"/>
              <a:t>cours</a:t>
            </a:r>
            <a:r>
              <a:rPr lang="en-CA" dirty="0"/>
              <a:t>, nous </a:t>
            </a:r>
            <a:r>
              <a:rPr lang="en-CA" dirty="0" err="1"/>
              <a:t>apprendrons</a:t>
            </a:r>
            <a:r>
              <a:rPr lang="en-CA" dirty="0"/>
              <a:t> à </a:t>
            </a:r>
            <a:r>
              <a:rPr lang="en-CA" dirty="0" err="1"/>
              <a:t>bâtir</a:t>
            </a:r>
            <a:r>
              <a:rPr lang="en-CA" dirty="0"/>
              <a:t> </a:t>
            </a:r>
            <a:r>
              <a:rPr lang="en-CA" dirty="0" err="1"/>
              <a:t>une</a:t>
            </a:r>
            <a:r>
              <a:rPr lang="en-CA" dirty="0"/>
              <a:t> application ASP.NET Core, </a:t>
            </a:r>
            <a:r>
              <a:rPr lang="en-CA" dirty="0" err="1"/>
              <a:t>c'est</a:t>
            </a:r>
            <a:r>
              <a:rPr lang="en-CA" dirty="0"/>
              <a:t>-à-dire </a:t>
            </a:r>
            <a:r>
              <a:rPr lang="en-CA" dirty="0" err="1"/>
              <a:t>une</a:t>
            </a:r>
            <a:r>
              <a:rPr lang="en-CA" dirty="0"/>
              <a:t> </a:t>
            </a:r>
            <a:r>
              <a:rPr lang="en-CA" dirty="0" err="1"/>
              <a:t>logique</a:t>
            </a:r>
            <a:r>
              <a:rPr lang="en-CA" dirty="0"/>
              <a:t> </a:t>
            </a:r>
            <a:r>
              <a:rPr lang="en-CA" dirty="0" err="1"/>
              <a:t>d'exécution</a:t>
            </a:r>
            <a:r>
              <a:rPr lang="en-CA" dirty="0"/>
              <a:t> et de conservation des </a:t>
            </a:r>
            <a:r>
              <a:rPr lang="en-CA" dirty="0" err="1"/>
              <a:t>données</a:t>
            </a:r>
            <a:r>
              <a:rPr lang="en-CA" dirty="0"/>
              <a:t> du </a:t>
            </a:r>
            <a:r>
              <a:rPr lang="en-CA" dirty="0" err="1"/>
              <a:t>côté</a:t>
            </a:r>
            <a:r>
              <a:rPr lang="en-CA" dirty="0"/>
              <a:t> du </a:t>
            </a:r>
            <a:r>
              <a:rPr lang="en-CA" dirty="0" err="1"/>
              <a:t>serveur</a:t>
            </a:r>
            <a:r>
              <a:rPr lang="en-CA" dirty="0"/>
              <a:t> qui </a:t>
            </a:r>
            <a:r>
              <a:rPr lang="en-CA" dirty="0" err="1"/>
              <a:t>rendra</a:t>
            </a:r>
            <a:r>
              <a:rPr lang="en-CA" dirty="0"/>
              <a:t> </a:t>
            </a:r>
            <a:r>
              <a:rPr lang="en-CA" dirty="0" err="1"/>
              <a:t>votre</a:t>
            </a:r>
            <a:r>
              <a:rPr lang="en-CA" dirty="0"/>
              <a:t> code </a:t>
            </a:r>
            <a:r>
              <a:rPr lang="en-CA" dirty="0" err="1"/>
              <a:t>dynamique</a:t>
            </a:r>
            <a:r>
              <a:rPr lang="en-CA" dirty="0"/>
              <a:t>.</a:t>
            </a:r>
          </a:p>
          <a:p>
            <a:endParaRPr lang="en-CA" dirty="0"/>
          </a:p>
          <a:p>
            <a:r>
              <a:rPr lang="en-CA" dirty="0" err="1"/>
              <a:t>Néanmoins</a:t>
            </a:r>
            <a:r>
              <a:rPr lang="en-CA" dirty="0"/>
              <a:t>, le code client (HTML, CSS et JavaScript) sera </a:t>
            </a:r>
            <a:r>
              <a:rPr lang="en-CA" dirty="0" err="1"/>
              <a:t>utilisé</a:t>
            </a:r>
            <a:r>
              <a:rPr lang="en-CA" dirty="0"/>
              <a:t> pour</a:t>
            </a:r>
          </a:p>
          <a:p>
            <a:pPr lvl="1"/>
            <a:r>
              <a:rPr lang="en-CA" dirty="0" err="1"/>
              <a:t>Afficher</a:t>
            </a:r>
            <a:r>
              <a:rPr lang="en-CA" dirty="0"/>
              <a:t> le </a:t>
            </a:r>
            <a:r>
              <a:rPr lang="en-CA" dirty="0" err="1"/>
              <a:t>contenu</a:t>
            </a:r>
            <a:r>
              <a:rPr lang="en-CA" dirty="0"/>
              <a:t> de </a:t>
            </a:r>
            <a:r>
              <a:rPr lang="en-CA" dirty="0" err="1"/>
              <a:t>votre</a:t>
            </a:r>
            <a:r>
              <a:rPr lang="en-CA" dirty="0"/>
              <a:t> site (HTML)</a:t>
            </a:r>
          </a:p>
          <a:p>
            <a:pPr lvl="1"/>
            <a:r>
              <a:rPr lang="en-CA" dirty="0"/>
              <a:t>Faire la mise </a:t>
            </a:r>
            <a:r>
              <a:rPr lang="en-CA" dirty="0" err="1"/>
              <a:t>en</a:t>
            </a:r>
            <a:r>
              <a:rPr lang="en-CA" dirty="0"/>
              <a:t> style (CSS)</a:t>
            </a:r>
          </a:p>
          <a:p>
            <a:pPr lvl="1"/>
            <a:r>
              <a:rPr lang="en-CA" dirty="0" err="1"/>
              <a:t>Construire</a:t>
            </a:r>
            <a:r>
              <a:rPr lang="en-CA" dirty="0"/>
              <a:t> </a:t>
            </a:r>
            <a:r>
              <a:rPr lang="en-CA" dirty="0" err="1"/>
              <a:t>une</a:t>
            </a:r>
            <a:r>
              <a:rPr lang="en-CA" dirty="0"/>
              <a:t> </a:t>
            </a:r>
            <a:r>
              <a:rPr lang="en-CA" dirty="0" err="1"/>
              <a:t>logique</a:t>
            </a:r>
            <a:r>
              <a:rPr lang="en-CA" dirty="0"/>
              <a:t> </a:t>
            </a:r>
            <a:r>
              <a:rPr lang="en-CA" dirty="0" err="1"/>
              <a:t>d'exécution</a:t>
            </a:r>
            <a:r>
              <a:rPr lang="en-CA" dirty="0"/>
              <a:t> et de validation client (JavaScript)</a:t>
            </a:r>
          </a:p>
          <a:p>
            <a:pPr lvl="1"/>
            <a:r>
              <a:rPr lang="en-CA" dirty="0" err="1"/>
              <a:t>Soumettre</a:t>
            </a:r>
            <a:r>
              <a:rPr lang="en-CA" dirty="0"/>
              <a:t> de </a:t>
            </a:r>
            <a:r>
              <a:rPr lang="en-CA" dirty="0" err="1"/>
              <a:t>l'information</a:t>
            </a:r>
            <a:r>
              <a:rPr lang="en-CA" dirty="0"/>
              <a:t> au </a:t>
            </a:r>
            <a:r>
              <a:rPr lang="en-CA" dirty="0" err="1"/>
              <a:t>Serveur</a:t>
            </a:r>
            <a:r>
              <a:rPr lang="en-CA" dirty="0"/>
              <a:t> (JavaScript </a:t>
            </a:r>
            <a:r>
              <a:rPr lang="en-CA" dirty="0" err="1"/>
              <a:t>ou</a:t>
            </a:r>
            <a:r>
              <a:rPr lang="en-CA" dirty="0"/>
              <a:t> </a:t>
            </a:r>
            <a:r>
              <a:rPr lang="en-CA" dirty="0" err="1"/>
              <a:t>formulaire</a:t>
            </a:r>
            <a:r>
              <a:rPr lang="en-CA" dirty="0"/>
              <a:t> HTML)</a:t>
            </a:r>
            <a:endParaRPr lang="fr-CA" dirty="0"/>
          </a:p>
        </p:txBody>
      </p:sp>
    </p:spTree>
    <p:extLst>
      <p:ext uri="{BB962C8B-B14F-4D97-AF65-F5344CB8AC3E}">
        <p14:creationId xmlns:p14="http://schemas.microsoft.com/office/powerpoint/2010/main" val="3601110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846E-AA33-4E40-9D43-34BCC6046C34}"/>
              </a:ext>
            </a:extLst>
          </p:cNvPr>
          <p:cNvSpPr>
            <a:spLocks noGrp="1"/>
          </p:cNvSpPr>
          <p:nvPr>
            <p:ph type="title"/>
            <p:custDataLst>
              <p:tags r:id="rId1"/>
            </p:custDataLst>
          </p:nvPr>
        </p:nvSpPr>
        <p:spPr/>
        <p:txBody>
          <a:bodyPr/>
          <a:lstStyle/>
          <a:p>
            <a:r>
              <a:rPr lang="fr-CA" dirty="0"/>
              <a:t>Le langage </a:t>
            </a:r>
            <a:r>
              <a:rPr lang="en-CA" dirty="0"/>
              <a:t>HTML</a:t>
            </a:r>
            <a:endParaRPr lang="fr-CA" dirty="0"/>
          </a:p>
        </p:txBody>
      </p:sp>
      <p:sp>
        <p:nvSpPr>
          <p:cNvPr id="3" name="Content Placeholder 2">
            <a:extLst>
              <a:ext uri="{FF2B5EF4-FFF2-40B4-BE49-F238E27FC236}">
                <a16:creationId xmlns:a16="http://schemas.microsoft.com/office/drawing/2014/main" id="{0D700DDB-9751-4D8D-A4D0-DCA86E6B9D1F}"/>
              </a:ext>
            </a:extLst>
          </p:cNvPr>
          <p:cNvSpPr>
            <a:spLocks noGrp="1"/>
          </p:cNvSpPr>
          <p:nvPr>
            <p:ph idx="1"/>
            <p:custDataLst>
              <p:tags r:id="rId2"/>
            </p:custDataLst>
          </p:nvPr>
        </p:nvSpPr>
        <p:spPr/>
        <p:txBody>
          <a:bodyPr/>
          <a:lstStyle/>
          <a:p>
            <a:r>
              <a:rPr lang="en-CA" dirty="0" err="1"/>
              <a:t>Votre</a:t>
            </a:r>
            <a:r>
              <a:rPr lang="en-CA" dirty="0"/>
              <a:t> code </a:t>
            </a:r>
            <a:r>
              <a:rPr lang="en-CA" dirty="0" err="1"/>
              <a:t>serveur</a:t>
            </a:r>
            <a:r>
              <a:rPr lang="en-CA" dirty="0"/>
              <a:t> (ASP.NET) </a:t>
            </a:r>
            <a:r>
              <a:rPr lang="en-CA" dirty="0" err="1"/>
              <a:t>interagira</a:t>
            </a:r>
            <a:r>
              <a:rPr lang="en-CA" dirty="0"/>
              <a:t> avec le code client de deux manières </a:t>
            </a:r>
            <a:r>
              <a:rPr lang="en-CA" dirty="0" err="1"/>
              <a:t>principalement</a:t>
            </a:r>
            <a:r>
              <a:rPr lang="en-CA" dirty="0"/>
              <a:t>:</a:t>
            </a:r>
          </a:p>
          <a:p>
            <a:pPr lvl="1"/>
            <a:r>
              <a:rPr lang="en-CA" dirty="0" err="1"/>
              <a:t>En</a:t>
            </a:r>
            <a:r>
              <a:rPr lang="en-CA" dirty="0"/>
              <a:t> </a:t>
            </a:r>
            <a:r>
              <a:rPr lang="en-CA" dirty="0" err="1"/>
              <a:t>recevant</a:t>
            </a:r>
            <a:r>
              <a:rPr lang="en-CA" dirty="0"/>
              <a:t> de </a:t>
            </a:r>
            <a:r>
              <a:rPr lang="en-CA" dirty="0" err="1"/>
              <a:t>l'information</a:t>
            </a:r>
            <a:r>
              <a:rPr lang="en-CA" dirty="0"/>
              <a:t> du HTML (par un </a:t>
            </a:r>
            <a:r>
              <a:rPr lang="en-CA" dirty="0" err="1"/>
              <a:t>formulaire</a:t>
            </a:r>
            <a:r>
              <a:rPr lang="en-CA" dirty="0"/>
              <a:t>)</a:t>
            </a:r>
          </a:p>
          <a:p>
            <a:pPr lvl="1"/>
            <a:r>
              <a:rPr lang="en-CA" dirty="0" err="1"/>
              <a:t>En</a:t>
            </a:r>
            <a:r>
              <a:rPr lang="en-CA" dirty="0"/>
              <a:t> </a:t>
            </a:r>
            <a:r>
              <a:rPr lang="en-CA" dirty="0" err="1"/>
              <a:t>retournant</a:t>
            </a:r>
            <a:r>
              <a:rPr lang="en-CA" dirty="0"/>
              <a:t> un </a:t>
            </a:r>
            <a:r>
              <a:rPr lang="en-CA" dirty="0" err="1"/>
              <a:t>contenu</a:t>
            </a:r>
            <a:r>
              <a:rPr lang="en-CA" dirty="0"/>
              <a:t> à </a:t>
            </a:r>
            <a:r>
              <a:rPr lang="en-CA" dirty="0" err="1"/>
              <a:t>afficher</a:t>
            </a:r>
            <a:r>
              <a:rPr lang="en-CA" dirty="0"/>
              <a:t> par le </a:t>
            </a:r>
            <a:r>
              <a:rPr lang="en-CA" dirty="0" err="1"/>
              <a:t>fureteur</a:t>
            </a:r>
            <a:r>
              <a:rPr lang="en-CA" dirty="0"/>
              <a:t> (à </a:t>
            </a:r>
            <a:r>
              <a:rPr lang="en-CA" dirty="0" err="1"/>
              <a:t>insérer</a:t>
            </a:r>
            <a:r>
              <a:rPr lang="en-CA" dirty="0"/>
              <a:t> dans le HTML).</a:t>
            </a:r>
          </a:p>
          <a:p>
            <a:pPr lvl="1"/>
            <a:endParaRPr lang="en-CA" dirty="0"/>
          </a:p>
          <a:p>
            <a:endParaRPr lang="en-CA" dirty="0"/>
          </a:p>
        </p:txBody>
      </p:sp>
    </p:spTree>
    <p:extLst>
      <p:ext uri="{BB962C8B-B14F-4D97-AF65-F5344CB8AC3E}">
        <p14:creationId xmlns:p14="http://schemas.microsoft.com/office/powerpoint/2010/main" val="3395413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91FFD-BA1F-479F-BDF8-09A38E4B66B5}"/>
              </a:ext>
            </a:extLst>
          </p:cNvPr>
          <p:cNvSpPr>
            <a:spLocks noGrp="1"/>
          </p:cNvSpPr>
          <p:nvPr>
            <p:ph type="title"/>
            <p:custDataLst>
              <p:tags r:id="rId1"/>
            </p:custDataLst>
          </p:nvPr>
        </p:nvSpPr>
        <p:spPr/>
        <p:txBody>
          <a:bodyPr/>
          <a:lstStyle/>
          <a:p>
            <a:r>
              <a:rPr lang="fr-CA" dirty="0"/>
              <a:t>Le langage </a:t>
            </a:r>
            <a:r>
              <a:rPr lang="en-CA" dirty="0"/>
              <a:t>HTML</a:t>
            </a:r>
            <a:endParaRPr lang="fr-CA" dirty="0"/>
          </a:p>
        </p:txBody>
      </p:sp>
      <p:sp>
        <p:nvSpPr>
          <p:cNvPr id="3" name="Content Placeholder 2">
            <a:extLst>
              <a:ext uri="{FF2B5EF4-FFF2-40B4-BE49-F238E27FC236}">
                <a16:creationId xmlns:a16="http://schemas.microsoft.com/office/drawing/2014/main" id="{D566C397-459F-4A67-805E-2A75C8CD8D76}"/>
              </a:ext>
            </a:extLst>
          </p:cNvPr>
          <p:cNvSpPr>
            <a:spLocks noGrp="1"/>
          </p:cNvSpPr>
          <p:nvPr>
            <p:ph idx="1"/>
            <p:custDataLst>
              <p:tags r:id="rId2"/>
            </p:custDataLst>
          </p:nvPr>
        </p:nvSpPr>
        <p:spPr/>
        <p:txBody>
          <a:bodyPr/>
          <a:lstStyle/>
          <a:p>
            <a:r>
              <a:rPr lang="en-CA" dirty="0" err="1"/>
              <a:t>Toutefois</a:t>
            </a:r>
            <a:r>
              <a:rPr lang="en-CA" dirty="0"/>
              <a:t>, </a:t>
            </a:r>
            <a:r>
              <a:rPr lang="en-CA" dirty="0" err="1"/>
              <a:t>une</a:t>
            </a:r>
            <a:r>
              <a:rPr lang="en-CA" dirty="0"/>
              <a:t> bonne </a:t>
            </a:r>
            <a:r>
              <a:rPr lang="en-CA" dirty="0" err="1"/>
              <a:t>compréhension</a:t>
            </a:r>
            <a:r>
              <a:rPr lang="en-CA" dirty="0"/>
              <a:t> de deux concepts </a:t>
            </a:r>
            <a:r>
              <a:rPr lang="en-CA" dirty="0" err="1"/>
              <a:t>est</a:t>
            </a:r>
            <a:r>
              <a:rPr lang="en-CA" dirty="0"/>
              <a:t> </a:t>
            </a:r>
            <a:r>
              <a:rPr lang="en-CA" dirty="0" err="1"/>
              <a:t>nécessaire</a:t>
            </a:r>
            <a:r>
              <a:rPr lang="en-CA" dirty="0"/>
              <a:t> pour </a:t>
            </a:r>
            <a:r>
              <a:rPr lang="en-CA" dirty="0" err="1"/>
              <a:t>permettre</a:t>
            </a:r>
            <a:r>
              <a:rPr lang="en-CA" dirty="0"/>
              <a:t> de </a:t>
            </a:r>
            <a:r>
              <a:rPr lang="en-CA" dirty="0" err="1"/>
              <a:t>mécanisme</a:t>
            </a:r>
            <a:r>
              <a:rPr lang="en-CA" dirty="0"/>
              <a:t> de </a:t>
            </a:r>
            <a:r>
              <a:rPr lang="en-CA" dirty="0" err="1"/>
              <a:t>façon</a:t>
            </a:r>
            <a:r>
              <a:rPr lang="en-CA" dirty="0"/>
              <a:t> </a:t>
            </a:r>
            <a:r>
              <a:rPr lang="en-CA" dirty="0" err="1"/>
              <a:t>fonctionnel</a:t>
            </a:r>
            <a:r>
              <a:rPr lang="en-CA" dirty="0"/>
              <a:t> et </a:t>
            </a:r>
            <a:r>
              <a:rPr lang="en-CA" u="sng" dirty="0" err="1"/>
              <a:t>sécuritaire</a:t>
            </a:r>
            <a:r>
              <a:rPr lang="en-CA" dirty="0"/>
              <a:t>.</a:t>
            </a:r>
            <a:endParaRPr lang="fr-CA" dirty="0"/>
          </a:p>
          <a:p>
            <a:endParaRPr lang="en-CA" dirty="0"/>
          </a:p>
          <a:p>
            <a:r>
              <a:rPr lang="en-CA" dirty="0"/>
              <a:t>Dans </a:t>
            </a:r>
            <a:r>
              <a:rPr lang="en-CA" dirty="0" err="1"/>
              <a:t>cette</a:t>
            </a:r>
            <a:r>
              <a:rPr lang="en-CA" dirty="0"/>
              <a:t> section, nous </a:t>
            </a:r>
            <a:r>
              <a:rPr lang="en-CA" dirty="0" err="1"/>
              <a:t>couvrirons</a:t>
            </a:r>
            <a:endParaRPr lang="en-CA" dirty="0"/>
          </a:p>
          <a:p>
            <a:pPr lvl="1"/>
            <a:r>
              <a:rPr lang="en-CA" dirty="0"/>
              <a:t>Les </a:t>
            </a:r>
            <a:r>
              <a:rPr lang="en-CA" dirty="0" err="1"/>
              <a:t>formulaires</a:t>
            </a:r>
            <a:endParaRPr lang="en-CA" dirty="0"/>
          </a:p>
          <a:p>
            <a:pPr lvl="1"/>
            <a:r>
              <a:rPr lang="en-CA" dirty="0"/>
              <a:t>Les codes </a:t>
            </a:r>
            <a:r>
              <a:rPr lang="en-CA" dirty="0" err="1"/>
              <a:t>d'entité</a:t>
            </a:r>
            <a:endParaRPr lang="fr-CA" dirty="0"/>
          </a:p>
        </p:txBody>
      </p:sp>
    </p:spTree>
    <p:extLst>
      <p:ext uri="{BB962C8B-B14F-4D97-AF65-F5344CB8AC3E}">
        <p14:creationId xmlns:p14="http://schemas.microsoft.com/office/powerpoint/2010/main" val="250814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BF850-2CCD-42FA-BB8C-C4280B23752C}"/>
              </a:ext>
            </a:extLst>
          </p:cNvPr>
          <p:cNvSpPr>
            <a:spLocks noGrp="1"/>
          </p:cNvSpPr>
          <p:nvPr>
            <p:ph type="title"/>
            <p:custDataLst>
              <p:tags r:id="rId1"/>
            </p:custDataLst>
          </p:nvPr>
        </p:nvSpPr>
        <p:spPr/>
        <p:txBody>
          <a:bodyPr/>
          <a:lstStyle/>
          <a:p>
            <a:r>
              <a:rPr lang="en-CA" dirty="0"/>
              <a:t>Les </a:t>
            </a:r>
            <a:r>
              <a:rPr lang="en-CA" dirty="0" err="1"/>
              <a:t>formulaires</a:t>
            </a:r>
            <a:endParaRPr lang="fr-CA" dirty="0"/>
          </a:p>
        </p:txBody>
      </p:sp>
      <p:sp>
        <p:nvSpPr>
          <p:cNvPr id="3" name="Content Placeholder 2">
            <a:extLst>
              <a:ext uri="{FF2B5EF4-FFF2-40B4-BE49-F238E27FC236}">
                <a16:creationId xmlns:a16="http://schemas.microsoft.com/office/drawing/2014/main" id="{5B088CB8-61F8-4B8B-A1E9-683BC5F318D3}"/>
              </a:ext>
            </a:extLst>
          </p:cNvPr>
          <p:cNvSpPr>
            <a:spLocks noGrp="1"/>
          </p:cNvSpPr>
          <p:nvPr>
            <p:ph idx="1"/>
            <p:custDataLst>
              <p:tags r:id="rId2"/>
            </p:custDataLst>
          </p:nvPr>
        </p:nvSpPr>
        <p:spPr/>
        <p:txBody>
          <a:bodyPr/>
          <a:lstStyle/>
          <a:p>
            <a:r>
              <a:rPr lang="en-CA" dirty="0" err="1"/>
              <a:t>L'utilisation</a:t>
            </a:r>
            <a:r>
              <a:rPr lang="en-CA" dirty="0"/>
              <a:t> de </a:t>
            </a:r>
            <a:r>
              <a:rPr lang="en-CA" dirty="0" err="1"/>
              <a:t>formulaire</a:t>
            </a:r>
            <a:r>
              <a:rPr lang="en-CA" dirty="0"/>
              <a:t> </a:t>
            </a:r>
            <a:r>
              <a:rPr lang="en-CA" dirty="0" err="1"/>
              <a:t>est</a:t>
            </a:r>
            <a:r>
              <a:rPr lang="en-CA" dirty="0"/>
              <a:t> la </a:t>
            </a:r>
            <a:r>
              <a:rPr lang="en-CA" dirty="0" err="1"/>
              <a:t>principale</a:t>
            </a:r>
            <a:r>
              <a:rPr lang="en-CA" dirty="0"/>
              <a:t> </a:t>
            </a:r>
            <a:r>
              <a:rPr lang="en-CA" dirty="0" err="1"/>
              <a:t>méthode</a:t>
            </a:r>
            <a:r>
              <a:rPr lang="en-CA" dirty="0"/>
              <a:t> que le code client </a:t>
            </a:r>
            <a:r>
              <a:rPr lang="en-CA" dirty="0" err="1"/>
              <a:t>peut</a:t>
            </a:r>
            <a:r>
              <a:rPr lang="en-CA" dirty="0"/>
              <a:t> </a:t>
            </a:r>
            <a:r>
              <a:rPr lang="en-CA" dirty="0" err="1"/>
              <a:t>transmettre</a:t>
            </a:r>
            <a:r>
              <a:rPr lang="en-CA" dirty="0"/>
              <a:t> des </a:t>
            </a:r>
            <a:r>
              <a:rPr lang="en-CA" dirty="0" err="1"/>
              <a:t>données</a:t>
            </a:r>
            <a:r>
              <a:rPr lang="en-CA" dirty="0"/>
              <a:t> du </a:t>
            </a:r>
            <a:r>
              <a:rPr lang="en-CA" dirty="0" err="1"/>
              <a:t>fureteur</a:t>
            </a:r>
            <a:r>
              <a:rPr lang="en-CA" dirty="0"/>
              <a:t> au </a:t>
            </a:r>
            <a:r>
              <a:rPr lang="en-CA" dirty="0" err="1"/>
              <a:t>serveur</a:t>
            </a:r>
            <a:endParaRPr lang="en-CA" dirty="0"/>
          </a:p>
          <a:p>
            <a:r>
              <a:rPr lang="en-CA" dirty="0" err="1"/>
              <a:t>L'autre</a:t>
            </a:r>
            <a:r>
              <a:rPr lang="en-CA" dirty="0"/>
              <a:t> </a:t>
            </a:r>
            <a:r>
              <a:rPr lang="en-CA" dirty="0" err="1"/>
              <a:t>méthode</a:t>
            </a:r>
            <a:r>
              <a:rPr lang="en-CA" dirty="0"/>
              <a:t> </a:t>
            </a:r>
            <a:r>
              <a:rPr lang="en-CA" dirty="0" err="1"/>
              <a:t>est</a:t>
            </a:r>
            <a:r>
              <a:rPr lang="en-CA" dirty="0"/>
              <a:t> </a:t>
            </a:r>
            <a:r>
              <a:rPr lang="en-CA" dirty="0" err="1"/>
              <a:t>l'utilisation</a:t>
            </a:r>
            <a:r>
              <a:rPr lang="en-CA" dirty="0"/>
              <a:t> de </a:t>
            </a:r>
            <a:r>
              <a:rPr lang="en-CA" dirty="0" err="1"/>
              <a:t>requête</a:t>
            </a:r>
            <a:r>
              <a:rPr lang="en-CA" dirty="0"/>
              <a:t> AJAX, que nous </a:t>
            </a:r>
            <a:r>
              <a:rPr lang="en-CA" dirty="0" err="1"/>
              <a:t>verrons</a:t>
            </a:r>
            <a:r>
              <a:rPr lang="en-CA" dirty="0"/>
              <a:t> plus tard.</a:t>
            </a:r>
          </a:p>
          <a:p>
            <a:endParaRPr lang="en-CA" dirty="0"/>
          </a:p>
          <a:p>
            <a:r>
              <a:rPr lang="en-CA" dirty="0"/>
              <a:t>Nous </a:t>
            </a:r>
            <a:r>
              <a:rPr lang="en-CA" dirty="0" err="1"/>
              <a:t>ferons</a:t>
            </a:r>
            <a:r>
              <a:rPr lang="en-CA" dirty="0"/>
              <a:t> </a:t>
            </a:r>
            <a:r>
              <a:rPr lang="en-CA" dirty="0" err="1"/>
              <a:t>donc</a:t>
            </a:r>
            <a:r>
              <a:rPr lang="en-CA" dirty="0"/>
              <a:t> un petit rappel sur les </a:t>
            </a:r>
            <a:r>
              <a:rPr lang="en-CA" dirty="0" err="1"/>
              <a:t>éléments</a:t>
            </a:r>
            <a:r>
              <a:rPr lang="en-CA" dirty="0"/>
              <a:t> </a:t>
            </a:r>
            <a:r>
              <a:rPr lang="en-CA" dirty="0" err="1"/>
              <a:t>clés</a:t>
            </a:r>
            <a:r>
              <a:rPr lang="en-CA" dirty="0"/>
              <a:t> d'un </a:t>
            </a:r>
            <a:r>
              <a:rPr lang="en-CA" dirty="0" err="1"/>
              <a:t>formulaire</a:t>
            </a:r>
            <a:r>
              <a:rPr lang="en-CA" dirty="0"/>
              <a:t>.</a:t>
            </a:r>
            <a:endParaRPr lang="fr-CA" dirty="0"/>
          </a:p>
          <a:p>
            <a:endParaRPr lang="fr-CA" dirty="0"/>
          </a:p>
        </p:txBody>
      </p:sp>
    </p:spTree>
    <p:extLst>
      <p:ext uri="{BB962C8B-B14F-4D97-AF65-F5344CB8AC3E}">
        <p14:creationId xmlns:p14="http://schemas.microsoft.com/office/powerpoint/2010/main" val="1197079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BF850-2CCD-42FA-BB8C-C4280B23752C}"/>
              </a:ext>
            </a:extLst>
          </p:cNvPr>
          <p:cNvSpPr>
            <a:spLocks noGrp="1"/>
          </p:cNvSpPr>
          <p:nvPr>
            <p:ph type="title"/>
            <p:custDataLst>
              <p:tags r:id="rId1"/>
            </p:custDataLst>
          </p:nvPr>
        </p:nvSpPr>
        <p:spPr/>
        <p:txBody>
          <a:bodyPr/>
          <a:lstStyle/>
          <a:p>
            <a:r>
              <a:rPr lang="en-CA" dirty="0"/>
              <a:t>Les </a:t>
            </a:r>
            <a:r>
              <a:rPr lang="en-CA" dirty="0" err="1"/>
              <a:t>formulaires</a:t>
            </a:r>
            <a:endParaRPr lang="fr-CA" dirty="0"/>
          </a:p>
        </p:txBody>
      </p:sp>
      <p:sp>
        <p:nvSpPr>
          <p:cNvPr id="3" name="Content Placeholder 2">
            <a:extLst>
              <a:ext uri="{FF2B5EF4-FFF2-40B4-BE49-F238E27FC236}">
                <a16:creationId xmlns:a16="http://schemas.microsoft.com/office/drawing/2014/main" id="{5B088CB8-61F8-4B8B-A1E9-683BC5F318D3}"/>
              </a:ext>
            </a:extLst>
          </p:cNvPr>
          <p:cNvSpPr>
            <a:spLocks noGrp="1"/>
          </p:cNvSpPr>
          <p:nvPr>
            <p:ph idx="1"/>
            <p:custDataLst>
              <p:tags r:id="rId2"/>
            </p:custDataLst>
          </p:nvPr>
        </p:nvSpPr>
        <p:spPr/>
        <p:txBody>
          <a:bodyPr/>
          <a:lstStyle/>
          <a:p>
            <a:r>
              <a:rPr lang="en-CA" dirty="0"/>
              <a:t>Un </a:t>
            </a:r>
            <a:r>
              <a:rPr lang="en-CA" dirty="0" err="1"/>
              <a:t>formulaire</a:t>
            </a:r>
            <a:r>
              <a:rPr lang="en-CA" dirty="0"/>
              <a:t> </a:t>
            </a:r>
            <a:r>
              <a:rPr lang="en-CA" dirty="0" err="1"/>
              <a:t>doit</a:t>
            </a:r>
            <a:r>
              <a:rPr lang="en-CA" dirty="0"/>
              <a:t> </a:t>
            </a:r>
            <a:r>
              <a:rPr lang="en-CA" dirty="0" err="1"/>
              <a:t>avoir</a:t>
            </a:r>
            <a:r>
              <a:rPr lang="en-CA" dirty="0"/>
              <a:t> les </a:t>
            </a:r>
            <a:r>
              <a:rPr lang="en-CA" dirty="0" err="1"/>
              <a:t>éléments</a:t>
            </a:r>
            <a:r>
              <a:rPr lang="en-CA" dirty="0"/>
              <a:t> </a:t>
            </a:r>
            <a:r>
              <a:rPr lang="en-CA" dirty="0" err="1"/>
              <a:t>suivant</a:t>
            </a:r>
            <a:r>
              <a:rPr lang="en-CA" dirty="0"/>
              <a:t>:</a:t>
            </a:r>
          </a:p>
          <a:p>
            <a:pPr lvl="1"/>
            <a:r>
              <a:rPr lang="en-CA" dirty="0"/>
              <a:t>Des </a:t>
            </a:r>
            <a:r>
              <a:rPr lang="en-CA" dirty="0" err="1"/>
              <a:t>balises</a:t>
            </a:r>
            <a:r>
              <a:rPr lang="en-CA" dirty="0"/>
              <a:t> </a:t>
            </a:r>
            <a:r>
              <a:rPr lang="en-CA" dirty="0" err="1"/>
              <a:t>d'entrée</a:t>
            </a:r>
            <a:r>
              <a:rPr lang="en-CA" dirty="0"/>
              <a:t> </a:t>
            </a:r>
            <a:r>
              <a:rPr lang="en-CA" dirty="0" err="1"/>
              <a:t>utilisateur</a:t>
            </a:r>
            <a:r>
              <a:rPr lang="en-CA" dirty="0"/>
              <a:t> (Ex. "text") qui </a:t>
            </a:r>
            <a:r>
              <a:rPr lang="en-CA" dirty="0" err="1"/>
              <a:t>sont</a:t>
            </a:r>
            <a:r>
              <a:rPr lang="en-CA" dirty="0"/>
              <a:t> </a:t>
            </a:r>
            <a:r>
              <a:rPr lang="en-CA" dirty="0" err="1"/>
              <a:t>identifiées</a:t>
            </a:r>
            <a:r>
              <a:rPr lang="en-CA" dirty="0"/>
              <a:t> par un </a:t>
            </a:r>
            <a:r>
              <a:rPr lang="en-CA" dirty="0" err="1"/>
              <a:t>attribut</a:t>
            </a:r>
            <a:r>
              <a:rPr lang="en-CA" dirty="0"/>
              <a:t> "name".</a:t>
            </a:r>
          </a:p>
          <a:p>
            <a:pPr lvl="1"/>
            <a:r>
              <a:rPr lang="en-CA" dirty="0"/>
              <a:t>Un bouton de type "Submit"</a:t>
            </a:r>
          </a:p>
          <a:p>
            <a:pPr lvl="1"/>
            <a:r>
              <a:rPr lang="en-CA" dirty="0"/>
              <a:t>Une </a:t>
            </a:r>
            <a:r>
              <a:rPr lang="en-CA" dirty="0" err="1"/>
              <a:t>propriété</a:t>
            </a:r>
            <a:r>
              <a:rPr lang="en-CA" dirty="0"/>
              <a:t> "action" qui </a:t>
            </a:r>
            <a:r>
              <a:rPr lang="en-CA" dirty="0" err="1"/>
              <a:t>indique</a:t>
            </a:r>
            <a:r>
              <a:rPr lang="en-CA" dirty="0"/>
              <a:t> le lien </a:t>
            </a:r>
            <a:r>
              <a:rPr lang="en-CA" dirty="0" err="1"/>
              <a:t>ou</a:t>
            </a:r>
            <a:r>
              <a:rPr lang="en-CA" dirty="0"/>
              <a:t> </a:t>
            </a:r>
            <a:r>
              <a:rPr lang="en-CA" dirty="0" err="1"/>
              <a:t>soumettre</a:t>
            </a:r>
            <a:r>
              <a:rPr lang="en-CA" dirty="0"/>
              <a:t> les </a:t>
            </a:r>
            <a:r>
              <a:rPr lang="en-CA" dirty="0" err="1"/>
              <a:t>données</a:t>
            </a:r>
            <a:endParaRPr lang="en-CA" dirty="0"/>
          </a:p>
          <a:p>
            <a:pPr lvl="1"/>
            <a:r>
              <a:rPr lang="en-CA" dirty="0" err="1"/>
              <a:t>Idéalement</a:t>
            </a:r>
            <a:r>
              <a:rPr lang="en-CA" dirty="0"/>
              <a:t>, on </a:t>
            </a:r>
            <a:r>
              <a:rPr lang="en-CA" dirty="0" err="1"/>
              <a:t>peut</a:t>
            </a:r>
            <a:r>
              <a:rPr lang="en-CA" dirty="0"/>
              <a:t> </a:t>
            </a:r>
            <a:r>
              <a:rPr lang="en-CA" dirty="0" err="1"/>
              <a:t>également</a:t>
            </a:r>
            <a:r>
              <a:rPr lang="en-CA" dirty="0"/>
              <a:t> </a:t>
            </a:r>
            <a:r>
              <a:rPr lang="en-CA" dirty="0" err="1"/>
              <a:t>définir</a:t>
            </a:r>
            <a:r>
              <a:rPr lang="en-CA" dirty="0"/>
              <a:t> </a:t>
            </a:r>
            <a:r>
              <a:rPr lang="en-CA" dirty="0" err="1"/>
              <a:t>une</a:t>
            </a:r>
            <a:r>
              <a:rPr lang="en-CA" dirty="0"/>
              <a:t> </a:t>
            </a:r>
            <a:r>
              <a:rPr lang="en-CA" dirty="0" err="1"/>
              <a:t>propriété</a:t>
            </a:r>
            <a:r>
              <a:rPr lang="en-CA" dirty="0"/>
              <a:t> "method" du </a:t>
            </a:r>
            <a:r>
              <a:rPr lang="en-CA" dirty="0" err="1"/>
              <a:t>formulaire</a:t>
            </a:r>
            <a:r>
              <a:rPr lang="en-CA" dirty="0"/>
              <a:t> de type POST. Nous </a:t>
            </a:r>
            <a:r>
              <a:rPr lang="en-CA" dirty="0" err="1"/>
              <a:t>verrons</a:t>
            </a:r>
            <a:r>
              <a:rPr lang="en-CA" dirty="0"/>
              <a:t> plus </a:t>
            </a:r>
            <a:r>
              <a:rPr lang="en-CA" dirty="0" err="1"/>
              <a:t>en</a:t>
            </a:r>
            <a:r>
              <a:rPr lang="en-CA" dirty="0"/>
              <a:t> </a:t>
            </a:r>
            <a:r>
              <a:rPr lang="en-CA" dirty="0" err="1"/>
              <a:t>détail</a:t>
            </a:r>
            <a:r>
              <a:rPr lang="en-CA" dirty="0"/>
              <a:t> dans le </a:t>
            </a:r>
            <a:r>
              <a:rPr lang="en-CA" dirty="0" err="1"/>
              <a:t>cours</a:t>
            </a:r>
            <a:r>
              <a:rPr lang="en-CA" dirty="0"/>
              <a:t> </a:t>
            </a:r>
            <a:r>
              <a:rPr lang="en-CA" dirty="0" err="1"/>
              <a:t>l'usage</a:t>
            </a:r>
            <a:r>
              <a:rPr lang="en-CA" dirty="0"/>
              <a:t> de la </a:t>
            </a:r>
            <a:r>
              <a:rPr lang="en-CA" dirty="0" err="1"/>
              <a:t>méthode</a:t>
            </a:r>
            <a:r>
              <a:rPr lang="en-CA" dirty="0"/>
              <a:t> "POST".</a:t>
            </a:r>
          </a:p>
          <a:p>
            <a:pPr lvl="1"/>
            <a:endParaRPr lang="en-CA" dirty="0"/>
          </a:p>
          <a:p>
            <a:pPr lvl="1"/>
            <a:endParaRPr lang="fr-CA" dirty="0"/>
          </a:p>
          <a:p>
            <a:endParaRPr lang="fr-CA" dirty="0"/>
          </a:p>
        </p:txBody>
      </p:sp>
    </p:spTree>
    <p:extLst>
      <p:ext uri="{BB962C8B-B14F-4D97-AF65-F5344CB8AC3E}">
        <p14:creationId xmlns:p14="http://schemas.microsoft.com/office/powerpoint/2010/main" val="1526217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BF850-2CCD-42FA-BB8C-C4280B23752C}"/>
              </a:ext>
            </a:extLst>
          </p:cNvPr>
          <p:cNvSpPr>
            <a:spLocks noGrp="1"/>
          </p:cNvSpPr>
          <p:nvPr>
            <p:ph type="title"/>
            <p:custDataLst>
              <p:tags r:id="rId1"/>
            </p:custDataLst>
          </p:nvPr>
        </p:nvSpPr>
        <p:spPr/>
        <p:txBody>
          <a:bodyPr/>
          <a:lstStyle/>
          <a:p>
            <a:r>
              <a:rPr lang="en-CA" dirty="0"/>
              <a:t>Les </a:t>
            </a:r>
            <a:r>
              <a:rPr lang="en-CA" dirty="0" err="1"/>
              <a:t>formulaires</a:t>
            </a:r>
            <a:endParaRPr lang="fr-CA" dirty="0"/>
          </a:p>
        </p:txBody>
      </p:sp>
      <p:sp>
        <p:nvSpPr>
          <p:cNvPr id="3" name="Content Placeholder 2">
            <a:extLst>
              <a:ext uri="{FF2B5EF4-FFF2-40B4-BE49-F238E27FC236}">
                <a16:creationId xmlns:a16="http://schemas.microsoft.com/office/drawing/2014/main" id="{5B088CB8-61F8-4B8B-A1E9-683BC5F318D3}"/>
              </a:ext>
            </a:extLst>
          </p:cNvPr>
          <p:cNvSpPr>
            <a:spLocks noGrp="1"/>
          </p:cNvSpPr>
          <p:nvPr>
            <p:ph idx="1"/>
            <p:custDataLst>
              <p:tags r:id="rId2"/>
            </p:custDataLst>
          </p:nvPr>
        </p:nvSpPr>
        <p:spPr/>
        <p:txBody>
          <a:bodyPr/>
          <a:lstStyle/>
          <a:p>
            <a:r>
              <a:rPr lang="en-CA" dirty="0" err="1"/>
              <a:t>Prenons</a:t>
            </a:r>
            <a:r>
              <a:rPr lang="en-CA" dirty="0"/>
              <a:t> un </a:t>
            </a:r>
            <a:r>
              <a:rPr lang="en-CA" dirty="0" err="1"/>
              <a:t>exemple</a:t>
            </a:r>
            <a:r>
              <a:rPr lang="en-CA" dirty="0"/>
              <a:t> de w3School </a:t>
            </a:r>
            <a:r>
              <a:rPr lang="en-CA" dirty="0" err="1"/>
              <a:t>légèrement</a:t>
            </a:r>
            <a:r>
              <a:rPr lang="en-CA" dirty="0"/>
              <a:t> </a:t>
            </a:r>
            <a:r>
              <a:rPr lang="en-CA" dirty="0" err="1"/>
              <a:t>modifié</a:t>
            </a:r>
            <a:r>
              <a:rPr lang="en-CA" dirty="0"/>
              <a:t>.</a:t>
            </a:r>
          </a:p>
          <a:p>
            <a:pPr lvl="1"/>
            <a:endParaRPr lang="fr-CA" dirty="0"/>
          </a:p>
          <a:p>
            <a:endParaRPr lang="fr-CA" dirty="0"/>
          </a:p>
        </p:txBody>
      </p:sp>
      <p:pic>
        <p:nvPicPr>
          <p:cNvPr id="4" name="Picture 3">
            <a:extLst>
              <a:ext uri="{FF2B5EF4-FFF2-40B4-BE49-F238E27FC236}">
                <a16:creationId xmlns:a16="http://schemas.microsoft.com/office/drawing/2014/main" id="{21D9E1C9-C6EE-4FA5-83E1-0746DF15A4A5}"/>
              </a:ext>
            </a:extLst>
          </p:cNvPr>
          <p:cNvPicPr>
            <a:picLocks noChangeAspect="1"/>
          </p:cNvPicPr>
          <p:nvPr>
            <p:custDataLst>
              <p:tags r:id="rId3"/>
            </p:custDataLst>
          </p:nvPr>
        </p:nvPicPr>
        <p:blipFill>
          <a:blip r:embed="rId6"/>
          <a:stretch>
            <a:fillRect/>
          </a:stretch>
        </p:blipFill>
        <p:spPr>
          <a:xfrm>
            <a:off x="1235706" y="2583795"/>
            <a:ext cx="8353425" cy="3133725"/>
          </a:xfrm>
          <a:prstGeom prst="rect">
            <a:avLst/>
          </a:prstGeom>
        </p:spPr>
      </p:pic>
      <p:sp>
        <p:nvSpPr>
          <p:cNvPr id="5" name="TextBox 4">
            <a:extLst>
              <a:ext uri="{FF2B5EF4-FFF2-40B4-BE49-F238E27FC236}">
                <a16:creationId xmlns:a16="http://schemas.microsoft.com/office/drawing/2014/main" id="{9EE89454-94DE-4F0F-9304-6CEEB6EF1437}"/>
              </a:ext>
            </a:extLst>
          </p:cNvPr>
          <p:cNvSpPr txBox="1"/>
          <p:nvPr>
            <p:custDataLst>
              <p:tags r:id="rId4"/>
            </p:custDataLst>
          </p:nvPr>
        </p:nvSpPr>
        <p:spPr>
          <a:xfrm>
            <a:off x="1235706" y="5922847"/>
            <a:ext cx="4596130" cy="369332"/>
          </a:xfrm>
          <a:prstGeom prst="rect">
            <a:avLst/>
          </a:prstGeom>
          <a:noFill/>
        </p:spPr>
        <p:txBody>
          <a:bodyPr wrap="none" rtlCol="0">
            <a:spAutoFit/>
          </a:bodyPr>
          <a:lstStyle/>
          <a:p>
            <a:r>
              <a:rPr lang="en-CA" dirty="0"/>
              <a:t>Ce </a:t>
            </a:r>
            <a:r>
              <a:rPr lang="en-CA" dirty="0" err="1"/>
              <a:t>formulaire</a:t>
            </a:r>
            <a:r>
              <a:rPr lang="en-CA" dirty="0"/>
              <a:t> </a:t>
            </a:r>
            <a:r>
              <a:rPr lang="en-CA" dirty="0" err="1"/>
              <a:t>est-il</a:t>
            </a:r>
            <a:r>
              <a:rPr lang="en-CA" dirty="0"/>
              <a:t> </a:t>
            </a:r>
            <a:r>
              <a:rPr lang="en-CA" dirty="0" err="1"/>
              <a:t>correctement</a:t>
            </a:r>
            <a:r>
              <a:rPr lang="en-CA" dirty="0"/>
              <a:t> </a:t>
            </a:r>
            <a:r>
              <a:rPr lang="en-CA" dirty="0" err="1"/>
              <a:t>créé</a:t>
            </a:r>
            <a:r>
              <a:rPr lang="en-CA" dirty="0"/>
              <a:t>?</a:t>
            </a:r>
            <a:endParaRPr lang="fr-CA" dirty="0"/>
          </a:p>
        </p:txBody>
      </p:sp>
    </p:spTree>
    <p:extLst>
      <p:ext uri="{BB962C8B-B14F-4D97-AF65-F5344CB8AC3E}">
        <p14:creationId xmlns:p14="http://schemas.microsoft.com/office/powerpoint/2010/main" val="795192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0A23-6D15-4464-85CC-80CC5AAFD573}"/>
              </a:ext>
            </a:extLst>
          </p:cNvPr>
          <p:cNvSpPr>
            <a:spLocks noGrp="1"/>
          </p:cNvSpPr>
          <p:nvPr>
            <p:ph type="title"/>
            <p:custDataLst>
              <p:tags r:id="rId1"/>
            </p:custDataLst>
          </p:nvPr>
        </p:nvSpPr>
        <p:spPr/>
        <p:txBody>
          <a:bodyPr/>
          <a:lstStyle/>
          <a:p>
            <a:r>
              <a:rPr lang="en-CA" dirty="0"/>
              <a:t>Les codes </a:t>
            </a:r>
            <a:r>
              <a:rPr lang="en-CA" dirty="0" err="1"/>
              <a:t>d'entité</a:t>
            </a:r>
            <a:endParaRPr lang="fr-CA" dirty="0"/>
          </a:p>
        </p:txBody>
      </p:sp>
      <p:sp>
        <p:nvSpPr>
          <p:cNvPr id="3" name="Content Placeholder 2">
            <a:extLst>
              <a:ext uri="{FF2B5EF4-FFF2-40B4-BE49-F238E27FC236}">
                <a16:creationId xmlns:a16="http://schemas.microsoft.com/office/drawing/2014/main" id="{69099BB2-7C5A-4F79-BC28-E6253CC38F6D}"/>
              </a:ext>
            </a:extLst>
          </p:cNvPr>
          <p:cNvSpPr>
            <a:spLocks noGrp="1"/>
          </p:cNvSpPr>
          <p:nvPr>
            <p:ph idx="1"/>
            <p:custDataLst>
              <p:tags r:id="rId2"/>
            </p:custDataLst>
          </p:nvPr>
        </p:nvSpPr>
        <p:spPr/>
        <p:txBody>
          <a:bodyPr/>
          <a:lstStyle/>
          <a:p>
            <a:r>
              <a:rPr lang="en-CA" dirty="0"/>
              <a:t>Les codes </a:t>
            </a:r>
            <a:r>
              <a:rPr lang="en-CA" dirty="0" err="1"/>
              <a:t>d'entité</a:t>
            </a:r>
            <a:r>
              <a:rPr lang="en-CA" dirty="0"/>
              <a:t> </a:t>
            </a:r>
            <a:r>
              <a:rPr lang="en-CA" dirty="0" err="1"/>
              <a:t>sont</a:t>
            </a:r>
            <a:r>
              <a:rPr lang="en-CA" dirty="0"/>
              <a:t> des </a:t>
            </a:r>
            <a:r>
              <a:rPr lang="en-CA" dirty="0" err="1"/>
              <a:t>séries</a:t>
            </a:r>
            <a:r>
              <a:rPr lang="en-CA" dirty="0"/>
              <a:t> de </a:t>
            </a:r>
            <a:r>
              <a:rPr lang="en-CA" dirty="0" err="1"/>
              <a:t>caractères</a:t>
            </a:r>
            <a:r>
              <a:rPr lang="en-CA" dirty="0"/>
              <a:t> qui </a:t>
            </a:r>
            <a:r>
              <a:rPr lang="en-CA" dirty="0" err="1"/>
              <a:t>servent</a:t>
            </a:r>
            <a:r>
              <a:rPr lang="en-CA" dirty="0"/>
              <a:t> à </a:t>
            </a:r>
            <a:r>
              <a:rPr lang="en-CA" dirty="0" err="1"/>
              <a:t>indiquer</a:t>
            </a:r>
            <a:r>
              <a:rPr lang="en-CA" dirty="0"/>
              <a:t> à HTML </a:t>
            </a:r>
            <a:r>
              <a:rPr lang="en-CA" dirty="0" err="1"/>
              <a:t>qu'il</a:t>
            </a:r>
            <a:r>
              <a:rPr lang="en-CA" dirty="0"/>
              <a:t> faut </a:t>
            </a:r>
            <a:r>
              <a:rPr lang="en-CA" dirty="0" err="1"/>
              <a:t>afficher</a:t>
            </a:r>
            <a:r>
              <a:rPr lang="en-CA" dirty="0"/>
              <a:t> un </a:t>
            </a:r>
            <a:r>
              <a:rPr lang="en-CA" dirty="0" err="1"/>
              <a:t>caractère</a:t>
            </a:r>
            <a:r>
              <a:rPr lang="en-CA" dirty="0"/>
              <a:t> </a:t>
            </a:r>
            <a:r>
              <a:rPr lang="en-CA" dirty="0" err="1"/>
              <a:t>spécial</a:t>
            </a:r>
            <a:r>
              <a:rPr lang="en-CA" dirty="0"/>
              <a:t> </a:t>
            </a:r>
            <a:r>
              <a:rPr lang="en-CA" dirty="0" err="1"/>
              <a:t>plutôt</a:t>
            </a:r>
            <a:r>
              <a:rPr lang="en-CA" dirty="0"/>
              <a:t> que de </a:t>
            </a:r>
            <a:r>
              <a:rPr lang="en-CA" dirty="0" err="1"/>
              <a:t>l'interpréter</a:t>
            </a:r>
            <a:r>
              <a:rPr lang="en-CA" dirty="0"/>
              <a:t> </a:t>
            </a:r>
            <a:r>
              <a:rPr lang="en-CA" dirty="0" err="1"/>
              <a:t>comme</a:t>
            </a:r>
            <a:r>
              <a:rPr lang="en-CA" dirty="0"/>
              <a:t> du code.</a:t>
            </a:r>
          </a:p>
          <a:p>
            <a:endParaRPr lang="en-CA" dirty="0"/>
          </a:p>
          <a:p>
            <a:r>
              <a:rPr lang="en-CA" dirty="0" err="1"/>
              <a:t>Imaginons</a:t>
            </a:r>
            <a:r>
              <a:rPr lang="en-CA" dirty="0"/>
              <a:t> que </a:t>
            </a:r>
            <a:r>
              <a:rPr lang="en-CA" dirty="0" err="1"/>
              <a:t>vous</a:t>
            </a:r>
            <a:r>
              <a:rPr lang="en-CA" dirty="0"/>
              <a:t> </a:t>
            </a:r>
            <a:r>
              <a:rPr lang="en-CA" dirty="0" err="1"/>
              <a:t>souhaitez</a:t>
            </a:r>
            <a:r>
              <a:rPr lang="en-CA" dirty="0"/>
              <a:t> </a:t>
            </a:r>
            <a:r>
              <a:rPr lang="en-CA" dirty="0" err="1"/>
              <a:t>écrire</a:t>
            </a:r>
            <a:r>
              <a:rPr lang="en-CA" dirty="0"/>
              <a:t> le message </a:t>
            </a:r>
            <a:r>
              <a:rPr lang="en-CA" dirty="0" err="1"/>
              <a:t>suivant</a:t>
            </a:r>
            <a:r>
              <a:rPr lang="en-CA" dirty="0"/>
              <a:t> dans </a:t>
            </a:r>
            <a:r>
              <a:rPr lang="en-CA" dirty="0" err="1"/>
              <a:t>votre</a:t>
            </a:r>
            <a:r>
              <a:rPr lang="en-CA" dirty="0"/>
              <a:t> page web:</a:t>
            </a:r>
          </a:p>
          <a:p>
            <a:pPr marL="0" indent="0">
              <a:buNone/>
            </a:pPr>
            <a:r>
              <a:rPr lang="en-CA" dirty="0"/>
              <a:t>Pour faire un retour de chariot, </a:t>
            </a:r>
            <a:r>
              <a:rPr lang="en-CA" dirty="0" err="1"/>
              <a:t>vous</a:t>
            </a:r>
            <a:r>
              <a:rPr lang="en-CA" dirty="0"/>
              <a:t> </a:t>
            </a:r>
            <a:r>
              <a:rPr lang="en-CA" dirty="0" err="1"/>
              <a:t>devez</a:t>
            </a:r>
            <a:r>
              <a:rPr lang="en-CA" dirty="0"/>
              <a:t> </a:t>
            </a:r>
            <a:r>
              <a:rPr lang="en-CA" dirty="0" err="1"/>
              <a:t>utiliser</a:t>
            </a:r>
            <a:r>
              <a:rPr lang="en-CA" dirty="0"/>
              <a:t> </a:t>
            </a:r>
            <a:r>
              <a:rPr lang="en-CA" dirty="0" err="1"/>
              <a:t>une</a:t>
            </a:r>
            <a:r>
              <a:rPr lang="en-CA" dirty="0"/>
              <a:t> </a:t>
            </a:r>
            <a:r>
              <a:rPr lang="en-CA" dirty="0" err="1"/>
              <a:t>balise</a:t>
            </a:r>
            <a:r>
              <a:rPr lang="en-CA" dirty="0"/>
              <a:t> '&lt;</a:t>
            </a:r>
            <a:r>
              <a:rPr lang="en-CA" dirty="0" err="1"/>
              <a:t>br</a:t>
            </a:r>
            <a:r>
              <a:rPr lang="en-CA" dirty="0"/>
              <a:t>&gt;'</a:t>
            </a:r>
          </a:p>
          <a:p>
            <a:pPr marL="0" indent="0">
              <a:buNone/>
            </a:pPr>
            <a:endParaRPr lang="en-CA" dirty="0"/>
          </a:p>
          <a:p>
            <a:r>
              <a:rPr lang="en-CA" dirty="0"/>
              <a:t>Que se </a:t>
            </a:r>
            <a:r>
              <a:rPr lang="en-CA" dirty="0" err="1"/>
              <a:t>passera</a:t>
            </a:r>
            <a:r>
              <a:rPr lang="en-CA" dirty="0"/>
              <a:t>-t-</a:t>
            </a:r>
            <a:r>
              <a:rPr lang="en-CA" dirty="0" err="1"/>
              <a:t>il</a:t>
            </a:r>
            <a:r>
              <a:rPr lang="en-CA" dirty="0"/>
              <a:t>?</a:t>
            </a:r>
          </a:p>
          <a:p>
            <a:endParaRPr lang="fr-CA" dirty="0"/>
          </a:p>
        </p:txBody>
      </p:sp>
    </p:spTree>
    <p:extLst>
      <p:ext uri="{BB962C8B-B14F-4D97-AF65-F5344CB8AC3E}">
        <p14:creationId xmlns:p14="http://schemas.microsoft.com/office/powerpoint/2010/main" val="425097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0A23-6D15-4464-85CC-80CC5AAFD573}"/>
              </a:ext>
            </a:extLst>
          </p:cNvPr>
          <p:cNvSpPr>
            <a:spLocks noGrp="1"/>
          </p:cNvSpPr>
          <p:nvPr>
            <p:ph type="title"/>
            <p:custDataLst>
              <p:tags r:id="rId1"/>
            </p:custDataLst>
          </p:nvPr>
        </p:nvSpPr>
        <p:spPr/>
        <p:txBody>
          <a:bodyPr/>
          <a:lstStyle/>
          <a:p>
            <a:r>
              <a:rPr lang="en-CA" dirty="0"/>
              <a:t>Les codes </a:t>
            </a:r>
            <a:r>
              <a:rPr lang="en-CA" dirty="0" err="1"/>
              <a:t>d'entité</a:t>
            </a:r>
            <a:endParaRPr lang="fr-CA" dirty="0"/>
          </a:p>
        </p:txBody>
      </p:sp>
      <p:sp>
        <p:nvSpPr>
          <p:cNvPr id="3" name="Content Placeholder 2">
            <a:extLst>
              <a:ext uri="{FF2B5EF4-FFF2-40B4-BE49-F238E27FC236}">
                <a16:creationId xmlns:a16="http://schemas.microsoft.com/office/drawing/2014/main" id="{69099BB2-7C5A-4F79-BC28-E6253CC38F6D}"/>
              </a:ext>
            </a:extLst>
          </p:cNvPr>
          <p:cNvSpPr>
            <a:spLocks noGrp="1"/>
          </p:cNvSpPr>
          <p:nvPr>
            <p:ph idx="1"/>
            <p:custDataLst>
              <p:tags r:id="rId2"/>
            </p:custDataLst>
          </p:nvPr>
        </p:nvSpPr>
        <p:spPr/>
        <p:txBody>
          <a:bodyPr/>
          <a:lstStyle/>
          <a:p>
            <a:r>
              <a:rPr lang="en-CA" dirty="0" err="1"/>
              <a:t>Réponse</a:t>
            </a:r>
            <a:r>
              <a:rPr lang="en-CA" dirty="0"/>
              <a:t>: </a:t>
            </a:r>
            <a:r>
              <a:rPr lang="en-CA" dirty="0" err="1"/>
              <a:t>Votre</a:t>
            </a:r>
            <a:r>
              <a:rPr lang="en-CA" dirty="0"/>
              <a:t> code HTML </a:t>
            </a:r>
            <a:r>
              <a:rPr lang="en-CA" dirty="0" err="1"/>
              <a:t>interprétera</a:t>
            </a:r>
            <a:r>
              <a:rPr lang="en-CA" dirty="0"/>
              <a:t> &lt;</a:t>
            </a:r>
            <a:r>
              <a:rPr lang="en-CA" dirty="0" err="1"/>
              <a:t>br</a:t>
            </a:r>
            <a:r>
              <a:rPr lang="en-CA" dirty="0"/>
              <a:t>&gt; </a:t>
            </a:r>
            <a:r>
              <a:rPr lang="en-CA" dirty="0" err="1"/>
              <a:t>comme</a:t>
            </a:r>
            <a:r>
              <a:rPr lang="en-CA" dirty="0"/>
              <a:t> un retour de chariot et </a:t>
            </a:r>
            <a:r>
              <a:rPr lang="en-CA" dirty="0" err="1"/>
              <a:t>affichera</a:t>
            </a:r>
            <a:r>
              <a:rPr lang="en-CA" dirty="0"/>
              <a:t> </a:t>
            </a:r>
            <a:r>
              <a:rPr lang="en-CA" dirty="0" err="1"/>
              <a:t>réellement</a:t>
            </a:r>
            <a:r>
              <a:rPr lang="en-CA" dirty="0"/>
              <a:t> un retour de chariot dans </a:t>
            </a:r>
            <a:r>
              <a:rPr lang="en-CA" dirty="0" err="1"/>
              <a:t>votre</a:t>
            </a:r>
            <a:r>
              <a:rPr lang="en-CA" dirty="0"/>
              <a:t> page web.</a:t>
            </a:r>
          </a:p>
          <a:p>
            <a:endParaRPr lang="en-CA" dirty="0"/>
          </a:p>
          <a:p>
            <a:r>
              <a:rPr lang="en-CA" dirty="0"/>
              <a:t>Comment </a:t>
            </a:r>
            <a:r>
              <a:rPr lang="en-CA" dirty="0" err="1"/>
              <a:t>solutionner</a:t>
            </a:r>
            <a:r>
              <a:rPr lang="en-CA" dirty="0"/>
              <a:t> </a:t>
            </a:r>
            <a:r>
              <a:rPr lang="en-CA" dirty="0" err="1"/>
              <a:t>ce</a:t>
            </a:r>
            <a:r>
              <a:rPr lang="en-CA" dirty="0"/>
              <a:t> </a:t>
            </a:r>
            <a:r>
              <a:rPr lang="en-CA" dirty="0" err="1"/>
              <a:t>problème</a:t>
            </a:r>
            <a:r>
              <a:rPr lang="en-CA" dirty="0"/>
              <a:t>?</a:t>
            </a:r>
          </a:p>
          <a:p>
            <a:endParaRPr lang="fr-CA" dirty="0"/>
          </a:p>
        </p:txBody>
      </p:sp>
    </p:spTree>
    <p:extLst>
      <p:ext uri="{BB962C8B-B14F-4D97-AF65-F5344CB8AC3E}">
        <p14:creationId xmlns:p14="http://schemas.microsoft.com/office/powerpoint/2010/main" val="3253533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0A23-6D15-4464-85CC-80CC5AAFD573}"/>
              </a:ext>
            </a:extLst>
          </p:cNvPr>
          <p:cNvSpPr>
            <a:spLocks noGrp="1"/>
          </p:cNvSpPr>
          <p:nvPr>
            <p:ph type="title"/>
            <p:custDataLst>
              <p:tags r:id="rId1"/>
            </p:custDataLst>
          </p:nvPr>
        </p:nvSpPr>
        <p:spPr/>
        <p:txBody>
          <a:bodyPr/>
          <a:lstStyle/>
          <a:p>
            <a:r>
              <a:rPr lang="en-CA" dirty="0"/>
              <a:t>Les codes </a:t>
            </a:r>
            <a:r>
              <a:rPr lang="en-CA" dirty="0" err="1"/>
              <a:t>d'entité</a:t>
            </a:r>
            <a:endParaRPr lang="fr-CA" dirty="0"/>
          </a:p>
        </p:txBody>
      </p:sp>
      <p:sp>
        <p:nvSpPr>
          <p:cNvPr id="3" name="Content Placeholder 2">
            <a:extLst>
              <a:ext uri="{FF2B5EF4-FFF2-40B4-BE49-F238E27FC236}">
                <a16:creationId xmlns:a16="http://schemas.microsoft.com/office/drawing/2014/main" id="{69099BB2-7C5A-4F79-BC28-E6253CC38F6D}"/>
              </a:ext>
            </a:extLst>
          </p:cNvPr>
          <p:cNvSpPr>
            <a:spLocks noGrp="1"/>
          </p:cNvSpPr>
          <p:nvPr>
            <p:ph idx="1"/>
            <p:custDataLst>
              <p:tags r:id="rId2"/>
            </p:custDataLst>
          </p:nvPr>
        </p:nvSpPr>
        <p:spPr/>
        <p:txBody>
          <a:bodyPr/>
          <a:lstStyle/>
          <a:p>
            <a:r>
              <a:rPr lang="en-CA" dirty="0"/>
              <a:t>Le </a:t>
            </a:r>
            <a:r>
              <a:rPr lang="en-CA" dirty="0" err="1"/>
              <a:t>problème</a:t>
            </a:r>
            <a:r>
              <a:rPr lang="en-CA" dirty="0"/>
              <a:t> </a:t>
            </a:r>
            <a:r>
              <a:rPr lang="en-CA" dirty="0" err="1"/>
              <a:t>vient</a:t>
            </a:r>
            <a:r>
              <a:rPr lang="en-CA" dirty="0"/>
              <a:t> du fait que les </a:t>
            </a:r>
            <a:r>
              <a:rPr lang="en-CA" dirty="0" err="1"/>
              <a:t>balises</a:t>
            </a:r>
            <a:r>
              <a:rPr lang="en-CA" dirty="0"/>
              <a:t> &lt; &gt; </a:t>
            </a:r>
            <a:r>
              <a:rPr lang="en-CA" dirty="0" err="1"/>
              <a:t>sont</a:t>
            </a:r>
            <a:r>
              <a:rPr lang="en-CA" dirty="0"/>
              <a:t> </a:t>
            </a:r>
            <a:r>
              <a:rPr lang="en-CA" dirty="0" err="1"/>
              <a:t>interprétées</a:t>
            </a:r>
            <a:r>
              <a:rPr lang="en-CA" dirty="0"/>
              <a:t> </a:t>
            </a:r>
            <a:r>
              <a:rPr lang="en-CA" dirty="0" err="1"/>
              <a:t>comme</a:t>
            </a:r>
            <a:r>
              <a:rPr lang="en-CA" dirty="0"/>
              <a:t> du code. Nous </a:t>
            </a:r>
            <a:r>
              <a:rPr lang="en-CA" dirty="0" err="1"/>
              <a:t>voudrions</a:t>
            </a:r>
            <a:r>
              <a:rPr lang="en-CA" dirty="0"/>
              <a:t> faire </a:t>
            </a:r>
            <a:r>
              <a:rPr lang="en-CA" dirty="0" err="1"/>
              <a:t>comprendre</a:t>
            </a:r>
            <a:r>
              <a:rPr lang="en-CA" dirty="0"/>
              <a:t> à HTML que </a:t>
            </a:r>
            <a:r>
              <a:rPr lang="en-CA" dirty="0" err="1"/>
              <a:t>ce</a:t>
            </a:r>
            <a:r>
              <a:rPr lang="en-CA" dirty="0"/>
              <a:t> </a:t>
            </a:r>
            <a:r>
              <a:rPr lang="en-CA" dirty="0" err="1"/>
              <a:t>sont</a:t>
            </a:r>
            <a:r>
              <a:rPr lang="en-CA" dirty="0"/>
              <a:t> bien des </a:t>
            </a:r>
            <a:r>
              <a:rPr lang="en-CA" dirty="0" err="1"/>
              <a:t>symboles</a:t>
            </a:r>
            <a:r>
              <a:rPr lang="en-CA" dirty="0"/>
              <a:t> de "&lt;" et "&gt;" que nous </a:t>
            </a:r>
            <a:r>
              <a:rPr lang="en-CA" dirty="0" err="1"/>
              <a:t>souhaitons</a:t>
            </a:r>
            <a:r>
              <a:rPr lang="en-CA" dirty="0"/>
              <a:t> </a:t>
            </a:r>
            <a:r>
              <a:rPr lang="en-CA" dirty="0" err="1"/>
              <a:t>afficher</a:t>
            </a:r>
            <a:r>
              <a:rPr lang="en-CA" dirty="0"/>
              <a:t> </a:t>
            </a:r>
            <a:r>
              <a:rPr lang="en-CA" dirty="0" err="1"/>
              <a:t>visuellement</a:t>
            </a:r>
            <a:r>
              <a:rPr lang="en-CA" dirty="0"/>
              <a:t> à </a:t>
            </a:r>
            <a:r>
              <a:rPr lang="en-CA" dirty="0" err="1"/>
              <a:t>l'utilisateur</a:t>
            </a:r>
            <a:r>
              <a:rPr lang="en-CA" dirty="0"/>
              <a:t>.</a:t>
            </a:r>
          </a:p>
          <a:p>
            <a:endParaRPr lang="en-CA" dirty="0"/>
          </a:p>
          <a:p>
            <a:r>
              <a:rPr lang="en-CA" dirty="0"/>
              <a:t>Nous </a:t>
            </a:r>
            <a:r>
              <a:rPr lang="en-CA" dirty="0" err="1"/>
              <a:t>devrons</a:t>
            </a:r>
            <a:r>
              <a:rPr lang="en-CA" dirty="0"/>
              <a:t> </a:t>
            </a:r>
            <a:r>
              <a:rPr lang="en-CA" dirty="0" err="1"/>
              <a:t>donc</a:t>
            </a:r>
            <a:r>
              <a:rPr lang="en-CA" dirty="0"/>
              <a:t> les </a:t>
            </a:r>
            <a:r>
              <a:rPr lang="en-CA" dirty="0" err="1"/>
              <a:t>remplacer</a:t>
            </a:r>
            <a:r>
              <a:rPr lang="en-CA" dirty="0"/>
              <a:t> par des codes </a:t>
            </a:r>
            <a:r>
              <a:rPr lang="en-CA" dirty="0" err="1"/>
              <a:t>d'entités</a:t>
            </a:r>
            <a:r>
              <a:rPr lang="en-CA" dirty="0"/>
              <a:t>.</a:t>
            </a:r>
          </a:p>
          <a:p>
            <a:endParaRPr lang="fr-CA" dirty="0"/>
          </a:p>
        </p:txBody>
      </p:sp>
    </p:spTree>
    <p:extLst>
      <p:ext uri="{BB962C8B-B14F-4D97-AF65-F5344CB8AC3E}">
        <p14:creationId xmlns:p14="http://schemas.microsoft.com/office/powerpoint/2010/main" val="452284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0A23-6D15-4464-85CC-80CC5AAFD573}"/>
              </a:ext>
            </a:extLst>
          </p:cNvPr>
          <p:cNvSpPr>
            <a:spLocks noGrp="1"/>
          </p:cNvSpPr>
          <p:nvPr>
            <p:ph type="title"/>
            <p:custDataLst>
              <p:tags r:id="rId1"/>
            </p:custDataLst>
          </p:nvPr>
        </p:nvSpPr>
        <p:spPr/>
        <p:txBody>
          <a:bodyPr/>
          <a:lstStyle/>
          <a:p>
            <a:r>
              <a:rPr lang="en-CA" dirty="0"/>
              <a:t>Les codes </a:t>
            </a:r>
            <a:r>
              <a:rPr lang="en-CA" dirty="0" err="1"/>
              <a:t>d'entité</a:t>
            </a:r>
            <a:endParaRPr lang="fr-CA" dirty="0"/>
          </a:p>
        </p:txBody>
      </p:sp>
      <p:sp>
        <p:nvSpPr>
          <p:cNvPr id="3" name="Content Placeholder 2">
            <a:extLst>
              <a:ext uri="{FF2B5EF4-FFF2-40B4-BE49-F238E27FC236}">
                <a16:creationId xmlns:a16="http://schemas.microsoft.com/office/drawing/2014/main" id="{69099BB2-7C5A-4F79-BC28-E6253CC38F6D}"/>
              </a:ext>
            </a:extLst>
          </p:cNvPr>
          <p:cNvSpPr>
            <a:spLocks noGrp="1"/>
          </p:cNvSpPr>
          <p:nvPr>
            <p:ph idx="1"/>
            <p:custDataLst>
              <p:tags r:id="rId2"/>
            </p:custDataLst>
          </p:nvPr>
        </p:nvSpPr>
        <p:spPr>
          <a:xfrm>
            <a:off x="1103312" y="2052918"/>
            <a:ext cx="9274684" cy="4195481"/>
          </a:xfrm>
        </p:spPr>
        <p:txBody>
          <a:bodyPr/>
          <a:lstStyle/>
          <a:p>
            <a:r>
              <a:rPr lang="en-CA" dirty="0" err="1"/>
              <a:t>Prenez</a:t>
            </a:r>
            <a:r>
              <a:rPr lang="en-CA" dirty="0"/>
              <a:t> </a:t>
            </a:r>
            <a:r>
              <a:rPr lang="en-CA" dirty="0" err="1"/>
              <a:t>quelques</a:t>
            </a:r>
            <a:r>
              <a:rPr lang="en-CA" dirty="0"/>
              <a:t> seconds pour </a:t>
            </a:r>
            <a:r>
              <a:rPr lang="en-CA" dirty="0" err="1"/>
              <a:t>regarder</a:t>
            </a:r>
            <a:r>
              <a:rPr lang="en-CA" dirty="0"/>
              <a:t> la </a:t>
            </a:r>
            <a:r>
              <a:rPr lang="en-CA" dirty="0" err="1"/>
              <a:t>liste</a:t>
            </a:r>
            <a:r>
              <a:rPr lang="en-CA" dirty="0"/>
              <a:t> des codes </a:t>
            </a:r>
            <a:r>
              <a:rPr lang="en-CA" dirty="0" err="1"/>
              <a:t>d'entité</a:t>
            </a:r>
            <a:r>
              <a:rPr lang="en-CA" dirty="0"/>
              <a:t> au lien </a:t>
            </a:r>
            <a:r>
              <a:rPr lang="en-CA" dirty="0" err="1"/>
              <a:t>suivant</a:t>
            </a:r>
            <a:r>
              <a:rPr lang="en-CA" dirty="0"/>
              <a:t>: </a:t>
            </a:r>
            <a:r>
              <a:rPr lang="fr-CA" dirty="0">
                <a:hlinkClick r:id="rId4"/>
              </a:rPr>
              <a:t>https://www.w3schools.com/html/html_entities.asp</a:t>
            </a:r>
            <a:endParaRPr lang="fr-CA" dirty="0"/>
          </a:p>
          <a:p>
            <a:endParaRPr lang="fr-CA" dirty="0"/>
          </a:p>
          <a:p>
            <a:r>
              <a:rPr lang="fr-CA" dirty="0"/>
              <a:t>Comment peut-on réécrire notre message? Ainsi:</a:t>
            </a:r>
          </a:p>
          <a:p>
            <a:pPr marL="0" indent="0">
              <a:buNone/>
            </a:pPr>
            <a:r>
              <a:rPr lang="en-CA" dirty="0"/>
              <a:t>Pour faire un retour de chariot, </a:t>
            </a:r>
            <a:r>
              <a:rPr lang="en-CA" dirty="0" err="1"/>
              <a:t>vous</a:t>
            </a:r>
            <a:r>
              <a:rPr lang="en-CA" dirty="0"/>
              <a:t> </a:t>
            </a:r>
            <a:r>
              <a:rPr lang="en-CA" dirty="0" err="1"/>
              <a:t>devez</a:t>
            </a:r>
            <a:r>
              <a:rPr lang="en-CA" dirty="0"/>
              <a:t> </a:t>
            </a:r>
            <a:r>
              <a:rPr lang="en-CA" dirty="0" err="1"/>
              <a:t>utiliser</a:t>
            </a:r>
            <a:r>
              <a:rPr lang="en-CA" dirty="0"/>
              <a:t> </a:t>
            </a:r>
            <a:r>
              <a:rPr lang="en-CA" dirty="0" err="1"/>
              <a:t>une</a:t>
            </a:r>
            <a:r>
              <a:rPr lang="en-CA" dirty="0"/>
              <a:t> </a:t>
            </a:r>
            <a:r>
              <a:rPr lang="en-CA" dirty="0" err="1"/>
              <a:t>balise</a:t>
            </a:r>
            <a:r>
              <a:rPr lang="en-CA" dirty="0"/>
              <a:t> '</a:t>
            </a:r>
            <a:r>
              <a:rPr lang="fr-CA" dirty="0"/>
              <a:t>&amp;</a:t>
            </a:r>
            <a:r>
              <a:rPr lang="fr-CA" dirty="0" err="1"/>
              <a:t>lt</a:t>
            </a:r>
            <a:r>
              <a:rPr lang="fr-CA" dirty="0"/>
              <a:t>;</a:t>
            </a:r>
            <a:r>
              <a:rPr lang="en-CA" dirty="0" err="1"/>
              <a:t>br&amp;gt</a:t>
            </a:r>
            <a:r>
              <a:rPr lang="en-CA" dirty="0"/>
              <a:t>;'</a:t>
            </a:r>
          </a:p>
          <a:p>
            <a:endParaRPr lang="fr-CA" dirty="0"/>
          </a:p>
          <a:p>
            <a:r>
              <a:rPr lang="fr-CA" dirty="0"/>
              <a:t>Un peu plus difficile à lire. Pourtant, il apparaitra correctement à l'utilisateur.</a:t>
            </a:r>
          </a:p>
        </p:txBody>
      </p:sp>
    </p:spTree>
    <p:extLst>
      <p:ext uri="{BB962C8B-B14F-4D97-AF65-F5344CB8AC3E}">
        <p14:creationId xmlns:p14="http://schemas.microsoft.com/office/powerpoint/2010/main" val="1258532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F597F-C196-4A89-BC73-C21E4CF2487D}"/>
              </a:ext>
            </a:extLst>
          </p:cNvPr>
          <p:cNvSpPr>
            <a:spLocks noGrp="1"/>
          </p:cNvSpPr>
          <p:nvPr>
            <p:ph type="title"/>
            <p:custDataLst>
              <p:tags r:id="rId1"/>
            </p:custDataLst>
          </p:nvPr>
        </p:nvSpPr>
        <p:spPr/>
        <p:txBody>
          <a:bodyPr/>
          <a:lstStyle/>
          <a:p>
            <a:r>
              <a:rPr lang="en-CA" dirty="0"/>
              <a:t>Les codes </a:t>
            </a:r>
            <a:r>
              <a:rPr lang="en-CA" dirty="0" err="1"/>
              <a:t>d'entité</a:t>
            </a:r>
            <a:endParaRPr lang="fr-CA" dirty="0"/>
          </a:p>
        </p:txBody>
      </p:sp>
      <p:sp>
        <p:nvSpPr>
          <p:cNvPr id="3" name="Content Placeholder 2">
            <a:extLst>
              <a:ext uri="{FF2B5EF4-FFF2-40B4-BE49-F238E27FC236}">
                <a16:creationId xmlns:a16="http://schemas.microsoft.com/office/drawing/2014/main" id="{8ADCBD46-E31B-44F9-84A3-4A169C28E09D}"/>
              </a:ext>
            </a:extLst>
          </p:cNvPr>
          <p:cNvSpPr>
            <a:spLocks noGrp="1"/>
          </p:cNvSpPr>
          <p:nvPr>
            <p:ph idx="1"/>
            <p:custDataLst>
              <p:tags r:id="rId2"/>
            </p:custDataLst>
          </p:nvPr>
        </p:nvSpPr>
        <p:spPr>
          <a:xfrm>
            <a:off x="1103312" y="2052919"/>
            <a:ext cx="8946541" cy="486096"/>
          </a:xfrm>
        </p:spPr>
        <p:txBody>
          <a:bodyPr/>
          <a:lstStyle/>
          <a:p>
            <a:r>
              <a:rPr lang="en-CA" dirty="0" err="1"/>
              <a:t>Démonstration</a:t>
            </a:r>
            <a:endParaRPr lang="fr-CA" dirty="0"/>
          </a:p>
        </p:txBody>
      </p:sp>
      <p:sp>
        <p:nvSpPr>
          <p:cNvPr id="7" name="TextBox 6">
            <a:extLst>
              <a:ext uri="{FF2B5EF4-FFF2-40B4-BE49-F238E27FC236}">
                <a16:creationId xmlns:a16="http://schemas.microsoft.com/office/drawing/2014/main" id="{F01C5EB5-450C-47EC-B678-450C5E556A14}"/>
              </a:ext>
            </a:extLst>
          </p:cNvPr>
          <p:cNvSpPr txBox="1"/>
          <p:nvPr>
            <p:custDataLst>
              <p:tags r:id="rId3"/>
            </p:custDataLst>
          </p:nvPr>
        </p:nvSpPr>
        <p:spPr>
          <a:xfrm>
            <a:off x="376839" y="2614311"/>
            <a:ext cx="2536272" cy="369332"/>
          </a:xfrm>
          <a:prstGeom prst="rect">
            <a:avLst/>
          </a:prstGeom>
          <a:noFill/>
        </p:spPr>
        <p:txBody>
          <a:bodyPr wrap="none" rtlCol="0">
            <a:spAutoFit/>
          </a:bodyPr>
          <a:lstStyle/>
          <a:p>
            <a:r>
              <a:rPr lang="en-CA" dirty="0"/>
              <a:t>Sans le code </a:t>
            </a:r>
            <a:r>
              <a:rPr lang="en-CA" dirty="0" err="1"/>
              <a:t>d'entité</a:t>
            </a:r>
            <a:endParaRPr lang="fr-CA" dirty="0"/>
          </a:p>
        </p:txBody>
      </p:sp>
      <p:sp>
        <p:nvSpPr>
          <p:cNvPr id="8" name="TextBox 7">
            <a:extLst>
              <a:ext uri="{FF2B5EF4-FFF2-40B4-BE49-F238E27FC236}">
                <a16:creationId xmlns:a16="http://schemas.microsoft.com/office/drawing/2014/main" id="{1DFB8D15-A676-4A72-BBA4-C997E68E9377}"/>
              </a:ext>
            </a:extLst>
          </p:cNvPr>
          <p:cNvSpPr txBox="1"/>
          <p:nvPr>
            <p:custDataLst>
              <p:tags r:id="rId4"/>
            </p:custDataLst>
          </p:nvPr>
        </p:nvSpPr>
        <p:spPr>
          <a:xfrm>
            <a:off x="298420" y="4400319"/>
            <a:ext cx="2632452" cy="369332"/>
          </a:xfrm>
          <a:prstGeom prst="rect">
            <a:avLst/>
          </a:prstGeom>
          <a:noFill/>
        </p:spPr>
        <p:txBody>
          <a:bodyPr wrap="none" rtlCol="0">
            <a:spAutoFit/>
          </a:bodyPr>
          <a:lstStyle/>
          <a:p>
            <a:r>
              <a:rPr lang="en-CA" dirty="0"/>
              <a:t>Avec le code </a:t>
            </a:r>
            <a:r>
              <a:rPr lang="en-CA" dirty="0" err="1"/>
              <a:t>d'entité</a:t>
            </a:r>
            <a:endParaRPr lang="fr-CA" dirty="0"/>
          </a:p>
        </p:txBody>
      </p:sp>
      <p:pic>
        <p:nvPicPr>
          <p:cNvPr id="4" name="Picture 3">
            <a:extLst>
              <a:ext uri="{FF2B5EF4-FFF2-40B4-BE49-F238E27FC236}">
                <a16:creationId xmlns:a16="http://schemas.microsoft.com/office/drawing/2014/main" id="{AB2A670A-B6ED-4974-839B-F6EF8E5BF39E}"/>
              </a:ext>
            </a:extLst>
          </p:cNvPr>
          <p:cNvPicPr>
            <a:picLocks noChangeAspect="1"/>
          </p:cNvPicPr>
          <p:nvPr/>
        </p:nvPicPr>
        <p:blipFill>
          <a:blip r:embed="rId6"/>
          <a:stretch>
            <a:fillRect/>
          </a:stretch>
        </p:blipFill>
        <p:spPr>
          <a:xfrm>
            <a:off x="385457" y="3058939"/>
            <a:ext cx="10382250" cy="1123950"/>
          </a:xfrm>
          <a:prstGeom prst="rect">
            <a:avLst/>
          </a:prstGeom>
        </p:spPr>
      </p:pic>
      <p:pic>
        <p:nvPicPr>
          <p:cNvPr id="9" name="Picture 8">
            <a:extLst>
              <a:ext uri="{FF2B5EF4-FFF2-40B4-BE49-F238E27FC236}">
                <a16:creationId xmlns:a16="http://schemas.microsoft.com/office/drawing/2014/main" id="{AD016CE9-7699-4A3C-BB4E-0B3615154467}"/>
              </a:ext>
            </a:extLst>
          </p:cNvPr>
          <p:cNvPicPr>
            <a:picLocks noChangeAspect="1"/>
          </p:cNvPicPr>
          <p:nvPr/>
        </p:nvPicPr>
        <p:blipFill>
          <a:blip r:embed="rId7"/>
          <a:stretch>
            <a:fillRect/>
          </a:stretch>
        </p:blipFill>
        <p:spPr>
          <a:xfrm>
            <a:off x="385457" y="4987081"/>
            <a:ext cx="10648950" cy="1162050"/>
          </a:xfrm>
          <a:prstGeom prst="rect">
            <a:avLst/>
          </a:prstGeom>
        </p:spPr>
      </p:pic>
    </p:spTree>
    <p:extLst>
      <p:ext uri="{BB962C8B-B14F-4D97-AF65-F5344CB8AC3E}">
        <p14:creationId xmlns:p14="http://schemas.microsoft.com/office/powerpoint/2010/main" val="2604838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70A23-6D15-4464-85CC-80CC5AAFD573}"/>
              </a:ext>
            </a:extLst>
          </p:cNvPr>
          <p:cNvSpPr>
            <a:spLocks noGrp="1"/>
          </p:cNvSpPr>
          <p:nvPr>
            <p:ph type="title"/>
            <p:custDataLst>
              <p:tags r:id="rId1"/>
            </p:custDataLst>
          </p:nvPr>
        </p:nvSpPr>
        <p:spPr/>
        <p:txBody>
          <a:bodyPr/>
          <a:lstStyle/>
          <a:p>
            <a:r>
              <a:rPr lang="en-CA" dirty="0"/>
              <a:t>Les codes </a:t>
            </a:r>
            <a:r>
              <a:rPr lang="en-CA" dirty="0" err="1"/>
              <a:t>d'entité</a:t>
            </a:r>
            <a:endParaRPr lang="fr-CA" dirty="0"/>
          </a:p>
        </p:txBody>
      </p:sp>
      <p:sp>
        <p:nvSpPr>
          <p:cNvPr id="3" name="Content Placeholder 2">
            <a:extLst>
              <a:ext uri="{FF2B5EF4-FFF2-40B4-BE49-F238E27FC236}">
                <a16:creationId xmlns:a16="http://schemas.microsoft.com/office/drawing/2014/main" id="{69099BB2-7C5A-4F79-BC28-E6253CC38F6D}"/>
              </a:ext>
            </a:extLst>
          </p:cNvPr>
          <p:cNvSpPr>
            <a:spLocks noGrp="1"/>
          </p:cNvSpPr>
          <p:nvPr>
            <p:ph idx="1"/>
            <p:custDataLst>
              <p:tags r:id="rId2"/>
            </p:custDataLst>
          </p:nvPr>
        </p:nvSpPr>
        <p:spPr>
          <a:xfrm>
            <a:off x="1103312" y="2052918"/>
            <a:ext cx="9274684" cy="4195481"/>
          </a:xfrm>
        </p:spPr>
        <p:txBody>
          <a:bodyPr/>
          <a:lstStyle/>
          <a:p>
            <a:r>
              <a:rPr lang="en-CA" dirty="0"/>
              <a:t>Plus tard dans la session, nous </a:t>
            </a:r>
            <a:r>
              <a:rPr lang="en-CA" dirty="0" err="1"/>
              <a:t>en</a:t>
            </a:r>
            <a:r>
              <a:rPr lang="en-CA" dirty="0"/>
              <a:t> </a:t>
            </a:r>
            <a:r>
              <a:rPr lang="en-CA" dirty="0" err="1"/>
              <a:t>apprendrons</a:t>
            </a:r>
            <a:r>
              <a:rPr lang="en-CA" dirty="0"/>
              <a:t> </a:t>
            </a:r>
            <a:r>
              <a:rPr lang="en-CA" dirty="0" err="1"/>
              <a:t>davantage</a:t>
            </a:r>
            <a:r>
              <a:rPr lang="en-CA" dirty="0"/>
              <a:t> sur la </a:t>
            </a:r>
            <a:r>
              <a:rPr lang="en-CA" dirty="0" err="1"/>
              <a:t>sécurité</a:t>
            </a:r>
            <a:r>
              <a:rPr lang="en-CA" dirty="0"/>
              <a:t> des applications web et de quelle manière </a:t>
            </a:r>
            <a:r>
              <a:rPr lang="en-CA" dirty="0" err="1"/>
              <a:t>l'utilisation</a:t>
            </a:r>
            <a:r>
              <a:rPr lang="en-CA" dirty="0"/>
              <a:t> des codes </a:t>
            </a:r>
            <a:r>
              <a:rPr lang="en-CA" dirty="0" err="1"/>
              <a:t>d'entité</a:t>
            </a:r>
            <a:r>
              <a:rPr lang="en-CA" dirty="0"/>
              <a:t> </a:t>
            </a:r>
            <a:r>
              <a:rPr lang="en-CA" dirty="0" err="1"/>
              <a:t>joue</a:t>
            </a:r>
            <a:r>
              <a:rPr lang="en-CA" dirty="0"/>
              <a:t> un </a:t>
            </a:r>
            <a:r>
              <a:rPr lang="en-CA" dirty="0" err="1"/>
              <a:t>rôle</a:t>
            </a:r>
            <a:r>
              <a:rPr lang="en-CA" dirty="0"/>
              <a:t> </a:t>
            </a:r>
            <a:r>
              <a:rPr lang="en-CA" dirty="0" err="1"/>
              <a:t>essentiel</a:t>
            </a:r>
            <a:r>
              <a:rPr lang="en-CA" dirty="0"/>
              <a:t> </a:t>
            </a:r>
            <a:r>
              <a:rPr lang="en-CA" dirty="0" err="1"/>
              <a:t>contre</a:t>
            </a:r>
            <a:r>
              <a:rPr lang="en-CA" dirty="0"/>
              <a:t> un type </a:t>
            </a:r>
            <a:r>
              <a:rPr lang="en-CA" dirty="0" err="1"/>
              <a:t>d'attaque</a:t>
            </a:r>
            <a:r>
              <a:rPr lang="en-CA" dirty="0"/>
              <a:t> </a:t>
            </a:r>
            <a:r>
              <a:rPr lang="en-CA" dirty="0" err="1"/>
              <a:t>très</a:t>
            </a:r>
            <a:r>
              <a:rPr lang="en-CA" dirty="0"/>
              <a:t> </a:t>
            </a:r>
            <a:r>
              <a:rPr lang="en-CA" dirty="0" err="1"/>
              <a:t>commun</a:t>
            </a:r>
            <a:r>
              <a:rPr lang="en-CA" dirty="0"/>
              <a:t> </a:t>
            </a:r>
            <a:r>
              <a:rPr lang="en-CA" dirty="0" err="1"/>
              <a:t>appelé</a:t>
            </a:r>
            <a:r>
              <a:rPr lang="en-CA" dirty="0"/>
              <a:t> "Cross-site scripting" (</a:t>
            </a:r>
            <a:r>
              <a:rPr lang="en-CA" dirty="0" err="1"/>
              <a:t>ou</a:t>
            </a:r>
            <a:r>
              <a:rPr lang="en-CA" dirty="0"/>
              <a:t> XSS)</a:t>
            </a:r>
            <a:endParaRPr lang="fr-CA" dirty="0"/>
          </a:p>
        </p:txBody>
      </p:sp>
    </p:spTree>
    <p:extLst>
      <p:ext uri="{BB962C8B-B14F-4D97-AF65-F5344CB8AC3E}">
        <p14:creationId xmlns:p14="http://schemas.microsoft.com/office/powerpoint/2010/main" val="1932660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 langage JavaScript</a:t>
            </a:r>
          </a:p>
        </p:txBody>
      </p:sp>
    </p:spTree>
    <p:extLst>
      <p:ext uri="{BB962C8B-B14F-4D97-AF65-F5344CB8AC3E}">
        <p14:creationId xmlns:p14="http://schemas.microsoft.com/office/powerpoint/2010/main" val="2112392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856BC-E034-4B4A-A4DE-719C8F9134FF}"/>
              </a:ext>
            </a:extLst>
          </p:cNvPr>
          <p:cNvSpPr>
            <a:spLocks noGrp="1"/>
          </p:cNvSpPr>
          <p:nvPr>
            <p:ph type="title"/>
            <p:custDataLst>
              <p:tags r:id="rId1"/>
            </p:custDataLst>
          </p:nvPr>
        </p:nvSpPr>
        <p:spPr/>
        <p:txBody>
          <a:bodyPr/>
          <a:lstStyle/>
          <a:p>
            <a:r>
              <a:rPr lang="fr-CA" dirty="0"/>
              <a:t>Le langage </a:t>
            </a:r>
            <a:r>
              <a:rPr lang="en-CA" dirty="0"/>
              <a:t>JavaScript</a:t>
            </a:r>
            <a:endParaRPr lang="fr-CA" dirty="0"/>
          </a:p>
        </p:txBody>
      </p:sp>
      <p:sp>
        <p:nvSpPr>
          <p:cNvPr id="3" name="Content Placeholder 2">
            <a:extLst>
              <a:ext uri="{FF2B5EF4-FFF2-40B4-BE49-F238E27FC236}">
                <a16:creationId xmlns:a16="http://schemas.microsoft.com/office/drawing/2014/main" id="{9508D7FA-DF26-49E6-9337-5010C4E92DAC}"/>
              </a:ext>
            </a:extLst>
          </p:cNvPr>
          <p:cNvSpPr>
            <a:spLocks noGrp="1"/>
          </p:cNvSpPr>
          <p:nvPr>
            <p:ph idx="1"/>
            <p:custDataLst>
              <p:tags r:id="rId2"/>
            </p:custDataLst>
          </p:nvPr>
        </p:nvSpPr>
        <p:spPr/>
        <p:txBody>
          <a:bodyPr/>
          <a:lstStyle/>
          <a:p>
            <a:r>
              <a:rPr lang="en-CA" dirty="0"/>
              <a:t>Le code JavaScript </a:t>
            </a:r>
            <a:r>
              <a:rPr lang="en-CA" dirty="0" err="1"/>
              <a:t>permet</a:t>
            </a:r>
            <a:r>
              <a:rPr lang="en-CA" dirty="0"/>
              <a:t> </a:t>
            </a:r>
            <a:r>
              <a:rPr lang="en-CA" dirty="0" err="1"/>
              <a:t>d'effectuer</a:t>
            </a:r>
            <a:r>
              <a:rPr lang="en-CA" dirty="0"/>
              <a:t> les </a:t>
            </a:r>
            <a:r>
              <a:rPr lang="en-CA" dirty="0" err="1"/>
              <a:t>opérations</a:t>
            </a:r>
            <a:r>
              <a:rPr lang="en-CA" dirty="0"/>
              <a:t> </a:t>
            </a:r>
            <a:r>
              <a:rPr lang="en-CA" dirty="0" err="1"/>
              <a:t>côté</a:t>
            </a:r>
            <a:r>
              <a:rPr lang="en-CA" dirty="0"/>
              <a:t> client.</a:t>
            </a:r>
          </a:p>
          <a:p>
            <a:r>
              <a:rPr lang="en-CA" dirty="0"/>
              <a:t>Dans le cadre de </a:t>
            </a:r>
            <a:r>
              <a:rPr lang="en-CA" dirty="0" err="1"/>
              <a:t>nos</a:t>
            </a:r>
            <a:r>
              <a:rPr lang="en-CA" dirty="0"/>
              <a:t> </a:t>
            </a:r>
            <a:r>
              <a:rPr lang="en-CA" dirty="0" err="1"/>
              <a:t>projets</a:t>
            </a:r>
            <a:r>
              <a:rPr lang="en-CA" dirty="0"/>
              <a:t>, </a:t>
            </a:r>
            <a:r>
              <a:rPr lang="en-CA" dirty="0" err="1"/>
              <a:t>ces</a:t>
            </a:r>
            <a:r>
              <a:rPr lang="en-CA" dirty="0"/>
              <a:t> </a:t>
            </a:r>
            <a:r>
              <a:rPr lang="en-CA" dirty="0" err="1"/>
              <a:t>dernières</a:t>
            </a:r>
            <a:r>
              <a:rPr lang="en-CA" dirty="0"/>
              <a:t> </a:t>
            </a:r>
            <a:r>
              <a:rPr lang="en-CA" dirty="0" err="1"/>
              <a:t>permettront</a:t>
            </a:r>
            <a:r>
              <a:rPr lang="en-CA" dirty="0"/>
              <a:t> de </a:t>
            </a:r>
            <a:r>
              <a:rPr lang="en-CA" dirty="0" err="1"/>
              <a:t>valider</a:t>
            </a:r>
            <a:r>
              <a:rPr lang="en-CA" dirty="0"/>
              <a:t> les </a:t>
            </a:r>
            <a:r>
              <a:rPr lang="en-CA" dirty="0" err="1"/>
              <a:t>informations</a:t>
            </a:r>
            <a:r>
              <a:rPr lang="en-CA" dirty="0"/>
              <a:t> </a:t>
            </a:r>
            <a:r>
              <a:rPr lang="en-CA" dirty="0" err="1"/>
              <a:t>soumises</a:t>
            </a:r>
            <a:r>
              <a:rPr lang="en-CA" dirty="0"/>
              <a:t> par le client au </a:t>
            </a:r>
            <a:r>
              <a:rPr lang="en-CA" dirty="0" err="1"/>
              <a:t>serveur</a:t>
            </a:r>
            <a:r>
              <a:rPr lang="en-CA" dirty="0"/>
              <a:t> </a:t>
            </a:r>
            <a:r>
              <a:rPr lang="en-CA" dirty="0" err="1"/>
              <a:t>ainsi</a:t>
            </a:r>
            <a:r>
              <a:rPr lang="en-CA" dirty="0"/>
              <a:t> </a:t>
            </a:r>
            <a:r>
              <a:rPr lang="en-CA" dirty="0" err="1"/>
              <a:t>qu'effectuer</a:t>
            </a:r>
            <a:r>
              <a:rPr lang="en-CA" dirty="0"/>
              <a:t> des </a:t>
            </a:r>
            <a:r>
              <a:rPr lang="en-CA" dirty="0" err="1"/>
              <a:t>requêtes</a:t>
            </a:r>
            <a:r>
              <a:rPr lang="en-CA" dirty="0"/>
              <a:t> au </a:t>
            </a:r>
            <a:r>
              <a:rPr lang="en-CA" dirty="0" err="1"/>
              <a:t>serveur</a:t>
            </a:r>
            <a:r>
              <a:rPr lang="en-CA" dirty="0"/>
              <a:t> de </a:t>
            </a:r>
            <a:r>
              <a:rPr lang="en-CA" dirty="0" err="1"/>
              <a:t>façon</a:t>
            </a:r>
            <a:r>
              <a:rPr lang="en-CA" dirty="0"/>
              <a:t> </a:t>
            </a:r>
            <a:r>
              <a:rPr lang="en-CA" dirty="0" err="1"/>
              <a:t>asynchrone</a:t>
            </a:r>
            <a:r>
              <a:rPr lang="en-CA" dirty="0"/>
              <a:t> (AJAX).</a:t>
            </a:r>
          </a:p>
          <a:p>
            <a:endParaRPr lang="en-CA" dirty="0"/>
          </a:p>
          <a:p>
            <a:r>
              <a:rPr lang="en-CA" dirty="0"/>
              <a:t>Nous </a:t>
            </a:r>
            <a:r>
              <a:rPr lang="en-CA" dirty="0" err="1"/>
              <a:t>verrons</a:t>
            </a:r>
            <a:r>
              <a:rPr lang="en-CA" dirty="0"/>
              <a:t> comment </a:t>
            </a:r>
            <a:r>
              <a:rPr lang="en-CA" dirty="0" err="1"/>
              <a:t>effectuer</a:t>
            </a:r>
            <a:r>
              <a:rPr lang="en-CA" dirty="0"/>
              <a:t> des </a:t>
            </a:r>
            <a:r>
              <a:rPr lang="en-CA" dirty="0" err="1"/>
              <a:t>opérations</a:t>
            </a:r>
            <a:r>
              <a:rPr lang="en-CA" dirty="0"/>
              <a:t> dans </a:t>
            </a:r>
            <a:r>
              <a:rPr lang="en-CA" dirty="0" err="1"/>
              <a:t>cette</a:t>
            </a:r>
            <a:r>
              <a:rPr lang="en-CA" dirty="0"/>
              <a:t> section et </a:t>
            </a:r>
            <a:r>
              <a:rPr lang="en-CA" dirty="0" err="1"/>
              <a:t>verrons</a:t>
            </a:r>
            <a:r>
              <a:rPr lang="en-CA" dirty="0"/>
              <a:t> des </a:t>
            </a:r>
            <a:r>
              <a:rPr lang="en-CA" dirty="0" err="1"/>
              <a:t>exemples</a:t>
            </a:r>
            <a:r>
              <a:rPr lang="en-CA" dirty="0"/>
              <a:t> </a:t>
            </a:r>
            <a:r>
              <a:rPr lang="en-CA" dirty="0" err="1"/>
              <a:t>concrets</a:t>
            </a:r>
            <a:r>
              <a:rPr lang="en-CA" dirty="0"/>
              <a:t> tout au long de la session.</a:t>
            </a:r>
          </a:p>
        </p:txBody>
      </p:sp>
    </p:spTree>
    <p:extLst>
      <p:ext uri="{BB962C8B-B14F-4D97-AF65-F5344CB8AC3E}">
        <p14:creationId xmlns:p14="http://schemas.microsoft.com/office/powerpoint/2010/main" val="2213650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4351-8FAD-4F28-98ED-D2DAD2CF509E}"/>
              </a:ext>
            </a:extLst>
          </p:cNvPr>
          <p:cNvSpPr>
            <a:spLocks noGrp="1"/>
          </p:cNvSpPr>
          <p:nvPr>
            <p:ph type="title"/>
            <p:custDataLst>
              <p:tags r:id="rId1"/>
            </p:custDataLst>
          </p:nvPr>
        </p:nvSpPr>
        <p:spPr/>
        <p:txBody>
          <a:bodyPr/>
          <a:lstStyle/>
          <a:p>
            <a:r>
              <a:rPr lang="fr-CA" dirty="0"/>
              <a:t>Le langage </a:t>
            </a:r>
            <a:r>
              <a:rPr lang="en-CA" dirty="0"/>
              <a:t>JavaScript</a:t>
            </a:r>
            <a:endParaRPr lang="fr-CA" dirty="0"/>
          </a:p>
        </p:txBody>
      </p:sp>
      <p:sp>
        <p:nvSpPr>
          <p:cNvPr id="3" name="Content Placeholder 2">
            <a:extLst>
              <a:ext uri="{FF2B5EF4-FFF2-40B4-BE49-F238E27FC236}">
                <a16:creationId xmlns:a16="http://schemas.microsoft.com/office/drawing/2014/main" id="{F5CEE207-B40F-40CF-A347-26136C3DF1CA}"/>
              </a:ext>
            </a:extLst>
          </p:cNvPr>
          <p:cNvSpPr>
            <a:spLocks noGrp="1"/>
          </p:cNvSpPr>
          <p:nvPr>
            <p:ph idx="1"/>
            <p:custDataLst>
              <p:tags r:id="rId2"/>
            </p:custDataLst>
          </p:nvPr>
        </p:nvSpPr>
        <p:spPr/>
        <p:txBody>
          <a:bodyPr/>
          <a:lstStyle/>
          <a:p>
            <a:r>
              <a:rPr lang="en-CA" dirty="0"/>
              <a:t>Dans </a:t>
            </a:r>
            <a:r>
              <a:rPr lang="en-CA" dirty="0" err="1"/>
              <a:t>cette</a:t>
            </a:r>
            <a:r>
              <a:rPr lang="en-CA" dirty="0"/>
              <a:t> section, nous </a:t>
            </a:r>
            <a:r>
              <a:rPr lang="en-CA" dirty="0" err="1"/>
              <a:t>couvrirons</a:t>
            </a:r>
            <a:r>
              <a:rPr lang="en-CA" dirty="0"/>
              <a:t>:</a:t>
            </a:r>
          </a:p>
          <a:p>
            <a:pPr lvl="2"/>
            <a:r>
              <a:rPr lang="fr-CA" dirty="0"/>
              <a:t>Manipulation du DOM</a:t>
            </a:r>
          </a:p>
          <a:p>
            <a:pPr lvl="2"/>
            <a:r>
              <a:rPr lang="fr-CA" dirty="0"/>
              <a:t>Communication asynchrone avec AJAX</a:t>
            </a:r>
          </a:p>
          <a:p>
            <a:pPr lvl="2"/>
            <a:r>
              <a:rPr lang="fr-CA" dirty="0"/>
              <a:t>Validation des formulaires</a:t>
            </a:r>
          </a:p>
          <a:p>
            <a:endParaRPr lang="fr-CA" dirty="0"/>
          </a:p>
        </p:txBody>
      </p:sp>
    </p:spTree>
    <p:extLst>
      <p:ext uri="{BB962C8B-B14F-4D97-AF65-F5344CB8AC3E}">
        <p14:creationId xmlns:p14="http://schemas.microsoft.com/office/powerpoint/2010/main" val="20720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Manipulation du DOM</a:t>
            </a:r>
          </a:p>
        </p:txBody>
      </p:sp>
    </p:spTree>
    <p:extLst>
      <p:ext uri="{BB962C8B-B14F-4D97-AF65-F5344CB8AC3E}">
        <p14:creationId xmlns:p14="http://schemas.microsoft.com/office/powerpoint/2010/main" val="1727567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CE806-FB2E-419C-A777-6767C51672E5}"/>
              </a:ext>
            </a:extLst>
          </p:cNvPr>
          <p:cNvSpPr>
            <a:spLocks noGrp="1"/>
          </p:cNvSpPr>
          <p:nvPr>
            <p:ph type="title"/>
            <p:custDataLst>
              <p:tags r:id="rId1"/>
            </p:custDataLst>
          </p:nvPr>
        </p:nvSpPr>
        <p:spPr/>
        <p:txBody>
          <a:bodyPr/>
          <a:lstStyle/>
          <a:p>
            <a:r>
              <a:rPr lang="en-CA" dirty="0"/>
              <a:t>Manipulation du DOM</a:t>
            </a:r>
            <a:endParaRPr lang="fr-CA" dirty="0"/>
          </a:p>
        </p:txBody>
      </p:sp>
      <p:sp>
        <p:nvSpPr>
          <p:cNvPr id="3" name="Content Placeholder 2">
            <a:extLst>
              <a:ext uri="{FF2B5EF4-FFF2-40B4-BE49-F238E27FC236}">
                <a16:creationId xmlns:a16="http://schemas.microsoft.com/office/drawing/2014/main" id="{A0653F7E-A61F-4EB3-B8CE-91F0DC7AF7DB}"/>
              </a:ext>
            </a:extLst>
          </p:cNvPr>
          <p:cNvSpPr>
            <a:spLocks noGrp="1"/>
          </p:cNvSpPr>
          <p:nvPr>
            <p:ph idx="1"/>
            <p:custDataLst>
              <p:tags r:id="rId2"/>
            </p:custDataLst>
          </p:nvPr>
        </p:nvSpPr>
        <p:spPr/>
        <p:txBody>
          <a:bodyPr>
            <a:normAutofit lnSpcReduction="10000"/>
          </a:bodyPr>
          <a:lstStyle/>
          <a:p>
            <a:r>
              <a:rPr lang="en-CA" dirty="0"/>
              <a:t>DOM </a:t>
            </a:r>
            <a:r>
              <a:rPr lang="en-CA" dirty="0" err="1"/>
              <a:t>signifie</a:t>
            </a:r>
            <a:r>
              <a:rPr lang="en-CA" dirty="0"/>
              <a:t> Document Object Model.</a:t>
            </a:r>
          </a:p>
          <a:p>
            <a:r>
              <a:rPr lang="en-CA" dirty="0"/>
              <a:t>Il </a:t>
            </a:r>
            <a:r>
              <a:rPr lang="en-CA" dirty="0" err="1"/>
              <a:t>s'agit</a:t>
            </a:r>
            <a:r>
              <a:rPr lang="en-CA" dirty="0"/>
              <a:t> </a:t>
            </a:r>
            <a:r>
              <a:rPr lang="en-CA" dirty="0" err="1"/>
              <a:t>d'une</a:t>
            </a:r>
            <a:r>
              <a:rPr lang="en-CA" dirty="0"/>
              <a:t> </a:t>
            </a:r>
            <a:r>
              <a:rPr lang="en-CA" dirty="0" err="1"/>
              <a:t>représentation</a:t>
            </a:r>
            <a:r>
              <a:rPr lang="en-CA" dirty="0"/>
              <a:t> </a:t>
            </a:r>
            <a:r>
              <a:rPr lang="en-CA" dirty="0" err="1"/>
              <a:t>orientée</a:t>
            </a:r>
            <a:r>
              <a:rPr lang="en-CA" dirty="0"/>
              <a:t> </a:t>
            </a:r>
            <a:r>
              <a:rPr lang="en-CA" dirty="0" err="1"/>
              <a:t>objet</a:t>
            </a:r>
            <a:r>
              <a:rPr lang="en-CA" dirty="0"/>
              <a:t> d'un </a:t>
            </a:r>
            <a:r>
              <a:rPr lang="en-CA" dirty="0" err="1"/>
              <a:t>fichier</a:t>
            </a:r>
            <a:r>
              <a:rPr lang="en-CA" dirty="0"/>
              <a:t> HTML </a:t>
            </a:r>
            <a:r>
              <a:rPr lang="en-CA" dirty="0" err="1"/>
              <a:t>afin</a:t>
            </a:r>
            <a:r>
              <a:rPr lang="en-CA" dirty="0"/>
              <a:t> de </a:t>
            </a:r>
            <a:r>
              <a:rPr lang="en-CA" dirty="0" err="1"/>
              <a:t>faciliter</a:t>
            </a:r>
            <a:r>
              <a:rPr lang="en-CA" dirty="0"/>
              <a:t> la manipulation de son </a:t>
            </a:r>
            <a:r>
              <a:rPr lang="en-CA" dirty="0" err="1"/>
              <a:t>contenu</a:t>
            </a:r>
            <a:r>
              <a:rPr lang="en-CA" dirty="0"/>
              <a:t> à </a:t>
            </a:r>
            <a:r>
              <a:rPr lang="en-CA" dirty="0" err="1"/>
              <a:t>partir</a:t>
            </a:r>
            <a:r>
              <a:rPr lang="en-CA" dirty="0"/>
              <a:t> d'un code JavaScript.</a:t>
            </a:r>
          </a:p>
          <a:p>
            <a:r>
              <a:rPr lang="en-CA" dirty="0"/>
              <a:t>Le DOM </a:t>
            </a:r>
            <a:r>
              <a:rPr lang="en-CA" dirty="0" err="1"/>
              <a:t>permet</a:t>
            </a:r>
            <a:r>
              <a:rPr lang="en-CA" dirty="0"/>
              <a:t>, par </a:t>
            </a:r>
            <a:r>
              <a:rPr lang="en-CA" dirty="0" err="1"/>
              <a:t>exemple</a:t>
            </a:r>
            <a:r>
              <a:rPr lang="en-CA" dirty="0"/>
              <a:t>, de:</a:t>
            </a:r>
          </a:p>
          <a:p>
            <a:pPr lvl="1"/>
            <a:r>
              <a:rPr lang="en-CA" dirty="0"/>
              <a:t>Changer le </a:t>
            </a:r>
            <a:r>
              <a:rPr lang="en-CA" dirty="0" err="1"/>
              <a:t>contenu</a:t>
            </a:r>
            <a:r>
              <a:rPr lang="en-CA" dirty="0"/>
              <a:t> </a:t>
            </a:r>
            <a:r>
              <a:rPr lang="en-CA" dirty="0" err="1"/>
              <a:t>d'une</a:t>
            </a:r>
            <a:r>
              <a:rPr lang="en-CA" dirty="0"/>
              <a:t> </a:t>
            </a:r>
            <a:r>
              <a:rPr lang="en-CA" dirty="0" err="1"/>
              <a:t>balise</a:t>
            </a:r>
            <a:endParaRPr lang="en-CA" dirty="0"/>
          </a:p>
          <a:p>
            <a:pPr lvl="1"/>
            <a:r>
              <a:rPr lang="en-CA" dirty="0"/>
              <a:t>Changer la couleur d'un </a:t>
            </a:r>
            <a:r>
              <a:rPr lang="en-CA" dirty="0" err="1"/>
              <a:t>texte</a:t>
            </a:r>
            <a:endParaRPr lang="en-CA" dirty="0"/>
          </a:p>
          <a:p>
            <a:pPr lvl="1"/>
            <a:r>
              <a:rPr lang="en-CA" dirty="0" err="1"/>
              <a:t>Rendre</a:t>
            </a:r>
            <a:r>
              <a:rPr lang="en-CA" dirty="0"/>
              <a:t> un </a:t>
            </a:r>
            <a:r>
              <a:rPr lang="en-CA" dirty="0" err="1"/>
              <a:t>élément</a:t>
            </a:r>
            <a:r>
              <a:rPr lang="en-CA" dirty="0"/>
              <a:t> invisible</a:t>
            </a:r>
          </a:p>
          <a:p>
            <a:pPr lvl="1"/>
            <a:r>
              <a:rPr lang="en-CA" dirty="0"/>
              <a:t>etc.</a:t>
            </a:r>
          </a:p>
          <a:p>
            <a:r>
              <a:rPr lang="en-CA" dirty="0"/>
              <a:t>Bien que le DOM </a:t>
            </a:r>
            <a:r>
              <a:rPr lang="en-CA" dirty="0" err="1"/>
              <a:t>puisse</a:t>
            </a:r>
            <a:r>
              <a:rPr lang="en-CA" dirty="0"/>
              <a:t> </a:t>
            </a:r>
            <a:r>
              <a:rPr lang="en-CA" dirty="0" err="1"/>
              <a:t>être</a:t>
            </a:r>
            <a:r>
              <a:rPr lang="en-CA" dirty="0"/>
              <a:t> </a:t>
            </a:r>
            <a:r>
              <a:rPr lang="en-CA" dirty="0" err="1"/>
              <a:t>utilisé</a:t>
            </a:r>
            <a:r>
              <a:rPr lang="en-CA" dirty="0"/>
              <a:t> avec </a:t>
            </a:r>
            <a:r>
              <a:rPr lang="en-CA" dirty="0" err="1"/>
              <a:t>JQuery</a:t>
            </a:r>
            <a:r>
              <a:rPr lang="en-CA" dirty="0"/>
              <a:t>, nous </a:t>
            </a:r>
            <a:r>
              <a:rPr lang="en-CA" dirty="0" err="1"/>
              <a:t>utiliserons</a:t>
            </a:r>
            <a:r>
              <a:rPr lang="en-CA" dirty="0"/>
              <a:t> du JavaScript </a:t>
            </a:r>
            <a:r>
              <a:rPr lang="en-CA" dirty="0" err="1"/>
              <a:t>natif</a:t>
            </a:r>
            <a:r>
              <a:rPr lang="en-CA" dirty="0"/>
              <a:t> pour les </a:t>
            </a:r>
            <a:r>
              <a:rPr lang="en-CA" dirty="0" err="1"/>
              <a:t>exemples</a:t>
            </a:r>
            <a:r>
              <a:rPr lang="en-CA" dirty="0"/>
              <a:t>.</a:t>
            </a:r>
            <a:endParaRPr lang="fr-CA" dirty="0"/>
          </a:p>
          <a:p>
            <a:endParaRPr lang="fr-CA" dirty="0"/>
          </a:p>
        </p:txBody>
      </p:sp>
    </p:spTree>
    <p:extLst>
      <p:ext uri="{BB962C8B-B14F-4D97-AF65-F5344CB8AC3E}">
        <p14:creationId xmlns:p14="http://schemas.microsoft.com/office/powerpoint/2010/main" val="2056321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68287-456A-43AD-9858-89AF499FE97C}"/>
              </a:ext>
            </a:extLst>
          </p:cNvPr>
          <p:cNvSpPr>
            <a:spLocks noGrp="1"/>
          </p:cNvSpPr>
          <p:nvPr>
            <p:ph type="title"/>
            <p:custDataLst>
              <p:tags r:id="rId1"/>
            </p:custDataLst>
          </p:nvPr>
        </p:nvSpPr>
        <p:spPr/>
        <p:txBody>
          <a:bodyPr/>
          <a:lstStyle/>
          <a:p>
            <a:r>
              <a:rPr lang="en-CA" dirty="0"/>
              <a:t>Manipulation du DOM</a:t>
            </a:r>
            <a:endParaRPr lang="fr-CA" dirty="0"/>
          </a:p>
        </p:txBody>
      </p:sp>
      <p:sp>
        <p:nvSpPr>
          <p:cNvPr id="3" name="Content Placeholder 2">
            <a:extLst>
              <a:ext uri="{FF2B5EF4-FFF2-40B4-BE49-F238E27FC236}">
                <a16:creationId xmlns:a16="http://schemas.microsoft.com/office/drawing/2014/main" id="{8D63BA7A-4B08-46E1-991A-DE82859EE756}"/>
              </a:ext>
            </a:extLst>
          </p:cNvPr>
          <p:cNvSpPr>
            <a:spLocks noGrp="1"/>
          </p:cNvSpPr>
          <p:nvPr>
            <p:ph idx="1"/>
            <p:custDataLst>
              <p:tags r:id="rId2"/>
            </p:custDataLst>
          </p:nvPr>
        </p:nvSpPr>
        <p:spPr/>
        <p:txBody>
          <a:bodyPr/>
          <a:lstStyle/>
          <a:p>
            <a:r>
              <a:rPr lang="en-CA" dirty="0"/>
              <a:t>Le DOM </a:t>
            </a:r>
            <a:r>
              <a:rPr lang="en-CA" dirty="0" err="1"/>
              <a:t>est</a:t>
            </a:r>
            <a:r>
              <a:rPr lang="en-CA" dirty="0"/>
              <a:t> accessible </a:t>
            </a:r>
            <a:r>
              <a:rPr lang="en-CA" dirty="0" err="1"/>
              <a:t>depuis</a:t>
            </a:r>
            <a:r>
              <a:rPr lang="en-CA" dirty="0"/>
              <a:t> </a:t>
            </a:r>
            <a:r>
              <a:rPr lang="en-CA" dirty="0" err="1"/>
              <a:t>l'objet</a:t>
            </a:r>
            <a:r>
              <a:rPr lang="en-CA" dirty="0"/>
              <a:t> "document", qui </a:t>
            </a:r>
            <a:r>
              <a:rPr lang="en-CA" dirty="0" err="1"/>
              <a:t>représente</a:t>
            </a:r>
            <a:r>
              <a:rPr lang="en-CA" dirty="0"/>
              <a:t> le document HTML dans </a:t>
            </a:r>
            <a:r>
              <a:rPr lang="en-CA" dirty="0" err="1"/>
              <a:t>lequel</a:t>
            </a:r>
            <a:r>
              <a:rPr lang="en-CA" dirty="0"/>
              <a:t> le code JavaScript </a:t>
            </a:r>
            <a:r>
              <a:rPr lang="en-CA" dirty="0" err="1"/>
              <a:t>exécute</a:t>
            </a:r>
            <a:r>
              <a:rPr lang="en-CA" dirty="0"/>
              <a:t>.</a:t>
            </a:r>
          </a:p>
          <a:p>
            <a:r>
              <a:rPr lang="en-CA"/>
              <a:t>Les </a:t>
            </a:r>
            <a:r>
              <a:rPr lang="en-CA" dirty="0" err="1"/>
              <a:t>méthodes</a:t>
            </a:r>
            <a:r>
              <a:rPr lang="en-CA" dirty="0"/>
              <a:t> </a:t>
            </a:r>
            <a:r>
              <a:rPr lang="en-CA" dirty="0" err="1"/>
              <a:t>populaires</a:t>
            </a:r>
            <a:r>
              <a:rPr lang="en-CA" dirty="0"/>
              <a:t> </a:t>
            </a:r>
            <a:r>
              <a:rPr lang="en-CA" dirty="0" err="1"/>
              <a:t>sont</a:t>
            </a:r>
            <a:r>
              <a:rPr lang="en-CA" dirty="0"/>
              <a:t>:</a:t>
            </a:r>
          </a:p>
          <a:p>
            <a:pPr lvl="1"/>
            <a:r>
              <a:rPr lang="en-CA" dirty="0" err="1"/>
              <a:t>getElementById</a:t>
            </a:r>
            <a:r>
              <a:rPr lang="en-CA" dirty="0"/>
              <a:t>()</a:t>
            </a:r>
          </a:p>
          <a:p>
            <a:pPr lvl="1"/>
            <a:r>
              <a:rPr lang="en-CA" err="1"/>
              <a:t>getElementByClassName</a:t>
            </a:r>
            <a:r>
              <a:rPr lang="en-CA"/>
              <a:t>()</a:t>
            </a:r>
          </a:p>
          <a:p>
            <a:pPr lvl="1"/>
            <a:r>
              <a:rPr lang="en-CA"/>
              <a:t>querySelector()</a:t>
            </a:r>
          </a:p>
          <a:p>
            <a:pPr lvl="1"/>
            <a:r>
              <a:rPr lang="en-CA"/>
              <a:t>querySelectorAll()</a:t>
            </a:r>
            <a:endParaRPr lang="fr-CA" dirty="0"/>
          </a:p>
        </p:txBody>
      </p:sp>
    </p:spTree>
    <p:extLst>
      <p:ext uri="{BB962C8B-B14F-4D97-AF65-F5344CB8AC3E}">
        <p14:creationId xmlns:p14="http://schemas.microsoft.com/office/powerpoint/2010/main" val="1694540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5A81-7C4E-459D-9DDE-AA2D4DAF76A0}"/>
              </a:ext>
            </a:extLst>
          </p:cNvPr>
          <p:cNvSpPr>
            <a:spLocks noGrp="1"/>
          </p:cNvSpPr>
          <p:nvPr>
            <p:ph type="title"/>
            <p:custDataLst>
              <p:tags r:id="rId1"/>
            </p:custDataLst>
          </p:nvPr>
        </p:nvSpPr>
        <p:spPr>
          <a:xfrm>
            <a:off x="557335" y="3018365"/>
            <a:ext cx="9404723" cy="1400530"/>
          </a:xfrm>
        </p:spPr>
        <p:txBody>
          <a:bodyPr/>
          <a:lstStyle/>
          <a:p>
            <a:r>
              <a:rPr lang="fr-CA"/>
              <a:t>getElementById()</a:t>
            </a:r>
            <a:endParaRPr lang="fr-CA" dirty="0"/>
          </a:p>
        </p:txBody>
      </p:sp>
    </p:spTree>
    <p:extLst>
      <p:ext uri="{BB962C8B-B14F-4D97-AF65-F5344CB8AC3E}">
        <p14:creationId xmlns:p14="http://schemas.microsoft.com/office/powerpoint/2010/main" val="1762447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21744-FB06-4A2E-B9C5-8AFE0054E8FE}"/>
              </a:ext>
            </a:extLst>
          </p:cNvPr>
          <p:cNvSpPr>
            <a:spLocks noGrp="1"/>
          </p:cNvSpPr>
          <p:nvPr>
            <p:ph type="title"/>
            <p:custDataLst>
              <p:tags r:id="rId1"/>
            </p:custDataLst>
          </p:nvPr>
        </p:nvSpPr>
        <p:spPr/>
        <p:txBody>
          <a:bodyPr/>
          <a:lstStyle/>
          <a:p>
            <a:r>
              <a:rPr lang="en-CA" dirty="0" err="1"/>
              <a:t>getElementById</a:t>
            </a:r>
            <a:r>
              <a:rPr lang="en-CA" dirty="0"/>
              <a:t>()</a:t>
            </a:r>
            <a:endParaRPr lang="fr-CA" dirty="0"/>
          </a:p>
        </p:txBody>
      </p:sp>
      <p:sp>
        <p:nvSpPr>
          <p:cNvPr id="3" name="Content Placeholder 2">
            <a:extLst>
              <a:ext uri="{FF2B5EF4-FFF2-40B4-BE49-F238E27FC236}">
                <a16:creationId xmlns:a16="http://schemas.microsoft.com/office/drawing/2014/main" id="{A19E3D97-9BED-4B86-8F87-3D6E43B8520D}"/>
              </a:ext>
            </a:extLst>
          </p:cNvPr>
          <p:cNvSpPr>
            <a:spLocks noGrp="1"/>
          </p:cNvSpPr>
          <p:nvPr>
            <p:ph idx="1"/>
            <p:custDataLst>
              <p:tags r:id="rId2"/>
            </p:custDataLst>
          </p:nvPr>
        </p:nvSpPr>
        <p:spPr/>
        <p:txBody>
          <a:bodyPr/>
          <a:lstStyle/>
          <a:p>
            <a:r>
              <a:rPr lang="en-CA" dirty="0" err="1"/>
              <a:t>getElementById</a:t>
            </a:r>
            <a:r>
              <a:rPr lang="en-CA" dirty="0"/>
              <a:t>() </a:t>
            </a:r>
            <a:r>
              <a:rPr lang="en-CA" dirty="0" err="1"/>
              <a:t>est</a:t>
            </a:r>
            <a:r>
              <a:rPr lang="en-CA" dirty="0"/>
              <a:t> </a:t>
            </a:r>
            <a:r>
              <a:rPr lang="en-CA" dirty="0" err="1"/>
              <a:t>une</a:t>
            </a:r>
            <a:r>
              <a:rPr lang="en-CA" dirty="0"/>
              <a:t> </a:t>
            </a:r>
            <a:r>
              <a:rPr lang="en-CA" dirty="0" err="1"/>
              <a:t>fonction</a:t>
            </a:r>
            <a:r>
              <a:rPr lang="en-CA" dirty="0"/>
              <a:t> qui </a:t>
            </a:r>
            <a:r>
              <a:rPr lang="en-CA" dirty="0" err="1"/>
              <a:t>permet</a:t>
            </a:r>
            <a:r>
              <a:rPr lang="en-CA" dirty="0"/>
              <a:t> de </a:t>
            </a:r>
            <a:r>
              <a:rPr lang="en-CA" dirty="0" err="1"/>
              <a:t>récupérer</a:t>
            </a:r>
            <a:r>
              <a:rPr lang="en-CA" dirty="0"/>
              <a:t> un </a:t>
            </a:r>
            <a:r>
              <a:rPr lang="en-CA" dirty="0" err="1"/>
              <a:t>objet</a:t>
            </a:r>
            <a:r>
              <a:rPr lang="en-CA" dirty="0"/>
              <a:t> qui </a:t>
            </a:r>
            <a:r>
              <a:rPr lang="en-CA" dirty="0" err="1"/>
              <a:t>représente</a:t>
            </a:r>
            <a:r>
              <a:rPr lang="en-CA" dirty="0"/>
              <a:t> </a:t>
            </a:r>
            <a:r>
              <a:rPr lang="en-CA" dirty="0" err="1"/>
              <a:t>une</a:t>
            </a:r>
            <a:r>
              <a:rPr lang="en-CA" dirty="0"/>
              <a:t> </a:t>
            </a:r>
            <a:r>
              <a:rPr lang="en-CA" dirty="0" err="1"/>
              <a:t>balise</a:t>
            </a:r>
            <a:r>
              <a:rPr lang="en-CA" dirty="0"/>
              <a:t> du code HTML.</a:t>
            </a:r>
          </a:p>
          <a:p>
            <a:r>
              <a:rPr lang="en-CA" dirty="0" err="1"/>
              <a:t>Cette</a:t>
            </a:r>
            <a:r>
              <a:rPr lang="en-CA" dirty="0"/>
              <a:t> </a:t>
            </a:r>
            <a:r>
              <a:rPr lang="en-CA" dirty="0" err="1"/>
              <a:t>balise</a:t>
            </a:r>
            <a:r>
              <a:rPr lang="en-CA" dirty="0"/>
              <a:t> </a:t>
            </a:r>
            <a:r>
              <a:rPr lang="en-CA" dirty="0" err="1"/>
              <a:t>est</a:t>
            </a:r>
            <a:r>
              <a:rPr lang="en-CA" dirty="0"/>
              <a:t> </a:t>
            </a:r>
            <a:r>
              <a:rPr lang="en-CA" dirty="0" err="1"/>
              <a:t>celle</a:t>
            </a:r>
            <a:r>
              <a:rPr lang="en-CA" dirty="0"/>
              <a:t> qui </a:t>
            </a:r>
            <a:r>
              <a:rPr lang="en-CA" dirty="0" err="1"/>
              <a:t>porte</a:t>
            </a:r>
            <a:r>
              <a:rPr lang="en-CA" dirty="0"/>
              <a:t> </a:t>
            </a:r>
            <a:r>
              <a:rPr lang="en-CA" dirty="0" err="1"/>
              <a:t>l’ID</a:t>
            </a:r>
            <a:r>
              <a:rPr lang="en-CA" dirty="0"/>
              <a:t> qui a </a:t>
            </a:r>
            <a:r>
              <a:rPr lang="en-CA" dirty="0" err="1"/>
              <a:t>été</a:t>
            </a:r>
            <a:r>
              <a:rPr lang="en-CA" dirty="0"/>
              <a:t> passé </a:t>
            </a:r>
            <a:r>
              <a:rPr lang="en-CA" dirty="0" err="1"/>
              <a:t>en</a:t>
            </a:r>
            <a:r>
              <a:rPr lang="en-CA" dirty="0"/>
              <a:t> </a:t>
            </a:r>
            <a:r>
              <a:rPr lang="en-CA" dirty="0" err="1"/>
              <a:t>paramètre</a:t>
            </a:r>
            <a:r>
              <a:rPr lang="en-CA" dirty="0"/>
              <a:t>.</a:t>
            </a:r>
          </a:p>
          <a:p>
            <a:endParaRPr lang="en-CA" dirty="0"/>
          </a:p>
          <a:p>
            <a:r>
              <a:rPr lang="fr-CA" dirty="0"/>
              <a:t>Petit rappel: il n'est possible d'avoir plusieurs balises possédant le même ID. Si tel est le cas, la fonction ne retournera que l'instance du premier élément trouvé.</a:t>
            </a:r>
          </a:p>
        </p:txBody>
      </p:sp>
    </p:spTree>
    <p:extLst>
      <p:ext uri="{BB962C8B-B14F-4D97-AF65-F5344CB8AC3E}">
        <p14:creationId xmlns:p14="http://schemas.microsoft.com/office/powerpoint/2010/main" val="2569062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21744-FB06-4A2E-B9C5-8AFE0054E8FE}"/>
              </a:ext>
            </a:extLst>
          </p:cNvPr>
          <p:cNvSpPr>
            <a:spLocks noGrp="1"/>
          </p:cNvSpPr>
          <p:nvPr>
            <p:ph type="title"/>
            <p:custDataLst>
              <p:tags r:id="rId1"/>
            </p:custDataLst>
          </p:nvPr>
        </p:nvSpPr>
        <p:spPr/>
        <p:txBody>
          <a:bodyPr/>
          <a:lstStyle/>
          <a:p>
            <a:r>
              <a:rPr lang="en-CA" dirty="0" err="1"/>
              <a:t>getElementById</a:t>
            </a:r>
            <a:r>
              <a:rPr lang="en-CA" dirty="0"/>
              <a:t>()</a:t>
            </a:r>
            <a:endParaRPr lang="fr-CA" dirty="0"/>
          </a:p>
        </p:txBody>
      </p:sp>
      <p:sp>
        <p:nvSpPr>
          <p:cNvPr id="3" name="Content Placeholder 2">
            <a:extLst>
              <a:ext uri="{FF2B5EF4-FFF2-40B4-BE49-F238E27FC236}">
                <a16:creationId xmlns:a16="http://schemas.microsoft.com/office/drawing/2014/main" id="{A19E3D97-9BED-4B86-8F87-3D6E43B8520D}"/>
              </a:ext>
            </a:extLst>
          </p:cNvPr>
          <p:cNvSpPr>
            <a:spLocks noGrp="1"/>
          </p:cNvSpPr>
          <p:nvPr>
            <p:ph idx="1"/>
            <p:custDataLst>
              <p:tags r:id="rId2"/>
            </p:custDataLst>
          </p:nvPr>
        </p:nvSpPr>
        <p:spPr/>
        <p:txBody>
          <a:bodyPr>
            <a:normAutofit fontScale="92500" lnSpcReduction="20000"/>
          </a:bodyPr>
          <a:lstStyle/>
          <a:p>
            <a:r>
              <a:rPr lang="en-CA" dirty="0" err="1"/>
              <a:t>Exemple</a:t>
            </a:r>
            <a:endParaRPr lang="en-CA" dirty="0"/>
          </a:p>
          <a:p>
            <a:pPr marL="0" indent="0">
              <a:buNone/>
            </a:pPr>
            <a:r>
              <a:rPr lang="fr-CA" dirty="0"/>
              <a:t>&lt;div id="test"&gt;Contenu&lt;/div&gt;</a:t>
            </a:r>
          </a:p>
          <a:p>
            <a:pPr marL="0" indent="0">
              <a:buNone/>
            </a:pPr>
            <a:endParaRPr lang="fr-CA" dirty="0"/>
          </a:p>
          <a:p>
            <a:pPr marL="0" indent="0">
              <a:buNone/>
            </a:pPr>
            <a:r>
              <a:rPr lang="fr-CA" dirty="0"/>
              <a:t>&lt;</a:t>
            </a:r>
            <a:r>
              <a:rPr lang="fr-CA" dirty="0" err="1"/>
              <a:t>button</a:t>
            </a:r>
            <a:r>
              <a:rPr lang="fr-CA" dirty="0"/>
              <a:t> </a:t>
            </a:r>
            <a:r>
              <a:rPr lang="fr-CA" dirty="0" err="1"/>
              <a:t>onclick</a:t>
            </a:r>
            <a:r>
              <a:rPr lang="fr-CA" dirty="0"/>
              <a:t>="</a:t>
            </a:r>
            <a:r>
              <a:rPr lang="fr-CA" dirty="0" err="1"/>
              <a:t>remplacerTexte</a:t>
            </a:r>
            <a:r>
              <a:rPr lang="fr-CA" dirty="0"/>
              <a:t>()"&gt;Cliquez ici&lt;/</a:t>
            </a:r>
            <a:r>
              <a:rPr lang="fr-CA" dirty="0" err="1"/>
              <a:t>button</a:t>
            </a:r>
            <a:r>
              <a:rPr lang="fr-CA" dirty="0"/>
              <a:t>&gt;</a:t>
            </a:r>
          </a:p>
          <a:p>
            <a:pPr marL="0" indent="0">
              <a:buNone/>
            </a:pPr>
            <a:endParaRPr lang="fr-CA" dirty="0"/>
          </a:p>
          <a:p>
            <a:pPr marL="0" indent="0">
              <a:buNone/>
            </a:pPr>
            <a:r>
              <a:rPr lang="fr-CA" dirty="0"/>
              <a:t>&lt;script&gt;</a:t>
            </a:r>
          </a:p>
          <a:p>
            <a:pPr marL="0" indent="0">
              <a:buNone/>
            </a:pPr>
            <a:r>
              <a:rPr lang="fr-CA" dirty="0" err="1"/>
              <a:t>function</a:t>
            </a:r>
            <a:r>
              <a:rPr lang="fr-CA" dirty="0"/>
              <a:t> </a:t>
            </a:r>
            <a:r>
              <a:rPr lang="fr-CA" dirty="0" err="1"/>
              <a:t>remplacerTexte</a:t>
            </a:r>
            <a:r>
              <a:rPr lang="fr-CA" dirty="0"/>
              <a:t>() {</a:t>
            </a:r>
          </a:p>
          <a:p>
            <a:pPr marL="0" indent="0">
              <a:buNone/>
            </a:pPr>
            <a:r>
              <a:rPr lang="fr-CA" dirty="0"/>
              <a:t>  var </a:t>
            </a:r>
            <a:r>
              <a:rPr lang="fr-CA" dirty="0" err="1"/>
              <a:t>element</a:t>
            </a:r>
            <a:r>
              <a:rPr lang="fr-CA" dirty="0"/>
              <a:t> = </a:t>
            </a:r>
            <a:r>
              <a:rPr lang="fr-CA" dirty="0" err="1"/>
              <a:t>document.getElementById</a:t>
            </a:r>
            <a:r>
              <a:rPr lang="fr-CA" dirty="0"/>
              <a:t>("test");</a:t>
            </a:r>
          </a:p>
          <a:p>
            <a:pPr marL="0" indent="0">
              <a:buNone/>
            </a:pPr>
            <a:r>
              <a:rPr lang="fr-CA" dirty="0"/>
              <a:t>  </a:t>
            </a:r>
            <a:r>
              <a:rPr lang="fr-CA" dirty="0" err="1"/>
              <a:t>element.style.color</a:t>
            </a:r>
            <a:r>
              <a:rPr lang="fr-CA" dirty="0"/>
              <a:t>="</a:t>
            </a:r>
            <a:r>
              <a:rPr lang="fr-CA" dirty="0" err="1"/>
              <a:t>red</a:t>
            </a:r>
            <a:r>
              <a:rPr lang="fr-CA" dirty="0"/>
              <a:t>";</a:t>
            </a:r>
          </a:p>
          <a:p>
            <a:pPr marL="0" indent="0">
              <a:buNone/>
            </a:pPr>
            <a:r>
              <a:rPr lang="fr-CA" dirty="0"/>
              <a:t>}</a:t>
            </a:r>
          </a:p>
          <a:p>
            <a:pPr marL="0" indent="0">
              <a:buNone/>
            </a:pPr>
            <a:r>
              <a:rPr lang="fr-CA" dirty="0"/>
              <a:t>&lt;/script&gt;</a:t>
            </a:r>
          </a:p>
        </p:txBody>
      </p:sp>
      <p:pic>
        <p:nvPicPr>
          <p:cNvPr id="4" name="Picture 3">
            <a:extLst>
              <a:ext uri="{FF2B5EF4-FFF2-40B4-BE49-F238E27FC236}">
                <a16:creationId xmlns:a16="http://schemas.microsoft.com/office/drawing/2014/main" id="{A9FA0719-398C-48B6-B456-9BF546A4867C}"/>
              </a:ext>
            </a:extLst>
          </p:cNvPr>
          <p:cNvPicPr>
            <a:picLocks noChangeAspect="1"/>
          </p:cNvPicPr>
          <p:nvPr>
            <p:custDataLst>
              <p:tags r:id="rId3"/>
            </p:custDataLst>
          </p:nvPr>
        </p:nvPicPr>
        <p:blipFill>
          <a:blip r:embed="rId6"/>
          <a:stretch>
            <a:fillRect/>
          </a:stretch>
        </p:blipFill>
        <p:spPr>
          <a:xfrm>
            <a:off x="8795042" y="2191860"/>
            <a:ext cx="1952625" cy="876300"/>
          </a:xfrm>
          <a:prstGeom prst="rect">
            <a:avLst/>
          </a:prstGeom>
        </p:spPr>
      </p:pic>
      <p:pic>
        <p:nvPicPr>
          <p:cNvPr id="6" name="Picture 5">
            <a:extLst>
              <a:ext uri="{FF2B5EF4-FFF2-40B4-BE49-F238E27FC236}">
                <a16:creationId xmlns:a16="http://schemas.microsoft.com/office/drawing/2014/main" id="{C3CB3A8D-5F44-46B1-9178-7886B876EEC3}"/>
              </a:ext>
            </a:extLst>
          </p:cNvPr>
          <p:cNvPicPr>
            <a:picLocks noChangeAspect="1"/>
          </p:cNvPicPr>
          <p:nvPr>
            <p:custDataLst>
              <p:tags r:id="rId4"/>
            </p:custDataLst>
          </p:nvPr>
        </p:nvPicPr>
        <p:blipFill>
          <a:blip r:embed="rId7"/>
          <a:stretch>
            <a:fillRect/>
          </a:stretch>
        </p:blipFill>
        <p:spPr>
          <a:xfrm>
            <a:off x="8795042" y="3443842"/>
            <a:ext cx="1638300" cy="809625"/>
          </a:xfrm>
          <a:prstGeom prst="rect">
            <a:avLst/>
          </a:prstGeom>
        </p:spPr>
      </p:pic>
    </p:spTree>
    <p:extLst>
      <p:ext uri="{BB962C8B-B14F-4D97-AF65-F5344CB8AC3E}">
        <p14:creationId xmlns:p14="http://schemas.microsoft.com/office/powerpoint/2010/main" val="24703734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5A81-7C4E-459D-9DDE-AA2D4DAF76A0}"/>
              </a:ext>
            </a:extLst>
          </p:cNvPr>
          <p:cNvSpPr>
            <a:spLocks noGrp="1"/>
          </p:cNvSpPr>
          <p:nvPr>
            <p:ph type="title"/>
            <p:custDataLst>
              <p:tags r:id="rId1"/>
            </p:custDataLst>
          </p:nvPr>
        </p:nvSpPr>
        <p:spPr>
          <a:xfrm>
            <a:off x="557335" y="3018365"/>
            <a:ext cx="9404723" cy="1400530"/>
          </a:xfrm>
        </p:spPr>
        <p:txBody>
          <a:bodyPr/>
          <a:lstStyle/>
          <a:p>
            <a:r>
              <a:rPr lang="fr-CA"/>
              <a:t>getElementsByClassName()</a:t>
            </a:r>
            <a:endParaRPr lang="fr-CA" dirty="0"/>
          </a:p>
        </p:txBody>
      </p:sp>
    </p:spTree>
    <p:extLst>
      <p:ext uri="{BB962C8B-B14F-4D97-AF65-F5344CB8AC3E}">
        <p14:creationId xmlns:p14="http://schemas.microsoft.com/office/powerpoint/2010/main" val="3942836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3820F-4565-4151-AFB2-241C3939028C}"/>
              </a:ext>
            </a:extLst>
          </p:cNvPr>
          <p:cNvSpPr>
            <a:spLocks noGrp="1"/>
          </p:cNvSpPr>
          <p:nvPr>
            <p:ph type="title"/>
            <p:custDataLst>
              <p:tags r:id="rId1"/>
            </p:custDataLst>
          </p:nvPr>
        </p:nvSpPr>
        <p:spPr/>
        <p:txBody>
          <a:bodyPr/>
          <a:lstStyle/>
          <a:p>
            <a:r>
              <a:rPr lang="en-CA" dirty="0" err="1"/>
              <a:t>getElementsByClassName</a:t>
            </a:r>
            <a:r>
              <a:rPr lang="en-CA" dirty="0"/>
              <a:t>()</a:t>
            </a:r>
            <a:endParaRPr lang="fr-CA" dirty="0"/>
          </a:p>
        </p:txBody>
      </p:sp>
      <p:sp>
        <p:nvSpPr>
          <p:cNvPr id="3" name="Content Placeholder 2">
            <a:extLst>
              <a:ext uri="{FF2B5EF4-FFF2-40B4-BE49-F238E27FC236}">
                <a16:creationId xmlns:a16="http://schemas.microsoft.com/office/drawing/2014/main" id="{A532DF5A-4C56-444D-A37A-91D52E13D48E}"/>
              </a:ext>
            </a:extLst>
          </p:cNvPr>
          <p:cNvSpPr>
            <a:spLocks noGrp="1"/>
          </p:cNvSpPr>
          <p:nvPr>
            <p:ph idx="1"/>
            <p:custDataLst>
              <p:tags r:id="rId2"/>
            </p:custDataLst>
          </p:nvPr>
        </p:nvSpPr>
        <p:spPr/>
        <p:txBody>
          <a:bodyPr/>
          <a:lstStyle/>
          <a:p>
            <a:r>
              <a:rPr lang="en-CA" dirty="0" err="1"/>
              <a:t>getElementsByClassName</a:t>
            </a:r>
            <a:r>
              <a:rPr lang="en-CA" dirty="0"/>
              <a:t> </a:t>
            </a:r>
            <a:r>
              <a:rPr lang="en-CA" dirty="0" err="1"/>
              <a:t>est</a:t>
            </a:r>
            <a:r>
              <a:rPr lang="en-CA" dirty="0"/>
              <a:t> </a:t>
            </a:r>
            <a:r>
              <a:rPr lang="en-CA" dirty="0" err="1"/>
              <a:t>similaire</a:t>
            </a:r>
            <a:r>
              <a:rPr lang="en-CA" dirty="0"/>
              <a:t> à </a:t>
            </a:r>
            <a:r>
              <a:rPr lang="en-CA" dirty="0" err="1"/>
              <a:t>getElementById</a:t>
            </a:r>
            <a:r>
              <a:rPr lang="en-CA" dirty="0"/>
              <a:t> à </a:t>
            </a:r>
            <a:r>
              <a:rPr lang="en-CA" dirty="0" err="1"/>
              <a:t>l'exception</a:t>
            </a:r>
            <a:r>
              <a:rPr lang="en-CA" dirty="0"/>
              <a:t> </a:t>
            </a:r>
            <a:r>
              <a:rPr lang="en-CA" dirty="0" err="1"/>
              <a:t>qu'il</a:t>
            </a:r>
            <a:r>
              <a:rPr lang="en-CA" dirty="0"/>
              <a:t> </a:t>
            </a:r>
            <a:r>
              <a:rPr lang="en-CA" dirty="0" err="1"/>
              <a:t>cherchera</a:t>
            </a:r>
            <a:r>
              <a:rPr lang="en-CA" dirty="0"/>
              <a:t> pour les </a:t>
            </a:r>
            <a:r>
              <a:rPr lang="en-CA" dirty="0" err="1"/>
              <a:t>balises</a:t>
            </a:r>
            <a:r>
              <a:rPr lang="en-CA" dirty="0"/>
              <a:t> </a:t>
            </a:r>
            <a:r>
              <a:rPr lang="en-CA" dirty="0" err="1"/>
              <a:t>ayant</a:t>
            </a:r>
            <a:r>
              <a:rPr lang="en-CA" dirty="0"/>
              <a:t> </a:t>
            </a:r>
            <a:r>
              <a:rPr lang="en-CA" dirty="0" err="1"/>
              <a:t>une</a:t>
            </a:r>
            <a:r>
              <a:rPr lang="en-CA" dirty="0"/>
              <a:t> </a:t>
            </a:r>
            <a:r>
              <a:rPr lang="en-CA" dirty="0" err="1"/>
              <a:t>classe</a:t>
            </a:r>
            <a:r>
              <a:rPr lang="en-CA" dirty="0"/>
              <a:t> qui </a:t>
            </a:r>
            <a:r>
              <a:rPr lang="en-CA" dirty="0" err="1"/>
              <a:t>leur</a:t>
            </a:r>
            <a:r>
              <a:rPr lang="en-CA" dirty="0"/>
              <a:t> </a:t>
            </a:r>
            <a:r>
              <a:rPr lang="en-CA" dirty="0" err="1"/>
              <a:t>est</a:t>
            </a:r>
            <a:r>
              <a:rPr lang="en-CA" dirty="0"/>
              <a:t> </a:t>
            </a:r>
            <a:r>
              <a:rPr lang="en-CA" dirty="0" err="1"/>
              <a:t>associée</a:t>
            </a:r>
            <a:r>
              <a:rPr lang="en-CA" dirty="0"/>
              <a:t>.</a:t>
            </a:r>
          </a:p>
          <a:p>
            <a:endParaRPr lang="en-CA" dirty="0"/>
          </a:p>
          <a:p>
            <a:r>
              <a:rPr lang="en-CA" dirty="0" err="1"/>
              <a:t>Puisqu'une</a:t>
            </a:r>
            <a:r>
              <a:rPr lang="en-CA" dirty="0"/>
              <a:t> </a:t>
            </a:r>
            <a:r>
              <a:rPr lang="en-CA" dirty="0" err="1"/>
              <a:t>même</a:t>
            </a:r>
            <a:r>
              <a:rPr lang="en-CA" dirty="0"/>
              <a:t> </a:t>
            </a:r>
            <a:r>
              <a:rPr lang="en-CA" dirty="0" err="1"/>
              <a:t>classe</a:t>
            </a:r>
            <a:r>
              <a:rPr lang="en-CA" dirty="0"/>
              <a:t> </a:t>
            </a:r>
            <a:r>
              <a:rPr lang="en-CA" dirty="0" err="1"/>
              <a:t>peut</a:t>
            </a:r>
            <a:r>
              <a:rPr lang="en-CA" dirty="0"/>
              <a:t> </a:t>
            </a:r>
            <a:r>
              <a:rPr lang="en-CA" dirty="0" err="1"/>
              <a:t>appartenir</a:t>
            </a:r>
            <a:r>
              <a:rPr lang="en-CA" dirty="0"/>
              <a:t> à </a:t>
            </a:r>
            <a:r>
              <a:rPr lang="en-CA" dirty="0" err="1"/>
              <a:t>plusieurs</a:t>
            </a:r>
            <a:r>
              <a:rPr lang="en-CA" dirty="0"/>
              <a:t> </a:t>
            </a:r>
            <a:r>
              <a:rPr lang="en-CA" dirty="0" err="1"/>
              <a:t>balises</a:t>
            </a:r>
            <a:r>
              <a:rPr lang="en-CA" dirty="0"/>
              <a:t>, la </a:t>
            </a:r>
            <a:r>
              <a:rPr lang="en-CA" dirty="0" err="1"/>
              <a:t>fonction</a:t>
            </a:r>
            <a:r>
              <a:rPr lang="en-CA" dirty="0"/>
              <a:t> </a:t>
            </a:r>
            <a:r>
              <a:rPr lang="en-CA" dirty="0" err="1"/>
              <a:t>retournera</a:t>
            </a:r>
            <a:r>
              <a:rPr lang="en-CA" dirty="0"/>
              <a:t> un tableau </a:t>
            </a:r>
            <a:r>
              <a:rPr lang="en-CA" dirty="0" err="1"/>
              <a:t>d'objet</a:t>
            </a:r>
            <a:r>
              <a:rPr lang="en-CA" dirty="0"/>
              <a:t> qui </a:t>
            </a:r>
            <a:r>
              <a:rPr lang="en-CA" dirty="0" err="1"/>
              <a:t>représente</a:t>
            </a:r>
            <a:r>
              <a:rPr lang="en-CA" dirty="0"/>
              <a:t> </a:t>
            </a:r>
            <a:r>
              <a:rPr lang="en-CA" dirty="0" err="1"/>
              <a:t>ces</a:t>
            </a:r>
            <a:r>
              <a:rPr lang="en-CA" dirty="0"/>
              <a:t> </a:t>
            </a:r>
            <a:r>
              <a:rPr lang="en-CA" dirty="0" err="1"/>
              <a:t>balises</a:t>
            </a:r>
            <a:r>
              <a:rPr lang="en-CA" dirty="0"/>
              <a:t>.</a:t>
            </a:r>
          </a:p>
          <a:p>
            <a:endParaRPr lang="en-CA" dirty="0"/>
          </a:p>
          <a:p>
            <a:r>
              <a:rPr lang="en-CA" dirty="0"/>
              <a:t>Nous </a:t>
            </a:r>
            <a:r>
              <a:rPr lang="en-CA" dirty="0" err="1"/>
              <a:t>pourrons</a:t>
            </a:r>
            <a:r>
              <a:rPr lang="en-CA" dirty="0"/>
              <a:t> </a:t>
            </a:r>
            <a:r>
              <a:rPr lang="en-CA" dirty="0" err="1"/>
              <a:t>donc</a:t>
            </a:r>
            <a:r>
              <a:rPr lang="en-CA" dirty="0"/>
              <a:t> </a:t>
            </a:r>
            <a:r>
              <a:rPr lang="en-CA" dirty="0" err="1"/>
              <a:t>utiliser</a:t>
            </a:r>
            <a:r>
              <a:rPr lang="en-CA" dirty="0"/>
              <a:t> </a:t>
            </a:r>
            <a:r>
              <a:rPr lang="en-CA" dirty="0" err="1"/>
              <a:t>une</a:t>
            </a:r>
            <a:r>
              <a:rPr lang="en-CA" dirty="0"/>
              <a:t> boucle pour </a:t>
            </a:r>
            <a:r>
              <a:rPr lang="en-CA" dirty="0" err="1"/>
              <a:t>itérer</a:t>
            </a:r>
            <a:r>
              <a:rPr lang="en-CA" dirty="0"/>
              <a:t> à travers le </a:t>
            </a:r>
            <a:r>
              <a:rPr lang="en-CA" dirty="0" err="1"/>
              <a:t>résultat</a:t>
            </a:r>
            <a:r>
              <a:rPr lang="en-CA" dirty="0"/>
              <a:t> et faire les </a:t>
            </a:r>
            <a:r>
              <a:rPr lang="en-CA" dirty="0" err="1"/>
              <a:t>changements</a:t>
            </a:r>
            <a:r>
              <a:rPr lang="en-CA" dirty="0"/>
              <a:t> </a:t>
            </a:r>
            <a:r>
              <a:rPr lang="en-CA" dirty="0" err="1"/>
              <a:t>souhaités</a:t>
            </a:r>
            <a:r>
              <a:rPr lang="en-CA" dirty="0"/>
              <a:t>.</a:t>
            </a:r>
            <a:endParaRPr lang="fr-CA" dirty="0"/>
          </a:p>
        </p:txBody>
      </p:sp>
    </p:spTree>
    <p:extLst>
      <p:ext uri="{BB962C8B-B14F-4D97-AF65-F5344CB8AC3E}">
        <p14:creationId xmlns:p14="http://schemas.microsoft.com/office/powerpoint/2010/main" val="2366301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3820F-4565-4151-AFB2-241C3939028C}"/>
              </a:ext>
            </a:extLst>
          </p:cNvPr>
          <p:cNvSpPr>
            <a:spLocks noGrp="1"/>
          </p:cNvSpPr>
          <p:nvPr>
            <p:ph type="title"/>
            <p:custDataLst>
              <p:tags r:id="rId1"/>
            </p:custDataLst>
          </p:nvPr>
        </p:nvSpPr>
        <p:spPr/>
        <p:txBody>
          <a:bodyPr/>
          <a:lstStyle/>
          <a:p>
            <a:r>
              <a:rPr lang="en-CA" dirty="0" err="1"/>
              <a:t>getElementsByClassName</a:t>
            </a:r>
            <a:r>
              <a:rPr lang="en-CA" dirty="0"/>
              <a:t>()</a:t>
            </a:r>
            <a:endParaRPr lang="fr-CA" dirty="0"/>
          </a:p>
        </p:txBody>
      </p:sp>
      <p:sp>
        <p:nvSpPr>
          <p:cNvPr id="3" name="Content Placeholder 2">
            <a:extLst>
              <a:ext uri="{FF2B5EF4-FFF2-40B4-BE49-F238E27FC236}">
                <a16:creationId xmlns:a16="http://schemas.microsoft.com/office/drawing/2014/main" id="{A532DF5A-4C56-444D-A37A-91D52E13D48E}"/>
              </a:ext>
            </a:extLst>
          </p:cNvPr>
          <p:cNvSpPr>
            <a:spLocks noGrp="1"/>
          </p:cNvSpPr>
          <p:nvPr>
            <p:ph idx="1"/>
            <p:custDataLst>
              <p:tags r:id="rId2"/>
            </p:custDataLst>
          </p:nvPr>
        </p:nvSpPr>
        <p:spPr/>
        <p:txBody>
          <a:bodyPr>
            <a:normAutofit fontScale="70000" lnSpcReduction="20000"/>
          </a:bodyPr>
          <a:lstStyle/>
          <a:p>
            <a:r>
              <a:rPr lang="en-CA" dirty="0"/>
              <a:t>Par </a:t>
            </a:r>
            <a:r>
              <a:rPr lang="en-CA" dirty="0" err="1"/>
              <a:t>exemple</a:t>
            </a:r>
            <a:r>
              <a:rPr lang="en-CA" dirty="0"/>
              <a:t>:</a:t>
            </a:r>
          </a:p>
          <a:p>
            <a:pPr marL="0" indent="0">
              <a:buNone/>
            </a:pPr>
            <a:r>
              <a:rPr lang="fr-CA" dirty="0"/>
              <a:t>&lt;div class="</a:t>
            </a:r>
            <a:r>
              <a:rPr lang="fr-CA" dirty="0" err="1"/>
              <a:t>example</a:t>
            </a:r>
            <a:r>
              <a:rPr lang="fr-CA" dirty="0"/>
              <a:t>"&gt;Première ligne&lt;/div&gt;</a:t>
            </a:r>
          </a:p>
          <a:p>
            <a:pPr marL="0" indent="0">
              <a:buNone/>
            </a:pPr>
            <a:r>
              <a:rPr lang="fr-CA" dirty="0"/>
              <a:t>&lt;div class="</a:t>
            </a:r>
            <a:r>
              <a:rPr lang="fr-CA" dirty="0" err="1"/>
              <a:t>example</a:t>
            </a:r>
            <a:r>
              <a:rPr lang="fr-CA" dirty="0"/>
              <a:t>"&gt;Seconde ligne&lt;/div&gt;</a:t>
            </a:r>
          </a:p>
          <a:p>
            <a:pPr marL="0" indent="0">
              <a:buNone/>
            </a:pPr>
            <a:endParaRPr lang="fr-CA" dirty="0"/>
          </a:p>
          <a:p>
            <a:pPr marL="0" indent="0">
              <a:buNone/>
            </a:pPr>
            <a:r>
              <a:rPr lang="fr-CA" dirty="0"/>
              <a:t>&lt;</a:t>
            </a:r>
            <a:r>
              <a:rPr lang="fr-CA" dirty="0" err="1"/>
              <a:t>button</a:t>
            </a:r>
            <a:r>
              <a:rPr lang="fr-CA" dirty="0"/>
              <a:t> </a:t>
            </a:r>
            <a:r>
              <a:rPr lang="fr-CA" dirty="0" err="1"/>
              <a:t>onclick</a:t>
            </a:r>
            <a:r>
              <a:rPr lang="fr-CA" dirty="0"/>
              <a:t>=" </a:t>
            </a:r>
            <a:r>
              <a:rPr lang="fr-CA" dirty="0" err="1"/>
              <a:t>remplacerTexte</a:t>
            </a:r>
            <a:r>
              <a:rPr lang="fr-CA" dirty="0"/>
              <a:t>()"&gt;Cliquez ici&lt;/</a:t>
            </a:r>
            <a:r>
              <a:rPr lang="fr-CA" dirty="0" err="1"/>
              <a:t>button</a:t>
            </a:r>
            <a:r>
              <a:rPr lang="fr-CA" dirty="0"/>
              <a:t>&gt;</a:t>
            </a:r>
          </a:p>
          <a:p>
            <a:pPr marL="0" indent="0">
              <a:buNone/>
            </a:pPr>
            <a:endParaRPr lang="fr-CA" dirty="0"/>
          </a:p>
          <a:p>
            <a:pPr marL="0" indent="0">
              <a:buNone/>
            </a:pPr>
            <a:r>
              <a:rPr lang="fr-CA" dirty="0"/>
              <a:t>&lt;script&gt;</a:t>
            </a:r>
          </a:p>
          <a:p>
            <a:pPr marL="0" indent="0">
              <a:buNone/>
            </a:pPr>
            <a:r>
              <a:rPr lang="fr-CA" dirty="0" err="1"/>
              <a:t>function</a:t>
            </a:r>
            <a:r>
              <a:rPr lang="fr-CA" dirty="0"/>
              <a:t> </a:t>
            </a:r>
            <a:r>
              <a:rPr lang="fr-CA" dirty="0" err="1"/>
              <a:t>remplacerTexte</a:t>
            </a:r>
            <a:r>
              <a:rPr lang="fr-CA" dirty="0"/>
              <a:t>() {</a:t>
            </a:r>
          </a:p>
          <a:p>
            <a:pPr marL="0" indent="0">
              <a:buNone/>
            </a:pPr>
            <a:r>
              <a:rPr lang="fr-CA" dirty="0"/>
              <a:t>	var liste = </a:t>
            </a:r>
            <a:r>
              <a:rPr lang="fr-CA" dirty="0" err="1"/>
              <a:t>document.getElementsByClassName</a:t>
            </a:r>
            <a:r>
              <a:rPr lang="fr-CA" dirty="0"/>
              <a:t>("</a:t>
            </a:r>
            <a:r>
              <a:rPr lang="fr-CA" dirty="0" err="1"/>
              <a:t>example</a:t>
            </a:r>
            <a:r>
              <a:rPr lang="fr-CA" dirty="0"/>
              <a:t>");</a:t>
            </a:r>
          </a:p>
          <a:p>
            <a:pPr marL="0" indent="0">
              <a:buNone/>
            </a:pPr>
            <a:r>
              <a:rPr lang="fr-CA" dirty="0"/>
              <a:t>	for (var x = 0; x &lt; </a:t>
            </a:r>
            <a:r>
              <a:rPr lang="fr-CA" dirty="0" err="1"/>
              <a:t>liste.length;x</a:t>
            </a:r>
            <a:r>
              <a:rPr lang="fr-CA" dirty="0"/>
              <a:t>++){</a:t>
            </a:r>
          </a:p>
          <a:p>
            <a:pPr marL="0" indent="0">
              <a:buNone/>
            </a:pPr>
            <a:r>
              <a:rPr lang="fr-CA" dirty="0"/>
              <a:t>  		liste[x].</a:t>
            </a:r>
            <a:r>
              <a:rPr lang="fr-CA" dirty="0" err="1"/>
              <a:t>innerHTML</a:t>
            </a:r>
            <a:r>
              <a:rPr lang="fr-CA" dirty="0"/>
              <a:t> = "Bonjour le monde";</a:t>
            </a:r>
          </a:p>
          <a:p>
            <a:pPr marL="0" indent="0">
              <a:buNone/>
            </a:pPr>
            <a:r>
              <a:rPr lang="fr-CA" dirty="0"/>
              <a:t>	}	</a:t>
            </a:r>
          </a:p>
          <a:p>
            <a:pPr marL="0" indent="0">
              <a:buNone/>
            </a:pPr>
            <a:r>
              <a:rPr lang="fr-CA" dirty="0"/>
              <a:t>}</a:t>
            </a:r>
          </a:p>
          <a:p>
            <a:pPr marL="0" indent="0">
              <a:buNone/>
            </a:pPr>
            <a:r>
              <a:rPr lang="fr-CA" dirty="0"/>
              <a:t>&lt;/script&gt;</a:t>
            </a:r>
          </a:p>
        </p:txBody>
      </p:sp>
      <p:pic>
        <p:nvPicPr>
          <p:cNvPr id="4" name="Picture 3">
            <a:extLst>
              <a:ext uri="{FF2B5EF4-FFF2-40B4-BE49-F238E27FC236}">
                <a16:creationId xmlns:a16="http://schemas.microsoft.com/office/drawing/2014/main" id="{BA17F71F-0B32-48B1-AAF9-CB2BC9A23222}"/>
              </a:ext>
            </a:extLst>
          </p:cNvPr>
          <p:cNvPicPr>
            <a:picLocks noChangeAspect="1"/>
          </p:cNvPicPr>
          <p:nvPr>
            <p:custDataLst>
              <p:tags r:id="rId3"/>
            </p:custDataLst>
          </p:nvPr>
        </p:nvPicPr>
        <p:blipFill>
          <a:blip r:embed="rId6"/>
          <a:stretch>
            <a:fillRect/>
          </a:stretch>
        </p:blipFill>
        <p:spPr>
          <a:xfrm>
            <a:off x="8542630" y="2459162"/>
            <a:ext cx="2457450" cy="1123950"/>
          </a:xfrm>
          <a:prstGeom prst="rect">
            <a:avLst/>
          </a:prstGeom>
        </p:spPr>
      </p:pic>
      <p:pic>
        <p:nvPicPr>
          <p:cNvPr id="5" name="Picture 4">
            <a:extLst>
              <a:ext uri="{FF2B5EF4-FFF2-40B4-BE49-F238E27FC236}">
                <a16:creationId xmlns:a16="http://schemas.microsoft.com/office/drawing/2014/main" id="{5C59B7B9-38AA-4651-99B0-D6484BB96734}"/>
              </a:ext>
            </a:extLst>
          </p:cNvPr>
          <p:cNvPicPr>
            <a:picLocks noChangeAspect="1"/>
          </p:cNvPicPr>
          <p:nvPr>
            <p:custDataLst>
              <p:tags r:id="rId4"/>
            </p:custDataLst>
          </p:nvPr>
        </p:nvPicPr>
        <p:blipFill>
          <a:blip r:embed="rId7"/>
          <a:stretch>
            <a:fillRect/>
          </a:stretch>
        </p:blipFill>
        <p:spPr>
          <a:xfrm>
            <a:off x="8542630" y="3825143"/>
            <a:ext cx="2457450" cy="1057275"/>
          </a:xfrm>
          <a:prstGeom prst="rect">
            <a:avLst/>
          </a:prstGeom>
        </p:spPr>
      </p:pic>
    </p:spTree>
    <p:extLst>
      <p:ext uri="{BB962C8B-B14F-4D97-AF65-F5344CB8AC3E}">
        <p14:creationId xmlns:p14="http://schemas.microsoft.com/office/powerpoint/2010/main" val="40553158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5A81-7C4E-459D-9DDE-AA2D4DAF76A0}"/>
              </a:ext>
            </a:extLst>
          </p:cNvPr>
          <p:cNvSpPr>
            <a:spLocks noGrp="1"/>
          </p:cNvSpPr>
          <p:nvPr>
            <p:ph type="title"/>
            <p:custDataLst>
              <p:tags r:id="rId1"/>
            </p:custDataLst>
          </p:nvPr>
        </p:nvSpPr>
        <p:spPr>
          <a:xfrm>
            <a:off x="557335" y="3018365"/>
            <a:ext cx="9404723" cy="1400530"/>
          </a:xfrm>
        </p:spPr>
        <p:txBody>
          <a:bodyPr/>
          <a:lstStyle/>
          <a:p>
            <a:r>
              <a:rPr lang="fr-CA"/>
              <a:t>querySelector()</a:t>
            </a:r>
            <a:endParaRPr lang="fr-CA" dirty="0"/>
          </a:p>
        </p:txBody>
      </p:sp>
    </p:spTree>
    <p:extLst>
      <p:ext uri="{BB962C8B-B14F-4D97-AF65-F5344CB8AC3E}">
        <p14:creationId xmlns:p14="http://schemas.microsoft.com/office/powerpoint/2010/main" val="3637543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8357-4F86-4866-8888-558953E142E1}"/>
              </a:ext>
            </a:extLst>
          </p:cNvPr>
          <p:cNvSpPr>
            <a:spLocks noGrp="1"/>
          </p:cNvSpPr>
          <p:nvPr>
            <p:ph type="title"/>
          </p:nvPr>
        </p:nvSpPr>
        <p:spPr/>
        <p:txBody>
          <a:bodyPr/>
          <a:lstStyle/>
          <a:p>
            <a:r>
              <a:rPr lang="en-US"/>
              <a:t>querySelector()</a:t>
            </a:r>
            <a:endParaRPr lang="en-CA"/>
          </a:p>
        </p:txBody>
      </p:sp>
      <p:sp>
        <p:nvSpPr>
          <p:cNvPr id="3" name="Content Placeholder 2">
            <a:extLst>
              <a:ext uri="{FF2B5EF4-FFF2-40B4-BE49-F238E27FC236}">
                <a16:creationId xmlns:a16="http://schemas.microsoft.com/office/drawing/2014/main" id="{48DED46A-AAA6-4853-947C-E18436A294E0}"/>
              </a:ext>
            </a:extLst>
          </p:cNvPr>
          <p:cNvSpPr>
            <a:spLocks noGrp="1"/>
          </p:cNvSpPr>
          <p:nvPr>
            <p:ph idx="1"/>
          </p:nvPr>
        </p:nvSpPr>
        <p:spPr/>
        <p:txBody>
          <a:bodyPr/>
          <a:lstStyle/>
          <a:p>
            <a:r>
              <a:rPr lang="en-US"/>
              <a:t>querySelector() permet d’utiliser la syntaxe de CSS pour trouver un seul élément dans votre page.</a:t>
            </a:r>
          </a:p>
          <a:p>
            <a:r>
              <a:rPr lang="en-US"/>
              <a:t>Par exemple:</a:t>
            </a:r>
            <a:endParaRPr lang="en-CA"/>
          </a:p>
          <a:p>
            <a:endParaRPr lang="en-CA"/>
          </a:p>
        </p:txBody>
      </p:sp>
      <p:pic>
        <p:nvPicPr>
          <p:cNvPr id="5" name="Picture 4">
            <a:extLst>
              <a:ext uri="{FF2B5EF4-FFF2-40B4-BE49-F238E27FC236}">
                <a16:creationId xmlns:a16="http://schemas.microsoft.com/office/drawing/2014/main" id="{33047DAF-3EDA-402C-9512-DAA06DC21B03}"/>
              </a:ext>
            </a:extLst>
          </p:cNvPr>
          <p:cNvPicPr>
            <a:picLocks noChangeAspect="1"/>
          </p:cNvPicPr>
          <p:nvPr/>
        </p:nvPicPr>
        <p:blipFill>
          <a:blip r:embed="rId2"/>
          <a:stretch>
            <a:fillRect/>
          </a:stretch>
        </p:blipFill>
        <p:spPr>
          <a:xfrm>
            <a:off x="450499" y="3277175"/>
            <a:ext cx="7557159" cy="2438967"/>
          </a:xfrm>
          <a:prstGeom prst="rect">
            <a:avLst/>
          </a:prstGeom>
        </p:spPr>
      </p:pic>
      <p:pic>
        <p:nvPicPr>
          <p:cNvPr id="7" name="Picture 6">
            <a:extLst>
              <a:ext uri="{FF2B5EF4-FFF2-40B4-BE49-F238E27FC236}">
                <a16:creationId xmlns:a16="http://schemas.microsoft.com/office/drawing/2014/main" id="{07BC7F30-D0D8-44ED-87C0-323ACBB69745}"/>
              </a:ext>
            </a:extLst>
          </p:cNvPr>
          <p:cNvPicPr>
            <a:picLocks noChangeAspect="1"/>
          </p:cNvPicPr>
          <p:nvPr/>
        </p:nvPicPr>
        <p:blipFill>
          <a:blip r:embed="rId3"/>
          <a:stretch>
            <a:fillRect/>
          </a:stretch>
        </p:blipFill>
        <p:spPr>
          <a:xfrm>
            <a:off x="8244793" y="3277175"/>
            <a:ext cx="3610119" cy="1018856"/>
          </a:xfrm>
          <a:prstGeom prst="rect">
            <a:avLst/>
          </a:prstGeom>
        </p:spPr>
      </p:pic>
    </p:spTree>
    <p:extLst>
      <p:ext uri="{BB962C8B-B14F-4D97-AF65-F5344CB8AC3E}">
        <p14:creationId xmlns:p14="http://schemas.microsoft.com/office/powerpoint/2010/main" val="34152785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5A81-7C4E-459D-9DDE-AA2D4DAF76A0}"/>
              </a:ext>
            </a:extLst>
          </p:cNvPr>
          <p:cNvSpPr>
            <a:spLocks noGrp="1"/>
          </p:cNvSpPr>
          <p:nvPr>
            <p:ph type="title"/>
            <p:custDataLst>
              <p:tags r:id="rId1"/>
            </p:custDataLst>
          </p:nvPr>
        </p:nvSpPr>
        <p:spPr>
          <a:xfrm>
            <a:off x="557335" y="3018365"/>
            <a:ext cx="9404723" cy="1400530"/>
          </a:xfrm>
        </p:spPr>
        <p:txBody>
          <a:bodyPr/>
          <a:lstStyle/>
          <a:p>
            <a:r>
              <a:rPr lang="fr-CA"/>
              <a:t>querySelectorAll()</a:t>
            </a:r>
            <a:endParaRPr lang="fr-CA" dirty="0"/>
          </a:p>
        </p:txBody>
      </p:sp>
    </p:spTree>
    <p:extLst>
      <p:ext uri="{BB962C8B-B14F-4D97-AF65-F5344CB8AC3E}">
        <p14:creationId xmlns:p14="http://schemas.microsoft.com/office/powerpoint/2010/main" val="2956062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8357-4F86-4866-8888-558953E142E1}"/>
              </a:ext>
            </a:extLst>
          </p:cNvPr>
          <p:cNvSpPr>
            <a:spLocks noGrp="1"/>
          </p:cNvSpPr>
          <p:nvPr>
            <p:ph type="title"/>
          </p:nvPr>
        </p:nvSpPr>
        <p:spPr/>
        <p:txBody>
          <a:bodyPr/>
          <a:lstStyle/>
          <a:p>
            <a:r>
              <a:rPr lang="en-US"/>
              <a:t>querySelectorAll()</a:t>
            </a:r>
            <a:endParaRPr lang="en-CA"/>
          </a:p>
        </p:txBody>
      </p:sp>
      <p:sp>
        <p:nvSpPr>
          <p:cNvPr id="3" name="Content Placeholder 2">
            <a:extLst>
              <a:ext uri="{FF2B5EF4-FFF2-40B4-BE49-F238E27FC236}">
                <a16:creationId xmlns:a16="http://schemas.microsoft.com/office/drawing/2014/main" id="{48DED46A-AAA6-4853-947C-E18436A294E0}"/>
              </a:ext>
            </a:extLst>
          </p:cNvPr>
          <p:cNvSpPr>
            <a:spLocks noGrp="1"/>
          </p:cNvSpPr>
          <p:nvPr>
            <p:ph idx="1"/>
          </p:nvPr>
        </p:nvSpPr>
        <p:spPr/>
        <p:txBody>
          <a:bodyPr/>
          <a:lstStyle/>
          <a:p>
            <a:r>
              <a:rPr lang="en-US"/>
              <a:t>querySelectorAll() permet d’utiliser la syntaxe de CSS pour trouver de multiple éléments dans votre page.</a:t>
            </a:r>
          </a:p>
          <a:p>
            <a:r>
              <a:rPr lang="en-US"/>
              <a:t>Par exemple:</a:t>
            </a:r>
            <a:endParaRPr lang="en-CA"/>
          </a:p>
        </p:txBody>
      </p:sp>
      <p:pic>
        <p:nvPicPr>
          <p:cNvPr id="5" name="Picture 4">
            <a:extLst>
              <a:ext uri="{FF2B5EF4-FFF2-40B4-BE49-F238E27FC236}">
                <a16:creationId xmlns:a16="http://schemas.microsoft.com/office/drawing/2014/main" id="{6D81B896-1575-4243-80A0-FE27BD2DE392}"/>
              </a:ext>
            </a:extLst>
          </p:cNvPr>
          <p:cNvPicPr>
            <a:picLocks noChangeAspect="1"/>
          </p:cNvPicPr>
          <p:nvPr/>
        </p:nvPicPr>
        <p:blipFill>
          <a:blip r:embed="rId2"/>
          <a:stretch>
            <a:fillRect/>
          </a:stretch>
        </p:blipFill>
        <p:spPr>
          <a:xfrm>
            <a:off x="920735" y="3241424"/>
            <a:ext cx="6837811" cy="3206645"/>
          </a:xfrm>
          <a:prstGeom prst="rect">
            <a:avLst/>
          </a:prstGeom>
        </p:spPr>
      </p:pic>
      <p:pic>
        <p:nvPicPr>
          <p:cNvPr id="7" name="Picture 6">
            <a:extLst>
              <a:ext uri="{FF2B5EF4-FFF2-40B4-BE49-F238E27FC236}">
                <a16:creationId xmlns:a16="http://schemas.microsoft.com/office/drawing/2014/main" id="{79F70382-4B90-48B0-AFE5-A47C6B3F52A6}"/>
              </a:ext>
            </a:extLst>
          </p:cNvPr>
          <p:cNvPicPr>
            <a:picLocks noChangeAspect="1"/>
          </p:cNvPicPr>
          <p:nvPr/>
        </p:nvPicPr>
        <p:blipFill>
          <a:blip r:embed="rId3"/>
          <a:stretch>
            <a:fillRect/>
          </a:stretch>
        </p:blipFill>
        <p:spPr>
          <a:xfrm>
            <a:off x="7941123" y="3241424"/>
            <a:ext cx="3466683" cy="973787"/>
          </a:xfrm>
          <a:prstGeom prst="rect">
            <a:avLst/>
          </a:prstGeom>
        </p:spPr>
      </p:pic>
      <p:pic>
        <p:nvPicPr>
          <p:cNvPr id="9" name="Picture 8">
            <a:extLst>
              <a:ext uri="{FF2B5EF4-FFF2-40B4-BE49-F238E27FC236}">
                <a16:creationId xmlns:a16="http://schemas.microsoft.com/office/drawing/2014/main" id="{D4039BED-9527-4205-8E06-A807B5024941}"/>
              </a:ext>
            </a:extLst>
          </p:cNvPr>
          <p:cNvPicPr>
            <a:picLocks noChangeAspect="1"/>
          </p:cNvPicPr>
          <p:nvPr/>
        </p:nvPicPr>
        <p:blipFill>
          <a:blip r:embed="rId4"/>
          <a:stretch>
            <a:fillRect/>
          </a:stretch>
        </p:blipFill>
        <p:spPr>
          <a:xfrm>
            <a:off x="7941122" y="4347855"/>
            <a:ext cx="3466683" cy="993782"/>
          </a:xfrm>
          <a:prstGeom prst="rect">
            <a:avLst/>
          </a:prstGeom>
        </p:spPr>
      </p:pic>
      <p:pic>
        <p:nvPicPr>
          <p:cNvPr id="11" name="Picture 10">
            <a:extLst>
              <a:ext uri="{FF2B5EF4-FFF2-40B4-BE49-F238E27FC236}">
                <a16:creationId xmlns:a16="http://schemas.microsoft.com/office/drawing/2014/main" id="{49D9BF4E-16B0-46B8-83B9-A241C8EC0FB9}"/>
              </a:ext>
            </a:extLst>
          </p:cNvPr>
          <p:cNvPicPr>
            <a:picLocks noChangeAspect="1"/>
          </p:cNvPicPr>
          <p:nvPr/>
        </p:nvPicPr>
        <p:blipFill>
          <a:blip r:embed="rId5"/>
          <a:stretch>
            <a:fillRect/>
          </a:stretch>
        </p:blipFill>
        <p:spPr>
          <a:xfrm>
            <a:off x="7941121" y="5449154"/>
            <a:ext cx="3466683" cy="939057"/>
          </a:xfrm>
          <a:prstGeom prst="rect">
            <a:avLst/>
          </a:prstGeom>
        </p:spPr>
      </p:pic>
    </p:spTree>
    <p:extLst>
      <p:ext uri="{BB962C8B-B14F-4D97-AF65-F5344CB8AC3E}">
        <p14:creationId xmlns:p14="http://schemas.microsoft.com/office/powerpoint/2010/main" val="2786619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FC135-4661-4448-8C42-5F84FE790748}"/>
              </a:ext>
            </a:extLst>
          </p:cNvPr>
          <p:cNvSpPr>
            <a:spLocks noGrp="1"/>
          </p:cNvSpPr>
          <p:nvPr>
            <p:ph type="title"/>
            <p:custDataLst>
              <p:tags r:id="rId1"/>
            </p:custDataLst>
          </p:nvPr>
        </p:nvSpPr>
        <p:spPr/>
        <p:txBody>
          <a:bodyPr/>
          <a:lstStyle/>
          <a:p>
            <a:r>
              <a:rPr lang="en-CA" dirty="0"/>
              <a:t>Manipulation du DOM</a:t>
            </a:r>
            <a:endParaRPr lang="fr-CA" dirty="0"/>
          </a:p>
        </p:txBody>
      </p:sp>
      <p:sp>
        <p:nvSpPr>
          <p:cNvPr id="3" name="Content Placeholder 2">
            <a:extLst>
              <a:ext uri="{FF2B5EF4-FFF2-40B4-BE49-F238E27FC236}">
                <a16:creationId xmlns:a16="http://schemas.microsoft.com/office/drawing/2014/main" id="{02004414-5584-4AA1-88A8-FA15F45927DF}"/>
              </a:ext>
            </a:extLst>
          </p:cNvPr>
          <p:cNvSpPr>
            <a:spLocks noGrp="1"/>
          </p:cNvSpPr>
          <p:nvPr>
            <p:ph idx="1"/>
            <p:custDataLst>
              <p:tags r:id="rId2"/>
            </p:custDataLst>
          </p:nvPr>
        </p:nvSpPr>
        <p:spPr/>
        <p:txBody>
          <a:bodyPr/>
          <a:lstStyle/>
          <a:p>
            <a:r>
              <a:rPr lang="en-CA" dirty="0"/>
              <a:t>Plus tard dans le </a:t>
            </a:r>
            <a:r>
              <a:rPr lang="en-CA" dirty="0" err="1"/>
              <a:t>cours</a:t>
            </a:r>
            <a:r>
              <a:rPr lang="en-CA" dirty="0"/>
              <a:t>, nous </a:t>
            </a:r>
            <a:r>
              <a:rPr lang="en-CA" dirty="0" err="1"/>
              <a:t>utiliserons</a:t>
            </a:r>
            <a:r>
              <a:rPr lang="en-CA" dirty="0"/>
              <a:t> le DOM pour </a:t>
            </a:r>
            <a:r>
              <a:rPr lang="en-CA" dirty="0" err="1"/>
              <a:t>récupérer</a:t>
            </a:r>
            <a:r>
              <a:rPr lang="en-CA" dirty="0"/>
              <a:t> de </a:t>
            </a:r>
            <a:r>
              <a:rPr lang="en-CA" dirty="0" err="1"/>
              <a:t>l'information</a:t>
            </a:r>
            <a:r>
              <a:rPr lang="en-CA" dirty="0"/>
              <a:t> qui sera </a:t>
            </a:r>
            <a:r>
              <a:rPr lang="en-CA" dirty="0" err="1"/>
              <a:t>traitée</a:t>
            </a:r>
            <a:r>
              <a:rPr lang="en-CA" dirty="0"/>
              <a:t> par le </a:t>
            </a:r>
            <a:r>
              <a:rPr lang="en-CA" dirty="0" err="1"/>
              <a:t>serveur</a:t>
            </a:r>
            <a:r>
              <a:rPr lang="en-CA" dirty="0"/>
              <a:t>, </a:t>
            </a:r>
            <a:r>
              <a:rPr lang="en-CA" dirty="0" err="1"/>
              <a:t>puis</a:t>
            </a:r>
            <a:r>
              <a:rPr lang="en-CA" dirty="0"/>
              <a:t> </a:t>
            </a:r>
            <a:r>
              <a:rPr lang="en-CA" dirty="0" err="1"/>
              <a:t>retournée</a:t>
            </a:r>
            <a:r>
              <a:rPr lang="en-CA" dirty="0"/>
              <a:t> au code client pour </a:t>
            </a:r>
            <a:r>
              <a:rPr lang="en-CA" dirty="0" err="1"/>
              <a:t>être</a:t>
            </a:r>
            <a:r>
              <a:rPr lang="en-CA" dirty="0"/>
              <a:t> </a:t>
            </a:r>
            <a:r>
              <a:rPr lang="en-CA" dirty="0" err="1"/>
              <a:t>réinsérée</a:t>
            </a:r>
            <a:r>
              <a:rPr lang="en-CA" dirty="0"/>
              <a:t> dans le code.</a:t>
            </a:r>
          </a:p>
          <a:p>
            <a:endParaRPr lang="en-CA" dirty="0"/>
          </a:p>
          <a:p>
            <a:r>
              <a:rPr lang="en-CA" dirty="0"/>
              <a:t>Ce sera fait avec la communication </a:t>
            </a:r>
            <a:r>
              <a:rPr lang="en-CA" dirty="0" err="1"/>
              <a:t>asynchrone</a:t>
            </a:r>
            <a:r>
              <a:rPr lang="en-CA" dirty="0"/>
              <a:t> avec AJAX</a:t>
            </a:r>
            <a:endParaRPr lang="fr-CA" dirty="0"/>
          </a:p>
        </p:txBody>
      </p:sp>
    </p:spTree>
    <p:extLst>
      <p:ext uri="{BB962C8B-B14F-4D97-AF65-F5344CB8AC3E}">
        <p14:creationId xmlns:p14="http://schemas.microsoft.com/office/powerpoint/2010/main" val="19317731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5A81-7C4E-459D-9DDE-AA2D4DAF76A0}"/>
              </a:ext>
            </a:extLst>
          </p:cNvPr>
          <p:cNvSpPr>
            <a:spLocks noGrp="1"/>
          </p:cNvSpPr>
          <p:nvPr>
            <p:ph type="title"/>
            <p:custDataLst>
              <p:tags r:id="rId1"/>
            </p:custDataLst>
          </p:nvPr>
        </p:nvSpPr>
        <p:spPr>
          <a:xfrm>
            <a:off x="557335" y="3018365"/>
            <a:ext cx="9404723" cy="1400530"/>
          </a:xfrm>
        </p:spPr>
        <p:txBody>
          <a:bodyPr/>
          <a:lstStyle/>
          <a:p>
            <a:r>
              <a:rPr lang="fr-CA" dirty="0"/>
              <a:t>Communication asynchrone avec AJAX</a:t>
            </a:r>
          </a:p>
        </p:txBody>
      </p:sp>
    </p:spTree>
    <p:extLst>
      <p:ext uri="{BB962C8B-B14F-4D97-AF65-F5344CB8AC3E}">
        <p14:creationId xmlns:p14="http://schemas.microsoft.com/office/powerpoint/2010/main" val="35100585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F5A81-7C4E-459D-9DDE-AA2D4DAF76A0}"/>
              </a:ext>
            </a:extLst>
          </p:cNvPr>
          <p:cNvSpPr>
            <a:spLocks noGrp="1"/>
          </p:cNvSpPr>
          <p:nvPr>
            <p:ph type="title"/>
            <p:custDataLst>
              <p:tags r:id="rId1"/>
            </p:custDataLst>
          </p:nvPr>
        </p:nvSpPr>
        <p:spPr/>
        <p:txBody>
          <a:bodyPr/>
          <a:lstStyle/>
          <a:p>
            <a:r>
              <a:rPr lang="fr-CA" dirty="0"/>
              <a:t>Rôle</a:t>
            </a:r>
          </a:p>
        </p:txBody>
      </p:sp>
      <p:sp>
        <p:nvSpPr>
          <p:cNvPr id="3" name="Content Placeholder 2">
            <a:extLst>
              <a:ext uri="{FF2B5EF4-FFF2-40B4-BE49-F238E27FC236}">
                <a16:creationId xmlns:a16="http://schemas.microsoft.com/office/drawing/2014/main" id="{2B4E3AB5-9273-46D6-AA2C-81B55FFA21C6}"/>
              </a:ext>
            </a:extLst>
          </p:cNvPr>
          <p:cNvSpPr>
            <a:spLocks noGrp="1"/>
          </p:cNvSpPr>
          <p:nvPr>
            <p:ph idx="1"/>
            <p:custDataLst>
              <p:tags r:id="rId2"/>
            </p:custDataLst>
          </p:nvPr>
        </p:nvSpPr>
        <p:spPr>
          <a:xfrm>
            <a:off x="1103312" y="2052918"/>
            <a:ext cx="9283562" cy="4195481"/>
          </a:xfrm>
        </p:spPr>
        <p:txBody>
          <a:bodyPr>
            <a:normAutofit/>
          </a:bodyPr>
          <a:lstStyle/>
          <a:p>
            <a:r>
              <a:rPr lang="fr-CA" dirty="0"/>
              <a:t>Le rôle de la communication asynchrone est de recharger faire des requêtes HTTP au serveur sans recharger toute la page.</a:t>
            </a:r>
          </a:p>
          <a:p>
            <a:r>
              <a:rPr lang="fr-CA" dirty="0"/>
              <a:t>Elles servent généralement à modifier une partie du contenu de la page.</a:t>
            </a:r>
          </a:p>
          <a:p>
            <a:endParaRPr lang="fr-CA" dirty="0"/>
          </a:p>
          <a:p>
            <a:r>
              <a:rPr lang="fr-CA" dirty="0"/>
              <a:t>Par exemple:</a:t>
            </a:r>
          </a:p>
          <a:p>
            <a:pPr lvl="1"/>
            <a:r>
              <a:rPr lang="fr-CA" dirty="0"/>
              <a:t>Permet de mettre à jour en temps réel l’information disponible</a:t>
            </a:r>
          </a:p>
          <a:p>
            <a:pPr lvl="1"/>
            <a:r>
              <a:rPr lang="fr-CA" dirty="0"/>
              <a:t>Soumettre des requêtes à la base de données</a:t>
            </a:r>
          </a:p>
          <a:p>
            <a:pPr lvl="1"/>
            <a:r>
              <a:rPr lang="fr-CA" dirty="0"/>
              <a:t>Changer le contenu de la page en conservant le header, menu et </a:t>
            </a:r>
            <a:r>
              <a:rPr lang="fr-CA" dirty="0" err="1"/>
              <a:t>footer</a:t>
            </a:r>
            <a:endParaRPr lang="fr-CA" dirty="0"/>
          </a:p>
          <a:p>
            <a:pPr lvl="1"/>
            <a:r>
              <a:rPr lang="fr-CA" dirty="0"/>
              <a:t>Etc.</a:t>
            </a:r>
          </a:p>
        </p:txBody>
      </p:sp>
    </p:spTree>
    <p:extLst>
      <p:ext uri="{BB962C8B-B14F-4D97-AF65-F5344CB8AC3E}">
        <p14:creationId xmlns:p14="http://schemas.microsoft.com/office/powerpoint/2010/main" val="39893497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B97A4-3E15-4CD0-94F2-9DAB827A2F46}"/>
              </a:ext>
            </a:extLst>
          </p:cNvPr>
          <p:cNvSpPr>
            <a:spLocks noGrp="1"/>
          </p:cNvSpPr>
          <p:nvPr>
            <p:ph type="title"/>
            <p:custDataLst>
              <p:tags r:id="rId1"/>
            </p:custDataLst>
          </p:nvPr>
        </p:nvSpPr>
        <p:spPr/>
        <p:txBody>
          <a:bodyPr/>
          <a:lstStyle/>
          <a:p>
            <a:r>
              <a:rPr lang="fr-CA" dirty="0"/>
              <a:t>Avantages de la communication asynchrone</a:t>
            </a:r>
          </a:p>
        </p:txBody>
      </p:sp>
      <p:sp>
        <p:nvSpPr>
          <p:cNvPr id="3" name="Content Placeholder 2">
            <a:extLst>
              <a:ext uri="{FF2B5EF4-FFF2-40B4-BE49-F238E27FC236}">
                <a16:creationId xmlns:a16="http://schemas.microsoft.com/office/drawing/2014/main" id="{331E18B3-D735-4D68-BF26-FB1D6BFBA059}"/>
              </a:ext>
            </a:extLst>
          </p:cNvPr>
          <p:cNvSpPr>
            <a:spLocks noGrp="1"/>
          </p:cNvSpPr>
          <p:nvPr>
            <p:ph idx="1"/>
            <p:custDataLst>
              <p:tags r:id="rId2"/>
            </p:custDataLst>
          </p:nvPr>
        </p:nvSpPr>
        <p:spPr/>
        <p:txBody>
          <a:bodyPr/>
          <a:lstStyle/>
          <a:p>
            <a:r>
              <a:rPr lang="fr-CA" dirty="0"/>
              <a:t>Avantages</a:t>
            </a:r>
          </a:p>
          <a:p>
            <a:pPr lvl="1"/>
            <a:r>
              <a:rPr lang="fr-CA" dirty="0"/>
              <a:t>Améliore la fluidité de la navigation pour l’utilisateur</a:t>
            </a:r>
          </a:p>
          <a:p>
            <a:pPr lvl="1"/>
            <a:r>
              <a:rPr lang="fr-CA" dirty="0"/>
              <a:t>Réduire la quantité de ressources demandées au serveur</a:t>
            </a:r>
          </a:p>
          <a:p>
            <a:pPr lvl="1"/>
            <a:r>
              <a:rPr lang="fr-CA" dirty="0"/>
              <a:t>Facilite la modularité de l’application</a:t>
            </a:r>
          </a:p>
          <a:p>
            <a:pPr lvl="1"/>
            <a:endParaRPr lang="fr-CA" dirty="0"/>
          </a:p>
        </p:txBody>
      </p:sp>
    </p:spTree>
    <p:extLst>
      <p:ext uri="{BB962C8B-B14F-4D97-AF65-F5344CB8AC3E}">
        <p14:creationId xmlns:p14="http://schemas.microsoft.com/office/powerpoint/2010/main" val="9324460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87D16-FB7C-42F3-B6AC-2D9C60073DF4}"/>
              </a:ext>
            </a:extLst>
          </p:cNvPr>
          <p:cNvSpPr>
            <a:spLocks noGrp="1"/>
          </p:cNvSpPr>
          <p:nvPr>
            <p:ph type="title"/>
            <p:custDataLst>
              <p:tags r:id="rId1"/>
            </p:custDataLst>
          </p:nvPr>
        </p:nvSpPr>
        <p:spPr>
          <a:xfrm>
            <a:off x="610600" y="2831933"/>
            <a:ext cx="9404723" cy="1400530"/>
          </a:xfrm>
        </p:spPr>
        <p:txBody>
          <a:bodyPr/>
          <a:lstStyle/>
          <a:p>
            <a:r>
              <a:rPr lang="fr-CA" dirty="0"/>
              <a:t>Syntaxe de la communication asynchrone</a:t>
            </a:r>
          </a:p>
        </p:txBody>
      </p:sp>
    </p:spTree>
    <p:extLst>
      <p:ext uri="{BB962C8B-B14F-4D97-AF65-F5344CB8AC3E}">
        <p14:creationId xmlns:p14="http://schemas.microsoft.com/office/powerpoint/2010/main" val="19243352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7C514-EA7C-4655-A148-742602B42BEB}"/>
              </a:ext>
            </a:extLst>
          </p:cNvPr>
          <p:cNvSpPr>
            <a:spLocks noGrp="1"/>
          </p:cNvSpPr>
          <p:nvPr>
            <p:ph type="title"/>
            <p:custDataLst>
              <p:tags r:id="rId1"/>
            </p:custDataLst>
          </p:nvPr>
        </p:nvSpPr>
        <p:spPr>
          <a:xfrm>
            <a:off x="583967" y="3213673"/>
            <a:ext cx="9404723" cy="1400530"/>
          </a:xfrm>
        </p:spPr>
        <p:txBody>
          <a:bodyPr/>
          <a:lstStyle/>
          <a:p>
            <a:r>
              <a:rPr lang="fr-CA" dirty="0"/>
              <a:t>Concepts préalables en JavaScript</a:t>
            </a:r>
          </a:p>
        </p:txBody>
      </p:sp>
    </p:spTree>
    <p:extLst>
      <p:ext uri="{BB962C8B-B14F-4D97-AF65-F5344CB8AC3E}">
        <p14:creationId xmlns:p14="http://schemas.microsoft.com/office/powerpoint/2010/main" val="3605188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A42E2-AB3B-4C2D-A617-61ADA95A10DE}"/>
              </a:ext>
            </a:extLst>
          </p:cNvPr>
          <p:cNvSpPr>
            <a:spLocks noGrp="1"/>
          </p:cNvSpPr>
          <p:nvPr>
            <p:ph type="title"/>
            <p:custDataLst>
              <p:tags r:id="rId1"/>
            </p:custDataLst>
          </p:nvPr>
        </p:nvSpPr>
        <p:spPr/>
        <p:txBody>
          <a:bodyPr/>
          <a:lstStyle/>
          <a:p>
            <a:r>
              <a:rPr lang="fr-CA" dirty="0"/>
              <a:t>Concepts préalables en JavaScript</a:t>
            </a:r>
          </a:p>
        </p:txBody>
      </p:sp>
      <p:sp>
        <p:nvSpPr>
          <p:cNvPr id="3" name="Content Placeholder 2">
            <a:extLst>
              <a:ext uri="{FF2B5EF4-FFF2-40B4-BE49-F238E27FC236}">
                <a16:creationId xmlns:a16="http://schemas.microsoft.com/office/drawing/2014/main" id="{ADE0702F-317D-49A8-B5B0-A78DF4183993}"/>
              </a:ext>
            </a:extLst>
          </p:cNvPr>
          <p:cNvSpPr>
            <a:spLocks noGrp="1"/>
          </p:cNvSpPr>
          <p:nvPr>
            <p:ph idx="1"/>
            <p:custDataLst>
              <p:tags r:id="rId2"/>
            </p:custDataLst>
          </p:nvPr>
        </p:nvSpPr>
        <p:spPr/>
        <p:txBody>
          <a:bodyPr/>
          <a:lstStyle/>
          <a:p>
            <a:r>
              <a:rPr lang="fr-CA" dirty="0"/>
              <a:t>Avant de parler de la syntaxe, un certain nombre de concepts JavaScript doivent être bien compris:</a:t>
            </a:r>
          </a:p>
          <a:p>
            <a:pPr lvl="1"/>
            <a:r>
              <a:rPr lang="fr-CA" dirty="0"/>
              <a:t>Les fonctions anonymes</a:t>
            </a:r>
          </a:p>
          <a:p>
            <a:pPr lvl="1"/>
            <a:r>
              <a:rPr lang="fr-CA" dirty="0"/>
              <a:t>Les fonctions de type « CALLBACK »</a:t>
            </a:r>
          </a:p>
          <a:p>
            <a:pPr lvl="1"/>
            <a:r>
              <a:rPr lang="fr-CA" dirty="0"/>
              <a:t>L’objet </a:t>
            </a:r>
            <a:r>
              <a:rPr lang="fr-CA" dirty="0" err="1"/>
              <a:t>XMLHttpRequest</a:t>
            </a:r>
            <a:endParaRPr lang="fr-CA" dirty="0"/>
          </a:p>
          <a:p>
            <a:pPr lvl="1"/>
            <a:r>
              <a:rPr lang="fr-CA" dirty="0"/>
              <a:t>L'environnement d'exécution</a:t>
            </a:r>
          </a:p>
          <a:p>
            <a:pPr lvl="1"/>
            <a:endParaRPr lang="fr-CA" dirty="0"/>
          </a:p>
        </p:txBody>
      </p:sp>
    </p:spTree>
    <p:extLst>
      <p:ext uri="{BB962C8B-B14F-4D97-AF65-F5344CB8AC3E}">
        <p14:creationId xmlns:p14="http://schemas.microsoft.com/office/powerpoint/2010/main" val="37080820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C7CDD-351F-4C03-9C94-111E8CD1EB95}"/>
              </a:ext>
            </a:extLst>
          </p:cNvPr>
          <p:cNvSpPr>
            <a:spLocks noGrp="1"/>
          </p:cNvSpPr>
          <p:nvPr>
            <p:ph type="title"/>
            <p:custDataLst>
              <p:tags r:id="rId1"/>
            </p:custDataLst>
          </p:nvPr>
        </p:nvSpPr>
        <p:spPr/>
        <p:txBody>
          <a:bodyPr/>
          <a:lstStyle/>
          <a:p>
            <a:r>
              <a:rPr lang="fr-CA" dirty="0"/>
              <a:t>Les fonctions anonymes</a:t>
            </a:r>
          </a:p>
        </p:txBody>
      </p:sp>
      <p:sp>
        <p:nvSpPr>
          <p:cNvPr id="3" name="Content Placeholder 2">
            <a:extLst>
              <a:ext uri="{FF2B5EF4-FFF2-40B4-BE49-F238E27FC236}">
                <a16:creationId xmlns:a16="http://schemas.microsoft.com/office/drawing/2014/main" id="{8C3FE784-B2CD-43A9-B578-BDA9167EFCBF}"/>
              </a:ext>
            </a:extLst>
          </p:cNvPr>
          <p:cNvSpPr>
            <a:spLocks noGrp="1"/>
          </p:cNvSpPr>
          <p:nvPr>
            <p:ph idx="1"/>
            <p:custDataLst>
              <p:tags r:id="rId2"/>
            </p:custDataLst>
          </p:nvPr>
        </p:nvSpPr>
        <p:spPr>
          <a:xfrm>
            <a:off x="1103312" y="2052919"/>
            <a:ext cx="8946541" cy="1524782"/>
          </a:xfrm>
        </p:spPr>
        <p:txBody>
          <a:bodyPr>
            <a:normAutofit/>
          </a:bodyPr>
          <a:lstStyle/>
          <a:p>
            <a:r>
              <a:rPr lang="fr-CA" dirty="0"/>
              <a:t>Les fonctions anonymes sont des fonctions qui n’ont pas de nom.</a:t>
            </a:r>
          </a:p>
          <a:p>
            <a:r>
              <a:rPr lang="fr-CA" dirty="0"/>
              <a:t>Plutôt que d’être déclaré, elles seront immédiatement assignées à une variable qui contiendra la fonction.</a:t>
            </a:r>
          </a:p>
        </p:txBody>
      </p:sp>
      <p:pic>
        <p:nvPicPr>
          <p:cNvPr id="1028" name="Picture 4" descr="Image result for confused meme">
            <a:extLst>
              <a:ext uri="{FF2B5EF4-FFF2-40B4-BE49-F238E27FC236}">
                <a16:creationId xmlns:a16="http://schemas.microsoft.com/office/drawing/2014/main" id="{0B7F68C7-FDC7-4356-AF75-67800CF17835}"/>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6948811" y="3777372"/>
            <a:ext cx="28575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570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827F8-9BB1-463E-8AD1-C6E208686983}"/>
              </a:ext>
            </a:extLst>
          </p:cNvPr>
          <p:cNvSpPr>
            <a:spLocks noGrp="1"/>
          </p:cNvSpPr>
          <p:nvPr>
            <p:ph type="title"/>
            <p:custDataLst>
              <p:tags r:id="rId1"/>
            </p:custDataLst>
          </p:nvPr>
        </p:nvSpPr>
        <p:spPr/>
        <p:txBody>
          <a:bodyPr/>
          <a:lstStyle/>
          <a:p>
            <a:r>
              <a:rPr lang="fr-CA" dirty="0"/>
              <a:t>Les fonctions anonymes</a:t>
            </a:r>
          </a:p>
        </p:txBody>
      </p:sp>
      <p:sp>
        <p:nvSpPr>
          <p:cNvPr id="3" name="Content Placeholder 2">
            <a:extLst>
              <a:ext uri="{FF2B5EF4-FFF2-40B4-BE49-F238E27FC236}">
                <a16:creationId xmlns:a16="http://schemas.microsoft.com/office/drawing/2014/main" id="{10768C50-A235-4D16-9262-99A7AEA85586}"/>
              </a:ext>
            </a:extLst>
          </p:cNvPr>
          <p:cNvSpPr>
            <a:spLocks noGrp="1"/>
          </p:cNvSpPr>
          <p:nvPr>
            <p:ph idx="1"/>
            <p:custDataLst>
              <p:tags r:id="rId2"/>
            </p:custDataLst>
          </p:nvPr>
        </p:nvSpPr>
        <p:spPr/>
        <p:txBody>
          <a:bodyPr/>
          <a:lstStyle/>
          <a:p>
            <a:r>
              <a:rPr lang="fr-CA" dirty="0"/>
              <a:t>Exemple de fonction </a:t>
            </a:r>
            <a:r>
              <a:rPr lang="fr-CA" u="sng" dirty="0"/>
              <a:t>régulière</a:t>
            </a:r>
          </a:p>
          <a:p>
            <a:pPr marL="0" indent="0">
              <a:buNone/>
            </a:pPr>
            <a:r>
              <a:rPr lang="fr-CA" dirty="0"/>
              <a:t>	</a:t>
            </a:r>
            <a:r>
              <a:rPr lang="fr-CA" dirty="0" err="1"/>
              <a:t>function</a:t>
            </a:r>
            <a:r>
              <a:rPr lang="fr-CA" dirty="0"/>
              <a:t> addition (x, y) { </a:t>
            </a:r>
          </a:p>
          <a:p>
            <a:pPr marL="0" indent="0">
              <a:buNone/>
            </a:pPr>
            <a:r>
              <a:rPr lang="fr-CA" dirty="0"/>
              <a:t>		return x + y; </a:t>
            </a:r>
          </a:p>
          <a:p>
            <a:pPr marL="0" indent="0">
              <a:buNone/>
            </a:pPr>
            <a:r>
              <a:rPr lang="fr-CA" dirty="0"/>
              <a:t>	}</a:t>
            </a:r>
          </a:p>
          <a:p>
            <a:pPr marL="0" indent="0">
              <a:buNone/>
            </a:pPr>
            <a:r>
              <a:rPr lang="fr-CA" dirty="0"/>
              <a:t>	var </a:t>
            </a:r>
            <a:r>
              <a:rPr lang="fr-CA" dirty="0" err="1"/>
              <a:t>resultat</a:t>
            </a:r>
            <a:r>
              <a:rPr lang="fr-CA" dirty="0"/>
              <a:t> = addition(3,4);</a:t>
            </a:r>
          </a:p>
          <a:p>
            <a:pPr marL="0" indent="0">
              <a:buNone/>
            </a:pPr>
            <a:r>
              <a:rPr lang="fr-CA" dirty="0"/>
              <a:t>	</a:t>
            </a:r>
            <a:r>
              <a:rPr lang="fr-CA" dirty="0" err="1"/>
              <a:t>alert</a:t>
            </a:r>
            <a:r>
              <a:rPr lang="fr-CA" dirty="0"/>
              <a:t> (</a:t>
            </a:r>
            <a:r>
              <a:rPr lang="fr-CA" dirty="0" err="1"/>
              <a:t>resultat</a:t>
            </a:r>
            <a:r>
              <a:rPr lang="fr-CA" dirty="0"/>
              <a:t>);</a:t>
            </a:r>
          </a:p>
        </p:txBody>
      </p:sp>
    </p:spTree>
    <p:extLst>
      <p:ext uri="{BB962C8B-B14F-4D97-AF65-F5344CB8AC3E}">
        <p14:creationId xmlns:p14="http://schemas.microsoft.com/office/powerpoint/2010/main" val="2869242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827F8-9BB1-463E-8AD1-C6E208686983}"/>
              </a:ext>
            </a:extLst>
          </p:cNvPr>
          <p:cNvSpPr>
            <a:spLocks noGrp="1"/>
          </p:cNvSpPr>
          <p:nvPr>
            <p:ph type="title"/>
            <p:custDataLst>
              <p:tags r:id="rId1"/>
            </p:custDataLst>
          </p:nvPr>
        </p:nvSpPr>
        <p:spPr/>
        <p:txBody>
          <a:bodyPr/>
          <a:lstStyle/>
          <a:p>
            <a:r>
              <a:rPr lang="fr-CA" dirty="0"/>
              <a:t>Les fonctions anonymes</a:t>
            </a:r>
          </a:p>
        </p:txBody>
      </p:sp>
      <p:sp>
        <p:nvSpPr>
          <p:cNvPr id="3" name="Content Placeholder 2">
            <a:extLst>
              <a:ext uri="{FF2B5EF4-FFF2-40B4-BE49-F238E27FC236}">
                <a16:creationId xmlns:a16="http://schemas.microsoft.com/office/drawing/2014/main" id="{10768C50-A235-4D16-9262-99A7AEA85586}"/>
              </a:ext>
            </a:extLst>
          </p:cNvPr>
          <p:cNvSpPr>
            <a:spLocks noGrp="1"/>
          </p:cNvSpPr>
          <p:nvPr>
            <p:ph idx="1"/>
            <p:custDataLst>
              <p:tags r:id="rId2"/>
            </p:custDataLst>
          </p:nvPr>
        </p:nvSpPr>
        <p:spPr/>
        <p:txBody>
          <a:bodyPr/>
          <a:lstStyle/>
          <a:p>
            <a:r>
              <a:rPr lang="fr-CA" dirty="0"/>
              <a:t>Exemple de fonction anonyme</a:t>
            </a:r>
          </a:p>
          <a:p>
            <a:pPr marL="0" indent="0">
              <a:buNone/>
            </a:pPr>
            <a:r>
              <a:rPr lang="fr-CA" dirty="0"/>
              <a:t>	var addition = </a:t>
            </a:r>
            <a:r>
              <a:rPr lang="fr-CA" dirty="0" err="1"/>
              <a:t>function</a:t>
            </a:r>
            <a:r>
              <a:rPr lang="fr-CA" dirty="0"/>
              <a:t>(x, y) { </a:t>
            </a:r>
          </a:p>
          <a:p>
            <a:pPr marL="0" indent="0">
              <a:buNone/>
            </a:pPr>
            <a:r>
              <a:rPr lang="fr-CA" dirty="0"/>
              <a:t>		return x + y; </a:t>
            </a:r>
          </a:p>
          <a:p>
            <a:pPr marL="0" indent="0">
              <a:buNone/>
            </a:pPr>
            <a:r>
              <a:rPr lang="fr-CA" dirty="0"/>
              <a:t>	};</a:t>
            </a:r>
          </a:p>
          <a:p>
            <a:pPr marL="0" indent="0">
              <a:buNone/>
            </a:pPr>
            <a:r>
              <a:rPr lang="fr-CA" dirty="0"/>
              <a:t>	var </a:t>
            </a:r>
            <a:r>
              <a:rPr lang="fr-CA" dirty="0" err="1"/>
              <a:t>resultat</a:t>
            </a:r>
            <a:r>
              <a:rPr lang="fr-CA" dirty="0"/>
              <a:t> = addition(3,4);</a:t>
            </a:r>
          </a:p>
          <a:p>
            <a:pPr marL="0" indent="0">
              <a:buNone/>
            </a:pPr>
            <a:r>
              <a:rPr lang="fr-CA" dirty="0"/>
              <a:t>	</a:t>
            </a:r>
            <a:r>
              <a:rPr lang="fr-CA" dirty="0" err="1"/>
              <a:t>alert</a:t>
            </a:r>
            <a:r>
              <a:rPr lang="fr-CA" dirty="0"/>
              <a:t> (</a:t>
            </a:r>
            <a:r>
              <a:rPr lang="fr-CA" dirty="0" err="1"/>
              <a:t>resultat</a:t>
            </a:r>
            <a:r>
              <a:rPr lang="fr-CA" dirty="0"/>
              <a:t>);</a:t>
            </a:r>
          </a:p>
        </p:txBody>
      </p:sp>
    </p:spTree>
    <p:extLst>
      <p:ext uri="{BB962C8B-B14F-4D97-AF65-F5344CB8AC3E}">
        <p14:creationId xmlns:p14="http://schemas.microsoft.com/office/powerpoint/2010/main" val="36647683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55267-0D84-43AB-8E7F-F425D28D1415}"/>
              </a:ext>
            </a:extLst>
          </p:cNvPr>
          <p:cNvSpPr>
            <a:spLocks noGrp="1"/>
          </p:cNvSpPr>
          <p:nvPr>
            <p:ph type="title"/>
            <p:custDataLst>
              <p:tags r:id="rId1"/>
            </p:custDataLst>
          </p:nvPr>
        </p:nvSpPr>
        <p:spPr/>
        <p:txBody>
          <a:bodyPr/>
          <a:lstStyle/>
          <a:p>
            <a:r>
              <a:rPr lang="fr-CA" dirty="0"/>
              <a:t>Les fonctions anonymes</a:t>
            </a:r>
          </a:p>
        </p:txBody>
      </p:sp>
      <p:sp>
        <p:nvSpPr>
          <p:cNvPr id="3" name="Content Placeholder 2">
            <a:extLst>
              <a:ext uri="{FF2B5EF4-FFF2-40B4-BE49-F238E27FC236}">
                <a16:creationId xmlns:a16="http://schemas.microsoft.com/office/drawing/2014/main" id="{71565ADE-7EDE-4B0B-9D3F-E0023E255951}"/>
              </a:ext>
            </a:extLst>
          </p:cNvPr>
          <p:cNvSpPr>
            <a:spLocks noGrp="1"/>
          </p:cNvSpPr>
          <p:nvPr>
            <p:ph idx="1"/>
            <p:custDataLst>
              <p:tags r:id="rId2"/>
            </p:custDataLst>
          </p:nvPr>
        </p:nvSpPr>
        <p:spPr/>
        <p:txBody>
          <a:bodyPr/>
          <a:lstStyle/>
          <a:p>
            <a:r>
              <a:rPr lang="fr-CA" dirty="0"/>
              <a:t>Exemple 2 (Plus compliqué)</a:t>
            </a:r>
          </a:p>
          <a:p>
            <a:pPr marL="0" indent="0">
              <a:buNone/>
            </a:pPr>
            <a:r>
              <a:rPr lang="fr-CA" dirty="0"/>
              <a:t>	var addition = </a:t>
            </a:r>
            <a:r>
              <a:rPr lang="fr-CA" dirty="0" err="1"/>
              <a:t>function</a:t>
            </a:r>
            <a:r>
              <a:rPr lang="fr-CA" dirty="0"/>
              <a:t>(x, y) { return x + y; };</a:t>
            </a:r>
          </a:p>
          <a:p>
            <a:pPr marL="0" indent="0">
              <a:buNone/>
            </a:pPr>
            <a:r>
              <a:rPr lang="fr-CA" dirty="0"/>
              <a:t>	var soustraction = </a:t>
            </a:r>
            <a:r>
              <a:rPr lang="fr-CA" dirty="0" err="1"/>
              <a:t>function</a:t>
            </a:r>
            <a:r>
              <a:rPr lang="fr-CA" dirty="0"/>
              <a:t>(x, y) { return x - y; };</a:t>
            </a:r>
          </a:p>
          <a:p>
            <a:pPr marL="0" indent="0">
              <a:buNone/>
            </a:pPr>
            <a:endParaRPr lang="fr-CA" dirty="0"/>
          </a:p>
          <a:p>
            <a:pPr marL="0" indent="0">
              <a:buNone/>
            </a:pPr>
            <a:r>
              <a:rPr lang="fr-CA" dirty="0"/>
              <a:t>	var </a:t>
            </a:r>
            <a:r>
              <a:rPr lang="fr-CA" dirty="0" err="1"/>
              <a:t>operation</a:t>
            </a:r>
            <a:r>
              <a:rPr lang="fr-CA" dirty="0"/>
              <a:t> = </a:t>
            </a:r>
            <a:r>
              <a:rPr lang="fr-CA" dirty="0" err="1"/>
              <a:t>function</a:t>
            </a:r>
            <a:r>
              <a:rPr lang="fr-CA" dirty="0"/>
              <a:t> (f, x, y) { f(</a:t>
            </a:r>
            <a:r>
              <a:rPr lang="fr-CA" dirty="0" err="1"/>
              <a:t>x,y</a:t>
            </a:r>
            <a:r>
              <a:rPr lang="fr-CA" dirty="0"/>
              <a:t>);};</a:t>
            </a:r>
          </a:p>
          <a:p>
            <a:pPr marL="0" indent="0">
              <a:buNone/>
            </a:pPr>
            <a:endParaRPr lang="fr-CA" dirty="0"/>
          </a:p>
          <a:p>
            <a:pPr marL="0" indent="0">
              <a:buNone/>
            </a:pPr>
            <a:r>
              <a:rPr lang="fr-CA" dirty="0"/>
              <a:t>	var </a:t>
            </a:r>
            <a:r>
              <a:rPr lang="fr-CA" dirty="0" err="1"/>
              <a:t>resultat</a:t>
            </a:r>
            <a:r>
              <a:rPr lang="fr-CA" dirty="0"/>
              <a:t> = </a:t>
            </a:r>
            <a:r>
              <a:rPr lang="fr-CA" dirty="0" err="1"/>
              <a:t>operation</a:t>
            </a:r>
            <a:r>
              <a:rPr lang="fr-CA" dirty="0"/>
              <a:t>(addition, 3,4);</a:t>
            </a:r>
          </a:p>
          <a:p>
            <a:pPr marL="0" indent="0">
              <a:buNone/>
            </a:pPr>
            <a:r>
              <a:rPr lang="fr-CA" dirty="0"/>
              <a:t>	</a:t>
            </a:r>
            <a:r>
              <a:rPr lang="fr-CA" dirty="0" err="1"/>
              <a:t>alert</a:t>
            </a:r>
            <a:r>
              <a:rPr lang="fr-CA" dirty="0"/>
              <a:t> (</a:t>
            </a:r>
            <a:r>
              <a:rPr lang="fr-CA" dirty="0" err="1"/>
              <a:t>resultat</a:t>
            </a:r>
            <a:r>
              <a:rPr lang="fr-CA" dirty="0"/>
              <a:t>);</a:t>
            </a:r>
          </a:p>
          <a:p>
            <a:endParaRPr lang="fr-CA" dirty="0"/>
          </a:p>
        </p:txBody>
      </p:sp>
      <p:pic>
        <p:nvPicPr>
          <p:cNvPr id="2050" name="Picture 2" descr="Image result for meme confusion">
            <a:extLst>
              <a:ext uri="{FF2B5EF4-FFF2-40B4-BE49-F238E27FC236}">
                <a16:creationId xmlns:a16="http://schemas.microsoft.com/office/drawing/2014/main" id="{E8C89717-FA16-4C4E-9428-3DC4DC572975}"/>
              </a:ext>
            </a:extLst>
          </p:cNvPr>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7714693" y="4070404"/>
            <a:ext cx="3781857" cy="2441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3678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55267-0D84-43AB-8E7F-F425D28D1415}"/>
              </a:ext>
            </a:extLst>
          </p:cNvPr>
          <p:cNvSpPr>
            <a:spLocks noGrp="1"/>
          </p:cNvSpPr>
          <p:nvPr>
            <p:ph type="title"/>
            <p:custDataLst>
              <p:tags r:id="rId1"/>
            </p:custDataLst>
          </p:nvPr>
        </p:nvSpPr>
        <p:spPr/>
        <p:txBody>
          <a:bodyPr/>
          <a:lstStyle/>
          <a:p>
            <a:r>
              <a:rPr lang="fr-CA" dirty="0"/>
              <a:t>Les fonctions anonymes</a:t>
            </a:r>
          </a:p>
        </p:txBody>
      </p:sp>
      <p:sp>
        <p:nvSpPr>
          <p:cNvPr id="3" name="Content Placeholder 2">
            <a:extLst>
              <a:ext uri="{FF2B5EF4-FFF2-40B4-BE49-F238E27FC236}">
                <a16:creationId xmlns:a16="http://schemas.microsoft.com/office/drawing/2014/main" id="{71565ADE-7EDE-4B0B-9D3F-E0023E255951}"/>
              </a:ext>
            </a:extLst>
          </p:cNvPr>
          <p:cNvSpPr>
            <a:spLocks noGrp="1"/>
          </p:cNvSpPr>
          <p:nvPr>
            <p:ph idx="1"/>
            <p:custDataLst>
              <p:tags r:id="rId2"/>
            </p:custDataLst>
          </p:nvPr>
        </p:nvSpPr>
        <p:spPr/>
        <p:txBody>
          <a:bodyPr/>
          <a:lstStyle/>
          <a:p>
            <a:r>
              <a:rPr lang="fr-CA" dirty="0"/>
              <a:t>Les fonctions anonymes ont pour principaux avantages de pouvoir être assignées à l'attribut d'un objet en JavaScript (une forme d'alternative au design pattern de stratégie).</a:t>
            </a:r>
          </a:p>
          <a:p>
            <a:endParaRPr lang="fr-CA" dirty="0"/>
          </a:p>
          <a:p>
            <a:r>
              <a:rPr lang="fr-CA" dirty="0"/>
              <a:t>De plus, elles permettent de passer des fonctions en paramètre à d'autres fonctions.</a:t>
            </a:r>
          </a:p>
          <a:p>
            <a:endParaRPr lang="fr-CA" dirty="0"/>
          </a:p>
        </p:txBody>
      </p:sp>
    </p:spTree>
    <p:extLst>
      <p:ext uri="{BB962C8B-B14F-4D97-AF65-F5344CB8AC3E}">
        <p14:creationId xmlns:p14="http://schemas.microsoft.com/office/powerpoint/2010/main" val="42878855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EDB9E-581E-4612-9A76-89ECBB8B2D4A}"/>
              </a:ext>
            </a:extLst>
          </p:cNvPr>
          <p:cNvSpPr>
            <a:spLocks noGrp="1"/>
          </p:cNvSpPr>
          <p:nvPr>
            <p:ph type="title"/>
            <p:custDataLst>
              <p:tags r:id="rId1"/>
            </p:custDataLst>
          </p:nvPr>
        </p:nvSpPr>
        <p:spPr/>
        <p:txBody>
          <a:bodyPr/>
          <a:lstStyle/>
          <a:p>
            <a:r>
              <a:rPr lang="fr-CA" dirty="0"/>
              <a:t>Les fonctions « Callback »</a:t>
            </a:r>
          </a:p>
        </p:txBody>
      </p:sp>
      <p:sp>
        <p:nvSpPr>
          <p:cNvPr id="3" name="Content Placeholder 2">
            <a:extLst>
              <a:ext uri="{FF2B5EF4-FFF2-40B4-BE49-F238E27FC236}">
                <a16:creationId xmlns:a16="http://schemas.microsoft.com/office/drawing/2014/main" id="{E7DCC23A-F854-4064-89AE-0AFC67625DEC}"/>
              </a:ext>
            </a:extLst>
          </p:cNvPr>
          <p:cNvSpPr>
            <a:spLocks noGrp="1"/>
          </p:cNvSpPr>
          <p:nvPr>
            <p:ph idx="1"/>
            <p:custDataLst>
              <p:tags r:id="rId2"/>
            </p:custDataLst>
          </p:nvPr>
        </p:nvSpPr>
        <p:spPr/>
        <p:txBody>
          <a:bodyPr/>
          <a:lstStyle/>
          <a:p>
            <a:r>
              <a:rPr lang="fr-CA" dirty="0"/>
              <a:t>Une fonction « callback » est une fonction anonyme</a:t>
            </a:r>
          </a:p>
          <a:p>
            <a:r>
              <a:rPr lang="fr-CA" dirty="0"/>
              <a:t>Le rôle particulier d’une fonction callback vient du fait qu’elle sera exécutée en réaction au fait que le serveur a terminé le traitement d’une requête asynchrone.</a:t>
            </a:r>
          </a:p>
          <a:p>
            <a:r>
              <a:rPr lang="fr-CA" dirty="0"/>
              <a:t>Vous n’avez qu’une chose à vous rappeler, et c’est le fait que </a:t>
            </a:r>
            <a:r>
              <a:rPr lang="fr-CA" u="sng" dirty="0"/>
              <a:t>la fonction callback est celle qui traitera la réponse retournée par le serveur</a:t>
            </a:r>
            <a:r>
              <a:rPr lang="fr-CA" dirty="0"/>
              <a:t>.</a:t>
            </a:r>
          </a:p>
        </p:txBody>
      </p:sp>
    </p:spTree>
    <p:extLst>
      <p:ext uri="{BB962C8B-B14F-4D97-AF65-F5344CB8AC3E}">
        <p14:creationId xmlns:p14="http://schemas.microsoft.com/office/powerpoint/2010/main" val="33168985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0CE48-81D2-4FD6-95CD-05D9E109251C}"/>
              </a:ext>
            </a:extLst>
          </p:cNvPr>
          <p:cNvSpPr>
            <a:spLocks noGrp="1"/>
          </p:cNvSpPr>
          <p:nvPr>
            <p:ph type="title"/>
            <p:custDataLst>
              <p:tags r:id="rId1"/>
            </p:custDataLst>
          </p:nvPr>
        </p:nvSpPr>
        <p:spPr/>
        <p:txBody>
          <a:bodyPr/>
          <a:lstStyle/>
          <a:p>
            <a:r>
              <a:rPr lang="fr-CA" dirty="0"/>
              <a:t>Objet </a:t>
            </a:r>
            <a:r>
              <a:rPr lang="fr-CA" dirty="0" err="1"/>
              <a:t>XMLHttpRequest</a:t>
            </a:r>
            <a:br>
              <a:rPr lang="fr-CA" dirty="0"/>
            </a:br>
            <a:endParaRPr lang="fr-CA" dirty="0"/>
          </a:p>
        </p:txBody>
      </p:sp>
      <p:sp>
        <p:nvSpPr>
          <p:cNvPr id="3" name="Content Placeholder 2">
            <a:extLst>
              <a:ext uri="{FF2B5EF4-FFF2-40B4-BE49-F238E27FC236}">
                <a16:creationId xmlns:a16="http://schemas.microsoft.com/office/drawing/2014/main" id="{AFFA4258-1629-444D-9663-A9E38B3DF904}"/>
              </a:ext>
            </a:extLst>
          </p:cNvPr>
          <p:cNvSpPr>
            <a:spLocks noGrp="1"/>
          </p:cNvSpPr>
          <p:nvPr>
            <p:ph idx="1"/>
            <p:custDataLst>
              <p:tags r:id="rId2"/>
            </p:custDataLst>
          </p:nvPr>
        </p:nvSpPr>
        <p:spPr/>
        <p:txBody>
          <a:bodyPr/>
          <a:lstStyle/>
          <a:p>
            <a:r>
              <a:rPr lang="fr-CA" dirty="0"/>
              <a:t>L’objet </a:t>
            </a:r>
            <a:r>
              <a:rPr lang="fr-CA" dirty="0" err="1"/>
              <a:t>XMLHttpRequest</a:t>
            </a:r>
            <a:r>
              <a:rPr lang="fr-CA" dirty="0"/>
              <a:t> permet d’effectuer des requêtes au serveur et d’obtenir la réponse sans recharger toute la page.</a:t>
            </a:r>
          </a:p>
          <a:p>
            <a:endParaRPr lang="fr-CA" dirty="0"/>
          </a:p>
          <a:p>
            <a:r>
              <a:rPr lang="fr-CA" dirty="0" err="1"/>
              <a:t>XMLHttpRequest</a:t>
            </a:r>
            <a:r>
              <a:rPr lang="fr-CA" dirty="0"/>
              <a:t> est en réalité l’objet qui </a:t>
            </a:r>
            <a:r>
              <a:rPr lang="fr-CA" u="sng" dirty="0"/>
              <a:t>permet de rendre AJAX possible en JavaScript</a:t>
            </a:r>
            <a:r>
              <a:rPr lang="fr-CA" dirty="0"/>
              <a:t>.</a:t>
            </a:r>
          </a:p>
          <a:p>
            <a:endParaRPr lang="fr-CA" dirty="0"/>
          </a:p>
          <a:p>
            <a:r>
              <a:rPr lang="fr-CA" dirty="0"/>
              <a:t>Malgré le nom, AJAX n’a pas à être exécuté nécessairement avec le protocole HTTP et ne transfère pas nécessairement l’information en format XML (peut être JSON, HTML, etc.)</a:t>
            </a:r>
          </a:p>
        </p:txBody>
      </p:sp>
    </p:spTree>
    <p:extLst>
      <p:ext uri="{BB962C8B-B14F-4D97-AF65-F5344CB8AC3E}">
        <p14:creationId xmlns:p14="http://schemas.microsoft.com/office/powerpoint/2010/main" val="35229500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E5FC3-C92D-44B8-84B0-B69105BEBBDD}"/>
              </a:ext>
            </a:extLst>
          </p:cNvPr>
          <p:cNvSpPr>
            <a:spLocks noGrp="1"/>
          </p:cNvSpPr>
          <p:nvPr>
            <p:ph type="title"/>
            <p:custDataLst>
              <p:tags r:id="rId1"/>
            </p:custDataLst>
          </p:nvPr>
        </p:nvSpPr>
        <p:spPr/>
        <p:txBody>
          <a:bodyPr/>
          <a:lstStyle/>
          <a:p>
            <a:r>
              <a:rPr lang="fr-CA" dirty="0"/>
              <a:t>Objet </a:t>
            </a:r>
            <a:r>
              <a:rPr lang="fr-CA" dirty="0" err="1"/>
              <a:t>XMLHttpRequest</a:t>
            </a:r>
            <a:br>
              <a:rPr lang="fr-CA" dirty="0"/>
            </a:br>
            <a:endParaRPr lang="fr-CA" dirty="0"/>
          </a:p>
        </p:txBody>
      </p:sp>
      <p:sp>
        <p:nvSpPr>
          <p:cNvPr id="3" name="Content Placeholder 2">
            <a:extLst>
              <a:ext uri="{FF2B5EF4-FFF2-40B4-BE49-F238E27FC236}">
                <a16:creationId xmlns:a16="http://schemas.microsoft.com/office/drawing/2014/main" id="{C02432EE-988E-4A37-9C87-32F3106FCE5A}"/>
              </a:ext>
            </a:extLst>
          </p:cNvPr>
          <p:cNvSpPr>
            <a:spLocks noGrp="1"/>
          </p:cNvSpPr>
          <p:nvPr>
            <p:ph idx="1"/>
            <p:custDataLst>
              <p:tags r:id="rId2"/>
            </p:custDataLst>
          </p:nvPr>
        </p:nvSpPr>
        <p:spPr>
          <a:xfrm>
            <a:off x="1103311" y="2052918"/>
            <a:ext cx="10863787" cy="4195481"/>
          </a:xfrm>
        </p:spPr>
        <p:txBody>
          <a:bodyPr>
            <a:normAutofit fontScale="85000" lnSpcReduction="10000"/>
          </a:bodyPr>
          <a:lstStyle/>
          <a:p>
            <a:r>
              <a:rPr lang="en-CA" dirty="0" err="1"/>
              <a:t>Méthode</a:t>
            </a:r>
            <a:endParaRPr lang="en-CA" dirty="0"/>
          </a:p>
          <a:p>
            <a:pPr lvl="1"/>
            <a:r>
              <a:rPr lang="en-CA" dirty="0"/>
              <a:t>Open	: </a:t>
            </a:r>
            <a:r>
              <a:rPr lang="en-CA" dirty="0" err="1"/>
              <a:t>Permet</a:t>
            </a:r>
            <a:r>
              <a:rPr lang="en-CA" dirty="0"/>
              <a:t> de </a:t>
            </a:r>
            <a:r>
              <a:rPr lang="en-CA" dirty="0" err="1"/>
              <a:t>définir</a:t>
            </a:r>
            <a:r>
              <a:rPr lang="en-CA" dirty="0"/>
              <a:t> les </a:t>
            </a:r>
            <a:r>
              <a:rPr lang="en-CA" dirty="0" err="1"/>
              <a:t>attributs</a:t>
            </a:r>
            <a:r>
              <a:rPr lang="en-CA" dirty="0"/>
              <a:t> de la connexion (GET/POST, </a:t>
            </a:r>
            <a:r>
              <a:rPr lang="en-CA" dirty="0" err="1"/>
              <a:t>fichier</a:t>
            </a:r>
            <a:r>
              <a:rPr lang="en-CA" dirty="0"/>
              <a:t> </a:t>
            </a:r>
            <a:r>
              <a:rPr lang="en-CA" dirty="0" err="1"/>
              <a:t>visé</a:t>
            </a:r>
            <a:r>
              <a:rPr lang="en-CA" dirty="0"/>
              <a:t> par la </a:t>
            </a:r>
            <a:r>
              <a:rPr lang="en-CA" dirty="0" err="1"/>
              <a:t>requête</a:t>
            </a:r>
            <a:r>
              <a:rPr lang="en-CA" dirty="0"/>
              <a:t>)</a:t>
            </a:r>
          </a:p>
          <a:p>
            <a:pPr lvl="1"/>
            <a:r>
              <a:rPr lang="en-CA" dirty="0"/>
              <a:t>Send	: </a:t>
            </a:r>
            <a:r>
              <a:rPr lang="en-CA" dirty="0" err="1"/>
              <a:t>Permet</a:t>
            </a:r>
            <a:r>
              <a:rPr lang="en-CA" dirty="0"/>
              <a:t> </a:t>
            </a:r>
            <a:r>
              <a:rPr lang="en-CA" dirty="0" err="1"/>
              <a:t>d’envoyer</a:t>
            </a:r>
            <a:r>
              <a:rPr lang="en-CA" dirty="0"/>
              <a:t> la </a:t>
            </a:r>
            <a:r>
              <a:rPr lang="en-CA" dirty="0" err="1"/>
              <a:t>requête</a:t>
            </a:r>
            <a:r>
              <a:rPr lang="en-CA" dirty="0"/>
              <a:t> </a:t>
            </a:r>
            <a:r>
              <a:rPr lang="en-CA" dirty="0" err="1"/>
              <a:t>telle</a:t>
            </a:r>
            <a:r>
              <a:rPr lang="en-CA" dirty="0"/>
              <a:t> que </a:t>
            </a:r>
            <a:r>
              <a:rPr lang="en-CA" dirty="0" err="1"/>
              <a:t>définie</a:t>
            </a:r>
            <a:r>
              <a:rPr lang="en-CA" dirty="0"/>
              <a:t> dans “Open”</a:t>
            </a:r>
          </a:p>
          <a:p>
            <a:endParaRPr lang="en-CA" dirty="0"/>
          </a:p>
          <a:p>
            <a:r>
              <a:rPr lang="en-CA" dirty="0" err="1"/>
              <a:t>Attribut</a:t>
            </a:r>
            <a:endParaRPr lang="en-CA" dirty="0"/>
          </a:p>
          <a:p>
            <a:pPr lvl="1"/>
            <a:r>
              <a:rPr lang="en-CA" dirty="0"/>
              <a:t>Status				: </a:t>
            </a:r>
            <a:r>
              <a:rPr lang="en-CA" dirty="0" err="1"/>
              <a:t>Indique</a:t>
            </a:r>
            <a:r>
              <a:rPr lang="en-CA" dirty="0"/>
              <a:t> le </a:t>
            </a:r>
            <a:r>
              <a:rPr lang="en-CA" dirty="0" err="1"/>
              <a:t>résultat</a:t>
            </a:r>
            <a:r>
              <a:rPr lang="en-CA" dirty="0"/>
              <a:t> de la </a:t>
            </a:r>
            <a:r>
              <a:rPr lang="en-CA" dirty="0" err="1"/>
              <a:t>requête</a:t>
            </a:r>
            <a:r>
              <a:rPr lang="en-CA" dirty="0"/>
              <a:t> HTTP (200 </a:t>
            </a:r>
            <a:r>
              <a:rPr lang="en-CA" dirty="0" err="1"/>
              <a:t>indique</a:t>
            </a:r>
            <a:r>
              <a:rPr lang="en-CA" dirty="0"/>
              <a:t> que tout </a:t>
            </a:r>
            <a:r>
              <a:rPr lang="en-CA" dirty="0" err="1"/>
              <a:t>est</a:t>
            </a:r>
            <a:r>
              <a:rPr lang="en-CA" dirty="0"/>
              <a:t> “Ok”</a:t>
            </a:r>
            <a:r>
              <a:rPr lang="en-CA" baseline="30000" dirty="0"/>
              <a:t> 1</a:t>
            </a:r>
            <a:r>
              <a:rPr lang="en-CA" dirty="0"/>
              <a:t>)</a:t>
            </a:r>
          </a:p>
          <a:p>
            <a:pPr lvl="1"/>
            <a:r>
              <a:rPr lang="en-CA" dirty="0" err="1"/>
              <a:t>Readystate</a:t>
            </a:r>
            <a:r>
              <a:rPr lang="en-CA" dirty="0"/>
              <a:t>	: 		: </a:t>
            </a:r>
            <a:r>
              <a:rPr lang="en-CA" dirty="0" err="1"/>
              <a:t>Indique</a:t>
            </a:r>
            <a:r>
              <a:rPr lang="en-CA" dirty="0"/>
              <a:t> le </a:t>
            </a:r>
            <a:r>
              <a:rPr lang="en-CA" dirty="0" err="1"/>
              <a:t>statut</a:t>
            </a:r>
            <a:r>
              <a:rPr lang="en-CA" dirty="0"/>
              <a:t> de la </a:t>
            </a:r>
            <a:r>
              <a:rPr lang="en-CA" dirty="0" err="1"/>
              <a:t>demande</a:t>
            </a:r>
            <a:r>
              <a:rPr lang="en-CA" dirty="0"/>
              <a:t> AJAX (4 </a:t>
            </a:r>
            <a:r>
              <a:rPr lang="en-CA" dirty="0" err="1"/>
              <a:t>indique</a:t>
            </a:r>
            <a:r>
              <a:rPr lang="en-CA" dirty="0"/>
              <a:t> </a:t>
            </a:r>
            <a:r>
              <a:rPr lang="en-CA" dirty="0" err="1"/>
              <a:t>qu’elle</a:t>
            </a:r>
            <a:r>
              <a:rPr lang="en-CA" dirty="0"/>
              <a:t> </a:t>
            </a:r>
            <a:r>
              <a:rPr lang="en-CA" dirty="0" err="1"/>
              <a:t>est</a:t>
            </a:r>
            <a:r>
              <a:rPr lang="en-CA" dirty="0"/>
              <a:t> complétée</a:t>
            </a:r>
            <a:r>
              <a:rPr lang="en-CA" baseline="30000" dirty="0"/>
              <a:t>2</a:t>
            </a:r>
            <a:r>
              <a:rPr lang="en-CA" dirty="0"/>
              <a:t>)</a:t>
            </a:r>
          </a:p>
          <a:p>
            <a:pPr lvl="1"/>
            <a:r>
              <a:rPr lang="en-CA" dirty="0" err="1"/>
              <a:t>onreadystatechange</a:t>
            </a:r>
            <a:r>
              <a:rPr lang="en-CA" dirty="0"/>
              <a:t> : </a:t>
            </a:r>
            <a:r>
              <a:rPr lang="en-CA" dirty="0" err="1"/>
              <a:t>Contient</a:t>
            </a:r>
            <a:r>
              <a:rPr lang="en-CA" dirty="0"/>
              <a:t> la </a:t>
            </a:r>
            <a:r>
              <a:rPr lang="en-CA" dirty="0" err="1"/>
              <a:t>fonction</a:t>
            </a:r>
            <a:r>
              <a:rPr lang="en-CA" dirty="0"/>
              <a:t> </a:t>
            </a:r>
            <a:r>
              <a:rPr lang="en-CA" dirty="0" err="1"/>
              <a:t>exécutée</a:t>
            </a:r>
            <a:r>
              <a:rPr lang="en-CA" dirty="0"/>
              <a:t> </a:t>
            </a:r>
            <a:r>
              <a:rPr lang="en-CA" dirty="0" err="1"/>
              <a:t>quand</a:t>
            </a:r>
            <a:r>
              <a:rPr lang="en-CA" dirty="0"/>
              <a:t> </a:t>
            </a:r>
            <a:r>
              <a:rPr lang="en-CA" dirty="0" err="1"/>
              <a:t>readystate</a:t>
            </a:r>
            <a:r>
              <a:rPr lang="en-CA" dirty="0"/>
              <a:t> change</a:t>
            </a:r>
          </a:p>
          <a:p>
            <a:pPr lvl="1"/>
            <a:r>
              <a:rPr lang="en-CA" dirty="0" err="1"/>
              <a:t>Responsetype</a:t>
            </a:r>
            <a:r>
              <a:rPr lang="en-CA" dirty="0"/>
              <a:t> 		 : </a:t>
            </a:r>
            <a:r>
              <a:rPr lang="en-CA" dirty="0" err="1"/>
              <a:t>Permet</a:t>
            </a:r>
            <a:r>
              <a:rPr lang="en-CA" dirty="0"/>
              <a:t> de </a:t>
            </a:r>
            <a:r>
              <a:rPr lang="en-CA" dirty="0" err="1"/>
              <a:t>définir</a:t>
            </a:r>
            <a:r>
              <a:rPr lang="en-CA" dirty="0"/>
              <a:t> le type de </a:t>
            </a:r>
            <a:r>
              <a:rPr lang="en-CA" dirty="0" err="1"/>
              <a:t>réponse</a:t>
            </a:r>
            <a:r>
              <a:rPr lang="en-CA" dirty="0"/>
              <a:t> </a:t>
            </a:r>
            <a:r>
              <a:rPr lang="en-CA" dirty="0" err="1"/>
              <a:t>attendu</a:t>
            </a:r>
            <a:r>
              <a:rPr lang="en-CA" dirty="0"/>
              <a:t> (</a:t>
            </a:r>
            <a:r>
              <a:rPr lang="en-CA" dirty="0" err="1"/>
              <a:t>texte</a:t>
            </a:r>
            <a:r>
              <a:rPr lang="en-CA" dirty="0"/>
              <a:t> par </a:t>
            </a:r>
            <a:r>
              <a:rPr lang="en-CA" dirty="0" err="1"/>
              <a:t>défaut</a:t>
            </a:r>
            <a:r>
              <a:rPr lang="en-CA" dirty="0"/>
              <a:t>)</a:t>
            </a:r>
          </a:p>
          <a:p>
            <a:pPr marL="0" indent="0">
              <a:buNone/>
            </a:pPr>
            <a:endParaRPr lang="en-CA" dirty="0"/>
          </a:p>
          <a:p>
            <a:pPr marL="457200" indent="-457200">
              <a:buAutoNum type="arabicParenR"/>
            </a:pPr>
            <a:r>
              <a:rPr lang="fr-CA" dirty="0">
                <a:hlinkClick r:id="rId4"/>
              </a:rPr>
              <a:t>https://en.wikipedia.org/wiki/List_of_HTTP_status_codes</a:t>
            </a:r>
            <a:endParaRPr lang="fr-CA" dirty="0"/>
          </a:p>
          <a:p>
            <a:pPr marL="457200" indent="-457200">
              <a:buFont typeface="Wingdings 3" charset="2"/>
              <a:buAutoNum type="arabicParenR"/>
            </a:pPr>
            <a:r>
              <a:rPr lang="en-CA" dirty="0">
                <a:hlinkClick r:id="rId5"/>
              </a:rPr>
              <a:t>https://developer.mozilla.org/en-US/docs/Web/API/XMLHttpRequest/readyState</a:t>
            </a:r>
            <a:endParaRPr lang="en-CA" dirty="0"/>
          </a:p>
          <a:p>
            <a:pPr marL="0" indent="0">
              <a:buNone/>
            </a:pPr>
            <a:endParaRPr lang="fr-CA" dirty="0"/>
          </a:p>
        </p:txBody>
      </p:sp>
    </p:spTree>
    <p:extLst>
      <p:ext uri="{BB962C8B-B14F-4D97-AF65-F5344CB8AC3E}">
        <p14:creationId xmlns:p14="http://schemas.microsoft.com/office/powerpoint/2010/main" val="22755208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669A9-05C6-4AEE-B38B-8FA2193CADEF}"/>
              </a:ext>
            </a:extLst>
          </p:cNvPr>
          <p:cNvSpPr>
            <a:spLocks noGrp="1"/>
          </p:cNvSpPr>
          <p:nvPr>
            <p:ph type="title"/>
            <p:custDataLst>
              <p:tags r:id="rId1"/>
            </p:custDataLst>
          </p:nvPr>
        </p:nvSpPr>
        <p:spPr>
          <a:xfrm>
            <a:off x="823665" y="3009487"/>
            <a:ext cx="9404723" cy="1400530"/>
          </a:xfrm>
        </p:spPr>
        <p:txBody>
          <a:bodyPr/>
          <a:lstStyle/>
          <a:p>
            <a:r>
              <a:rPr lang="en-CA" dirty="0" err="1"/>
              <a:t>Environnement</a:t>
            </a:r>
            <a:r>
              <a:rPr lang="en-CA" dirty="0"/>
              <a:t> de </a:t>
            </a:r>
            <a:r>
              <a:rPr lang="en-CA" dirty="0" err="1"/>
              <a:t>développement</a:t>
            </a:r>
            <a:endParaRPr lang="en-CA" dirty="0"/>
          </a:p>
        </p:txBody>
      </p:sp>
    </p:spTree>
    <p:extLst>
      <p:ext uri="{BB962C8B-B14F-4D97-AF65-F5344CB8AC3E}">
        <p14:creationId xmlns:p14="http://schemas.microsoft.com/office/powerpoint/2010/main" val="3900542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669A9-05C6-4AEE-B38B-8FA2193CADEF}"/>
              </a:ext>
            </a:extLst>
          </p:cNvPr>
          <p:cNvSpPr>
            <a:spLocks noGrp="1"/>
          </p:cNvSpPr>
          <p:nvPr>
            <p:ph type="title"/>
            <p:custDataLst>
              <p:tags r:id="rId1"/>
            </p:custDataLst>
          </p:nvPr>
        </p:nvSpPr>
        <p:spPr/>
        <p:txBody>
          <a:bodyPr/>
          <a:lstStyle/>
          <a:p>
            <a:r>
              <a:rPr lang="en-CA" dirty="0" err="1"/>
              <a:t>Environnement</a:t>
            </a:r>
            <a:r>
              <a:rPr lang="en-CA" dirty="0"/>
              <a:t> de </a:t>
            </a:r>
            <a:r>
              <a:rPr lang="en-CA" dirty="0" err="1"/>
              <a:t>développement</a:t>
            </a:r>
            <a:endParaRPr lang="en-CA" dirty="0"/>
          </a:p>
        </p:txBody>
      </p:sp>
      <p:sp>
        <p:nvSpPr>
          <p:cNvPr id="3" name="Content Placeholder 2">
            <a:extLst>
              <a:ext uri="{FF2B5EF4-FFF2-40B4-BE49-F238E27FC236}">
                <a16:creationId xmlns:a16="http://schemas.microsoft.com/office/drawing/2014/main" id="{A3B18A4E-B329-40A3-A759-62D9D45EC190}"/>
              </a:ext>
            </a:extLst>
          </p:cNvPr>
          <p:cNvSpPr>
            <a:spLocks noGrp="1"/>
          </p:cNvSpPr>
          <p:nvPr>
            <p:ph idx="1"/>
            <p:custDataLst>
              <p:tags r:id="rId2"/>
            </p:custDataLst>
          </p:nvPr>
        </p:nvSpPr>
        <p:spPr/>
        <p:txBody>
          <a:bodyPr>
            <a:normAutofit/>
          </a:bodyPr>
          <a:lstStyle/>
          <a:p>
            <a:r>
              <a:rPr lang="en-CA" dirty="0"/>
              <a:t>Les </a:t>
            </a:r>
            <a:r>
              <a:rPr lang="en-CA" dirty="0" err="1"/>
              <a:t>requêtes</a:t>
            </a:r>
            <a:r>
              <a:rPr lang="en-CA" dirty="0"/>
              <a:t> AJAX </a:t>
            </a:r>
            <a:r>
              <a:rPr lang="en-CA" dirty="0" err="1"/>
              <a:t>impliquent</a:t>
            </a:r>
            <a:r>
              <a:rPr lang="en-CA" dirty="0"/>
              <a:t> de devoir </a:t>
            </a:r>
            <a:r>
              <a:rPr lang="en-CA" dirty="0" err="1"/>
              <a:t>soumettre</a:t>
            </a:r>
            <a:r>
              <a:rPr lang="en-CA" dirty="0"/>
              <a:t> </a:t>
            </a:r>
            <a:r>
              <a:rPr lang="en-CA" dirty="0" err="1"/>
              <a:t>une</a:t>
            </a:r>
            <a:r>
              <a:rPr lang="en-CA" dirty="0"/>
              <a:t> </a:t>
            </a:r>
            <a:r>
              <a:rPr lang="en-CA" dirty="0" err="1"/>
              <a:t>requête</a:t>
            </a:r>
            <a:r>
              <a:rPr lang="en-CA" dirty="0"/>
              <a:t> à un </a:t>
            </a:r>
            <a:r>
              <a:rPr lang="en-CA" dirty="0" err="1"/>
              <a:t>serveur</a:t>
            </a:r>
            <a:r>
              <a:rPr lang="en-CA" dirty="0"/>
              <a:t>.</a:t>
            </a:r>
          </a:p>
          <a:p>
            <a:r>
              <a:rPr lang="en-CA" dirty="0"/>
              <a:t>Pour la </a:t>
            </a:r>
            <a:r>
              <a:rPr lang="en-CA" dirty="0" err="1"/>
              <a:t>démonstration</a:t>
            </a:r>
            <a:r>
              <a:rPr lang="en-CA" dirty="0"/>
              <a:t> </a:t>
            </a:r>
            <a:r>
              <a:rPr lang="en-CA" dirty="0" err="1"/>
              <a:t>d'aujourd'hui</a:t>
            </a:r>
            <a:r>
              <a:rPr lang="en-CA" dirty="0"/>
              <a:t>, nous </a:t>
            </a:r>
            <a:r>
              <a:rPr lang="en-CA" dirty="0" err="1"/>
              <a:t>allons</a:t>
            </a:r>
            <a:r>
              <a:rPr lang="en-CA" dirty="0"/>
              <a:t> </a:t>
            </a:r>
            <a:r>
              <a:rPr lang="en-CA" dirty="0" err="1"/>
              <a:t>utiliser</a:t>
            </a:r>
            <a:r>
              <a:rPr lang="en-CA" dirty="0"/>
              <a:t> Apache, qui </a:t>
            </a:r>
            <a:r>
              <a:rPr lang="en-CA" dirty="0" err="1"/>
              <a:t>est</a:t>
            </a:r>
            <a:r>
              <a:rPr lang="en-CA" dirty="0"/>
              <a:t> </a:t>
            </a:r>
            <a:r>
              <a:rPr lang="en-CA" dirty="0" err="1"/>
              <a:t>fourni</a:t>
            </a:r>
            <a:r>
              <a:rPr lang="en-CA" dirty="0"/>
              <a:t> dans </a:t>
            </a:r>
            <a:r>
              <a:rPr lang="en-CA" dirty="0" err="1"/>
              <a:t>l'environnement</a:t>
            </a:r>
            <a:r>
              <a:rPr lang="en-CA" dirty="0"/>
              <a:t> de </a:t>
            </a:r>
            <a:r>
              <a:rPr lang="en-CA" dirty="0" err="1"/>
              <a:t>développement</a:t>
            </a:r>
            <a:r>
              <a:rPr lang="en-CA" dirty="0"/>
              <a:t> XAMPP.</a:t>
            </a:r>
          </a:p>
          <a:p>
            <a:endParaRPr lang="en-CA" dirty="0"/>
          </a:p>
          <a:p>
            <a:endParaRPr lang="en-CA" dirty="0"/>
          </a:p>
          <a:p>
            <a:pPr marL="457200" lvl="1" indent="0">
              <a:buNone/>
            </a:pPr>
            <a:endParaRPr lang="en-CA" dirty="0"/>
          </a:p>
        </p:txBody>
      </p:sp>
    </p:spTree>
    <p:extLst>
      <p:ext uri="{BB962C8B-B14F-4D97-AF65-F5344CB8AC3E}">
        <p14:creationId xmlns:p14="http://schemas.microsoft.com/office/powerpoint/2010/main" val="14191357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Environnement de développement</a:t>
            </a:r>
          </a:p>
        </p:txBody>
      </p:sp>
      <p:sp>
        <p:nvSpPr>
          <p:cNvPr id="3" name="Espace réservé du contenu 2"/>
          <p:cNvSpPr>
            <a:spLocks noGrp="1"/>
          </p:cNvSpPr>
          <p:nvPr>
            <p:ph idx="1"/>
            <p:custDataLst>
              <p:tags r:id="rId2"/>
            </p:custDataLst>
          </p:nvPr>
        </p:nvSpPr>
        <p:spPr/>
        <p:txBody>
          <a:bodyPr/>
          <a:lstStyle/>
          <a:p>
            <a:r>
              <a:rPr lang="fr-CA" dirty="0"/>
              <a:t>Vous pouvez télécharger gratuitement XAMPP au lien suivant:</a:t>
            </a:r>
          </a:p>
          <a:p>
            <a:pPr marL="0" indent="0">
              <a:buNone/>
            </a:pPr>
            <a:r>
              <a:rPr lang="en-CA" dirty="0">
                <a:hlinkClick r:id="rId4"/>
              </a:rPr>
              <a:t>https://www.apachefriends.org/download.html</a:t>
            </a:r>
            <a:endParaRPr lang="en-CA" dirty="0"/>
          </a:p>
          <a:p>
            <a:pPr marL="0" indent="0">
              <a:buNone/>
            </a:pPr>
            <a:endParaRPr lang="fr-CA" dirty="0"/>
          </a:p>
        </p:txBody>
      </p:sp>
    </p:spTree>
    <p:extLst>
      <p:ext uri="{BB962C8B-B14F-4D97-AF65-F5344CB8AC3E}">
        <p14:creationId xmlns:p14="http://schemas.microsoft.com/office/powerpoint/2010/main" val="6765368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B39F2-DDA5-4CEA-BD7C-1FBED871B8C7}"/>
              </a:ext>
            </a:extLst>
          </p:cNvPr>
          <p:cNvSpPr>
            <a:spLocks noGrp="1"/>
          </p:cNvSpPr>
          <p:nvPr>
            <p:ph type="title"/>
            <p:custDataLst>
              <p:tags r:id="rId1"/>
            </p:custDataLst>
          </p:nvPr>
        </p:nvSpPr>
        <p:spPr/>
        <p:txBody>
          <a:bodyPr/>
          <a:lstStyle/>
          <a:p>
            <a:r>
              <a:rPr lang="en-CA" dirty="0" err="1"/>
              <a:t>Environnement</a:t>
            </a:r>
            <a:r>
              <a:rPr lang="en-CA" dirty="0"/>
              <a:t> de </a:t>
            </a:r>
            <a:r>
              <a:rPr lang="en-CA" dirty="0" err="1"/>
              <a:t>développement</a:t>
            </a:r>
            <a:endParaRPr lang="en-CA" dirty="0"/>
          </a:p>
        </p:txBody>
      </p:sp>
      <p:pic>
        <p:nvPicPr>
          <p:cNvPr id="4" name="Picture 3">
            <a:extLst>
              <a:ext uri="{FF2B5EF4-FFF2-40B4-BE49-F238E27FC236}">
                <a16:creationId xmlns:a16="http://schemas.microsoft.com/office/drawing/2014/main" id="{18909557-4229-4696-B969-16962F4973F3}"/>
              </a:ext>
            </a:extLst>
          </p:cNvPr>
          <p:cNvPicPr>
            <a:picLocks noChangeAspect="1"/>
          </p:cNvPicPr>
          <p:nvPr>
            <p:custDataLst>
              <p:tags r:id="rId2"/>
            </p:custDataLst>
          </p:nvPr>
        </p:nvPicPr>
        <p:blipFill>
          <a:blip r:embed="rId4"/>
          <a:stretch>
            <a:fillRect/>
          </a:stretch>
        </p:blipFill>
        <p:spPr>
          <a:xfrm>
            <a:off x="1057923" y="1853248"/>
            <a:ext cx="6400800" cy="4171950"/>
          </a:xfrm>
          <a:prstGeom prst="rect">
            <a:avLst/>
          </a:prstGeom>
        </p:spPr>
      </p:pic>
    </p:spTree>
    <p:extLst>
      <p:ext uri="{BB962C8B-B14F-4D97-AF65-F5344CB8AC3E}">
        <p14:creationId xmlns:p14="http://schemas.microsoft.com/office/powerpoint/2010/main" val="28763679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C0614-EBC6-41A5-8017-0709EA663AD8}"/>
              </a:ext>
            </a:extLst>
          </p:cNvPr>
          <p:cNvSpPr>
            <a:spLocks noGrp="1"/>
          </p:cNvSpPr>
          <p:nvPr>
            <p:ph type="title"/>
            <p:custDataLst>
              <p:tags r:id="rId1"/>
            </p:custDataLst>
          </p:nvPr>
        </p:nvSpPr>
        <p:spPr/>
        <p:txBody>
          <a:bodyPr/>
          <a:lstStyle/>
          <a:p>
            <a:r>
              <a:rPr lang="en-CA" dirty="0" err="1"/>
              <a:t>Environnement</a:t>
            </a:r>
            <a:r>
              <a:rPr lang="en-CA" dirty="0"/>
              <a:t> de </a:t>
            </a:r>
            <a:r>
              <a:rPr lang="en-CA" dirty="0" err="1"/>
              <a:t>développement</a:t>
            </a:r>
            <a:endParaRPr lang="en-CA" dirty="0"/>
          </a:p>
        </p:txBody>
      </p:sp>
      <p:pic>
        <p:nvPicPr>
          <p:cNvPr id="4" name="Picture 3">
            <a:extLst>
              <a:ext uri="{FF2B5EF4-FFF2-40B4-BE49-F238E27FC236}">
                <a16:creationId xmlns:a16="http://schemas.microsoft.com/office/drawing/2014/main" id="{16E45919-CB35-4411-A31B-36A23A13EB58}"/>
              </a:ext>
            </a:extLst>
          </p:cNvPr>
          <p:cNvPicPr>
            <a:picLocks noChangeAspect="1"/>
          </p:cNvPicPr>
          <p:nvPr>
            <p:custDataLst>
              <p:tags r:id="rId2"/>
            </p:custDataLst>
          </p:nvPr>
        </p:nvPicPr>
        <p:blipFill>
          <a:blip r:embed="rId4"/>
          <a:stretch>
            <a:fillRect/>
          </a:stretch>
        </p:blipFill>
        <p:spPr>
          <a:xfrm>
            <a:off x="646111" y="2553717"/>
            <a:ext cx="7486650" cy="3028950"/>
          </a:xfrm>
          <a:prstGeom prst="rect">
            <a:avLst/>
          </a:prstGeom>
        </p:spPr>
      </p:pic>
    </p:spTree>
    <p:extLst>
      <p:ext uri="{BB962C8B-B14F-4D97-AF65-F5344CB8AC3E}">
        <p14:creationId xmlns:p14="http://schemas.microsoft.com/office/powerpoint/2010/main" val="13992570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13B7E-BBD4-49CB-8274-12C8FB7D1C8E}"/>
              </a:ext>
            </a:extLst>
          </p:cNvPr>
          <p:cNvSpPr>
            <a:spLocks noGrp="1"/>
          </p:cNvSpPr>
          <p:nvPr>
            <p:ph type="title"/>
            <p:custDataLst>
              <p:tags r:id="rId1"/>
            </p:custDataLst>
          </p:nvPr>
        </p:nvSpPr>
        <p:spPr/>
        <p:txBody>
          <a:bodyPr/>
          <a:lstStyle/>
          <a:p>
            <a:r>
              <a:rPr lang="en-CA" dirty="0" err="1"/>
              <a:t>Environnement</a:t>
            </a:r>
            <a:r>
              <a:rPr lang="en-CA" dirty="0"/>
              <a:t> de </a:t>
            </a:r>
            <a:r>
              <a:rPr lang="en-CA" dirty="0" err="1"/>
              <a:t>développement</a:t>
            </a:r>
            <a:endParaRPr lang="en-CA" dirty="0"/>
          </a:p>
        </p:txBody>
      </p:sp>
      <p:pic>
        <p:nvPicPr>
          <p:cNvPr id="4" name="Picture 3">
            <a:extLst>
              <a:ext uri="{FF2B5EF4-FFF2-40B4-BE49-F238E27FC236}">
                <a16:creationId xmlns:a16="http://schemas.microsoft.com/office/drawing/2014/main" id="{F6763E8D-64B7-46AB-B8F5-866751970FB0}"/>
              </a:ext>
            </a:extLst>
          </p:cNvPr>
          <p:cNvPicPr>
            <a:picLocks noChangeAspect="1"/>
          </p:cNvPicPr>
          <p:nvPr>
            <p:custDataLst>
              <p:tags r:id="rId2"/>
            </p:custDataLst>
          </p:nvPr>
        </p:nvPicPr>
        <p:blipFill>
          <a:blip r:embed="rId4"/>
          <a:stretch>
            <a:fillRect/>
          </a:stretch>
        </p:blipFill>
        <p:spPr>
          <a:xfrm>
            <a:off x="781234" y="1995586"/>
            <a:ext cx="6581313" cy="4480581"/>
          </a:xfrm>
          <a:prstGeom prst="rect">
            <a:avLst/>
          </a:prstGeom>
        </p:spPr>
      </p:pic>
    </p:spTree>
    <p:extLst>
      <p:ext uri="{BB962C8B-B14F-4D97-AF65-F5344CB8AC3E}">
        <p14:creationId xmlns:p14="http://schemas.microsoft.com/office/powerpoint/2010/main" val="38763948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C4125-C61B-46AF-88F9-E4E031969185}"/>
              </a:ext>
            </a:extLst>
          </p:cNvPr>
          <p:cNvSpPr>
            <a:spLocks noGrp="1"/>
          </p:cNvSpPr>
          <p:nvPr>
            <p:ph type="title"/>
            <p:custDataLst>
              <p:tags r:id="rId1"/>
            </p:custDataLst>
          </p:nvPr>
        </p:nvSpPr>
        <p:spPr/>
        <p:txBody>
          <a:bodyPr/>
          <a:lstStyle/>
          <a:p>
            <a:r>
              <a:rPr lang="en-CA" dirty="0" err="1"/>
              <a:t>Environnement</a:t>
            </a:r>
            <a:r>
              <a:rPr lang="en-CA" dirty="0"/>
              <a:t> de </a:t>
            </a:r>
            <a:r>
              <a:rPr lang="en-CA" dirty="0" err="1"/>
              <a:t>développement</a:t>
            </a:r>
            <a:r>
              <a:rPr lang="en-CA" dirty="0"/>
              <a:t>	</a:t>
            </a:r>
          </a:p>
        </p:txBody>
      </p:sp>
      <p:sp>
        <p:nvSpPr>
          <p:cNvPr id="3" name="Content Placeholder 2">
            <a:extLst>
              <a:ext uri="{FF2B5EF4-FFF2-40B4-BE49-F238E27FC236}">
                <a16:creationId xmlns:a16="http://schemas.microsoft.com/office/drawing/2014/main" id="{F77106BB-98AD-47CE-9A5B-4A2ADAEFB496}"/>
              </a:ext>
            </a:extLst>
          </p:cNvPr>
          <p:cNvSpPr>
            <a:spLocks noGrp="1"/>
          </p:cNvSpPr>
          <p:nvPr>
            <p:ph idx="1"/>
            <p:custDataLst>
              <p:tags r:id="rId2"/>
            </p:custDataLst>
          </p:nvPr>
        </p:nvSpPr>
        <p:spPr>
          <a:xfrm>
            <a:off x="1103312" y="2052918"/>
            <a:ext cx="10677356" cy="4623090"/>
          </a:xfrm>
        </p:spPr>
        <p:txBody>
          <a:bodyPr>
            <a:normAutofit/>
          </a:bodyPr>
          <a:lstStyle/>
          <a:p>
            <a:pPr marL="0" indent="0">
              <a:buNone/>
            </a:pPr>
            <a:r>
              <a:rPr lang="en-CA" dirty="0"/>
              <a:t>Procedure pour deployer</a:t>
            </a:r>
          </a:p>
          <a:p>
            <a:pPr marL="457200" indent="-457200">
              <a:buFont typeface="+mj-lt"/>
              <a:buAutoNum type="arabicPeriod"/>
            </a:pPr>
            <a:r>
              <a:rPr lang="en-CA" dirty="0" err="1"/>
              <a:t>Assurez-vous</a:t>
            </a:r>
            <a:r>
              <a:rPr lang="en-CA" dirty="0"/>
              <a:t> que le service “Apache” de XAMPP </a:t>
            </a:r>
            <a:r>
              <a:rPr lang="en-CA" dirty="0" err="1"/>
              <a:t>est</a:t>
            </a:r>
            <a:r>
              <a:rPr lang="en-CA" dirty="0"/>
              <a:t> </a:t>
            </a:r>
            <a:r>
              <a:rPr lang="en-CA" dirty="0" err="1"/>
              <a:t>actif</a:t>
            </a:r>
            <a:r>
              <a:rPr lang="en-CA" dirty="0"/>
              <a:t>.</a:t>
            </a:r>
          </a:p>
          <a:p>
            <a:pPr marL="457200" indent="-457200">
              <a:buFont typeface="+mj-lt"/>
              <a:buAutoNum type="arabicPeriod"/>
            </a:pPr>
            <a:r>
              <a:rPr lang="en-CA" dirty="0" err="1"/>
              <a:t>Rendez-vous</a:t>
            </a:r>
            <a:r>
              <a:rPr lang="en-CA" dirty="0"/>
              <a:t> sous le </a:t>
            </a:r>
            <a:r>
              <a:rPr lang="en-CA" dirty="0" err="1"/>
              <a:t>répertoire</a:t>
            </a:r>
            <a:r>
              <a:rPr lang="en-CA" dirty="0"/>
              <a:t>: C:\xampp\htdocs</a:t>
            </a:r>
          </a:p>
          <a:p>
            <a:pPr marL="457200" indent="-457200">
              <a:buFont typeface="+mj-lt"/>
              <a:buAutoNum type="arabicPeriod"/>
            </a:pPr>
            <a:r>
              <a:rPr lang="en-CA" dirty="0" err="1"/>
              <a:t>Créer</a:t>
            </a:r>
            <a:r>
              <a:rPr lang="en-CA" dirty="0"/>
              <a:t> un sous-</a:t>
            </a:r>
            <a:r>
              <a:rPr lang="en-CA" dirty="0" err="1"/>
              <a:t>répertoire</a:t>
            </a:r>
            <a:r>
              <a:rPr lang="en-CA" dirty="0"/>
              <a:t> (Ex. </a:t>
            </a:r>
            <a:r>
              <a:rPr lang="en-CA" dirty="0" err="1"/>
              <a:t>monSite</a:t>
            </a:r>
            <a:r>
              <a:rPr lang="en-CA" dirty="0"/>
              <a:t>)</a:t>
            </a:r>
          </a:p>
          <a:p>
            <a:pPr marL="457200" indent="-457200">
              <a:buFont typeface="+mj-lt"/>
              <a:buAutoNum type="arabicPeriod"/>
            </a:pPr>
            <a:r>
              <a:rPr lang="en-CA" dirty="0"/>
              <a:t>Copier </a:t>
            </a:r>
            <a:r>
              <a:rPr lang="en-CA" dirty="0" err="1"/>
              <a:t>votre</a:t>
            </a:r>
            <a:r>
              <a:rPr lang="en-CA" dirty="0"/>
              <a:t> code source dans </a:t>
            </a:r>
            <a:r>
              <a:rPr lang="en-CA" dirty="0" err="1"/>
              <a:t>ce</a:t>
            </a:r>
            <a:r>
              <a:rPr lang="en-CA" dirty="0"/>
              <a:t> répertoire.*</a:t>
            </a:r>
          </a:p>
          <a:p>
            <a:pPr marL="457200" indent="-457200">
              <a:buFont typeface="+mj-lt"/>
              <a:buAutoNum type="arabicPeriod"/>
            </a:pPr>
            <a:r>
              <a:rPr lang="en-CA" dirty="0" err="1"/>
              <a:t>Ouvrez</a:t>
            </a:r>
            <a:r>
              <a:rPr lang="en-CA" dirty="0"/>
              <a:t> un </a:t>
            </a:r>
            <a:r>
              <a:rPr lang="en-CA" dirty="0" err="1"/>
              <a:t>fureteur</a:t>
            </a:r>
            <a:r>
              <a:rPr lang="en-CA" dirty="0"/>
              <a:t> Internet</a:t>
            </a:r>
          </a:p>
          <a:p>
            <a:pPr marL="457200" indent="-457200">
              <a:buFont typeface="+mj-lt"/>
              <a:buAutoNum type="arabicPeriod"/>
            </a:pPr>
            <a:r>
              <a:rPr lang="en-CA" dirty="0" err="1"/>
              <a:t>Allez</a:t>
            </a:r>
            <a:r>
              <a:rPr lang="en-CA" dirty="0"/>
              <a:t> a </a:t>
            </a:r>
            <a:r>
              <a:rPr lang="en-CA" dirty="0" err="1"/>
              <a:t>l’adresse</a:t>
            </a:r>
            <a:r>
              <a:rPr lang="en-CA" dirty="0"/>
              <a:t>: localhost/</a:t>
            </a:r>
            <a:r>
              <a:rPr lang="en-CA" dirty="0" err="1"/>
              <a:t>monSite</a:t>
            </a:r>
            <a:r>
              <a:rPr lang="en-CA" dirty="0"/>
              <a:t>/</a:t>
            </a:r>
          </a:p>
          <a:p>
            <a:pPr marL="0" indent="0">
              <a:buNone/>
            </a:pPr>
            <a:endParaRPr lang="en-CA" dirty="0"/>
          </a:p>
        </p:txBody>
      </p:sp>
    </p:spTree>
    <p:extLst>
      <p:ext uri="{BB962C8B-B14F-4D97-AF65-F5344CB8AC3E}">
        <p14:creationId xmlns:p14="http://schemas.microsoft.com/office/powerpoint/2010/main" val="26853057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a:t>Environnement de développement</a:t>
            </a:r>
          </a:p>
        </p:txBody>
      </p:sp>
      <p:sp>
        <p:nvSpPr>
          <p:cNvPr id="3" name="Espace réservé du contenu 2"/>
          <p:cNvSpPr>
            <a:spLocks noGrp="1"/>
          </p:cNvSpPr>
          <p:nvPr>
            <p:ph idx="1"/>
            <p:custDataLst>
              <p:tags r:id="rId2"/>
            </p:custDataLst>
          </p:nvPr>
        </p:nvSpPr>
        <p:spPr/>
        <p:txBody>
          <a:bodyPr/>
          <a:lstStyle/>
          <a:p>
            <a:r>
              <a:rPr lang="fr-CA" dirty="0"/>
              <a:t>Étape 3</a:t>
            </a:r>
          </a:p>
          <a:p>
            <a:pPr marL="0" indent="0">
              <a:buNone/>
            </a:pPr>
            <a:r>
              <a:rPr lang="fr-CA" dirty="0"/>
              <a:t>Cliquer sur « Start », vous verrez que le port d’écoute est 8080.</a:t>
            </a:r>
          </a:p>
        </p:txBody>
      </p:sp>
      <p:pic>
        <p:nvPicPr>
          <p:cNvPr id="4" name="Image 3"/>
          <p:cNvPicPr>
            <a:picLocks noChangeAspect="1"/>
          </p:cNvPicPr>
          <p:nvPr>
            <p:custDataLst>
              <p:tags r:id="rId3"/>
            </p:custDataLst>
          </p:nvPr>
        </p:nvPicPr>
        <p:blipFill>
          <a:blip r:embed="rId6"/>
          <a:stretch>
            <a:fillRect/>
          </a:stretch>
        </p:blipFill>
        <p:spPr>
          <a:xfrm>
            <a:off x="6559867" y="3700734"/>
            <a:ext cx="4010025" cy="1990725"/>
          </a:xfrm>
          <a:prstGeom prst="rect">
            <a:avLst/>
          </a:prstGeom>
        </p:spPr>
      </p:pic>
      <p:pic>
        <p:nvPicPr>
          <p:cNvPr id="6" name="Image 5"/>
          <p:cNvPicPr>
            <a:picLocks noChangeAspect="1"/>
          </p:cNvPicPr>
          <p:nvPr>
            <p:custDataLst>
              <p:tags r:id="rId4"/>
            </p:custDataLst>
          </p:nvPr>
        </p:nvPicPr>
        <p:blipFill>
          <a:blip r:embed="rId7"/>
          <a:stretch>
            <a:fillRect/>
          </a:stretch>
        </p:blipFill>
        <p:spPr>
          <a:xfrm>
            <a:off x="1348468" y="3639365"/>
            <a:ext cx="3486150" cy="1600200"/>
          </a:xfrm>
          <a:prstGeom prst="rect">
            <a:avLst/>
          </a:prstGeom>
        </p:spPr>
      </p:pic>
    </p:spTree>
    <p:extLst>
      <p:ext uri="{BB962C8B-B14F-4D97-AF65-F5344CB8AC3E}">
        <p14:creationId xmlns:p14="http://schemas.microsoft.com/office/powerpoint/2010/main" val="3254257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E0EBF-ABCA-4A8F-9990-29819A9082FB}"/>
              </a:ext>
            </a:extLst>
          </p:cNvPr>
          <p:cNvSpPr>
            <a:spLocks noGrp="1"/>
          </p:cNvSpPr>
          <p:nvPr>
            <p:ph type="title"/>
            <p:custDataLst>
              <p:tags r:id="rId1"/>
            </p:custDataLst>
          </p:nvPr>
        </p:nvSpPr>
        <p:spPr/>
        <p:txBody>
          <a:bodyPr/>
          <a:lstStyle/>
          <a:p>
            <a:r>
              <a:rPr lang="en-CA" dirty="0" err="1"/>
              <a:t>L'environnement</a:t>
            </a:r>
            <a:r>
              <a:rPr lang="en-CA" dirty="0"/>
              <a:t> </a:t>
            </a:r>
            <a:r>
              <a:rPr lang="en-CA" dirty="0" err="1"/>
              <a:t>d'exécution</a:t>
            </a:r>
            <a:endParaRPr lang="fr-CA" dirty="0"/>
          </a:p>
        </p:txBody>
      </p:sp>
      <p:sp>
        <p:nvSpPr>
          <p:cNvPr id="3" name="Content Placeholder 2">
            <a:extLst>
              <a:ext uri="{FF2B5EF4-FFF2-40B4-BE49-F238E27FC236}">
                <a16:creationId xmlns:a16="http://schemas.microsoft.com/office/drawing/2014/main" id="{9837414F-036F-4732-854F-665A930036DD}"/>
              </a:ext>
            </a:extLst>
          </p:cNvPr>
          <p:cNvSpPr>
            <a:spLocks noGrp="1"/>
          </p:cNvSpPr>
          <p:nvPr>
            <p:ph idx="1"/>
            <p:custDataLst>
              <p:tags r:id="rId2"/>
            </p:custDataLst>
          </p:nvPr>
        </p:nvSpPr>
        <p:spPr/>
        <p:txBody>
          <a:bodyPr/>
          <a:lstStyle/>
          <a:p>
            <a:r>
              <a:rPr lang="en-CA" dirty="0" err="1"/>
              <a:t>Voici</a:t>
            </a:r>
            <a:r>
              <a:rPr lang="en-CA" dirty="0"/>
              <a:t> un </a:t>
            </a:r>
            <a:r>
              <a:rPr lang="en-CA" dirty="0" err="1"/>
              <a:t>exemple</a:t>
            </a:r>
            <a:r>
              <a:rPr lang="en-CA" dirty="0"/>
              <a:t> </a:t>
            </a:r>
            <a:r>
              <a:rPr lang="en-CA" dirty="0" err="1"/>
              <a:t>d'application</a:t>
            </a:r>
            <a:r>
              <a:rPr lang="en-CA" dirty="0"/>
              <a:t> </a:t>
            </a:r>
            <a:r>
              <a:rPr lang="en-CA" dirty="0" err="1"/>
              <a:t>visualiser</a:t>
            </a:r>
            <a:r>
              <a:rPr lang="en-CA" dirty="0"/>
              <a:t> </a:t>
            </a:r>
            <a:r>
              <a:rPr lang="en-CA" dirty="0" err="1"/>
              <a:t>depuis</a:t>
            </a:r>
            <a:r>
              <a:rPr lang="en-CA" dirty="0"/>
              <a:t> le </a:t>
            </a:r>
            <a:r>
              <a:rPr lang="en-CA" dirty="0" err="1"/>
              <a:t>serveur</a:t>
            </a:r>
            <a:r>
              <a:rPr lang="en-CA" dirty="0"/>
              <a:t> Apache (</a:t>
            </a:r>
            <a:r>
              <a:rPr lang="en-CA" dirty="0" err="1"/>
              <a:t>notez</a:t>
            </a:r>
            <a:r>
              <a:rPr lang="en-CA" dirty="0"/>
              <a:t> bien le "localhost")</a:t>
            </a:r>
            <a:endParaRPr lang="fr-CA" dirty="0"/>
          </a:p>
        </p:txBody>
      </p:sp>
      <p:pic>
        <p:nvPicPr>
          <p:cNvPr id="4" name="Picture 3">
            <a:extLst>
              <a:ext uri="{FF2B5EF4-FFF2-40B4-BE49-F238E27FC236}">
                <a16:creationId xmlns:a16="http://schemas.microsoft.com/office/drawing/2014/main" id="{DE0E6A7D-8B1E-4856-BFD7-E90B5C43181E}"/>
              </a:ext>
            </a:extLst>
          </p:cNvPr>
          <p:cNvPicPr>
            <a:picLocks noChangeAspect="1"/>
          </p:cNvPicPr>
          <p:nvPr>
            <p:custDataLst>
              <p:tags r:id="rId3"/>
            </p:custDataLst>
          </p:nvPr>
        </p:nvPicPr>
        <p:blipFill>
          <a:blip r:embed="rId5"/>
          <a:stretch>
            <a:fillRect/>
          </a:stretch>
        </p:blipFill>
        <p:spPr>
          <a:xfrm>
            <a:off x="1509205" y="2893243"/>
            <a:ext cx="7326065" cy="3759183"/>
          </a:xfrm>
          <a:prstGeom prst="rect">
            <a:avLst/>
          </a:prstGeom>
        </p:spPr>
      </p:pic>
    </p:spTree>
    <p:extLst>
      <p:ext uri="{BB962C8B-B14F-4D97-AF65-F5344CB8AC3E}">
        <p14:creationId xmlns:p14="http://schemas.microsoft.com/office/powerpoint/2010/main" val="3767021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53A5E-6C58-4A32-9D85-7AD45F90BCC0}"/>
              </a:ext>
            </a:extLst>
          </p:cNvPr>
          <p:cNvSpPr>
            <a:spLocks noGrp="1"/>
          </p:cNvSpPr>
          <p:nvPr>
            <p:ph type="title"/>
            <p:custDataLst>
              <p:tags r:id="rId1"/>
            </p:custDataLst>
          </p:nvPr>
        </p:nvSpPr>
        <p:spPr/>
        <p:txBody>
          <a:bodyPr/>
          <a:lstStyle/>
          <a:p>
            <a:r>
              <a:rPr lang="fr-CA" dirty="0"/>
              <a:t>Petit résumé</a:t>
            </a:r>
          </a:p>
        </p:txBody>
      </p:sp>
      <p:sp>
        <p:nvSpPr>
          <p:cNvPr id="3" name="Content Placeholder 2">
            <a:extLst>
              <a:ext uri="{FF2B5EF4-FFF2-40B4-BE49-F238E27FC236}">
                <a16:creationId xmlns:a16="http://schemas.microsoft.com/office/drawing/2014/main" id="{80F47315-40C0-4345-B498-38AF26E64DBA}"/>
              </a:ext>
            </a:extLst>
          </p:cNvPr>
          <p:cNvSpPr>
            <a:spLocks noGrp="1"/>
          </p:cNvSpPr>
          <p:nvPr>
            <p:ph idx="1"/>
            <p:custDataLst>
              <p:tags r:id="rId2"/>
            </p:custDataLst>
          </p:nvPr>
        </p:nvSpPr>
        <p:spPr/>
        <p:txBody>
          <a:bodyPr>
            <a:normAutofit/>
          </a:bodyPr>
          <a:lstStyle/>
          <a:p>
            <a:r>
              <a:rPr lang="fr-CA" dirty="0"/>
              <a:t>Une fonction anonyme est une fonction stockée dans une variable plutôt qu’associée à un nom de fonction</a:t>
            </a:r>
          </a:p>
          <a:p>
            <a:r>
              <a:rPr lang="fr-CA" dirty="0"/>
              <a:t>Une fonction callback est une fonction anonyme qui sera exécutée pour traiter une réponse du serveur</a:t>
            </a:r>
          </a:p>
          <a:p>
            <a:r>
              <a:rPr lang="fr-CA" dirty="0"/>
              <a:t>L’objet </a:t>
            </a:r>
            <a:r>
              <a:rPr lang="fr-CA" dirty="0" err="1"/>
              <a:t>XMLHttpRequest</a:t>
            </a:r>
            <a:r>
              <a:rPr lang="fr-CA" dirty="0"/>
              <a:t> est un objet permettant de faire des requêtes asynchrones. C’est ce qui permet AJAX.</a:t>
            </a:r>
          </a:p>
          <a:p>
            <a:r>
              <a:rPr lang="fr-CA" dirty="0"/>
              <a:t>XAMPP est un environnement de développement qui offre le serveur web "Apache". Cette composante est nécessaire pour répondre aux requêtes AJAX.</a:t>
            </a:r>
          </a:p>
        </p:txBody>
      </p:sp>
    </p:spTree>
    <p:extLst>
      <p:ext uri="{BB962C8B-B14F-4D97-AF65-F5344CB8AC3E}">
        <p14:creationId xmlns:p14="http://schemas.microsoft.com/office/powerpoint/2010/main" val="42806082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3094-133E-4BE6-95A4-EB8E8CD05225}"/>
              </a:ext>
            </a:extLst>
          </p:cNvPr>
          <p:cNvSpPr>
            <a:spLocks noGrp="1"/>
          </p:cNvSpPr>
          <p:nvPr>
            <p:ph type="title"/>
            <p:custDataLst>
              <p:tags r:id="rId1"/>
            </p:custDataLst>
          </p:nvPr>
        </p:nvSpPr>
        <p:spPr>
          <a:xfrm>
            <a:off x="672744" y="3124898"/>
            <a:ext cx="9404723" cy="1400530"/>
          </a:xfrm>
        </p:spPr>
        <p:txBody>
          <a:bodyPr/>
          <a:lstStyle/>
          <a:p>
            <a:r>
              <a:rPr lang="fr-CA" dirty="0"/>
              <a:t>Exécution de requêtes AJAX</a:t>
            </a:r>
          </a:p>
        </p:txBody>
      </p:sp>
    </p:spTree>
    <p:extLst>
      <p:ext uri="{BB962C8B-B14F-4D97-AF65-F5344CB8AC3E}">
        <p14:creationId xmlns:p14="http://schemas.microsoft.com/office/powerpoint/2010/main" val="14051246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849DF-7548-43CC-BFE0-824F5DFF2C96}"/>
              </a:ext>
            </a:extLst>
          </p:cNvPr>
          <p:cNvSpPr>
            <a:spLocks noGrp="1"/>
          </p:cNvSpPr>
          <p:nvPr>
            <p:ph type="title"/>
            <p:custDataLst>
              <p:tags r:id="rId1"/>
            </p:custDataLst>
          </p:nvPr>
        </p:nvSpPr>
        <p:spPr/>
        <p:txBody>
          <a:bodyPr/>
          <a:lstStyle/>
          <a:p>
            <a:r>
              <a:rPr lang="fr-CA" dirty="0"/>
              <a:t>Exécution de requêtes AJAX</a:t>
            </a:r>
          </a:p>
        </p:txBody>
      </p:sp>
      <p:sp>
        <p:nvSpPr>
          <p:cNvPr id="3" name="Content Placeholder 2">
            <a:extLst>
              <a:ext uri="{FF2B5EF4-FFF2-40B4-BE49-F238E27FC236}">
                <a16:creationId xmlns:a16="http://schemas.microsoft.com/office/drawing/2014/main" id="{CF978A1F-EBF4-47EC-94B2-335AAB0010A8}"/>
              </a:ext>
            </a:extLst>
          </p:cNvPr>
          <p:cNvSpPr>
            <a:spLocks noGrp="1"/>
          </p:cNvSpPr>
          <p:nvPr>
            <p:ph idx="1"/>
            <p:custDataLst>
              <p:tags r:id="rId2"/>
            </p:custDataLst>
          </p:nvPr>
        </p:nvSpPr>
        <p:spPr/>
        <p:txBody>
          <a:bodyPr/>
          <a:lstStyle/>
          <a:p>
            <a:r>
              <a:rPr lang="fr-CA" dirty="0"/>
              <a:t>AJAX (</a:t>
            </a:r>
            <a:r>
              <a:rPr lang="fr-CA" dirty="0" err="1"/>
              <a:t>Asynchronous</a:t>
            </a:r>
            <a:r>
              <a:rPr lang="fr-CA" dirty="0"/>
              <a:t> Javascript  and XML)</a:t>
            </a:r>
          </a:p>
          <a:p>
            <a:r>
              <a:rPr lang="en-CA" dirty="0"/>
              <a:t>A</a:t>
            </a:r>
            <a:r>
              <a:rPr lang="fr-CA" dirty="0"/>
              <a:t>JAX est une façon de faire une requête HTTP à une page web depuis JavaScript et d’obtenir le résultat de la page.</a:t>
            </a:r>
          </a:p>
          <a:p>
            <a:r>
              <a:rPr lang="en-CA" dirty="0"/>
              <a:t>L</a:t>
            </a:r>
            <a:r>
              <a:rPr lang="fr-CA" dirty="0"/>
              <a:t>e résultat peut être, par exemple:</a:t>
            </a:r>
          </a:p>
          <a:p>
            <a:pPr lvl="1"/>
            <a:r>
              <a:rPr lang="en-CA" dirty="0"/>
              <a:t>D</a:t>
            </a:r>
            <a:r>
              <a:rPr lang="fr-CA" dirty="0"/>
              <a:t>u code HTML (sera utilisé pour afficher le contenu d’une zone du site)</a:t>
            </a:r>
          </a:p>
          <a:p>
            <a:pPr lvl="1"/>
            <a:r>
              <a:rPr lang="en-CA" dirty="0"/>
              <a:t>D</a:t>
            </a:r>
            <a:r>
              <a:rPr lang="fr-CA" dirty="0"/>
              <a:t>u code JSON (sera utilisé pour créer un objet JavaScript)</a:t>
            </a:r>
          </a:p>
          <a:p>
            <a:pPr lvl="1"/>
            <a:r>
              <a:rPr lang="en-CA" dirty="0"/>
              <a:t>D</a:t>
            </a:r>
            <a:r>
              <a:rPr lang="fr-CA" dirty="0"/>
              <a:t>’autres options qui ne seront pas couvertes dans le cours.</a:t>
            </a:r>
          </a:p>
        </p:txBody>
      </p:sp>
    </p:spTree>
    <p:extLst>
      <p:ext uri="{BB962C8B-B14F-4D97-AF65-F5344CB8AC3E}">
        <p14:creationId xmlns:p14="http://schemas.microsoft.com/office/powerpoint/2010/main" val="7499179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DD274-FC0A-4A72-8219-D08C5AE162FC}"/>
              </a:ext>
            </a:extLst>
          </p:cNvPr>
          <p:cNvSpPr>
            <a:spLocks noGrp="1"/>
          </p:cNvSpPr>
          <p:nvPr>
            <p:ph type="title"/>
            <p:custDataLst>
              <p:tags r:id="rId1"/>
            </p:custDataLst>
          </p:nvPr>
        </p:nvSpPr>
        <p:spPr/>
        <p:txBody>
          <a:bodyPr/>
          <a:lstStyle/>
          <a:p>
            <a:r>
              <a:rPr lang="fr-CA" dirty="0"/>
              <a:t>Séquence</a:t>
            </a:r>
          </a:p>
        </p:txBody>
      </p:sp>
      <p:sp>
        <p:nvSpPr>
          <p:cNvPr id="3" name="Content Placeholder 2">
            <a:extLst>
              <a:ext uri="{FF2B5EF4-FFF2-40B4-BE49-F238E27FC236}">
                <a16:creationId xmlns:a16="http://schemas.microsoft.com/office/drawing/2014/main" id="{FD01A01D-495D-4735-81CB-8FF68CCF85EF}"/>
              </a:ext>
            </a:extLst>
          </p:cNvPr>
          <p:cNvSpPr>
            <a:spLocks noGrp="1"/>
          </p:cNvSpPr>
          <p:nvPr>
            <p:ph idx="1"/>
            <p:custDataLst>
              <p:tags r:id="rId2"/>
            </p:custDataLst>
          </p:nvPr>
        </p:nvSpPr>
        <p:spPr>
          <a:xfrm>
            <a:off x="1103312" y="2052918"/>
            <a:ext cx="9958265" cy="4195481"/>
          </a:xfrm>
        </p:spPr>
        <p:txBody>
          <a:bodyPr>
            <a:normAutofit/>
          </a:bodyPr>
          <a:lstStyle/>
          <a:p>
            <a:r>
              <a:rPr lang="fr-CA" dirty="0"/>
              <a:t>1. Créer l’objet AJAX (</a:t>
            </a:r>
            <a:r>
              <a:rPr lang="fr-CA" dirty="0" err="1"/>
              <a:t>xmlHttpRequest</a:t>
            </a:r>
            <a:r>
              <a:rPr lang="fr-CA" dirty="0"/>
              <a:t>)</a:t>
            </a:r>
          </a:p>
          <a:p>
            <a:r>
              <a:rPr lang="fr-CA" dirty="0"/>
              <a:t>2. Assigner une fonction à son attribut « </a:t>
            </a:r>
            <a:r>
              <a:rPr lang="en-CA" dirty="0" err="1"/>
              <a:t>onreadystatechange</a:t>
            </a:r>
            <a:r>
              <a:rPr lang="fr-CA" dirty="0"/>
              <a:t> ». Cette fonction est ce qu’on appelle la fonction </a:t>
            </a:r>
            <a:r>
              <a:rPr lang="fr-CA" u="sng" dirty="0"/>
              <a:t>CALLBACK.</a:t>
            </a:r>
          </a:p>
          <a:p>
            <a:r>
              <a:rPr lang="fr-CA" dirty="0"/>
              <a:t>3. Ouvrir la connexion en mentionnant</a:t>
            </a:r>
          </a:p>
          <a:p>
            <a:pPr lvl="1"/>
            <a:r>
              <a:rPr lang="fr-CA" dirty="0"/>
              <a:t>La méthode HTTP utilisée (POST ou GET)</a:t>
            </a:r>
          </a:p>
          <a:p>
            <a:pPr lvl="1"/>
            <a:r>
              <a:rPr lang="fr-CA" dirty="0"/>
              <a:t>Le fichier serveur qui répondra à la requête (Ex. </a:t>
            </a:r>
            <a:r>
              <a:rPr lang="fr-CA" dirty="0" err="1"/>
              <a:t>ajouter.php</a:t>
            </a:r>
            <a:r>
              <a:rPr lang="fr-CA" dirty="0"/>
              <a:t>)</a:t>
            </a:r>
          </a:p>
          <a:p>
            <a:pPr lvl="1"/>
            <a:r>
              <a:rPr lang="fr-CA" dirty="0"/>
              <a:t>Si le script « bloque » en attendant la réponse (« False » n’est plus supporté, toujours choisir « </a:t>
            </a:r>
            <a:r>
              <a:rPr lang="fr-CA" dirty="0" err="1"/>
              <a:t>True</a:t>
            </a:r>
            <a:r>
              <a:rPr lang="fr-CA" dirty="0"/>
              <a:t> »).</a:t>
            </a:r>
          </a:p>
          <a:p>
            <a:r>
              <a:rPr lang="fr-CA" dirty="0"/>
              <a:t>4. Soumettre la requête avec la méthode « </a:t>
            </a:r>
            <a:r>
              <a:rPr lang="fr-CA" dirty="0" err="1"/>
              <a:t>send</a:t>
            </a:r>
            <a:r>
              <a:rPr lang="fr-CA" dirty="0"/>
              <a:t> ».</a:t>
            </a:r>
          </a:p>
          <a:p>
            <a:endParaRPr lang="fr-CA" dirty="0"/>
          </a:p>
          <a:p>
            <a:endParaRPr lang="fr-CA" dirty="0"/>
          </a:p>
          <a:p>
            <a:endParaRPr lang="fr-CA" dirty="0"/>
          </a:p>
          <a:p>
            <a:endParaRPr lang="fr-CA" dirty="0"/>
          </a:p>
        </p:txBody>
      </p:sp>
    </p:spTree>
    <p:extLst>
      <p:ext uri="{BB962C8B-B14F-4D97-AF65-F5344CB8AC3E}">
        <p14:creationId xmlns:p14="http://schemas.microsoft.com/office/powerpoint/2010/main" val="34124136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34E7F-BFD1-4C3C-9432-7A26C5EC51B2}"/>
              </a:ext>
            </a:extLst>
          </p:cNvPr>
          <p:cNvSpPr>
            <a:spLocks noGrp="1"/>
          </p:cNvSpPr>
          <p:nvPr>
            <p:ph type="title"/>
            <p:custDataLst>
              <p:tags r:id="rId1"/>
            </p:custDataLst>
          </p:nvPr>
        </p:nvSpPr>
        <p:spPr/>
        <p:txBody>
          <a:bodyPr/>
          <a:lstStyle/>
          <a:p>
            <a:r>
              <a:rPr lang="fr-CA" dirty="0"/>
              <a:t>Syntaxe: POST VS GET</a:t>
            </a:r>
          </a:p>
        </p:txBody>
      </p:sp>
      <p:sp>
        <p:nvSpPr>
          <p:cNvPr id="3" name="Content Placeholder 2">
            <a:extLst>
              <a:ext uri="{FF2B5EF4-FFF2-40B4-BE49-F238E27FC236}">
                <a16:creationId xmlns:a16="http://schemas.microsoft.com/office/drawing/2014/main" id="{9E4671C7-45E4-4788-8038-633EDD2D7300}"/>
              </a:ext>
            </a:extLst>
          </p:cNvPr>
          <p:cNvSpPr>
            <a:spLocks noGrp="1"/>
          </p:cNvSpPr>
          <p:nvPr>
            <p:ph idx="1"/>
            <p:custDataLst>
              <p:tags r:id="rId2"/>
            </p:custDataLst>
          </p:nvPr>
        </p:nvSpPr>
        <p:spPr/>
        <p:txBody>
          <a:bodyPr>
            <a:normAutofit/>
          </a:bodyPr>
          <a:lstStyle/>
          <a:p>
            <a:r>
              <a:rPr lang="fr-CA" dirty="0"/>
              <a:t>POST et GET ont des avantages et des inconvénients.</a:t>
            </a:r>
          </a:p>
          <a:p>
            <a:endParaRPr lang="fr-CA" dirty="0"/>
          </a:p>
          <a:p>
            <a:r>
              <a:rPr lang="fr-CA" dirty="0"/>
              <a:t>Voici l’essentiel à savoir</a:t>
            </a:r>
          </a:p>
          <a:p>
            <a:pPr lvl="1"/>
            <a:r>
              <a:rPr lang="fr-CA" dirty="0"/>
              <a:t>GET: Rapide, limité en nombre de caractères</a:t>
            </a:r>
          </a:p>
          <a:p>
            <a:pPr lvl="1"/>
            <a:r>
              <a:rPr lang="fr-CA" dirty="0"/>
              <a:t>POST: Plus lent, Pas de limite de quantité d’information.</a:t>
            </a:r>
          </a:p>
          <a:p>
            <a:pPr marL="0" indent="0">
              <a:buNone/>
            </a:pPr>
            <a:endParaRPr lang="fr-CA" dirty="0"/>
          </a:p>
          <a:p>
            <a:pPr marL="0" indent="0">
              <a:buNone/>
            </a:pPr>
            <a:r>
              <a:rPr lang="fr-CA" u="sng" dirty="0"/>
              <a:t>Règle générale</a:t>
            </a:r>
          </a:p>
          <a:p>
            <a:r>
              <a:rPr lang="fr-CA" dirty="0"/>
              <a:t>Si on transmet des entrées utilisateurs, toujours utiliser POST.</a:t>
            </a:r>
          </a:p>
          <a:p>
            <a:r>
              <a:rPr lang="fr-CA" dirty="0"/>
              <a:t>Dans le doute, utiliser POST.</a:t>
            </a:r>
          </a:p>
          <a:p>
            <a:endParaRPr lang="fr-CA" dirty="0"/>
          </a:p>
        </p:txBody>
      </p:sp>
    </p:spTree>
    <p:extLst>
      <p:ext uri="{BB962C8B-B14F-4D97-AF65-F5344CB8AC3E}">
        <p14:creationId xmlns:p14="http://schemas.microsoft.com/office/powerpoint/2010/main" val="28329134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E8C97-46B3-4D73-8EA4-13C92C0089CD}"/>
              </a:ext>
            </a:extLst>
          </p:cNvPr>
          <p:cNvSpPr>
            <a:spLocks noGrp="1"/>
          </p:cNvSpPr>
          <p:nvPr>
            <p:ph type="title"/>
            <p:custDataLst>
              <p:tags r:id="rId1"/>
            </p:custDataLst>
          </p:nvPr>
        </p:nvSpPr>
        <p:spPr/>
        <p:txBody>
          <a:bodyPr/>
          <a:lstStyle/>
          <a:p>
            <a:r>
              <a:rPr lang="fr-CA" dirty="0"/>
              <a:t>Syntaxe: Requête AJAX (GET)</a:t>
            </a:r>
          </a:p>
        </p:txBody>
      </p:sp>
      <p:sp>
        <p:nvSpPr>
          <p:cNvPr id="3" name="Content Placeholder 2">
            <a:extLst>
              <a:ext uri="{FF2B5EF4-FFF2-40B4-BE49-F238E27FC236}">
                <a16:creationId xmlns:a16="http://schemas.microsoft.com/office/drawing/2014/main" id="{E7A82634-87D9-4A8D-9F09-BD65C5097BC6}"/>
              </a:ext>
            </a:extLst>
          </p:cNvPr>
          <p:cNvSpPr>
            <a:spLocks noGrp="1"/>
          </p:cNvSpPr>
          <p:nvPr>
            <p:ph idx="1"/>
            <p:custDataLst>
              <p:tags r:id="rId2"/>
            </p:custDataLst>
          </p:nvPr>
        </p:nvSpPr>
        <p:spPr>
          <a:xfrm>
            <a:off x="1103312" y="2052918"/>
            <a:ext cx="10641845" cy="4195481"/>
          </a:xfrm>
        </p:spPr>
        <p:txBody>
          <a:bodyPr>
            <a:normAutofit fontScale="92500" lnSpcReduction="20000"/>
          </a:bodyPr>
          <a:lstStyle/>
          <a:p>
            <a:pPr marL="0" indent="0">
              <a:buNone/>
            </a:pPr>
            <a:endParaRPr lang="en-CA" dirty="0"/>
          </a:p>
          <a:p>
            <a:pPr marL="0" indent="0">
              <a:buNone/>
            </a:pPr>
            <a:r>
              <a:rPr lang="en-CA" dirty="0"/>
              <a:t>1	function </a:t>
            </a:r>
            <a:r>
              <a:rPr lang="en-CA" dirty="0" err="1"/>
              <a:t>loadDoc</a:t>
            </a:r>
            <a:r>
              <a:rPr lang="en-CA" dirty="0"/>
              <a:t>() {</a:t>
            </a:r>
            <a:br>
              <a:rPr lang="en-CA" dirty="0"/>
            </a:br>
            <a:r>
              <a:rPr lang="en-CA" dirty="0"/>
              <a:t>2 		var </a:t>
            </a:r>
            <a:r>
              <a:rPr lang="en-CA" dirty="0" err="1"/>
              <a:t>xhttp</a:t>
            </a:r>
            <a:r>
              <a:rPr lang="en-CA" dirty="0"/>
              <a:t> = new </a:t>
            </a:r>
            <a:r>
              <a:rPr lang="en-CA" dirty="0" err="1"/>
              <a:t>XMLHttpRequest</a:t>
            </a:r>
            <a:r>
              <a:rPr lang="en-CA" dirty="0"/>
              <a:t>();</a:t>
            </a:r>
            <a:br>
              <a:rPr lang="en-CA" dirty="0"/>
            </a:br>
            <a:r>
              <a:rPr lang="en-CA" dirty="0"/>
              <a:t>3 		</a:t>
            </a:r>
            <a:r>
              <a:rPr lang="en-CA" dirty="0" err="1"/>
              <a:t>xhttp.onreadystatechange</a:t>
            </a:r>
            <a:r>
              <a:rPr lang="en-CA" dirty="0"/>
              <a:t> = function() {</a:t>
            </a:r>
            <a:br>
              <a:rPr lang="en-CA" dirty="0"/>
            </a:br>
            <a:r>
              <a:rPr lang="en-CA" dirty="0"/>
              <a:t>4     		If (</a:t>
            </a:r>
            <a:r>
              <a:rPr lang="en-CA" dirty="0" err="1"/>
              <a:t>this.readyState</a:t>
            </a:r>
            <a:r>
              <a:rPr lang="en-CA" dirty="0"/>
              <a:t> == 4 &amp;&amp; </a:t>
            </a:r>
            <a:r>
              <a:rPr lang="en-CA" dirty="0" err="1"/>
              <a:t>this.status</a:t>
            </a:r>
            <a:r>
              <a:rPr lang="en-CA" dirty="0"/>
              <a:t> == 200) {</a:t>
            </a:r>
            <a:br>
              <a:rPr lang="en-CA" dirty="0"/>
            </a:br>
            <a:r>
              <a:rPr lang="en-CA" dirty="0"/>
              <a:t>5		     		</a:t>
            </a:r>
            <a:r>
              <a:rPr lang="en-CA" dirty="0" err="1"/>
              <a:t>document.getElementById</a:t>
            </a:r>
            <a:r>
              <a:rPr lang="en-CA" dirty="0"/>
              <a:t>("demo").</a:t>
            </a:r>
            <a:r>
              <a:rPr lang="en-CA" dirty="0" err="1"/>
              <a:t>innerHTML</a:t>
            </a:r>
            <a:r>
              <a:rPr lang="en-CA" dirty="0"/>
              <a:t> = </a:t>
            </a:r>
            <a:r>
              <a:rPr lang="en-CA" dirty="0" err="1"/>
              <a:t>this.responseText</a:t>
            </a:r>
            <a:r>
              <a:rPr lang="en-CA" dirty="0"/>
              <a:t>;</a:t>
            </a:r>
            <a:br>
              <a:rPr lang="en-CA" dirty="0"/>
            </a:br>
            <a:r>
              <a:rPr lang="en-CA" dirty="0"/>
              <a:t>6			}</a:t>
            </a:r>
            <a:br>
              <a:rPr lang="en-CA" dirty="0"/>
            </a:br>
            <a:r>
              <a:rPr lang="en-CA" dirty="0"/>
              <a:t>7		};</a:t>
            </a:r>
          </a:p>
          <a:p>
            <a:pPr marL="0" indent="0">
              <a:buNone/>
            </a:pPr>
            <a:r>
              <a:rPr lang="en-CA" dirty="0"/>
              <a:t>8</a:t>
            </a:r>
            <a:br>
              <a:rPr lang="en-CA" dirty="0"/>
            </a:br>
            <a:r>
              <a:rPr lang="en-CA" dirty="0"/>
              <a:t>9 		</a:t>
            </a:r>
            <a:r>
              <a:rPr lang="en-CA" dirty="0" err="1"/>
              <a:t>xhttp.open</a:t>
            </a:r>
            <a:r>
              <a:rPr lang="en-CA" dirty="0"/>
              <a:t>("GET", “ajouter.php</a:t>
            </a:r>
            <a:r>
              <a:rPr lang="en-CA" dirty="0">
                <a:solidFill>
                  <a:srgbClr val="FFC000"/>
                </a:solidFill>
              </a:rPr>
              <a:t>?param1=valeur1&amp;param2=valeur2</a:t>
            </a:r>
            <a:r>
              <a:rPr lang="en-CA" dirty="0"/>
              <a:t>", true);</a:t>
            </a:r>
            <a:br>
              <a:rPr lang="en-CA" dirty="0"/>
            </a:br>
            <a:r>
              <a:rPr lang="en-CA" dirty="0"/>
              <a:t>10  		</a:t>
            </a:r>
            <a:r>
              <a:rPr lang="en-CA" dirty="0" err="1"/>
              <a:t>xhttp.send</a:t>
            </a:r>
            <a:r>
              <a:rPr lang="en-CA" dirty="0"/>
              <a:t>();</a:t>
            </a:r>
            <a:br>
              <a:rPr lang="en-CA" dirty="0"/>
            </a:br>
            <a:r>
              <a:rPr lang="en-CA" dirty="0"/>
              <a:t>11	}</a:t>
            </a:r>
          </a:p>
          <a:p>
            <a:pPr marL="0" indent="0">
              <a:buNone/>
            </a:pPr>
            <a:endParaRPr lang="fr-CA" dirty="0"/>
          </a:p>
          <a:p>
            <a:pPr marL="0" indent="0">
              <a:buNone/>
            </a:pPr>
            <a:r>
              <a:rPr lang="fr-CA" dirty="0"/>
              <a:t>Source: </a:t>
            </a:r>
            <a:r>
              <a:rPr lang="fr-CA" dirty="0">
                <a:hlinkClick r:id="rId4"/>
              </a:rPr>
              <a:t>https://www.w3schools.com/xml/ajax_intro.asp</a:t>
            </a:r>
            <a:endParaRPr lang="fr-CA" dirty="0"/>
          </a:p>
          <a:p>
            <a:pPr marL="0" indent="0">
              <a:buNone/>
            </a:pPr>
            <a:endParaRPr lang="fr-CA" dirty="0"/>
          </a:p>
        </p:txBody>
      </p:sp>
    </p:spTree>
    <p:extLst>
      <p:ext uri="{BB962C8B-B14F-4D97-AF65-F5344CB8AC3E}">
        <p14:creationId xmlns:p14="http://schemas.microsoft.com/office/powerpoint/2010/main" val="18136471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E8C97-46B3-4D73-8EA4-13C92C0089CD}"/>
              </a:ext>
            </a:extLst>
          </p:cNvPr>
          <p:cNvSpPr>
            <a:spLocks noGrp="1"/>
          </p:cNvSpPr>
          <p:nvPr>
            <p:ph type="title"/>
            <p:custDataLst>
              <p:tags r:id="rId1"/>
            </p:custDataLst>
          </p:nvPr>
        </p:nvSpPr>
        <p:spPr/>
        <p:txBody>
          <a:bodyPr/>
          <a:lstStyle/>
          <a:p>
            <a:r>
              <a:rPr lang="fr-CA" dirty="0"/>
              <a:t>Syntaxe: Requête AJAX (POST)</a:t>
            </a:r>
          </a:p>
        </p:txBody>
      </p:sp>
      <p:sp>
        <p:nvSpPr>
          <p:cNvPr id="3" name="Content Placeholder 2">
            <a:extLst>
              <a:ext uri="{FF2B5EF4-FFF2-40B4-BE49-F238E27FC236}">
                <a16:creationId xmlns:a16="http://schemas.microsoft.com/office/drawing/2014/main" id="{E7A82634-87D9-4A8D-9F09-BD65C5097BC6}"/>
              </a:ext>
            </a:extLst>
          </p:cNvPr>
          <p:cNvSpPr>
            <a:spLocks noGrp="1"/>
          </p:cNvSpPr>
          <p:nvPr>
            <p:ph idx="1"/>
            <p:custDataLst>
              <p:tags r:id="rId2"/>
            </p:custDataLst>
          </p:nvPr>
        </p:nvSpPr>
        <p:spPr>
          <a:xfrm>
            <a:off x="1103312" y="2052918"/>
            <a:ext cx="10641845" cy="4195481"/>
          </a:xfrm>
        </p:spPr>
        <p:txBody>
          <a:bodyPr>
            <a:normAutofit fontScale="92500" lnSpcReduction="10000"/>
          </a:bodyPr>
          <a:lstStyle/>
          <a:p>
            <a:pPr marL="0" indent="0">
              <a:buNone/>
            </a:pPr>
            <a:endParaRPr lang="en-CA" dirty="0"/>
          </a:p>
          <a:p>
            <a:pPr marL="0" indent="0">
              <a:buNone/>
            </a:pPr>
            <a:r>
              <a:rPr lang="en-CA" dirty="0"/>
              <a:t>1 	function </a:t>
            </a:r>
            <a:r>
              <a:rPr lang="en-CA" dirty="0" err="1"/>
              <a:t>loadDoc</a:t>
            </a:r>
            <a:r>
              <a:rPr lang="en-CA" dirty="0"/>
              <a:t>() {</a:t>
            </a:r>
            <a:br>
              <a:rPr lang="en-CA" dirty="0"/>
            </a:br>
            <a:r>
              <a:rPr lang="en-CA" dirty="0"/>
              <a:t>2 		var </a:t>
            </a:r>
            <a:r>
              <a:rPr lang="en-CA" dirty="0" err="1"/>
              <a:t>xhttp</a:t>
            </a:r>
            <a:r>
              <a:rPr lang="en-CA" dirty="0"/>
              <a:t> = new </a:t>
            </a:r>
            <a:r>
              <a:rPr lang="en-CA" dirty="0" err="1"/>
              <a:t>XMLHttpRequest</a:t>
            </a:r>
            <a:r>
              <a:rPr lang="en-CA" dirty="0"/>
              <a:t>();</a:t>
            </a:r>
            <a:br>
              <a:rPr lang="en-CA" dirty="0"/>
            </a:br>
            <a:r>
              <a:rPr lang="en-CA" dirty="0"/>
              <a:t>3 		</a:t>
            </a:r>
            <a:r>
              <a:rPr lang="en-CA" dirty="0" err="1"/>
              <a:t>xhttp.onreadystatechange</a:t>
            </a:r>
            <a:r>
              <a:rPr lang="en-CA" dirty="0"/>
              <a:t> = function() {</a:t>
            </a:r>
            <a:br>
              <a:rPr lang="en-CA" dirty="0"/>
            </a:br>
            <a:r>
              <a:rPr lang="en-CA" dirty="0"/>
              <a:t>4     		If (</a:t>
            </a:r>
            <a:r>
              <a:rPr lang="en-CA" dirty="0" err="1"/>
              <a:t>this.readyState</a:t>
            </a:r>
            <a:r>
              <a:rPr lang="en-CA" dirty="0"/>
              <a:t> == 4 &amp;&amp; </a:t>
            </a:r>
            <a:r>
              <a:rPr lang="en-CA" dirty="0" err="1"/>
              <a:t>this.status</a:t>
            </a:r>
            <a:r>
              <a:rPr lang="en-CA" dirty="0"/>
              <a:t> == 200) {</a:t>
            </a:r>
            <a:br>
              <a:rPr lang="en-CA" dirty="0"/>
            </a:br>
            <a:r>
              <a:rPr lang="en-CA" dirty="0"/>
              <a:t>5		     		</a:t>
            </a:r>
            <a:r>
              <a:rPr lang="en-CA" dirty="0" err="1"/>
              <a:t>document.getElementById</a:t>
            </a:r>
            <a:r>
              <a:rPr lang="en-CA" dirty="0"/>
              <a:t>("demo").</a:t>
            </a:r>
            <a:r>
              <a:rPr lang="en-CA" dirty="0" err="1"/>
              <a:t>innerHTML</a:t>
            </a:r>
            <a:r>
              <a:rPr lang="en-CA" dirty="0"/>
              <a:t> = </a:t>
            </a:r>
            <a:r>
              <a:rPr lang="en-CA" dirty="0" err="1"/>
              <a:t>this.responseText</a:t>
            </a:r>
            <a:r>
              <a:rPr lang="en-CA" dirty="0"/>
              <a:t>;</a:t>
            </a:r>
            <a:br>
              <a:rPr lang="en-CA" dirty="0"/>
            </a:br>
            <a:r>
              <a:rPr lang="en-CA" dirty="0"/>
              <a:t>6			}</a:t>
            </a:r>
            <a:br>
              <a:rPr lang="en-CA" dirty="0"/>
            </a:br>
            <a:r>
              <a:rPr lang="en-CA" dirty="0"/>
              <a:t>7		};</a:t>
            </a:r>
            <a:br>
              <a:rPr lang="en-CA" dirty="0"/>
            </a:br>
            <a:r>
              <a:rPr lang="en-CA" dirty="0"/>
              <a:t>8 		</a:t>
            </a:r>
            <a:r>
              <a:rPr lang="en-CA" dirty="0" err="1"/>
              <a:t>xhttp.open</a:t>
            </a:r>
            <a:r>
              <a:rPr lang="en-CA" dirty="0"/>
              <a:t>("POST", “</a:t>
            </a:r>
            <a:r>
              <a:rPr lang="en-CA" dirty="0" err="1"/>
              <a:t>ajouter.php</a:t>
            </a:r>
            <a:r>
              <a:rPr lang="en-CA" dirty="0"/>
              <a:t>", true);</a:t>
            </a:r>
            <a:br>
              <a:rPr lang="en-CA" dirty="0"/>
            </a:br>
            <a:r>
              <a:rPr lang="en-CA" dirty="0"/>
              <a:t>9		</a:t>
            </a:r>
            <a:r>
              <a:rPr lang="en-CA" dirty="0" err="1">
                <a:solidFill>
                  <a:srgbClr val="FFC000"/>
                </a:solidFill>
              </a:rPr>
              <a:t>xhttp.setRequestHeader</a:t>
            </a:r>
            <a:r>
              <a:rPr lang="en-CA" dirty="0">
                <a:solidFill>
                  <a:srgbClr val="FFC000"/>
                </a:solidFill>
              </a:rPr>
              <a:t>("Content-type", "application/x-www-form-</a:t>
            </a:r>
            <a:r>
              <a:rPr lang="en-CA" dirty="0" err="1">
                <a:solidFill>
                  <a:srgbClr val="FFC000"/>
                </a:solidFill>
              </a:rPr>
              <a:t>urlencoded</a:t>
            </a:r>
            <a:r>
              <a:rPr lang="en-CA" dirty="0">
                <a:solidFill>
                  <a:srgbClr val="FFC000"/>
                </a:solidFill>
              </a:rPr>
              <a:t>");</a:t>
            </a:r>
            <a:br>
              <a:rPr lang="en-CA" dirty="0"/>
            </a:br>
            <a:r>
              <a:rPr lang="en-CA" dirty="0"/>
              <a:t>10		</a:t>
            </a:r>
            <a:r>
              <a:rPr lang="en-CA" dirty="0" err="1"/>
              <a:t>xhttp.send</a:t>
            </a:r>
            <a:r>
              <a:rPr lang="en-CA" dirty="0"/>
              <a:t>(</a:t>
            </a:r>
            <a:r>
              <a:rPr lang="en-CA" dirty="0">
                <a:solidFill>
                  <a:srgbClr val="FFC000"/>
                </a:solidFill>
              </a:rPr>
              <a:t>"</a:t>
            </a:r>
            <a:r>
              <a:rPr lang="en-CA" dirty="0" err="1">
                <a:solidFill>
                  <a:srgbClr val="FFC000"/>
                </a:solidFill>
              </a:rPr>
              <a:t>fname</a:t>
            </a:r>
            <a:r>
              <a:rPr lang="en-CA" dirty="0">
                <a:solidFill>
                  <a:srgbClr val="FFC000"/>
                </a:solidFill>
              </a:rPr>
              <a:t>=</a:t>
            </a:r>
            <a:r>
              <a:rPr lang="en-CA" dirty="0" err="1">
                <a:solidFill>
                  <a:srgbClr val="FFC000"/>
                </a:solidFill>
              </a:rPr>
              <a:t>Henry&amp;lname</a:t>
            </a:r>
            <a:r>
              <a:rPr lang="en-CA" dirty="0">
                <a:solidFill>
                  <a:srgbClr val="FFC000"/>
                </a:solidFill>
              </a:rPr>
              <a:t>=Ford"</a:t>
            </a:r>
            <a:r>
              <a:rPr lang="en-CA" dirty="0"/>
              <a:t>);</a:t>
            </a:r>
            <a:br>
              <a:rPr lang="en-CA" dirty="0"/>
            </a:br>
            <a:r>
              <a:rPr lang="en-CA" dirty="0"/>
              <a:t>11		}</a:t>
            </a:r>
          </a:p>
          <a:p>
            <a:pPr marL="0" indent="0">
              <a:buNone/>
            </a:pPr>
            <a:endParaRPr lang="fr-CA" dirty="0"/>
          </a:p>
          <a:p>
            <a:pPr marL="0" indent="0">
              <a:buNone/>
            </a:pPr>
            <a:r>
              <a:rPr lang="fr-CA" dirty="0"/>
              <a:t>Source: </a:t>
            </a:r>
            <a:r>
              <a:rPr lang="fr-CA" dirty="0">
                <a:hlinkClick r:id="rId4"/>
              </a:rPr>
              <a:t>https://www.w3schools.com/xml/ajax_intro.asp</a:t>
            </a:r>
            <a:endParaRPr lang="fr-CA" dirty="0"/>
          </a:p>
          <a:p>
            <a:pPr marL="0" indent="0">
              <a:buNone/>
            </a:pPr>
            <a:endParaRPr lang="fr-CA" dirty="0"/>
          </a:p>
        </p:txBody>
      </p:sp>
    </p:spTree>
    <p:extLst>
      <p:ext uri="{BB962C8B-B14F-4D97-AF65-F5344CB8AC3E}">
        <p14:creationId xmlns:p14="http://schemas.microsoft.com/office/powerpoint/2010/main" val="18334164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Validation des formulaires</a:t>
            </a:r>
          </a:p>
        </p:txBody>
      </p:sp>
    </p:spTree>
    <p:extLst>
      <p:ext uri="{BB962C8B-B14F-4D97-AF65-F5344CB8AC3E}">
        <p14:creationId xmlns:p14="http://schemas.microsoft.com/office/powerpoint/2010/main" val="5536282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47FA-9851-40C0-82B7-94650491326B}"/>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D41A90BC-DEBE-4600-B7DD-434905551C00}"/>
              </a:ext>
            </a:extLst>
          </p:cNvPr>
          <p:cNvSpPr>
            <a:spLocks noGrp="1"/>
          </p:cNvSpPr>
          <p:nvPr>
            <p:ph idx="1"/>
            <p:custDataLst>
              <p:tags r:id="rId2"/>
            </p:custDataLst>
          </p:nvPr>
        </p:nvSpPr>
        <p:spPr/>
        <p:txBody>
          <a:bodyPr/>
          <a:lstStyle/>
          <a:p>
            <a:r>
              <a:rPr lang="en-CA" dirty="0"/>
              <a:t>Le dernier aspect que nous </a:t>
            </a:r>
            <a:r>
              <a:rPr lang="en-CA" dirty="0" err="1"/>
              <a:t>couvrirons</a:t>
            </a:r>
            <a:r>
              <a:rPr lang="en-CA" dirty="0"/>
              <a:t> </a:t>
            </a:r>
            <a:r>
              <a:rPr lang="en-CA" dirty="0" err="1"/>
              <a:t>aujourd'hui</a:t>
            </a:r>
            <a:r>
              <a:rPr lang="en-CA" dirty="0"/>
              <a:t> </a:t>
            </a:r>
            <a:r>
              <a:rPr lang="en-CA" dirty="0" err="1"/>
              <a:t>concernant</a:t>
            </a:r>
            <a:r>
              <a:rPr lang="en-CA" dirty="0"/>
              <a:t> JavaScript </a:t>
            </a:r>
            <a:r>
              <a:rPr lang="en-CA" dirty="0" err="1"/>
              <a:t>est</a:t>
            </a:r>
            <a:r>
              <a:rPr lang="en-CA" dirty="0"/>
              <a:t> la validation des </a:t>
            </a:r>
            <a:r>
              <a:rPr lang="en-CA" dirty="0" err="1"/>
              <a:t>formulaires</a:t>
            </a:r>
            <a:r>
              <a:rPr lang="en-CA" dirty="0"/>
              <a:t>.</a:t>
            </a:r>
          </a:p>
          <a:p>
            <a:endParaRPr lang="en-CA" dirty="0"/>
          </a:p>
          <a:p>
            <a:r>
              <a:rPr lang="en-CA" dirty="0" err="1"/>
              <a:t>Cette</a:t>
            </a:r>
            <a:r>
              <a:rPr lang="en-CA" dirty="0"/>
              <a:t> </a:t>
            </a:r>
            <a:r>
              <a:rPr lang="en-CA" dirty="0" err="1"/>
              <a:t>dernière</a:t>
            </a:r>
            <a:r>
              <a:rPr lang="en-CA" dirty="0"/>
              <a:t> </a:t>
            </a:r>
            <a:r>
              <a:rPr lang="en-CA" dirty="0" err="1"/>
              <a:t>sert</a:t>
            </a:r>
            <a:r>
              <a:rPr lang="en-CA" dirty="0"/>
              <a:t> à </a:t>
            </a:r>
            <a:r>
              <a:rPr lang="en-CA" dirty="0" err="1"/>
              <a:t>s'assurer</a:t>
            </a:r>
            <a:r>
              <a:rPr lang="en-CA" dirty="0"/>
              <a:t> que les </a:t>
            </a:r>
            <a:r>
              <a:rPr lang="en-CA" dirty="0" err="1"/>
              <a:t>données</a:t>
            </a:r>
            <a:r>
              <a:rPr lang="en-CA" dirty="0"/>
              <a:t> </a:t>
            </a:r>
            <a:r>
              <a:rPr lang="en-CA" dirty="0" err="1"/>
              <a:t>fournies</a:t>
            </a:r>
            <a:r>
              <a:rPr lang="en-CA" dirty="0"/>
              <a:t> par </a:t>
            </a:r>
            <a:r>
              <a:rPr lang="en-CA" dirty="0" err="1"/>
              <a:t>l'utilisateur</a:t>
            </a:r>
            <a:r>
              <a:rPr lang="en-CA" dirty="0"/>
              <a:t> </a:t>
            </a:r>
            <a:r>
              <a:rPr lang="en-CA" dirty="0" err="1"/>
              <a:t>respecte</a:t>
            </a:r>
            <a:r>
              <a:rPr lang="en-CA" dirty="0"/>
              <a:t> un certain format </a:t>
            </a:r>
            <a:r>
              <a:rPr lang="en-CA" dirty="0" err="1"/>
              <a:t>avant</a:t>
            </a:r>
            <a:r>
              <a:rPr lang="en-CA" dirty="0"/>
              <a:t> </a:t>
            </a:r>
            <a:r>
              <a:rPr lang="en-CA" dirty="0" err="1"/>
              <a:t>d'accepter</a:t>
            </a:r>
            <a:r>
              <a:rPr lang="en-CA" dirty="0"/>
              <a:t> </a:t>
            </a:r>
            <a:r>
              <a:rPr lang="en-CA" dirty="0" err="1"/>
              <a:t>l'envoi</a:t>
            </a:r>
            <a:r>
              <a:rPr lang="en-CA" dirty="0"/>
              <a:t> des </a:t>
            </a:r>
            <a:r>
              <a:rPr lang="en-CA" dirty="0" err="1"/>
              <a:t>données</a:t>
            </a:r>
            <a:r>
              <a:rPr lang="en-CA" dirty="0"/>
              <a:t> au </a:t>
            </a:r>
            <a:r>
              <a:rPr lang="en-CA" dirty="0" err="1"/>
              <a:t>serveur</a:t>
            </a:r>
            <a:r>
              <a:rPr lang="en-CA" dirty="0"/>
              <a:t>.</a:t>
            </a:r>
          </a:p>
        </p:txBody>
      </p:sp>
    </p:spTree>
    <p:extLst>
      <p:ext uri="{BB962C8B-B14F-4D97-AF65-F5344CB8AC3E}">
        <p14:creationId xmlns:p14="http://schemas.microsoft.com/office/powerpoint/2010/main" val="27895921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47FA-9851-40C0-82B7-94650491326B}"/>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D41A90BC-DEBE-4600-B7DD-434905551C00}"/>
              </a:ext>
            </a:extLst>
          </p:cNvPr>
          <p:cNvSpPr>
            <a:spLocks noGrp="1"/>
          </p:cNvSpPr>
          <p:nvPr>
            <p:ph idx="1"/>
            <p:custDataLst>
              <p:tags r:id="rId2"/>
            </p:custDataLst>
          </p:nvPr>
        </p:nvSpPr>
        <p:spPr/>
        <p:txBody>
          <a:bodyPr/>
          <a:lstStyle/>
          <a:p>
            <a:r>
              <a:rPr lang="en-CA" dirty="0"/>
              <a:t>La validation des </a:t>
            </a:r>
            <a:r>
              <a:rPr lang="en-CA" dirty="0" err="1"/>
              <a:t>données</a:t>
            </a:r>
            <a:r>
              <a:rPr lang="en-CA" dirty="0"/>
              <a:t> </a:t>
            </a:r>
            <a:r>
              <a:rPr lang="en-CA" dirty="0" err="1"/>
              <a:t>peut</a:t>
            </a:r>
            <a:r>
              <a:rPr lang="en-CA" dirty="0"/>
              <a:t> </a:t>
            </a:r>
            <a:r>
              <a:rPr lang="en-CA" dirty="0" err="1"/>
              <a:t>avoir</a:t>
            </a:r>
            <a:r>
              <a:rPr lang="en-CA" dirty="0"/>
              <a:t> de </a:t>
            </a:r>
            <a:r>
              <a:rPr lang="en-CA" dirty="0" err="1"/>
              <a:t>nombreuses</a:t>
            </a:r>
            <a:r>
              <a:rPr lang="en-CA" dirty="0"/>
              <a:t> </a:t>
            </a:r>
            <a:r>
              <a:rPr lang="en-CA" dirty="0" err="1"/>
              <a:t>utilités</a:t>
            </a:r>
            <a:r>
              <a:rPr lang="en-CA" dirty="0"/>
              <a:t>:</a:t>
            </a:r>
          </a:p>
          <a:p>
            <a:pPr lvl="1"/>
            <a:r>
              <a:rPr lang="en-CA" dirty="0"/>
              <a:t>Validation de </a:t>
            </a:r>
            <a:r>
              <a:rPr lang="en-CA" dirty="0" err="1"/>
              <a:t>l'âge</a:t>
            </a:r>
            <a:r>
              <a:rPr lang="en-CA" dirty="0"/>
              <a:t> (Ex. </a:t>
            </a:r>
            <a:r>
              <a:rPr lang="en-CA" dirty="0" err="1"/>
              <a:t>Dois</a:t>
            </a:r>
            <a:r>
              <a:rPr lang="en-CA" dirty="0"/>
              <a:t> </a:t>
            </a:r>
            <a:r>
              <a:rPr lang="en-CA" dirty="0" err="1"/>
              <a:t>être</a:t>
            </a:r>
            <a:r>
              <a:rPr lang="en-CA" dirty="0"/>
              <a:t> </a:t>
            </a:r>
            <a:r>
              <a:rPr lang="en-CA" dirty="0" err="1"/>
              <a:t>majeur</a:t>
            </a:r>
            <a:r>
              <a:rPr lang="en-CA" dirty="0"/>
              <a:t>, </a:t>
            </a:r>
            <a:r>
              <a:rPr lang="en-CA" dirty="0" err="1"/>
              <a:t>doit</a:t>
            </a:r>
            <a:r>
              <a:rPr lang="en-CA" dirty="0"/>
              <a:t> </a:t>
            </a:r>
            <a:r>
              <a:rPr lang="en-CA" dirty="0" err="1"/>
              <a:t>être</a:t>
            </a:r>
            <a:r>
              <a:rPr lang="en-CA" dirty="0"/>
              <a:t> un </a:t>
            </a:r>
            <a:r>
              <a:rPr lang="en-CA" dirty="0" err="1"/>
              <a:t>nombre</a:t>
            </a:r>
            <a:r>
              <a:rPr lang="en-CA" dirty="0"/>
              <a:t> </a:t>
            </a:r>
            <a:r>
              <a:rPr lang="en-CA" dirty="0" err="1"/>
              <a:t>entier</a:t>
            </a:r>
            <a:r>
              <a:rPr lang="en-CA" dirty="0"/>
              <a:t>)</a:t>
            </a:r>
          </a:p>
          <a:p>
            <a:pPr lvl="1"/>
            <a:r>
              <a:rPr lang="en-CA" dirty="0"/>
              <a:t>Validation de nom (Ex. Ne </a:t>
            </a:r>
            <a:r>
              <a:rPr lang="en-CA" dirty="0" err="1"/>
              <a:t>dois</a:t>
            </a:r>
            <a:r>
              <a:rPr lang="en-CA" dirty="0"/>
              <a:t> pas </a:t>
            </a:r>
            <a:r>
              <a:rPr lang="en-CA" dirty="0" err="1"/>
              <a:t>contenir</a:t>
            </a:r>
            <a:r>
              <a:rPr lang="en-CA" dirty="0"/>
              <a:t> de </a:t>
            </a:r>
            <a:r>
              <a:rPr lang="en-CA" dirty="0" err="1"/>
              <a:t>chiffre</a:t>
            </a:r>
            <a:r>
              <a:rPr lang="en-CA" dirty="0"/>
              <a:t> </a:t>
            </a:r>
            <a:r>
              <a:rPr lang="en-CA" dirty="0" err="1"/>
              <a:t>ou</a:t>
            </a:r>
            <a:r>
              <a:rPr lang="en-CA" dirty="0"/>
              <a:t> de </a:t>
            </a:r>
            <a:r>
              <a:rPr lang="en-CA" dirty="0" err="1"/>
              <a:t>caractère</a:t>
            </a:r>
            <a:r>
              <a:rPr lang="en-CA" dirty="0"/>
              <a:t> </a:t>
            </a:r>
            <a:r>
              <a:rPr lang="en-CA" dirty="0" err="1"/>
              <a:t>spéciaux</a:t>
            </a:r>
            <a:r>
              <a:rPr lang="en-CA" dirty="0"/>
              <a:t>)</a:t>
            </a:r>
          </a:p>
          <a:p>
            <a:pPr lvl="1"/>
            <a:r>
              <a:rPr lang="en-CA" dirty="0"/>
              <a:t>Validation de </a:t>
            </a:r>
            <a:r>
              <a:rPr lang="en-CA" dirty="0" err="1"/>
              <a:t>combinaison</a:t>
            </a:r>
            <a:r>
              <a:rPr lang="en-CA" dirty="0"/>
              <a:t> de champs (Ex. Un </a:t>
            </a:r>
            <a:r>
              <a:rPr lang="en-CA" dirty="0" err="1"/>
              <a:t>employé</a:t>
            </a:r>
            <a:r>
              <a:rPr lang="en-CA" dirty="0"/>
              <a:t> ne </a:t>
            </a:r>
            <a:r>
              <a:rPr lang="en-CA" dirty="0" err="1"/>
              <a:t>peut</a:t>
            </a:r>
            <a:r>
              <a:rPr lang="en-CA" dirty="0"/>
              <a:t> pas </a:t>
            </a:r>
            <a:r>
              <a:rPr lang="en-CA" dirty="0" err="1"/>
              <a:t>avoir</a:t>
            </a:r>
            <a:r>
              <a:rPr lang="en-CA" dirty="0"/>
              <a:t> de date de fin de </a:t>
            </a:r>
            <a:r>
              <a:rPr lang="en-CA" dirty="0" err="1"/>
              <a:t>contrat</a:t>
            </a:r>
            <a:r>
              <a:rPr lang="en-CA" dirty="0"/>
              <a:t> </a:t>
            </a:r>
            <a:r>
              <a:rPr lang="en-CA" dirty="0" err="1"/>
              <a:t>si</a:t>
            </a:r>
            <a:r>
              <a:rPr lang="en-CA" dirty="0"/>
              <a:t> son </a:t>
            </a:r>
            <a:r>
              <a:rPr lang="en-CA" dirty="0" err="1"/>
              <a:t>statut</a:t>
            </a:r>
            <a:r>
              <a:rPr lang="en-CA" dirty="0"/>
              <a:t> </a:t>
            </a:r>
            <a:r>
              <a:rPr lang="en-CA" dirty="0" err="1"/>
              <a:t>est</a:t>
            </a:r>
            <a:r>
              <a:rPr lang="en-CA" dirty="0"/>
              <a:t> "</a:t>
            </a:r>
            <a:r>
              <a:rPr lang="en-CA" dirty="0" err="1"/>
              <a:t>Indéterminé</a:t>
            </a:r>
            <a:r>
              <a:rPr lang="en-CA" dirty="0"/>
              <a:t>")</a:t>
            </a:r>
          </a:p>
          <a:p>
            <a:pPr lvl="1"/>
            <a:r>
              <a:rPr lang="en-CA" dirty="0"/>
              <a:t>etc.</a:t>
            </a:r>
          </a:p>
          <a:p>
            <a:pPr lvl="1"/>
            <a:endParaRPr lang="en-CA" dirty="0"/>
          </a:p>
        </p:txBody>
      </p:sp>
    </p:spTree>
    <p:extLst>
      <p:ext uri="{BB962C8B-B14F-4D97-AF65-F5344CB8AC3E}">
        <p14:creationId xmlns:p14="http://schemas.microsoft.com/office/powerpoint/2010/main" val="27875563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47FA-9851-40C0-82B7-94650491326B}"/>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D41A90BC-DEBE-4600-B7DD-434905551C00}"/>
              </a:ext>
            </a:extLst>
          </p:cNvPr>
          <p:cNvSpPr>
            <a:spLocks noGrp="1"/>
          </p:cNvSpPr>
          <p:nvPr>
            <p:ph idx="1"/>
            <p:custDataLst>
              <p:tags r:id="rId2"/>
            </p:custDataLst>
          </p:nvPr>
        </p:nvSpPr>
        <p:spPr/>
        <p:txBody>
          <a:bodyPr/>
          <a:lstStyle/>
          <a:p>
            <a:r>
              <a:rPr lang="en-CA" dirty="0"/>
              <a:t>Attention!</a:t>
            </a:r>
          </a:p>
          <a:p>
            <a:r>
              <a:rPr lang="en-CA" dirty="0"/>
              <a:t>Bien que la validation des </a:t>
            </a:r>
            <a:r>
              <a:rPr lang="en-CA" dirty="0" err="1"/>
              <a:t>formulaires</a:t>
            </a:r>
            <a:r>
              <a:rPr lang="en-CA" dirty="0"/>
              <a:t> </a:t>
            </a:r>
            <a:r>
              <a:rPr lang="en-CA" dirty="0" err="1"/>
              <a:t>peut</a:t>
            </a:r>
            <a:r>
              <a:rPr lang="en-CA" dirty="0"/>
              <a:t> </a:t>
            </a:r>
            <a:r>
              <a:rPr lang="en-CA" dirty="0" err="1"/>
              <a:t>être</a:t>
            </a:r>
            <a:r>
              <a:rPr lang="en-CA" dirty="0"/>
              <a:t> </a:t>
            </a:r>
            <a:r>
              <a:rPr lang="en-CA" dirty="0" err="1"/>
              <a:t>faite</a:t>
            </a:r>
            <a:r>
              <a:rPr lang="en-CA" dirty="0"/>
              <a:t> </a:t>
            </a:r>
            <a:r>
              <a:rPr lang="en-CA" dirty="0" err="1"/>
              <a:t>en</a:t>
            </a:r>
            <a:r>
              <a:rPr lang="en-CA" dirty="0"/>
              <a:t> JavaScript, </a:t>
            </a:r>
            <a:r>
              <a:rPr lang="en-CA" dirty="0" err="1"/>
              <a:t>cette</a:t>
            </a:r>
            <a:r>
              <a:rPr lang="en-CA" dirty="0"/>
              <a:t> </a:t>
            </a:r>
            <a:r>
              <a:rPr lang="en-CA" dirty="0" err="1"/>
              <a:t>pratique</a:t>
            </a:r>
            <a:r>
              <a:rPr lang="en-CA" dirty="0"/>
              <a:t> pose des </a:t>
            </a:r>
            <a:r>
              <a:rPr lang="en-CA" dirty="0" err="1"/>
              <a:t>risques</a:t>
            </a:r>
            <a:r>
              <a:rPr lang="en-CA" dirty="0"/>
              <a:t> de </a:t>
            </a:r>
            <a:r>
              <a:rPr lang="en-CA" dirty="0" err="1"/>
              <a:t>sécurité</a:t>
            </a:r>
            <a:r>
              <a:rPr lang="en-CA" dirty="0"/>
              <a:t>.</a:t>
            </a:r>
          </a:p>
          <a:p>
            <a:r>
              <a:rPr lang="en-CA" dirty="0"/>
              <a:t>Le JavaScript dans un </a:t>
            </a:r>
            <a:r>
              <a:rPr lang="en-CA" dirty="0" err="1"/>
              <a:t>formulaire</a:t>
            </a:r>
            <a:r>
              <a:rPr lang="en-CA" dirty="0"/>
              <a:t> </a:t>
            </a:r>
            <a:r>
              <a:rPr lang="en-CA" dirty="0" err="1"/>
              <a:t>peut</a:t>
            </a:r>
            <a:r>
              <a:rPr lang="en-CA" dirty="0"/>
              <a:t> </a:t>
            </a:r>
            <a:r>
              <a:rPr lang="en-CA" dirty="0" err="1"/>
              <a:t>aisément</a:t>
            </a:r>
            <a:r>
              <a:rPr lang="en-CA" dirty="0"/>
              <a:t> </a:t>
            </a:r>
            <a:r>
              <a:rPr lang="en-CA" dirty="0" err="1"/>
              <a:t>être</a:t>
            </a:r>
            <a:r>
              <a:rPr lang="en-CA" dirty="0"/>
              <a:t> </a:t>
            </a:r>
            <a:r>
              <a:rPr lang="en-CA" dirty="0" err="1"/>
              <a:t>désactivé</a:t>
            </a:r>
            <a:r>
              <a:rPr lang="en-CA" dirty="0"/>
              <a:t> </a:t>
            </a:r>
            <a:r>
              <a:rPr lang="en-CA" dirty="0" err="1"/>
              <a:t>ou</a:t>
            </a:r>
            <a:r>
              <a:rPr lang="en-CA" dirty="0"/>
              <a:t> </a:t>
            </a:r>
            <a:r>
              <a:rPr lang="en-CA" dirty="0" err="1"/>
              <a:t>altéré</a:t>
            </a:r>
            <a:r>
              <a:rPr lang="en-CA" dirty="0"/>
              <a:t> par </a:t>
            </a:r>
            <a:r>
              <a:rPr lang="en-CA" dirty="0" err="1"/>
              <a:t>l'utilisateur</a:t>
            </a:r>
            <a:r>
              <a:rPr lang="en-CA" dirty="0"/>
              <a:t>.</a:t>
            </a:r>
          </a:p>
          <a:p>
            <a:r>
              <a:rPr lang="en-CA" dirty="0"/>
              <a:t>Si le format des </a:t>
            </a:r>
            <a:r>
              <a:rPr lang="en-CA" dirty="0" err="1"/>
              <a:t>données</a:t>
            </a:r>
            <a:r>
              <a:rPr lang="en-CA" dirty="0"/>
              <a:t> à </a:t>
            </a:r>
            <a:r>
              <a:rPr lang="en-CA" dirty="0" err="1"/>
              <a:t>une</a:t>
            </a:r>
            <a:r>
              <a:rPr lang="en-CA" dirty="0"/>
              <a:t> </a:t>
            </a:r>
            <a:r>
              <a:rPr lang="en-CA" dirty="0" err="1"/>
              <a:t>valeur</a:t>
            </a:r>
            <a:r>
              <a:rPr lang="en-CA" dirty="0"/>
              <a:t> </a:t>
            </a:r>
            <a:r>
              <a:rPr lang="en-CA" dirty="0" err="1"/>
              <a:t>importante</a:t>
            </a:r>
            <a:r>
              <a:rPr lang="en-CA" dirty="0"/>
              <a:t> pour le </a:t>
            </a:r>
            <a:r>
              <a:rPr lang="en-CA" dirty="0" err="1"/>
              <a:t>système</a:t>
            </a:r>
            <a:r>
              <a:rPr lang="en-CA" dirty="0"/>
              <a:t> (</a:t>
            </a:r>
            <a:r>
              <a:rPr lang="en-CA" dirty="0" err="1"/>
              <a:t>principalement</a:t>
            </a:r>
            <a:r>
              <a:rPr lang="en-CA" dirty="0"/>
              <a:t> pour </a:t>
            </a:r>
            <a:r>
              <a:rPr lang="en-CA" dirty="0" err="1"/>
              <a:t>l'intégrité</a:t>
            </a:r>
            <a:r>
              <a:rPr lang="en-CA" dirty="0"/>
              <a:t> des </a:t>
            </a:r>
            <a:r>
              <a:rPr lang="en-CA" dirty="0" err="1"/>
              <a:t>données</a:t>
            </a:r>
            <a:r>
              <a:rPr lang="en-CA" dirty="0"/>
              <a:t> </a:t>
            </a:r>
            <a:r>
              <a:rPr lang="en-CA" dirty="0" err="1"/>
              <a:t>ou</a:t>
            </a:r>
            <a:r>
              <a:rPr lang="en-CA" dirty="0"/>
              <a:t> la </a:t>
            </a:r>
            <a:r>
              <a:rPr lang="en-CA" dirty="0" err="1"/>
              <a:t>sécurité</a:t>
            </a:r>
            <a:r>
              <a:rPr lang="en-CA" dirty="0"/>
              <a:t>), </a:t>
            </a:r>
            <a:r>
              <a:rPr lang="en-CA" dirty="0" err="1"/>
              <a:t>cette</a:t>
            </a:r>
            <a:r>
              <a:rPr lang="en-CA" dirty="0"/>
              <a:t> </a:t>
            </a:r>
            <a:r>
              <a:rPr lang="en-CA" dirty="0" err="1"/>
              <a:t>pratique</a:t>
            </a:r>
            <a:r>
              <a:rPr lang="en-CA" dirty="0"/>
              <a:t> </a:t>
            </a:r>
            <a:r>
              <a:rPr lang="en-CA" dirty="0" err="1">
                <a:solidFill>
                  <a:srgbClr val="FFC000"/>
                </a:solidFill>
              </a:rPr>
              <a:t>n'est</a:t>
            </a:r>
            <a:r>
              <a:rPr lang="en-CA" dirty="0">
                <a:solidFill>
                  <a:srgbClr val="FFC000"/>
                </a:solidFill>
              </a:rPr>
              <a:t> pas </a:t>
            </a:r>
            <a:r>
              <a:rPr lang="en-CA" dirty="0" err="1">
                <a:solidFill>
                  <a:srgbClr val="FFC000"/>
                </a:solidFill>
              </a:rPr>
              <a:t>suffisamment</a:t>
            </a:r>
            <a:r>
              <a:rPr lang="en-CA" dirty="0">
                <a:solidFill>
                  <a:srgbClr val="FFC000"/>
                </a:solidFill>
              </a:rPr>
              <a:t> </a:t>
            </a:r>
            <a:r>
              <a:rPr lang="en-CA" dirty="0" err="1">
                <a:solidFill>
                  <a:srgbClr val="FFC000"/>
                </a:solidFill>
              </a:rPr>
              <a:t>sécuritaire</a:t>
            </a:r>
            <a:r>
              <a:rPr lang="en-CA" dirty="0"/>
              <a:t> et </a:t>
            </a:r>
            <a:r>
              <a:rPr lang="en-CA" dirty="0" err="1"/>
              <a:t>devra</a:t>
            </a:r>
            <a:r>
              <a:rPr lang="en-CA" dirty="0"/>
              <a:t> </a:t>
            </a:r>
            <a:r>
              <a:rPr lang="en-CA" dirty="0" err="1"/>
              <a:t>être</a:t>
            </a:r>
            <a:r>
              <a:rPr lang="en-CA" dirty="0"/>
              <a:t> </a:t>
            </a:r>
            <a:r>
              <a:rPr lang="en-CA" dirty="0" err="1"/>
              <a:t>compensée</a:t>
            </a:r>
            <a:r>
              <a:rPr lang="en-CA" dirty="0"/>
              <a:t> par des validations du </a:t>
            </a:r>
            <a:r>
              <a:rPr lang="en-CA" dirty="0" err="1"/>
              <a:t>côté</a:t>
            </a:r>
            <a:r>
              <a:rPr lang="en-CA" dirty="0"/>
              <a:t> du </a:t>
            </a:r>
            <a:r>
              <a:rPr lang="en-CA" dirty="0" err="1"/>
              <a:t>serveur</a:t>
            </a:r>
            <a:r>
              <a:rPr lang="en-CA" dirty="0"/>
              <a:t> (</a:t>
            </a:r>
            <a:r>
              <a:rPr lang="en-CA" dirty="0" err="1"/>
              <a:t>en</a:t>
            </a:r>
            <a:r>
              <a:rPr lang="en-CA" dirty="0"/>
              <a:t> C#, </a:t>
            </a:r>
            <a:r>
              <a:rPr lang="en-CA" dirty="0" err="1"/>
              <a:t>ou</a:t>
            </a:r>
            <a:r>
              <a:rPr lang="en-CA" dirty="0"/>
              <a:t> avec des </a:t>
            </a:r>
            <a:r>
              <a:rPr lang="en-CA" dirty="0" err="1"/>
              <a:t>contraintes</a:t>
            </a:r>
            <a:r>
              <a:rPr lang="en-CA" dirty="0"/>
              <a:t> sur la base de </a:t>
            </a:r>
            <a:r>
              <a:rPr lang="en-CA" dirty="0" err="1"/>
              <a:t>données</a:t>
            </a:r>
            <a:r>
              <a:rPr lang="en-CA" dirty="0"/>
              <a:t>).</a:t>
            </a:r>
          </a:p>
          <a:p>
            <a:pPr lvl="1"/>
            <a:endParaRPr lang="en-CA" dirty="0"/>
          </a:p>
        </p:txBody>
      </p:sp>
    </p:spTree>
    <p:extLst>
      <p:ext uri="{BB962C8B-B14F-4D97-AF65-F5344CB8AC3E}">
        <p14:creationId xmlns:p14="http://schemas.microsoft.com/office/powerpoint/2010/main" val="40628033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47FA-9851-40C0-82B7-94650491326B}"/>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D41A90BC-DEBE-4600-B7DD-434905551C00}"/>
              </a:ext>
            </a:extLst>
          </p:cNvPr>
          <p:cNvSpPr>
            <a:spLocks noGrp="1"/>
          </p:cNvSpPr>
          <p:nvPr>
            <p:ph idx="1"/>
            <p:custDataLst>
              <p:tags r:id="rId2"/>
            </p:custDataLst>
          </p:nvPr>
        </p:nvSpPr>
        <p:spPr/>
        <p:txBody>
          <a:bodyPr/>
          <a:lstStyle/>
          <a:p>
            <a:r>
              <a:rPr lang="en-CA" dirty="0"/>
              <a:t>Structure du code</a:t>
            </a:r>
          </a:p>
          <a:p>
            <a:pPr marL="0" indent="0">
              <a:buNone/>
            </a:pPr>
            <a:r>
              <a:rPr lang="en-CA" dirty="0"/>
              <a:t>Pour </a:t>
            </a:r>
            <a:r>
              <a:rPr lang="en-CA" dirty="0" err="1"/>
              <a:t>valider</a:t>
            </a:r>
            <a:r>
              <a:rPr lang="en-CA" dirty="0"/>
              <a:t> </a:t>
            </a:r>
            <a:r>
              <a:rPr lang="en-CA" dirty="0" err="1"/>
              <a:t>votre</a:t>
            </a:r>
            <a:r>
              <a:rPr lang="en-CA" dirty="0"/>
              <a:t> </a:t>
            </a:r>
            <a:r>
              <a:rPr lang="en-CA" dirty="0" err="1"/>
              <a:t>formulaire</a:t>
            </a:r>
            <a:r>
              <a:rPr lang="en-CA" dirty="0"/>
              <a:t>, </a:t>
            </a:r>
            <a:r>
              <a:rPr lang="en-CA" dirty="0" err="1"/>
              <a:t>vous</a:t>
            </a:r>
            <a:r>
              <a:rPr lang="en-CA" dirty="0"/>
              <a:t> </a:t>
            </a:r>
            <a:r>
              <a:rPr lang="en-CA" dirty="0" err="1"/>
              <a:t>pouvez</a:t>
            </a:r>
            <a:r>
              <a:rPr lang="en-CA" dirty="0"/>
              <a:t> </a:t>
            </a:r>
            <a:r>
              <a:rPr lang="en-CA" dirty="0" err="1"/>
              <a:t>vous</a:t>
            </a:r>
            <a:r>
              <a:rPr lang="en-CA" dirty="0"/>
              <a:t> </a:t>
            </a:r>
            <a:r>
              <a:rPr lang="en-CA" dirty="0" err="1"/>
              <a:t>référez</a:t>
            </a:r>
            <a:r>
              <a:rPr lang="en-CA" dirty="0"/>
              <a:t> à la structure propose par W3School au lien </a:t>
            </a:r>
            <a:r>
              <a:rPr lang="en-CA" dirty="0" err="1"/>
              <a:t>suivant</a:t>
            </a:r>
            <a:r>
              <a:rPr lang="en-CA" dirty="0"/>
              <a:t>:</a:t>
            </a:r>
          </a:p>
          <a:p>
            <a:pPr marL="0" indent="0">
              <a:buNone/>
            </a:pPr>
            <a:r>
              <a:rPr lang="fr-CA" dirty="0">
                <a:hlinkClick r:id="rId4"/>
              </a:rPr>
              <a:t>https://www.w3schools.com/js/js_validation.asp</a:t>
            </a:r>
            <a:endParaRPr lang="fr-CA" dirty="0"/>
          </a:p>
          <a:p>
            <a:pPr marL="0" indent="0">
              <a:buNone/>
            </a:pPr>
            <a:endParaRPr lang="en-CA" dirty="0"/>
          </a:p>
          <a:p>
            <a:pPr lvl="1"/>
            <a:endParaRPr lang="en-CA" dirty="0"/>
          </a:p>
        </p:txBody>
      </p:sp>
    </p:spTree>
    <p:extLst>
      <p:ext uri="{BB962C8B-B14F-4D97-AF65-F5344CB8AC3E}">
        <p14:creationId xmlns:p14="http://schemas.microsoft.com/office/powerpoint/2010/main" val="36147798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547FA-9851-40C0-82B7-94650491326B}"/>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D41A90BC-DEBE-4600-B7DD-434905551C00}"/>
              </a:ext>
            </a:extLst>
          </p:cNvPr>
          <p:cNvSpPr>
            <a:spLocks noGrp="1"/>
          </p:cNvSpPr>
          <p:nvPr>
            <p:ph idx="1"/>
            <p:custDataLst>
              <p:tags r:id="rId2"/>
            </p:custDataLst>
          </p:nvPr>
        </p:nvSpPr>
        <p:spPr/>
        <p:txBody>
          <a:bodyPr/>
          <a:lstStyle/>
          <a:p>
            <a:pPr marL="0" indent="0">
              <a:buNone/>
            </a:pPr>
            <a:endParaRPr lang="en-CA" dirty="0"/>
          </a:p>
          <a:p>
            <a:pPr lvl="1"/>
            <a:endParaRPr lang="en-CA" dirty="0"/>
          </a:p>
        </p:txBody>
      </p:sp>
      <p:pic>
        <p:nvPicPr>
          <p:cNvPr id="4" name="Picture 3">
            <a:extLst>
              <a:ext uri="{FF2B5EF4-FFF2-40B4-BE49-F238E27FC236}">
                <a16:creationId xmlns:a16="http://schemas.microsoft.com/office/drawing/2014/main" id="{F2D8CC3E-3F05-4472-BE32-10B0F8118421}"/>
              </a:ext>
            </a:extLst>
          </p:cNvPr>
          <p:cNvPicPr>
            <a:picLocks noChangeAspect="1"/>
          </p:cNvPicPr>
          <p:nvPr>
            <p:custDataLst>
              <p:tags r:id="rId3"/>
            </p:custDataLst>
          </p:nvPr>
        </p:nvPicPr>
        <p:blipFill>
          <a:blip r:embed="rId6"/>
          <a:stretch>
            <a:fillRect/>
          </a:stretch>
        </p:blipFill>
        <p:spPr>
          <a:xfrm>
            <a:off x="376006" y="1853248"/>
            <a:ext cx="7658100" cy="3829050"/>
          </a:xfrm>
          <a:prstGeom prst="rect">
            <a:avLst/>
          </a:prstGeom>
        </p:spPr>
      </p:pic>
      <p:pic>
        <p:nvPicPr>
          <p:cNvPr id="5" name="Picture 4">
            <a:extLst>
              <a:ext uri="{FF2B5EF4-FFF2-40B4-BE49-F238E27FC236}">
                <a16:creationId xmlns:a16="http://schemas.microsoft.com/office/drawing/2014/main" id="{80EF04D0-157F-4453-B12E-D4352A0DF439}"/>
              </a:ext>
            </a:extLst>
          </p:cNvPr>
          <p:cNvPicPr>
            <a:picLocks noChangeAspect="1"/>
          </p:cNvPicPr>
          <p:nvPr>
            <p:custDataLst>
              <p:tags r:id="rId4"/>
            </p:custDataLst>
          </p:nvPr>
        </p:nvPicPr>
        <p:blipFill>
          <a:blip r:embed="rId7"/>
          <a:stretch>
            <a:fillRect/>
          </a:stretch>
        </p:blipFill>
        <p:spPr>
          <a:xfrm>
            <a:off x="8583003" y="3572510"/>
            <a:ext cx="2933700" cy="390525"/>
          </a:xfrm>
          <a:prstGeom prst="rect">
            <a:avLst/>
          </a:prstGeom>
        </p:spPr>
      </p:pic>
    </p:spTree>
    <p:extLst>
      <p:ext uri="{BB962C8B-B14F-4D97-AF65-F5344CB8AC3E}">
        <p14:creationId xmlns:p14="http://schemas.microsoft.com/office/powerpoint/2010/main" val="3085000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CE4A6-FB43-4D8F-9029-5E9F3C6F6469}"/>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5B7768B6-C5C8-4E40-9504-D770A3DCBBED}"/>
              </a:ext>
            </a:extLst>
          </p:cNvPr>
          <p:cNvSpPr>
            <a:spLocks noGrp="1"/>
          </p:cNvSpPr>
          <p:nvPr>
            <p:ph idx="1"/>
            <p:custDataLst>
              <p:tags r:id="rId2"/>
            </p:custDataLst>
          </p:nvPr>
        </p:nvSpPr>
        <p:spPr>
          <a:xfrm>
            <a:off x="1103312" y="2052918"/>
            <a:ext cx="9833977" cy="4195481"/>
          </a:xfrm>
        </p:spPr>
        <p:txBody>
          <a:bodyPr/>
          <a:lstStyle/>
          <a:p>
            <a:r>
              <a:rPr lang="en-CA" dirty="0"/>
              <a:t>Comme </a:t>
            </a:r>
            <a:r>
              <a:rPr lang="en-CA" dirty="0" err="1"/>
              <a:t>vous</a:t>
            </a:r>
            <a:r>
              <a:rPr lang="en-CA" dirty="0"/>
              <a:t> </a:t>
            </a:r>
            <a:r>
              <a:rPr lang="en-CA" dirty="0" err="1"/>
              <a:t>pouvez</a:t>
            </a:r>
            <a:r>
              <a:rPr lang="en-CA" dirty="0"/>
              <a:t> le </a:t>
            </a:r>
            <a:r>
              <a:rPr lang="en-CA" dirty="0" err="1"/>
              <a:t>voir</a:t>
            </a:r>
            <a:r>
              <a:rPr lang="en-CA" dirty="0"/>
              <a:t>, le </a:t>
            </a:r>
            <a:r>
              <a:rPr lang="en-CA" dirty="0" err="1"/>
              <a:t>paramétrer</a:t>
            </a:r>
            <a:r>
              <a:rPr lang="en-CA" dirty="0"/>
              <a:t>, "</a:t>
            </a:r>
            <a:r>
              <a:rPr lang="en-CA" dirty="0" err="1"/>
              <a:t>onsubmit</a:t>
            </a:r>
            <a:r>
              <a:rPr lang="en-CA" dirty="0"/>
              <a:t>" </a:t>
            </a:r>
            <a:r>
              <a:rPr lang="en-CA" dirty="0" err="1"/>
              <a:t>retournera</a:t>
            </a:r>
            <a:r>
              <a:rPr lang="en-CA" dirty="0"/>
              <a:t> au </a:t>
            </a:r>
            <a:r>
              <a:rPr lang="en-CA" dirty="0" err="1"/>
              <a:t>formulaire</a:t>
            </a:r>
            <a:r>
              <a:rPr lang="en-CA" dirty="0"/>
              <a:t> la </a:t>
            </a:r>
            <a:r>
              <a:rPr lang="en-CA" dirty="0" err="1"/>
              <a:t>même</a:t>
            </a:r>
            <a:r>
              <a:rPr lang="en-CA" dirty="0"/>
              <a:t> </a:t>
            </a:r>
            <a:r>
              <a:rPr lang="en-CA" dirty="0" err="1"/>
              <a:t>valeur</a:t>
            </a:r>
            <a:r>
              <a:rPr lang="en-CA" dirty="0"/>
              <a:t> </a:t>
            </a:r>
            <a:r>
              <a:rPr lang="en-CA" dirty="0" err="1"/>
              <a:t>booléenne</a:t>
            </a:r>
            <a:r>
              <a:rPr lang="en-CA" dirty="0"/>
              <a:t> que la </a:t>
            </a:r>
            <a:r>
              <a:rPr lang="en-CA" dirty="0" err="1"/>
              <a:t>fonction</a:t>
            </a:r>
            <a:r>
              <a:rPr lang="en-CA" dirty="0"/>
              <a:t> </a:t>
            </a:r>
            <a:r>
              <a:rPr lang="en-CA" dirty="0" err="1"/>
              <a:t>validateForm</a:t>
            </a:r>
            <a:r>
              <a:rPr lang="en-CA" dirty="0"/>
              <a:t>() </a:t>
            </a:r>
            <a:r>
              <a:rPr lang="en-CA" dirty="0" err="1"/>
              <a:t>retournera</a:t>
            </a:r>
            <a:r>
              <a:rPr lang="en-CA" dirty="0"/>
              <a:t>.</a:t>
            </a:r>
          </a:p>
          <a:p>
            <a:endParaRPr lang="en-CA" dirty="0"/>
          </a:p>
          <a:p>
            <a:r>
              <a:rPr lang="en-CA" dirty="0"/>
              <a:t>Si la </a:t>
            </a:r>
            <a:r>
              <a:rPr lang="en-CA" dirty="0" err="1"/>
              <a:t>valeur</a:t>
            </a:r>
            <a:r>
              <a:rPr lang="en-CA" dirty="0"/>
              <a:t> </a:t>
            </a:r>
            <a:r>
              <a:rPr lang="en-CA" dirty="0" err="1"/>
              <a:t>est</a:t>
            </a:r>
            <a:r>
              <a:rPr lang="en-CA" dirty="0"/>
              <a:t> "false", </a:t>
            </a:r>
            <a:r>
              <a:rPr lang="en-CA" dirty="0" err="1"/>
              <a:t>l'envoi</a:t>
            </a:r>
            <a:r>
              <a:rPr lang="en-CA" dirty="0"/>
              <a:t> du </a:t>
            </a:r>
            <a:r>
              <a:rPr lang="en-CA" dirty="0" err="1"/>
              <a:t>formulaire</a:t>
            </a:r>
            <a:r>
              <a:rPr lang="en-CA" dirty="0"/>
              <a:t> sera </a:t>
            </a:r>
            <a:r>
              <a:rPr lang="en-CA" dirty="0" err="1"/>
              <a:t>annulé</a:t>
            </a:r>
            <a:r>
              <a:rPr lang="en-CA" dirty="0"/>
              <a:t>.</a:t>
            </a:r>
          </a:p>
          <a:p>
            <a:endParaRPr lang="en-CA" dirty="0"/>
          </a:p>
          <a:p>
            <a:r>
              <a:rPr lang="fr-CA" dirty="0"/>
              <a:t>Vous pouvez donc valider toutes les </a:t>
            </a:r>
            <a:r>
              <a:rPr lang="fr-CA" dirty="0" err="1"/>
              <a:t>donn</a:t>
            </a:r>
            <a:r>
              <a:rPr lang="en-CA" dirty="0" err="1"/>
              <a:t>ées</a:t>
            </a:r>
            <a:r>
              <a:rPr lang="en-CA" dirty="0"/>
              <a:t> que </a:t>
            </a:r>
            <a:r>
              <a:rPr lang="en-CA" dirty="0" err="1"/>
              <a:t>vous</a:t>
            </a:r>
            <a:r>
              <a:rPr lang="en-CA" dirty="0"/>
              <a:t> le </a:t>
            </a:r>
            <a:r>
              <a:rPr lang="en-CA" dirty="0" err="1"/>
              <a:t>souhaitez</a:t>
            </a:r>
            <a:r>
              <a:rPr lang="en-CA" dirty="0"/>
              <a:t> </a:t>
            </a:r>
            <a:r>
              <a:rPr lang="en-CA" dirty="0" err="1"/>
              <a:t>en</a:t>
            </a:r>
            <a:r>
              <a:rPr lang="en-CA" dirty="0"/>
              <a:t> </a:t>
            </a:r>
            <a:r>
              <a:rPr lang="en-CA" dirty="0" err="1"/>
              <a:t>accédant</a:t>
            </a:r>
            <a:r>
              <a:rPr lang="en-CA" dirty="0"/>
              <a:t> les champs à </a:t>
            </a:r>
            <a:r>
              <a:rPr lang="en-CA" dirty="0" err="1"/>
              <a:t>partir</a:t>
            </a:r>
            <a:r>
              <a:rPr lang="en-CA" dirty="0"/>
              <a:t> du DOM.</a:t>
            </a:r>
          </a:p>
          <a:p>
            <a:endParaRPr lang="en-CA" dirty="0"/>
          </a:p>
          <a:p>
            <a:r>
              <a:rPr lang="en-CA" dirty="0"/>
              <a:t>Si </a:t>
            </a:r>
            <a:r>
              <a:rPr lang="en-CA" dirty="0" err="1"/>
              <a:t>tous</a:t>
            </a:r>
            <a:r>
              <a:rPr lang="en-CA" dirty="0"/>
              <a:t> les champs </a:t>
            </a:r>
            <a:r>
              <a:rPr lang="en-CA" dirty="0" err="1"/>
              <a:t>sont</a:t>
            </a:r>
            <a:r>
              <a:rPr lang="en-CA" dirty="0"/>
              <a:t> </a:t>
            </a:r>
            <a:r>
              <a:rPr lang="en-CA" dirty="0" err="1"/>
              <a:t>conformes</a:t>
            </a:r>
            <a:r>
              <a:rPr lang="en-CA" dirty="0"/>
              <a:t>, </a:t>
            </a:r>
            <a:r>
              <a:rPr lang="en-CA" dirty="0" err="1"/>
              <a:t>retourner</a:t>
            </a:r>
            <a:r>
              <a:rPr lang="en-CA" dirty="0"/>
              <a:t> "true".</a:t>
            </a:r>
            <a:r>
              <a:rPr lang="fr-CA" dirty="0"/>
              <a:t> Sinon, retourner "false"</a:t>
            </a:r>
            <a:endParaRPr lang="en-CA" dirty="0"/>
          </a:p>
        </p:txBody>
      </p:sp>
    </p:spTree>
    <p:extLst>
      <p:ext uri="{BB962C8B-B14F-4D97-AF65-F5344CB8AC3E}">
        <p14:creationId xmlns:p14="http://schemas.microsoft.com/office/powerpoint/2010/main" val="37858516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D03EF-078A-425E-BD39-47885BAAC1CF}"/>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30126D38-06AC-43BE-89D9-B5EA14DC35B3}"/>
              </a:ext>
            </a:extLst>
          </p:cNvPr>
          <p:cNvSpPr>
            <a:spLocks noGrp="1"/>
          </p:cNvSpPr>
          <p:nvPr>
            <p:ph idx="1"/>
            <p:custDataLst>
              <p:tags r:id="rId2"/>
            </p:custDataLst>
          </p:nvPr>
        </p:nvSpPr>
        <p:spPr/>
        <p:txBody>
          <a:bodyPr/>
          <a:lstStyle/>
          <a:p>
            <a:r>
              <a:rPr lang="en-CA" dirty="0"/>
              <a:t>Pour les </a:t>
            </a:r>
            <a:r>
              <a:rPr lang="en-CA" dirty="0" err="1"/>
              <a:t>critères</a:t>
            </a:r>
            <a:r>
              <a:rPr lang="en-CA" dirty="0"/>
              <a:t> de validation, </a:t>
            </a:r>
            <a:r>
              <a:rPr lang="en-CA" dirty="0" err="1"/>
              <a:t>vous</a:t>
            </a:r>
            <a:r>
              <a:rPr lang="en-CA" dirty="0"/>
              <a:t> </a:t>
            </a:r>
            <a:r>
              <a:rPr lang="en-CA" dirty="0" err="1"/>
              <a:t>pouvez</a:t>
            </a:r>
            <a:r>
              <a:rPr lang="en-CA" dirty="0"/>
              <a:t> </a:t>
            </a:r>
            <a:r>
              <a:rPr lang="en-CA" dirty="0" err="1"/>
              <a:t>utiliser</a:t>
            </a:r>
            <a:r>
              <a:rPr lang="en-CA" dirty="0"/>
              <a:t> des conditions au </a:t>
            </a:r>
            <a:r>
              <a:rPr lang="en-CA" dirty="0" err="1"/>
              <a:t>choix</a:t>
            </a:r>
            <a:r>
              <a:rPr lang="en-CA" dirty="0"/>
              <a:t>, </a:t>
            </a:r>
            <a:r>
              <a:rPr lang="en-CA" dirty="0" err="1"/>
              <a:t>ou</a:t>
            </a:r>
            <a:r>
              <a:rPr lang="en-CA" dirty="0"/>
              <a:t> des expressions </a:t>
            </a:r>
            <a:r>
              <a:rPr lang="en-CA" dirty="0" err="1"/>
              <a:t>régulières</a:t>
            </a:r>
            <a:r>
              <a:rPr lang="en-CA" dirty="0"/>
              <a:t>.</a:t>
            </a:r>
          </a:p>
          <a:p>
            <a:endParaRPr lang="en-CA" dirty="0"/>
          </a:p>
          <a:p>
            <a:r>
              <a:rPr lang="fr-CA" dirty="0"/>
              <a:t>Pour valider un champ de texte avec une expression régulière, utiliser la syntaxe suivante:</a:t>
            </a:r>
          </a:p>
          <a:p>
            <a:pPr lvl="1"/>
            <a:r>
              <a:rPr lang="fr-CA" dirty="0"/>
              <a:t>&lt;</a:t>
            </a:r>
            <a:r>
              <a:rPr lang="fr-CA" dirty="0" err="1"/>
              <a:t>expression_reguliere</a:t>
            </a:r>
            <a:r>
              <a:rPr lang="fr-CA" dirty="0"/>
              <a:t>&gt;.test(&lt;</a:t>
            </a:r>
            <a:r>
              <a:rPr lang="fr-CA" dirty="0" err="1"/>
              <a:t>texte_a_tester</a:t>
            </a:r>
            <a:r>
              <a:rPr lang="fr-CA" dirty="0"/>
              <a:t>&gt;)</a:t>
            </a:r>
          </a:p>
        </p:txBody>
      </p:sp>
    </p:spTree>
    <p:extLst>
      <p:ext uri="{BB962C8B-B14F-4D97-AF65-F5344CB8AC3E}">
        <p14:creationId xmlns:p14="http://schemas.microsoft.com/office/powerpoint/2010/main" val="13057950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D03EF-078A-425E-BD39-47885BAAC1CF}"/>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30126D38-06AC-43BE-89D9-B5EA14DC35B3}"/>
              </a:ext>
            </a:extLst>
          </p:cNvPr>
          <p:cNvSpPr>
            <a:spLocks noGrp="1"/>
          </p:cNvSpPr>
          <p:nvPr>
            <p:ph idx="1"/>
            <p:custDataLst>
              <p:tags r:id="rId2"/>
            </p:custDataLst>
          </p:nvPr>
        </p:nvSpPr>
        <p:spPr/>
        <p:txBody>
          <a:bodyPr/>
          <a:lstStyle/>
          <a:p>
            <a:r>
              <a:rPr lang="en-CA" dirty="0"/>
              <a:t>Par </a:t>
            </a:r>
            <a:r>
              <a:rPr lang="en-CA" dirty="0" err="1"/>
              <a:t>exemple</a:t>
            </a:r>
            <a:r>
              <a:rPr lang="en-CA" dirty="0"/>
              <a:t> (Test </a:t>
            </a:r>
            <a:r>
              <a:rPr lang="en-CA" dirty="0" err="1"/>
              <a:t>positif</a:t>
            </a:r>
            <a:r>
              <a:rPr lang="en-CA" dirty="0"/>
              <a:t>)</a:t>
            </a:r>
            <a:endParaRPr lang="fr-CA" dirty="0"/>
          </a:p>
        </p:txBody>
      </p:sp>
      <p:pic>
        <p:nvPicPr>
          <p:cNvPr id="4" name="Picture 3">
            <a:extLst>
              <a:ext uri="{FF2B5EF4-FFF2-40B4-BE49-F238E27FC236}">
                <a16:creationId xmlns:a16="http://schemas.microsoft.com/office/drawing/2014/main" id="{30126086-67F9-4C97-B54C-7A8996D7BF38}"/>
              </a:ext>
            </a:extLst>
          </p:cNvPr>
          <p:cNvPicPr>
            <a:picLocks noChangeAspect="1"/>
          </p:cNvPicPr>
          <p:nvPr>
            <p:custDataLst>
              <p:tags r:id="rId3"/>
            </p:custDataLst>
          </p:nvPr>
        </p:nvPicPr>
        <p:blipFill>
          <a:blip r:embed="rId6"/>
          <a:stretch>
            <a:fillRect/>
          </a:stretch>
        </p:blipFill>
        <p:spPr>
          <a:xfrm>
            <a:off x="1307376" y="2669359"/>
            <a:ext cx="6505575" cy="3152775"/>
          </a:xfrm>
          <a:prstGeom prst="rect">
            <a:avLst/>
          </a:prstGeom>
        </p:spPr>
      </p:pic>
      <p:sp>
        <p:nvSpPr>
          <p:cNvPr id="5" name="TextBox 4">
            <a:extLst>
              <a:ext uri="{FF2B5EF4-FFF2-40B4-BE49-F238E27FC236}">
                <a16:creationId xmlns:a16="http://schemas.microsoft.com/office/drawing/2014/main" id="{700AC371-0A16-4890-A449-F631943987CE}"/>
              </a:ext>
            </a:extLst>
          </p:cNvPr>
          <p:cNvSpPr txBox="1"/>
          <p:nvPr>
            <p:custDataLst>
              <p:tags r:id="rId4"/>
            </p:custDataLst>
          </p:nvPr>
        </p:nvSpPr>
        <p:spPr>
          <a:xfrm>
            <a:off x="1216241" y="6263403"/>
            <a:ext cx="5206875" cy="369332"/>
          </a:xfrm>
          <a:prstGeom prst="rect">
            <a:avLst/>
          </a:prstGeom>
          <a:noFill/>
        </p:spPr>
        <p:txBody>
          <a:bodyPr wrap="none" rtlCol="0">
            <a:spAutoFit/>
          </a:bodyPr>
          <a:lstStyle/>
          <a:p>
            <a:r>
              <a:rPr lang="fr-CA" dirty="0">
                <a:hlinkClick r:id="rId7"/>
              </a:rPr>
              <a:t>https://www.w3schools.com/js/js_regexp.asp</a:t>
            </a:r>
            <a:endParaRPr lang="fr-CA" dirty="0"/>
          </a:p>
        </p:txBody>
      </p:sp>
    </p:spTree>
    <p:extLst>
      <p:ext uri="{BB962C8B-B14F-4D97-AF65-F5344CB8AC3E}">
        <p14:creationId xmlns:p14="http://schemas.microsoft.com/office/powerpoint/2010/main" val="21814693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D03EF-078A-425E-BD39-47885BAAC1CF}"/>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30126D38-06AC-43BE-89D9-B5EA14DC35B3}"/>
              </a:ext>
            </a:extLst>
          </p:cNvPr>
          <p:cNvSpPr>
            <a:spLocks noGrp="1"/>
          </p:cNvSpPr>
          <p:nvPr>
            <p:ph idx="1"/>
            <p:custDataLst>
              <p:tags r:id="rId2"/>
            </p:custDataLst>
          </p:nvPr>
        </p:nvSpPr>
        <p:spPr/>
        <p:txBody>
          <a:bodyPr/>
          <a:lstStyle/>
          <a:p>
            <a:r>
              <a:rPr lang="en-CA" dirty="0"/>
              <a:t>Par </a:t>
            </a:r>
            <a:r>
              <a:rPr lang="en-CA" dirty="0" err="1"/>
              <a:t>exemple</a:t>
            </a:r>
            <a:r>
              <a:rPr lang="en-CA" dirty="0"/>
              <a:t> (Test </a:t>
            </a:r>
            <a:r>
              <a:rPr lang="en-CA" dirty="0" err="1"/>
              <a:t>positif</a:t>
            </a:r>
            <a:r>
              <a:rPr lang="en-CA" dirty="0"/>
              <a:t>)</a:t>
            </a:r>
            <a:endParaRPr lang="fr-CA" dirty="0"/>
          </a:p>
        </p:txBody>
      </p:sp>
      <p:pic>
        <p:nvPicPr>
          <p:cNvPr id="5" name="Picture 4">
            <a:extLst>
              <a:ext uri="{FF2B5EF4-FFF2-40B4-BE49-F238E27FC236}">
                <a16:creationId xmlns:a16="http://schemas.microsoft.com/office/drawing/2014/main" id="{87BFD680-7B24-491B-A377-82D2B2C42788}"/>
              </a:ext>
            </a:extLst>
          </p:cNvPr>
          <p:cNvPicPr>
            <a:picLocks noChangeAspect="1"/>
          </p:cNvPicPr>
          <p:nvPr>
            <p:custDataLst>
              <p:tags r:id="rId3"/>
            </p:custDataLst>
          </p:nvPr>
        </p:nvPicPr>
        <p:blipFill>
          <a:blip r:embed="rId6"/>
          <a:stretch>
            <a:fillRect/>
          </a:stretch>
        </p:blipFill>
        <p:spPr>
          <a:xfrm>
            <a:off x="1286152" y="2655233"/>
            <a:ext cx="6477000" cy="2990850"/>
          </a:xfrm>
          <a:prstGeom prst="rect">
            <a:avLst/>
          </a:prstGeom>
        </p:spPr>
      </p:pic>
      <p:sp>
        <p:nvSpPr>
          <p:cNvPr id="6" name="TextBox 5">
            <a:extLst>
              <a:ext uri="{FF2B5EF4-FFF2-40B4-BE49-F238E27FC236}">
                <a16:creationId xmlns:a16="http://schemas.microsoft.com/office/drawing/2014/main" id="{B17FF83A-7A03-4D6F-9B6E-B15D7976AC2E}"/>
              </a:ext>
            </a:extLst>
          </p:cNvPr>
          <p:cNvSpPr txBox="1"/>
          <p:nvPr>
            <p:custDataLst>
              <p:tags r:id="rId4"/>
            </p:custDataLst>
          </p:nvPr>
        </p:nvSpPr>
        <p:spPr>
          <a:xfrm>
            <a:off x="1103312" y="6220616"/>
            <a:ext cx="5206875" cy="369332"/>
          </a:xfrm>
          <a:prstGeom prst="rect">
            <a:avLst/>
          </a:prstGeom>
          <a:noFill/>
        </p:spPr>
        <p:txBody>
          <a:bodyPr wrap="none" rtlCol="0">
            <a:spAutoFit/>
          </a:bodyPr>
          <a:lstStyle/>
          <a:p>
            <a:r>
              <a:rPr lang="fr-CA" dirty="0">
                <a:hlinkClick r:id="rId7"/>
              </a:rPr>
              <a:t>https://www.w3schools.com/js/js_regexp.asp</a:t>
            </a:r>
            <a:endParaRPr lang="fr-CA" dirty="0"/>
          </a:p>
        </p:txBody>
      </p:sp>
    </p:spTree>
    <p:extLst>
      <p:ext uri="{BB962C8B-B14F-4D97-AF65-F5344CB8AC3E}">
        <p14:creationId xmlns:p14="http://schemas.microsoft.com/office/powerpoint/2010/main" val="24639654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C3FDF-AB67-40F8-8B94-6C858F9F6D17}"/>
              </a:ext>
            </a:extLst>
          </p:cNvPr>
          <p:cNvSpPr>
            <a:spLocks noGrp="1"/>
          </p:cNvSpPr>
          <p:nvPr>
            <p:ph type="title"/>
            <p:custDataLst>
              <p:tags r:id="rId1"/>
            </p:custDataLst>
          </p:nvPr>
        </p:nvSpPr>
        <p:spPr/>
        <p:txBody>
          <a:bodyPr/>
          <a:lstStyle/>
          <a:p>
            <a:r>
              <a:rPr lang="en-CA" dirty="0"/>
              <a:t>Validation des </a:t>
            </a:r>
            <a:r>
              <a:rPr lang="en-CA" dirty="0" err="1"/>
              <a:t>formulaires</a:t>
            </a:r>
            <a:endParaRPr lang="fr-CA" dirty="0"/>
          </a:p>
        </p:txBody>
      </p:sp>
      <p:sp>
        <p:nvSpPr>
          <p:cNvPr id="3" name="Content Placeholder 2">
            <a:extLst>
              <a:ext uri="{FF2B5EF4-FFF2-40B4-BE49-F238E27FC236}">
                <a16:creationId xmlns:a16="http://schemas.microsoft.com/office/drawing/2014/main" id="{C236B865-1329-4117-8A7F-FAADE0862146}"/>
              </a:ext>
            </a:extLst>
          </p:cNvPr>
          <p:cNvSpPr>
            <a:spLocks noGrp="1"/>
          </p:cNvSpPr>
          <p:nvPr>
            <p:ph idx="1"/>
            <p:custDataLst>
              <p:tags r:id="rId2"/>
            </p:custDataLst>
          </p:nvPr>
        </p:nvSpPr>
        <p:spPr/>
        <p:txBody>
          <a:bodyPr/>
          <a:lstStyle/>
          <a:p>
            <a:r>
              <a:rPr lang="en-CA" dirty="0"/>
              <a:t>Pour plus de </a:t>
            </a:r>
            <a:r>
              <a:rPr lang="en-CA" dirty="0" err="1"/>
              <a:t>détails</a:t>
            </a:r>
            <a:r>
              <a:rPr lang="en-CA" dirty="0"/>
              <a:t> sur les </a:t>
            </a:r>
            <a:r>
              <a:rPr lang="en-CA" dirty="0" err="1"/>
              <a:t>règles</a:t>
            </a:r>
            <a:r>
              <a:rPr lang="en-CA" dirty="0"/>
              <a:t> </a:t>
            </a:r>
            <a:r>
              <a:rPr lang="en-CA" dirty="0" err="1"/>
              <a:t>d'expression</a:t>
            </a:r>
            <a:r>
              <a:rPr lang="en-CA" dirty="0"/>
              <a:t> </a:t>
            </a:r>
            <a:r>
              <a:rPr lang="en-CA" dirty="0" err="1"/>
              <a:t>régulière</a:t>
            </a:r>
            <a:r>
              <a:rPr lang="en-CA" dirty="0"/>
              <a:t> </a:t>
            </a:r>
            <a:r>
              <a:rPr lang="en-CA" dirty="0" err="1"/>
              <a:t>en</a:t>
            </a:r>
            <a:r>
              <a:rPr lang="en-CA" dirty="0"/>
              <a:t> JavaScript, </a:t>
            </a:r>
            <a:r>
              <a:rPr lang="en-CA" dirty="0" err="1"/>
              <a:t>référez-vous</a:t>
            </a:r>
            <a:r>
              <a:rPr lang="en-CA" dirty="0"/>
              <a:t> au lien </a:t>
            </a:r>
            <a:r>
              <a:rPr lang="en-CA" dirty="0" err="1"/>
              <a:t>suivant</a:t>
            </a:r>
            <a:r>
              <a:rPr lang="en-CA" dirty="0"/>
              <a:t>:</a:t>
            </a:r>
          </a:p>
          <a:p>
            <a:r>
              <a:rPr lang="fr-CA" dirty="0">
                <a:hlinkClick r:id="rId4"/>
              </a:rPr>
              <a:t>https://www.w3schools.com/jsref/jsref_obj_regexp.asp</a:t>
            </a:r>
            <a:endParaRPr lang="fr-CA" dirty="0"/>
          </a:p>
        </p:txBody>
      </p:sp>
    </p:spTree>
    <p:extLst>
      <p:ext uri="{BB962C8B-B14F-4D97-AF65-F5344CB8AC3E}">
        <p14:creationId xmlns:p14="http://schemas.microsoft.com/office/powerpoint/2010/main" val="16803598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en-CA" dirty="0"/>
              <a:t>La </a:t>
            </a:r>
            <a:r>
              <a:rPr lang="en-CA" dirty="0" err="1"/>
              <a:t>librairie</a:t>
            </a:r>
            <a:r>
              <a:rPr lang="en-CA" dirty="0"/>
              <a:t> Bootstrap</a:t>
            </a:r>
            <a:endParaRPr lang="fr-CA" dirty="0"/>
          </a:p>
        </p:txBody>
      </p:sp>
    </p:spTree>
    <p:extLst>
      <p:ext uri="{BB962C8B-B14F-4D97-AF65-F5344CB8AC3E}">
        <p14:creationId xmlns:p14="http://schemas.microsoft.com/office/powerpoint/2010/main" val="8730146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8BA76-7D19-420A-820B-880A19C3C38A}"/>
              </a:ext>
            </a:extLst>
          </p:cNvPr>
          <p:cNvSpPr>
            <a:spLocks noGrp="1"/>
          </p:cNvSpPr>
          <p:nvPr>
            <p:ph type="title"/>
            <p:custDataLst>
              <p:tags r:id="rId1"/>
            </p:custDataLst>
          </p:nvPr>
        </p:nvSpPr>
        <p:spPr/>
        <p:txBody>
          <a:bodyPr/>
          <a:lstStyle/>
          <a:p>
            <a:r>
              <a:rPr lang="en-CA" dirty="0"/>
              <a:t>La </a:t>
            </a:r>
            <a:r>
              <a:rPr lang="en-CA" dirty="0" err="1"/>
              <a:t>librairie</a:t>
            </a:r>
            <a:r>
              <a:rPr lang="en-CA" dirty="0"/>
              <a:t> Bootstrap</a:t>
            </a:r>
            <a:endParaRPr lang="fr-CA" dirty="0"/>
          </a:p>
        </p:txBody>
      </p:sp>
      <p:sp>
        <p:nvSpPr>
          <p:cNvPr id="3" name="Content Placeholder 2">
            <a:extLst>
              <a:ext uri="{FF2B5EF4-FFF2-40B4-BE49-F238E27FC236}">
                <a16:creationId xmlns:a16="http://schemas.microsoft.com/office/drawing/2014/main" id="{5E1E0638-8F80-493B-8BD9-1785DBC82FDB}"/>
              </a:ext>
            </a:extLst>
          </p:cNvPr>
          <p:cNvSpPr>
            <a:spLocks noGrp="1"/>
          </p:cNvSpPr>
          <p:nvPr>
            <p:ph idx="1"/>
            <p:custDataLst>
              <p:tags r:id="rId2"/>
            </p:custDataLst>
          </p:nvPr>
        </p:nvSpPr>
        <p:spPr/>
        <p:txBody>
          <a:bodyPr/>
          <a:lstStyle/>
          <a:p>
            <a:r>
              <a:rPr lang="en-CA" dirty="0"/>
              <a:t>Bootstrap </a:t>
            </a:r>
            <a:r>
              <a:rPr lang="en-CA" dirty="0" err="1"/>
              <a:t>est</a:t>
            </a:r>
            <a:r>
              <a:rPr lang="en-CA" dirty="0"/>
              <a:t> </a:t>
            </a:r>
            <a:r>
              <a:rPr lang="en-CA" dirty="0" err="1"/>
              <a:t>une</a:t>
            </a:r>
            <a:r>
              <a:rPr lang="en-CA" dirty="0"/>
              <a:t> </a:t>
            </a:r>
            <a:r>
              <a:rPr lang="en-CA" dirty="0" err="1"/>
              <a:t>librairie</a:t>
            </a:r>
            <a:r>
              <a:rPr lang="en-CA" dirty="0"/>
              <a:t> que </a:t>
            </a:r>
            <a:r>
              <a:rPr lang="en-CA" dirty="0" err="1"/>
              <a:t>l'on</a:t>
            </a:r>
            <a:r>
              <a:rPr lang="en-CA" dirty="0"/>
              <a:t> </a:t>
            </a:r>
            <a:r>
              <a:rPr lang="en-CA" dirty="0" err="1"/>
              <a:t>peut</a:t>
            </a:r>
            <a:r>
              <a:rPr lang="en-CA" dirty="0"/>
              <a:t> </a:t>
            </a:r>
            <a:r>
              <a:rPr lang="en-CA" dirty="0" err="1"/>
              <a:t>intégrer</a:t>
            </a:r>
            <a:r>
              <a:rPr lang="en-CA" dirty="0"/>
              <a:t> avec </a:t>
            </a:r>
            <a:r>
              <a:rPr lang="en-CA" dirty="0" err="1"/>
              <a:t>une</a:t>
            </a:r>
            <a:r>
              <a:rPr lang="en-CA" dirty="0"/>
              <a:t> page HTML avec de </a:t>
            </a:r>
            <a:r>
              <a:rPr lang="en-CA" dirty="0" err="1"/>
              <a:t>définir</a:t>
            </a:r>
            <a:r>
              <a:rPr lang="en-CA" dirty="0"/>
              <a:t> un style par </a:t>
            </a:r>
            <a:r>
              <a:rPr lang="en-CA" dirty="0" err="1"/>
              <a:t>défaut</a:t>
            </a:r>
            <a:r>
              <a:rPr lang="en-CA" dirty="0"/>
              <a:t>.</a:t>
            </a:r>
          </a:p>
          <a:p>
            <a:r>
              <a:rPr lang="en-CA" dirty="0"/>
              <a:t>Dans </a:t>
            </a:r>
            <a:r>
              <a:rPr lang="en-CA" dirty="0" err="1"/>
              <a:t>cette</a:t>
            </a:r>
            <a:r>
              <a:rPr lang="en-CA" dirty="0"/>
              <a:t> section, nous </a:t>
            </a:r>
            <a:r>
              <a:rPr lang="en-CA" dirty="0" err="1"/>
              <a:t>couvrirons</a:t>
            </a:r>
            <a:endParaRPr lang="en-CA" dirty="0"/>
          </a:p>
          <a:p>
            <a:pPr lvl="1"/>
            <a:r>
              <a:rPr lang="en-CA" dirty="0" err="1"/>
              <a:t>L'importation</a:t>
            </a:r>
            <a:r>
              <a:rPr lang="en-CA" dirty="0"/>
              <a:t> de Bootstrap dans un </a:t>
            </a:r>
            <a:r>
              <a:rPr lang="en-CA" dirty="0" err="1"/>
              <a:t>projet</a:t>
            </a:r>
            <a:endParaRPr lang="en-CA" dirty="0"/>
          </a:p>
          <a:p>
            <a:pPr lvl="1"/>
            <a:r>
              <a:rPr lang="en-CA" dirty="0" err="1"/>
              <a:t>L'utilisation</a:t>
            </a:r>
            <a:r>
              <a:rPr lang="en-CA" dirty="0"/>
              <a:t> des classes bootstrap sur les </a:t>
            </a:r>
            <a:r>
              <a:rPr lang="en-CA" dirty="0" err="1"/>
              <a:t>éléments</a:t>
            </a:r>
            <a:r>
              <a:rPr lang="en-CA" dirty="0"/>
              <a:t> HTML</a:t>
            </a:r>
            <a:endParaRPr lang="fr-CA" dirty="0"/>
          </a:p>
        </p:txBody>
      </p:sp>
    </p:spTree>
    <p:extLst>
      <p:ext uri="{BB962C8B-B14F-4D97-AF65-F5344CB8AC3E}">
        <p14:creationId xmlns:p14="http://schemas.microsoft.com/office/powerpoint/2010/main" val="16723669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5CC2C-BD4D-4708-B3BC-6960CC738AFF}"/>
              </a:ext>
            </a:extLst>
          </p:cNvPr>
          <p:cNvSpPr>
            <a:spLocks noGrp="1"/>
          </p:cNvSpPr>
          <p:nvPr>
            <p:ph type="title"/>
            <p:custDataLst>
              <p:tags r:id="rId1"/>
            </p:custDataLst>
          </p:nvPr>
        </p:nvSpPr>
        <p:spPr/>
        <p:txBody>
          <a:bodyPr/>
          <a:lstStyle/>
          <a:p>
            <a:r>
              <a:rPr lang="en-CA" dirty="0"/>
              <a:t>La </a:t>
            </a:r>
            <a:r>
              <a:rPr lang="en-CA" dirty="0" err="1"/>
              <a:t>librairie</a:t>
            </a:r>
            <a:r>
              <a:rPr lang="en-CA" dirty="0"/>
              <a:t> Bootstrap</a:t>
            </a:r>
            <a:endParaRPr lang="fr-CA" dirty="0"/>
          </a:p>
        </p:txBody>
      </p:sp>
      <p:sp>
        <p:nvSpPr>
          <p:cNvPr id="3" name="Content Placeholder 2">
            <a:extLst>
              <a:ext uri="{FF2B5EF4-FFF2-40B4-BE49-F238E27FC236}">
                <a16:creationId xmlns:a16="http://schemas.microsoft.com/office/drawing/2014/main" id="{39C61CAB-CEE8-4755-AE2A-8C0C748DCC9C}"/>
              </a:ext>
            </a:extLst>
          </p:cNvPr>
          <p:cNvSpPr>
            <a:spLocks noGrp="1"/>
          </p:cNvSpPr>
          <p:nvPr>
            <p:ph idx="1"/>
            <p:custDataLst>
              <p:tags r:id="rId2"/>
            </p:custDataLst>
          </p:nvPr>
        </p:nvSpPr>
        <p:spPr/>
        <p:txBody>
          <a:bodyPr/>
          <a:lstStyle/>
          <a:p>
            <a:r>
              <a:rPr lang="en-CA" dirty="0"/>
              <a:t>Pour importer bootstrap, </a:t>
            </a:r>
            <a:r>
              <a:rPr lang="en-CA" dirty="0" err="1"/>
              <a:t>il</a:t>
            </a:r>
            <a:r>
              <a:rPr lang="en-CA" dirty="0"/>
              <a:t> faut importer </a:t>
            </a:r>
            <a:r>
              <a:rPr lang="en-CA" dirty="0" err="1"/>
              <a:t>certains</a:t>
            </a:r>
            <a:r>
              <a:rPr lang="en-CA" dirty="0"/>
              <a:t> </a:t>
            </a:r>
            <a:r>
              <a:rPr lang="en-CA" dirty="0" err="1"/>
              <a:t>fichiers</a:t>
            </a:r>
            <a:r>
              <a:rPr lang="en-CA" dirty="0"/>
              <a:t> CSS et JavaScript </a:t>
            </a:r>
            <a:r>
              <a:rPr lang="en-CA" dirty="0" err="1"/>
              <a:t>en</a:t>
            </a:r>
            <a:r>
              <a:rPr lang="en-CA" dirty="0"/>
              <a:t> provenance de </a:t>
            </a:r>
            <a:r>
              <a:rPr lang="en-CA" dirty="0" err="1"/>
              <a:t>serveur</a:t>
            </a:r>
            <a:r>
              <a:rPr lang="en-CA" dirty="0"/>
              <a:t> CDN (Content Delivery Network).</a:t>
            </a:r>
          </a:p>
          <a:p>
            <a:endParaRPr lang="en-CA" dirty="0"/>
          </a:p>
          <a:p>
            <a:r>
              <a:rPr lang="en-CA" dirty="0" err="1"/>
              <a:t>Cette</a:t>
            </a:r>
            <a:r>
              <a:rPr lang="en-CA" dirty="0"/>
              <a:t> </a:t>
            </a:r>
            <a:r>
              <a:rPr lang="en-CA" dirty="0" err="1"/>
              <a:t>stratégie</a:t>
            </a:r>
            <a:r>
              <a:rPr lang="en-CA" dirty="0"/>
              <a:t> à </a:t>
            </a:r>
            <a:r>
              <a:rPr lang="en-CA" dirty="0" err="1"/>
              <a:t>l'avantage</a:t>
            </a:r>
            <a:r>
              <a:rPr lang="en-CA" dirty="0"/>
              <a:t> de conserver </a:t>
            </a:r>
            <a:r>
              <a:rPr lang="en-CA" dirty="0" err="1"/>
              <a:t>en</a:t>
            </a:r>
            <a:r>
              <a:rPr lang="en-CA" dirty="0"/>
              <a:t> </a:t>
            </a:r>
            <a:r>
              <a:rPr lang="en-CA" dirty="0" err="1"/>
              <a:t>mémoire</a:t>
            </a:r>
            <a:r>
              <a:rPr lang="en-CA" dirty="0"/>
              <a:t> "cache" les </a:t>
            </a:r>
            <a:r>
              <a:rPr lang="en-CA" dirty="0" err="1"/>
              <a:t>fichiers</a:t>
            </a:r>
            <a:r>
              <a:rPr lang="en-CA" dirty="0"/>
              <a:t> et </a:t>
            </a:r>
            <a:r>
              <a:rPr lang="en-CA" dirty="0" err="1"/>
              <a:t>d'éviter</a:t>
            </a:r>
            <a:r>
              <a:rPr lang="en-CA" dirty="0"/>
              <a:t> </a:t>
            </a:r>
            <a:r>
              <a:rPr lang="en-CA" dirty="0" err="1"/>
              <a:t>d'avoir</a:t>
            </a:r>
            <a:r>
              <a:rPr lang="en-CA" dirty="0"/>
              <a:t> à les </a:t>
            </a:r>
            <a:r>
              <a:rPr lang="en-CA" dirty="0" err="1"/>
              <a:t>télécharger</a:t>
            </a:r>
            <a:r>
              <a:rPr lang="en-CA" dirty="0"/>
              <a:t> de nouveau </a:t>
            </a:r>
            <a:r>
              <a:rPr lang="en-CA" dirty="0" err="1"/>
              <a:t>si</a:t>
            </a:r>
            <a:r>
              <a:rPr lang="en-CA" dirty="0"/>
              <a:t> un </a:t>
            </a:r>
            <a:r>
              <a:rPr lang="en-CA" dirty="0" err="1"/>
              <a:t>autre</a:t>
            </a:r>
            <a:r>
              <a:rPr lang="en-CA" dirty="0"/>
              <a:t> site Internet utilise </a:t>
            </a:r>
            <a:r>
              <a:rPr lang="en-CA" dirty="0" err="1"/>
              <a:t>aussi</a:t>
            </a:r>
            <a:r>
              <a:rPr lang="en-CA" dirty="0"/>
              <a:t> bootstrap à </a:t>
            </a:r>
            <a:r>
              <a:rPr lang="en-CA" dirty="0" err="1"/>
              <a:t>partir</a:t>
            </a:r>
            <a:r>
              <a:rPr lang="en-CA" dirty="0"/>
              <a:t> des </a:t>
            </a:r>
            <a:r>
              <a:rPr lang="en-CA" dirty="0" err="1"/>
              <a:t>mêmes</a:t>
            </a:r>
            <a:r>
              <a:rPr lang="en-CA" dirty="0"/>
              <a:t> CDN.</a:t>
            </a:r>
            <a:endParaRPr lang="fr-CA" dirty="0"/>
          </a:p>
        </p:txBody>
      </p:sp>
    </p:spTree>
    <p:extLst>
      <p:ext uri="{BB962C8B-B14F-4D97-AF65-F5344CB8AC3E}">
        <p14:creationId xmlns:p14="http://schemas.microsoft.com/office/powerpoint/2010/main" val="38659033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5CC2C-BD4D-4708-B3BC-6960CC738AFF}"/>
              </a:ext>
            </a:extLst>
          </p:cNvPr>
          <p:cNvSpPr>
            <a:spLocks noGrp="1"/>
          </p:cNvSpPr>
          <p:nvPr>
            <p:ph type="title"/>
            <p:custDataLst>
              <p:tags r:id="rId1"/>
            </p:custDataLst>
          </p:nvPr>
        </p:nvSpPr>
        <p:spPr/>
        <p:txBody>
          <a:bodyPr/>
          <a:lstStyle/>
          <a:p>
            <a:r>
              <a:rPr lang="en-CA" dirty="0"/>
              <a:t>Importation de bootstrap</a:t>
            </a:r>
            <a:endParaRPr lang="fr-CA" dirty="0"/>
          </a:p>
        </p:txBody>
      </p:sp>
      <p:sp>
        <p:nvSpPr>
          <p:cNvPr id="3" name="Content Placeholder 2">
            <a:extLst>
              <a:ext uri="{FF2B5EF4-FFF2-40B4-BE49-F238E27FC236}">
                <a16:creationId xmlns:a16="http://schemas.microsoft.com/office/drawing/2014/main" id="{39C61CAB-CEE8-4755-AE2A-8C0C748DCC9C}"/>
              </a:ext>
            </a:extLst>
          </p:cNvPr>
          <p:cNvSpPr>
            <a:spLocks noGrp="1"/>
          </p:cNvSpPr>
          <p:nvPr>
            <p:ph idx="1"/>
            <p:custDataLst>
              <p:tags r:id="rId2"/>
            </p:custDataLst>
          </p:nvPr>
        </p:nvSpPr>
        <p:spPr>
          <a:xfrm>
            <a:off x="239698" y="2052918"/>
            <a:ext cx="11736280" cy="4195481"/>
          </a:xfrm>
        </p:spPr>
        <p:txBody>
          <a:bodyPr>
            <a:normAutofit/>
          </a:bodyPr>
          <a:lstStyle/>
          <a:p>
            <a:r>
              <a:rPr lang="en-CA" dirty="0"/>
              <a:t>Pour importer bootstrap, copier </a:t>
            </a:r>
            <a:r>
              <a:rPr lang="en-CA" dirty="0" err="1"/>
              <a:t>ces</a:t>
            </a:r>
            <a:r>
              <a:rPr lang="en-CA" dirty="0"/>
              <a:t> </a:t>
            </a:r>
            <a:r>
              <a:rPr lang="en-CA" dirty="0" err="1"/>
              <a:t>lignes</a:t>
            </a:r>
            <a:r>
              <a:rPr lang="en-CA" dirty="0"/>
              <a:t> dans la </a:t>
            </a:r>
            <a:r>
              <a:rPr lang="en-CA" dirty="0" err="1"/>
              <a:t>balise</a:t>
            </a:r>
            <a:r>
              <a:rPr lang="en-CA" dirty="0"/>
              <a:t> &lt;head&gt; de </a:t>
            </a:r>
            <a:r>
              <a:rPr lang="en-CA" dirty="0" err="1"/>
              <a:t>votre</a:t>
            </a:r>
            <a:r>
              <a:rPr lang="en-CA" dirty="0"/>
              <a:t> </a:t>
            </a:r>
            <a:r>
              <a:rPr lang="en-CA" dirty="0" err="1"/>
              <a:t>fichier</a:t>
            </a:r>
            <a:r>
              <a:rPr lang="en-CA" dirty="0"/>
              <a:t> HTML.</a:t>
            </a:r>
          </a:p>
          <a:p>
            <a:pPr marL="0" indent="0">
              <a:buNone/>
            </a:pPr>
            <a:r>
              <a:rPr lang="en-US" sz="1400" dirty="0"/>
              <a:t>&lt;link </a:t>
            </a:r>
            <a:r>
              <a:rPr lang="en-US" sz="1400" dirty="0" err="1"/>
              <a:t>rel</a:t>
            </a:r>
            <a:r>
              <a:rPr lang="en-US" sz="1400" dirty="0"/>
              <a:t>="stylesheet" </a:t>
            </a:r>
            <a:r>
              <a:rPr lang="en-US" sz="1400" dirty="0" err="1"/>
              <a:t>href</a:t>
            </a:r>
            <a:r>
              <a:rPr lang="en-US" sz="1400" dirty="0"/>
              <a:t>="https://maxcdn.bootstrapcdn.com/bootstrap/4.4.1/</a:t>
            </a:r>
            <a:r>
              <a:rPr lang="en-US" sz="1400" dirty="0" err="1"/>
              <a:t>css</a:t>
            </a:r>
            <a:r>
              <a:rPr lang="en-US" sz="1400" dirty="0"/>
              <a:t>/bootstrap.min.css"&gt;</a:t>
            </a:r>
          </a:p>
          <a:p>
            <a:pPr marL="0" indent="0">
              <a:buNone/>
            </a:pPr>
            <a:r>
              <a:rPr lang="en-US" sz="1400" dirty="0"/>
              <a:t>&lt;script </a:t>
            </a:r>
            <a:r>
              <a:rPr lang="en-US" sz="1400" dirty="0" err="1"/>
              <a:t>src</a:t>
            </a:r>
            <a:r>
              <a:rPr lang="en-US" sz="1400" dirty="0"/>
              <a:t>="https://ajax.googleapis.com/ajax/libs/</a:t>
            </a:r>
            <a:r>
              <a:rPr lang="en-US" sz="1400" dirty="0" err="1"/>
              <a:t>jquery</a:t>
            </a:r>
            <a:r>
              <a:rPr lang="en-US" sz="1400" dirty="0"/>
              <a:t>/3.4.1/jquery.min.js"&gt;&lt;/script&gt;</a:t>
            </a:r>
          </a:p>
          <a:p>
            <a:pPr marL="0" indent="0">
              <a:buNone/>
            </a:pPr>
            <a:r>
              <a:rPr lang="en-US" sz="1400" dirty="0"/>
              <a:t>&lt;script </a:t>
            </a:r>
            <a:r>
              <a:rPr lang="en-US" sz="1400" dirty="0" err="1"/>
              <a:t>src</a:t>
            </a:r>
            <a:r>
              <a:rPr lang="en-US" sz="1400" dirty="0"/>
              <a:t>="https://cdnjs.cloudflare.com/ajax/libs/popper.js/1.16.0/</a:t>
            </a:r>
            <a:r>
              <a:rPr lang="en-US" sz="1400" dirty="0" err="1"/>
              <a:t>umd</a:t>
            </a:r>
            <a:r>
              <a:rPr lang="en-US" sz="1400" dirty="0"/>
              <a:t>/popper.min.js"&gt;&lt;/script&gt;</a:t>
            </a:r>
          </a:p>
          <a:p>
            <a:pPr marL="0" indent="0">
              <a:buNone/>
            </a:pPr>
            <a:r>
              <a:rPr lang="en-US" sz="1400" dirty="0"/>
              <a:t>&lt;script </a:t>
            </a:r>
            <a:r>
              <a:rPr lang="en-US" sz="1400" dirty="0" err="1"/>
              <a:t>src</a:t>
            </a:r>
            <a:r>
              <a:rPr lang="en-US" sz="1400" dirty="0"/>
              <a:t>="https://maxcdn.bootstrapcdn.com/bootstrap/4.4.1/</a:t>
            </a:r>
            <a:r>
              <a:rPr lang="en-US" sz="1400" dirty="0" err="1"/>
              <a:t>js</a:t>
            </a:r>
            <a:r>
              <a:rPr lang="en-US" sz="1400" dirty="0"/>
              <a:t>/bootstrap.min.js"&gt;&lt;/script&gt;</a:t>
            </a:r>
          </a:p>
          <a:p>
            <a:pPr marL="0" indent="0">
              <a:buNone/>
            </a:pPr>
            <a:endParaRPr lang="en-US" sz="1400" dirty="0"/>
          </a:p>
          <a:p>
            <a:pPr marL="0" indent="0">
              <a:buNone/>
            </a:pPr>
            <a:endParaRPr lang="en-US" sz="1400" dirty="0"/>
          </a:p>
          <a:p>
            <a:pPr marL="0" indent="0">
              <a:buNone/>
            </a:pPr>
            <a:endParaRPr lang="en-US" sz="1400" dirty="0"/>
          </a:p>
          <a:p>
            <a:pPr marL="0" indent="0">
              <a:buNone/>
            </a:pPr>
            <a:endParaRPr lang="en-US" sz="1400" dirty="0"/>
          </a:p>
          <a:p>
            <a:pPr marL="0" indent="0">
              <a:buNone/>
            </a:pPr>
            <a:r>
              <a:rPr lang="fr-CA" dirty="0"/>
              <a:t>Source: </a:t>
            </a:r>
            <a:r>
              <a:rPr lang="fr-CA" dirty="0">
                <a:hlinkClick r:id="rId4"/>
              </a:rPr>
              <a:t>https://www.w3schools.com/bootstrap4/bootstrap_get_started.asp</a:t>
            </a:r>
            <a:endParaRPr lang="fr-CA" dirty="0"/>
          </a:p>
        </p:txBody>
      </p:sp>
    </p:spTree>
    <p:extLst>
      <p:ext uri="{BB962C8B-B14F-4D97-AF65-F5344CB8AC3E}">
        <p14:creationId xmlns:p14="http://schemas.microsoft.com/office/powerpoint/2010/main" val="2562551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016CB-B483-40B0-B5BC-BECC638D2F9F}"/>
              </a:ext>
            </a:extLst>
          </p:cNvPr>
          <p:cNvSpPr>
            <a:spLocks noGrp="1"/>
          </p:cNvSpPr>
          <p:nvPr>
            <p:ph type="title"/>
            <p:custDataLst>
              <p:tags r:id="rId1"/>
            </p:custDataLst>
          </p:nvPr>
        </p:nvSpPr>
        <p:spPr/>
        <p:txBody>
          <a:bodyPr/>
          <a:lstStyle/>
          <a:p>
            <a:r>
              <a:rPr lang="en-CA" dirty="0"/>
              <a:t>La </a:t>
            </a:r>
            <a:r>
              <a:rPr lang="en-CA" dirty="0" err="1"/>
              <a:t>librairie</a:t>
            </a:r>
            <a:r>
              <a:rPr lang="en-CA" dirty="0"/>
              <a:t> Bootstrap</a:t>
            </a:r>
            <a:endParaRPr lang="fr-CA" dirty="0"/>
          </a:p>
        </p:txBody>
      </p:sp>
      <p:sp>
        <p:nvSpPr>
          <p:cNvPr id="3" name="Content Placeholder 2">
            <a:extLst>
              <a:ext uri="{FF2B5EF4-FFF2-40B4-BE49-F238E27FC236}">
                <a16:creationId xmlns:a16="http://schemas.microsoft.com/office/drawing/2014/main" id="{939D0D78-0775-4F1B-80D7-E49F7808C923}"/>
              </a:ext>
            </a:extLst>
          </p:cNvPr>
          <p:cNvSpPr>
            <a:spLocks noGrp="1"/>
          </p:cNvSpPr>
          <p:nvPr>
            <p:ph idx="1"/>
            <p:custDataLst>
              <p:tags r:id="rId2"/>
            </p:custDataLst>
          </p:nvPr>
        </p:nvSpPr>
        <p:spPr>
          <a:xfrm>
            <a:off x="1103312" y="2052918"/>
            <a:ext cx="10366638" cy="4195481"/>
          </a:xfrm>
        </p:spPr>
        <p:txBody>
          <a:bodyPr/>
          <a:lstStyle/>
          <a:p>
            <a:r>
              <a:rPr lang="en-CA" dirty="0" err="1"/>
              <a:t>Vous</a:t>
            </a:r>
            <a:r>
              <a:rPr lang="en-CA" dirty="0"/>
              <a:t> </a:t>
            </a:r>
            <a:r>
              <a:rPr lang="en-CA" dirty="0" err="1"/>
              <a:t>trouverez</a:t>
            </a:r>
            <a:r>
              <a:rPr lang="en-CA" dirty="0"/>
              <a:t> de </a:t>
            </a:r>
            <a:r>
              <a:rPr lang="en-CA" dirty="0" err="1"/>
              <a:t>nombreux</a:t>
            </a:r>
            <a:r>
              <a:rPr lang="en-CA" dirty="0"/>
              <a:t> </a:t>
            </a:r>
            <a:r>
              <a:rPr lang="en-CA" dirty="0" err="1"/>
              <a:t>exemples</a:t>
            </a:r>
            <a:r>
              <a:rPr lang="en-CA" dirty="0"/>
              <a:t> de </a:t>
            </a:r>
            <a:r>
              <a:rPr lang="en-CA" dirty="0" err="1"/>
              <a:t>ce</a:t>
            </a:r>
            <a:r>
              <a:rPr lang="en-CA" dirty="0"/>
              <a:t> que bootstrap </a:t>
            </a:r>
            <a:r>
              <a:rPr lang="en-CA" dirty="0" err="1"/>
              <a:t>peut</a:t>
            </a:r>
            <a:r>
              <a:rPr lang="en-CA" dirty="0"/>
              <a:t> </a:t>
            </a:r>
            <a:r>
              <a:rPr lang="en-CA" dirty="0" err="1"/>
              <a:t>offrir</a:t>
            </a:r>
            <a:r>
              <a:rPr lang="en-CA" dirty="0"/>
              <a:t> sur W3School (</a:t>
            </a:r>
            <a:r>
              <a:rPr lang="fr-CA" dirty="0">
                <a:hlinkClick r:id="rId4"/>
              </a:rPr>
              <a:t>https://www.w3schools.com/bootstrap4/bootstrap_get_started.asp</a:t>
            </a:r>
            <a:r>
              <a:rPr lang="en-CA" dirty="0"/>
              <a:t>)</a:t>
            </a:r>
          </a:p>
          <a:p>
            <a:endParaRPr lang="en-CA" dirty="0"/>
          </a:p>
          <a:p>
            <a:r>
              <a:rPr lang="en-CA" dirty="0"/>
              <a:t>Pour le </a:t>
            </a:r>
            <a:r>
              <a:rPr lang="en-CA" dirty="0" err="1"/>
              <a:t>cours</a:t>
            </a:r>
            <a:r>
              <a:rPr lang="en-CA" dirty="0"/>
              <a:t> </a:t>
            </a:r>
            <a:r>
              <a:rPr lang="en-CA" dirty="0" err="1"/>
              <a:t>d'aujourd'hui</a:t>
            </a:r>
            <a:r>
              <a:rPr lang="en-CA" dirty="0"/>
              <a:t>, nous ne </a:t>
            </a:r>
            <a:r>
              <a:rPr lang="en-CA" dirty="0" err="1"/>
              <a:t>couvrirons</a:t>
            </a:r>
            <a:r>
              <a:rPr lang="en-CA" dirty="0"/>
              <a:t> que les </a:t>
            </a:r>
            <a:r>
              <a:rPr lang="en-CA" dirty="0" err="1"/>
              <a:t>éléments</a:t>
            </a:r>
            <a:r>
              <a:rPr lang="en-CA" dirty="0"/>
              <a:t> </a:t>
            </a:r>
            <a:r>
              <a:rPr lang="en-CA" dirty="0" err="1"/>
              <a:t>suivants</a:t>
            </a:r>
            <a:endParaRPr lang="en-CA" dirty="0"/>
          </a:p>
          <a:p>
            <a:pPr lvl="1"/>
            <a:r>
              <a:rPr lang="en-CA" dirty="0"/>
              <a:t>Les menus de navigation</a:t>
            </a:r>
          </a:p>
          <a:p>
            <a:pPr lvl="1"/>
            <a:r>
              <a:rPr lang="en-CA" dirty="0"/>
              <a:t>Les tableaux</a:t>
            </a:r>
          </a:p>
          <a:p>
            <a:pPr lvl="1"/>
            <a:r>
              <a:rPr lang="en-CA"/>
              <a:t>Les </a:t>
            </a:r>
            <a:r>
              <a:rPr lang="en-CA" dirty="0" err="1"/>
              <a:t>formulaires</a:t>
            </a:r>
            <a:endParaRPr lang="en-CA" dirty="0"/>
          </a:p>
          <a:p>
            <a:pPr lvl="1"/>
            <a:r>
              <a:rPr lang="en-CA" dirty="0"/>
              <a:t>Les boutons</a:t>
            </a:r>
          </a:p>
        </p:txBody>
      </p:sp>
    </p:spTree>
    <p:extLst>
      <p:ext uri="{BB962C8B-B14F-4D97-AF65-F5344CB8AC3E}">
        <p14:creationId xmlns:p14="http://schemas.microsoft.com/office/powerpoint/2010/main" val="22880077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E90B-F583-4E69-8AF5-D56BC7501713}"/>
              </a:ext>
            </a:extLst>
          </p:cNvPr>
          <p:cNvSpPr>
            <a:spLocks noGrp="1"/>
          </p:cNvSpPr>
          <p:nvPr>
            <p:ph type="title"/>
            <p:custDataLst>
              <p:tags r:id="rId1"/>
            </p:custDataLst>
          </p:nvPr>
        </p:nvSpPr>
        <p:spPr/>
        <p:txBody>
          <a:bodyPr/>
          <a:lstStyle/>
          <a:p>
            <a:r>
              <a:rPr lang="en-CA" dirty="0"/>
              <a:t>Les menus de navigation</a:t>
            </a:r>
            <a:endParaRPr lang="fr-CA" dirty="0"/>
          </a:p>
        </p:txBody>
      </p:sp>
      <p:sp>
        <p:nvSpPr>
          <p:cNvPr id="3" name="Content Placeholder 2">
            <a:extLst>
              <a:ext uri="{FF2B5EF4-FFF2-40B4-BE49-F238E27FC236}">
                <a16:creationId xmlns:a16="http://schemas.microsoft.com/office/drawing/2014/main" id="{CF8CDC27-0855-43A9-B87F-B9002C31F3CD}"/>
              </a:ext>
            </a:extLst>
          </p:cNvPr>
          <p:cNvSpPr>
            <a:spLocks noGrp="1"/>
          </p:cNvSpPr>
          <p:nvPr>
            <p:ph idx="1"/>
            <p:custDataLst>
              <p:tags r:id="rId2"/>
            </p:custDataLst>
          </p:nvPr>
        </p:nvSpPr>
        <p:spPr/>
        <p:txBody>
          <a:bodyPr/>
          <a:lstStyle/>
          <a:p>
            <a:r>
              <a:rPr lang="en-CA" dirty="0"/>
              <a:t>Bootstrap </a:t>
            </a:r>
            <a:r>
              <a:rPr lang="en-CA" dirty="0" err="1"/>
              <a:t>offre</a:t>
            </a:r>
            <a:r>
              <a:rPr lang="en-CA" dirty="0"/>
              <a:t> </a:t>
            </a:r>
            <a:r>
              <a:rPr lang="en-CA" dirty="0" err="1"/>
              <a:t>plusieurs</a:t>
            </a:r>
            <a:r>
              <a:rPr lang="en-CA" dirty="0"/>
              <a:t> barres de navigation (Navbar) "</a:t>
            </a:r>
            <a:r>
              <a:rPr lang="en-CA" dirty="0" err="1"/>
              <a:t>clé</a:t>
            </a:r>
            <a:r>
              <a:rPr lang="en-CA" dirty="0"/>
              <a:t> </a:t>
            </a:r>
            <a:r>
              <a:rPr lang="en-CA" dirty="0" err="1"/>
              <a:t>en</a:t>
            </a:r>
            <a:r>
              <a:rPr lang="en-CA" dirty="0"/>
              <a:t> main" qui </a:t>
            </a:r>
            <a:r>
              <a:rPr lang="en-CA" dirty="0" err="1"/>
              <a:t>donneront</a:t>
            </a:r>
            <a:r>
              <a:rPr lang="en-CA" dirty="0"/>
              <a:t> </a:t>
            </a:r>
            <a:r>
              <a:rPr lang="en-CA" dirty="0" err="1"/>
              <a:t>une</a:t>
            </a:r>
            <a:r>
              <a:rPr lang="en-CA" dirty="0"/>
              <a:t> </a:t>
            </a:r>
            <a:r>
              <a:rPr lang="en-CA" dirty="0" err="1"/>
              <a:t>apparence</a:t>
            </a:r>
            <a:r>
              <a:rPr lang="en-CA" dirty="0"/>
              <a:t> </a:t>
            </a:r>
            <a:r>
              <a:rPr lang="en-CA" dirty="0" err="1"/>
              <a:t>professionnelle</a:t>
            </a:r>
            <a:r>
              <a:rPr lang="en-CA" dirty="0"/>
              <a:t> à </a:t>
            </a:r>
            <a:r>
              <a:rPr lang="en-CA" dirty="0" err="1"/>
              <a:t>votre</a:t>
            </a:r>
            <a:r>
              <a:rPr lang="en-CA" dirty="0"/>
              <a:t> application.</a:t>
            </a:r>
          </a:p>
          <a:p>
            <a:endParaRPr lang="en-CA" dirty="0"/>
          </a:p>
          <a:p>
            <a:r>
              <a:rPr lang="en-CA" dirty="0" err="1"/>
              <a:t>Vous</a:t>
            </a:r>
            <a:r>
              <a:rPr lang="en-CA" dirty="0"/>
              <a:t> </a:t>
            </a:r>
            <a:r>
              <a:rPr lang="en-CA" dirty="0" err="1"/>
              <a:t>pouvez</a:t>
            </a:r>
            <a:r>
              <a:rPr lang="en-CA" dirty="0"/>
              <a:t> </a:t>
            </a:r>
            <a:r>
              <a:rPr lang="en-CA" dirty="0" err="1"/>
              <a:t>trouver</a:t>
            </a:r>
            <a:r>
              <a:rPr lang="en-CA" dirty="0"/>
              <a:t> des </a:t>
            </a:r>
            <a:r>
              <a:rPr lang="en-CA" dirty="0" err="1"/>
              <a:t>exemples</a:t>
            </a:r>
            <a:r>
              <a:rPr lang="en-CA" dirty="0"/>
              <a:t> </a:t>
            </a:r>
            <a:r>
              <a:rPr lang="en-CA" dirty="0" err="1"/>
              <a:t>complets</a:t>
            </a:r>
            <a:r>
              <a:rPr lang="en-CA" dirty="0"/>
              <a:t> de code au lien </a:t>
            </a:r>
            <a:r>
              <a:rPr lang="en-CA" dirty="0" err="1"/>
              <a:t>suivant</a:t>
            </a:r>
            <a:r>
              <a:rPr lang="en-CA" dirty="0"/>
              <a:t>:</a:t>
            </a:r>
          </a:p>
          <a:p>
            <a:pPr marL="0" indent="0">
              <a:buNone/>
            </a:pPr>
            <a:r>
              <a:rPr lang="fr-CA" dirty="0">
                <a:hlinkClick r:id="rId4"/>
              </a:rPr>
              <a:t>https://www.w3schools.com/bootstrap4/bootstrap_navbar.asp</a:t>
            </a:r>
            <a:endParaRPr lang="en-CA" dirty="0"/>
          </a:p>
        </p:txBody>
      </p:sp>
    </p:spTree>
    <p:extLst>
      <p:ext uri="{BB962C8B-B14F-4D97-AF65-F5344CB8AC3E}">
        <p14:creationId xmlns:p14="http://schemas.microsoft.com/office/powerpoint/2010/main" val="8454415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DE90B-F583-4E69-8AF5-D56BC7501713}"/>
              </a:ext>
            </a:extLst>
          </p:cNvPr>
          <p:cNvSpPr>
            <a:spLocks noGrp="1"/>
          </p:cNvSpPr>
          <p:nvPr>
            <p:ph type="title"/>
            <p:custDataLst>
              <p:tags r:id="rId1"/>
            </p:custDataLst>
          </p:nvPr>
        </p:nvSpPr>
        <p:spPr/>
        <p:txBody>
          <a:bodyPr/>
          <a:lstStyle/>
          <a:p>
            <a:r>
              <a:rPr lang="en-CA" dirty="0"/>
              <a:t>Les menus de navigation</a:t>
            </a:r>
            <a:endParaRPr lang="fr-CA" dirty="0"/>
          </a:p>
        </p:txBody>
      </p:sp>
      <p:sp>
        <p:nvSpPr>
          <p:cNvPr id="3" name="Content Placeholder 2">
            <a:extLst>
              <a:ext uri="{FF2B5EF4-FFF2-40B4-BE49-F238E27FC236}">
                <a16:creationId xmlns:a16="http://schemas.microsoft.com/office/drawing/2014/main" id="{CF8CDC27-0855-43A9-B87F-B9002C31F3CD}"/>
              </a:ext>
            </a:extLst>
          </p:cNvPr>
          <p:cNvSpPr>
            <a:spLocks noGrp="1"/>
          </p:cNvSpPr>
          <p:nvPr>
            <p:ph idx="1"/>
            <p:custDataLst>
              <p:tags r:id="rId2"/>
            </p:custDataLst>
          </p:nvPr>
        </p:nvSpPr>
        <p:spPr/>
        <p:txBody>
          <a:bodyPr/>
          <a:lstStyle/>
          <a:p>
            <a:r>
              <a:rPr lang="en-CA" dirty="0" err="1"/>
              <a:t>Prenons</a:t>
            </a:r>
            <a:r>
              <a:rPr lang="en-CA" dirty="0"/>
              <a:t> </a:t>
            </a:r>
            <a:r>
              <a:rPr lang="en-CA" dirty="0" err="1"/>
              <a:t>l'exemple</a:t>
            </a:r>
            <a:r>
              <a:rPr lang="en-CA" dirty="0"/>
              <a:t> </a:t>
            </a:r>
            <a:r>
              <a:rPr lang="en-CA" dirty="0" err="1"/>
              <a:t>suivant</a:t>
            </a:r>
            <a:r>
              <a:rPr lang="en-CA" dirty="0"/>
              <a:t> (Colored Navbar)</a:t>
            </a:r>
          </a:p>
        </p:txBody>
      </p:sp>
      <p:pic>
        <p:nvPicPr>
          <p:cNvPr id="4" name="Picture 3">
            <a:extLst>
              <a:ext uri="{FF2B5EF4-FFF2-40B4-BE49-F238E27FC236}">
                <a16:creationId xmlns:a16="http://schemas.microsoft.com/office/drawing/2014/main" id="{EC3AE4B6-BB62-4148-8D0B-6605F73954AF}"/>
              </a:ext>
            </a:extLst>
          </p:cNvPr>
          <p:cNvPicPr>
            <a:picLocks noChangeAspect="1"/>
          </p:cNvPicPr>
          <p:nvPr>
            <p:custDataLst>
              <p:tags r:id="rId3"/>
            </p:custDataLst>
          </p:nvPr>
        </p:nvPicPr>
        <p:blipFill>
          <a:blip r:embed="rId6"/>
          <a:stretch>
            <a:fillRect/>
          </a:stretch>
        </p:blipFill>
        <p:spPr>
          <a:xfrm>
            <a:off x="976312" y="3638194"/>
            <a:ext cx="4752975" cy="2809875"/>
          </a:xfrm>
          <a:prstGeom prst="rect">
            <a:avLst/>
          </a:prstGeom>
        </p:spPr>
      </p:pic>
      <p:pic>
        <p:nvPicPr>
          <p:cNvPr id="6" name="Picture 5">
            <a:extLst>
              <a:ext uri="{FF2B5EF4-FFF2-40B4-BE49-F238E27FC236}">
                <a16:creationId xmlns:a16="http://schemas.microsoft.com/office/drawing/2014/main" id="{7499F5D6-FAEF-48C7-A553-1775C9D05163}"/>
              </a:ext>
            </a:extLst>
          </p:cNvPr>
          <p:cNvPicPr>
            <a:picLocks noChangeAspect="1"/>
          </p:cNvPicPr>
          <p:nvPr>
            <p:custDataLst>
              <p:tags r:id="rId4"/>
            </p:custDataLst>
          </p:nvPr>
        </p:nvPicPr>
        <p:blipFill>
          <a:blip r:embed="rId7"/>
          <a:stretch>
            <a:fillRect/>
          </a:stretch>
        </p:blipFill>
        <p:spPr>
          <a:xfrm>
            <a:off x="976312" y="2719141"/>
            <a:ext cx="6162675" cy="485775"/>
          </a:xfrm>
          <a:prstGeom prst="rect">
            <a:avLst/>
          </a:prstGeom>
        </p:spPr>
      </p:pic>
    </p:spTree>
    <p:extLst>
      <p:ext uri="{BB962C8B-B14F-4D97-AF65-F5344CB8AC3E}">
        <p14:creationId xmlns:p14="http://schemas.microsoft.com/office/powerpoint/2010/main" val="17697425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5B46E-B329-4BF5-94FD-470D40B1E317}"/>
              </a:ext>
            </a:extLst>
          </p:cNvPr>
          <p:cNvSpPr>
            <a:spLocks noGrp="1"/>
          </p:cNvSpPr>
          <p:nvPr>
            <p:ph type="title"/>
            <p:custDataLst>
              <p:tags r:id="rId1"/>
            </p:custDataLst>
          </p:nvPr>
        </p:nvSpPr>
        <p:spPr/>
        <p:txBody>
          <a:bodyPr/>
          <a:lstStyle/>
          <a:p>
            <a:r>
              <a:rPr lang="en-CA" dirty="0"/>
              <a:t>Les menus de navigation</a:t>
            </a:r>
            <a:endParaRPr lang="fr-CA" dirty="0"/>
          </a:p>
        </p:txBody>
      </p:sp>
      <p:sp>
        <p:nvSpPr>
          <p:cNvPr id="3" name="Content Placeholder 2">
            <a:extLst>
              <a:ext uri="{FF2B5EF4-FFF2-40B4-BE49-F238E27FC236}">
                <a16:creationId xmlns:a16="http://schemas.microsoft.com/office/drawing/2014/main" id="{BE84D07C-7C0F-4660-8A5F-BF9BC9B96E94}"/>
              </a:ext>
            </a:extLst>
          </p:cNvPr>
          <p:cNvSpPr>
            <a:spLocks noGrp="1"/>
          </p:cNvSpPr>
          <p:nvPr>
            <p:ph idx="1"/>
            <p:custDataLst>
              <p:tags r:id="rId2"/>
            </p:custDataLst>
          </p:nvPr>
        </p:nvSpPr>
        <p:spPr/>
        <p:txBody>
          <a:bodyPr/>
          <a:lstStyle/>
          <a:p>
            <a:r>
              <a:rPr lang="en-CA" dirty="0"/>
              <a:t>Dans </a:t>
            </a:r>
            <a:r>
              <a:rPr lang="en-CA" dirty="0" err="1"/>
              <a:t>l'exemple</a:t>
            </a:r>
            <a:r>
              <a:rPr lang="en-CA" dirty="0"/>
              <a:t>, </a:t>
            </a:r>
            <a:r>
              <a:rPr lang="en-CA" dirty="0" err="1"/>
              <a:t>portez</a:t>
            </a:r>
            <a:r>
              <a:rPr lang="en-CA" dirty="0"/>
              <a:t> attention à 2 </a:t>
            </a:r>
            <a:r>
              <a:rPr lang="en-CA" dirty="0" err="1"/>
              <a:t>détails</a:t>
            </a:r>
            <a:r>
              <a:rPr lang="en-CA" dirty="0"/>
              <a:t>:</a:t>
            </a:r>
          </a:p>
          <a:p>
            <a:pPr lvl="1"/>
            <a:r>
              <a:rPr lang="en-CA" dirty="0"/>
              <a:t>La </a:t>
            </a:r>
            <a:r>
              <a:rPr lang="en-CA" dirty="0" err="1"/>
              <a:t>classe</a:t>
            </a:r>
            <a:r>
              <a:rPr lang="en-CA" dirty="0"/>
              <a:t> "active" </a:t>
            </a:r>
            <a:r>
              <a:rPr lang="en-CA" dirty="0" err="1"/>
              <a:t>peut</a:t>
            </a:r>
            <a:r>
              <a:rPr lang="en-CA" dirty="0"/>
              <a:t> </a:t>
            </a:r>
            <a:r>
              <a:rPr lang="en-CA" dirty="0" err="1"/>
              <a:t>être</a:t>
            </a:r>
            <a:r>
              <a:rPr lang="en-CA" dirty="0"/>
              <a:t> </a:t>
            </a:r>
            <a:r>
              <a:rPr lang="en-CA" dirty="0" err="1"/>
              <a:t>assignée</a:t>
            </a:r>
            <a:r>
              <a:rPr lang="en-CA" dirty="0"/>
              <a:t> à </a:t>
            </a:r>
            <a:r>
              <a:rPr lang="en-CA" dirty="0" err="1"/>
              <a:t>une</a:t>
            </a:r>
            <a:r>
              <a:rPr lang="en-CA" dirty="0"/>
              <a:t> </a:t>
            </a:r>
            <a:r>
              <a:rPr lang="en-CA" dirty="0" err="1"/>
              <a:t>balise</a:t>
            </a:r>
            <a:r>
              <a:rPr lang="en-CA" dirty="0"/>
              <a:t> &lt;li&gt; </a:t>
            </a:r>
            <a:r>
              <a:rPr lang="en-CA" dirty="0" err="1"/>
              <a:t>afin</a:t>
            </a:r>
            <a:r>
              <a:rPr lang="en-CA" dirty="0"/>
              <a:t> de </a:t>
            </a:r>
            <a:r>
              <a:rPr lang="en-CA" dirty="0" err="1"/>
              <a:t>rendre</a:t>
            </a:r>
            <a:r>
              <a:rPr lang="en-CA" dirty="0"/>
              <a:t> le </a:t>
            </a:r>
            <a:r>
              <a:rPr lang="en-CA" dirty="0" err="1"/>
              <a:t>texte</a:t>
            </a:r>
            <a:r>
              <a:rPr lang="en-CA" dirty="0"/>
              <a:t> </a:t>
            </a:r>
            <a:r>
              <a:rPr lang="en-CA" dirty="0" err="1"/>
              <a:t>en</a:t>
            </a:r>
            <a:r>
              <a:rPr lang="en-CA" dirty="0"/>
              <a:t> blanc. </a:t>
            </a:r>
            <a:r>
              <a:rPr lang="en-CA" dirty="0" err="1"/>
              <a:t>Cette</a:t>
            </a:r>
            <a:r>
              <a:rPr lang="en-CA" dirty="0"/>
              <a:t> </a:t>
            </a:r>
            <a:r>
              <a:rPr lang="en-CA" dirty="0" err="1"/>
              <a:t>méthode</a:t>
            </a:r>
            <a:r>
              <a:rPr lang="en-CA" dirty="0"/>
              <a:t> </a:t>
            </a:r>
            <a:r>
              <a:rPr lang="en-CA" dirty="0" err="1"/>
              <a:t>sert</a:t>
            </a:r>
            <a:r>
              <a:rPr lang="en-CA" dirty="0"/>
              <a:t> à </a:t>
            </a:r>
            <a:r>
              <a:rPr lang="en-CA" dirty="0" err="1"/>
              <a:t>indiquer</a:t>
            </a:r>
            <a:r>
              <a:rPr lang="en-CA" dirty="0"/>
              <a:t> quelle page </a:t>
            </a:r>
            <a:r>
              <a:rPr lang="en-CA" dirty="0" err="1"/>
              <a:t>est</a:t>
            </a:r>
            <a:r>
              <a:rPr lang="en-CA" dirty="0"/>
              <a:t> </a:t>
            </a:r>
            <a:r>
              <a:rPr lang="en-CA" dirty="0" err="1"/>
              <a:t>présentement</a:t>
            </a:r>
            <a:r>
              <a:rPr lang="en-CA" dirty="0"/>
              <a:t> </a:t>
            </a:r>
            <a:r>
              <a:rPr lang="en-CA" dirty="0" err="1"/>
              <a:t>consultée</a:t>
            </a:r>
            <a:r>
              <a:rPr lang="en-CA" dirty="0"/>
              <a:t>.</a:t>
            </a:r>
          </a:p>
          <a:p>
            <a:pPr lvl="1"/>
            <a:endParaRPr lang="en-CA" dirty="0"/>
          </a:p>
          <a:p>
            <a:pPr lvl="1"/>
            <a:r>
              <a:rPr lang="fr-CA" dirty="0"/>
              <a:t>La classe "</a:t>
            </a:r>
            <a:r>
              <a:rPr lang="fr-CA" dirty="0" err="1"/>
              <a:t>disabled</a:t>
            </a:r>
            <a:r>
              <a:rPr lang="fr-CA" dirty="0"/>
              <a:t>" peut être assigné à une balise &lt;a&gt; afin de rendre le lien inutilisable</a:t>
            </a:r>
          </a:p>
        </p:txBody>
      </p:sp>
    </p:spTree>
    <p:extLst>
      <p:ext uri="{BB962C8B-B14F-4D97-AF65-F5344CB8AC3E}">
        <p14:creationId xmlns:p14="http://schemas.microsoft.com/office/powerpoint/2010/main" val="21300863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7FEF-D98C-4791-B70E-FDB05F1B9210}"/>
              </a:ext>
            </a:extLst>
          </p:cNvPr>
          <p:cNvSpPr>
            <a:spLocks noGrp="1"/>
          </p:cNvSpPr>
          <p:nvPr>
            <p:ph type="title"/>
            <p:custDataLst>
              <p:tags r:id="rId1"/>
            </p:custDataLst>
          </p:nvPr>
        </p:nvSpPr>
        <p:spPr/>
        <p:txBody>
          <a:bodyPr/>
          <a:lstStyle/>
          <a:p>
            <a:r>
              <a:rPr lang="en-CA" dirty="0"/>
              <a:t>Les tableaux</a:t>
            </a:r>
            <a:endParaRPr lang="fr-CA" dirty="0"/>
          </a:p>
        </p:txBody>
      </p:sp>
      <p:sp>
        <p:nvSpPr>
          <p:cNvPr id="3" name="Content Placeholder 2">
            <a:extLst>
              <a:ext uri="{FF2B5EF4-FFF2-40B4-BE49-F238E27FC236}">
                <a16:creationId xmlns:a16="http://schemas.microsoft.com/office/drawing/2014/main" id="{AFAB9B3E-B031-4AEB-A6D1-64F30BC53CCC}"/>
              </a:ext>
            </a:extLst>
          </p:cNvPr>
          <p:cNvSpPr>
            <a:spLocks noGrp="1"/>
          </p:cNvSpPr>
          <p:nvPr>
            <p:ph idx="1"/>
            <p:custDataLst>
              <p:tags r:id="rId2"/>
            </p:custDataLst>
          </p:nvPr>
        </p:nvSpPr>
        <p:spPr/>
        <p:txBody>
          <a:bodyPr/>
          <a:lstStyle/>
          <a:p>
            <a:r>
              <a:rPr lang="en-CA" dirty="0"/>
              <a:t>Bootstrap </a:t>
            </a:r>
            <a:r>
              <a:rPr lang="en-CA" dirty="0" err="1"/>
              <a:t>offre</a:t>
            </a:r>
            <a:r>
              <a:rPr lang="en-CA" dirty="0"/>
              <a:t> </a:t>
            </a:r>
            <a:r>
              <a:rPr lang="en-CA" dirty="0" err="1"/>
              <a:t>également</a:t>
            </a:r>
            <a:r>
              <a:rPr lang="en-CA" dirty="0"/>
              <a:t> des tableaux (</a:t>
            </a:r>
            <a:r>
              <a:rPr lang="en-CA" dirty="0" err="1"/>
              <a:t>balise</a:t>
            </a:r>
            <a:r>
              <a:rPr lang="en-CA" dirty="0"/>
              <a:t> &lt;table&gt;) </a:t>
            </a:r>
            <a:r>
              <a:rPr lang="en-CA" dirty="0" err="1"/>
              <a:t>afin</a:t>
            </a:r>
            <a:r>
              <a:rPr lang="en-CA" dirty="0"/>
              <a:t> </a:t>
            </a:r>
            <a:r>
              <a:rPr lang="en-CA" dirty="0" err="1"/>
              <a:t>d'améliorer</a:t>
            </a:r>
            <a:r>
              <a:rPr lang="en-CA" dirty="0"/>
              <a:t> </a:t>
            </a:r>
            <a:r>
              <a:rPr lang="en-CA" dirty="0" err="1"/>
              <a:t>l'apparence</a:t>
            </a:r>
            <a:r>
              <a:rPr lang="en-CA" dirty="0"/>
              <a:t> de </a:t>
            </a:r>
            <a:r>
              <a:rPr lang="en-CA" dirty="0" err="1"/>
              <a:t>votre</a:t>
            </a:r>
            <a:r>
              <a:rPr lang="en-CA" dirty="0"/>
              <a:t> </a:t>
            </a:r>
            <a:r>
              <a:rPr lang="en-CA" dirty="0" err="1"/>
              <a:t>apparence</a:t>
            </a:r>
            <a:r>
              <a:rPr lang="en-CA" dirty="0"/>
              <a:t>.</a:t>
            </a:r>
            <a:endParaRPr lang="fr-CA" dirty="0"/>
          </a:p>
        </p:txBody>
      </p:sp>
      <p:pic>
        <p:nvPicPr>
          <p:cNvPr id="1026" name="Picture 2" descr="HTML 5 Tutorial: Table Example">
            <a:extLst>
              <a:ext uri="{FF2B5EF4-FFF2-40B4-BE49-F238E27FC236}">
                <a16:creationId xmlns:a16="http://schemas.microsoft.com/office/drawing/2014/main" id="{F0414C34-81C4-4CC3-9970-4D906843427A}"/>
              </a:ext>
            </a:extLst>
          </p:cNvPr>
          <p:cNvPicPr>
            <a:picLocks noChangeAspect="1" noChangeArrowheads="1"/>
          </p:cNvPicPr>
          <p:nvPr>
            <p:custDataLst>
              <p:tags r:id="rId3"/>
            </p:custDataLst>
          </p:nvPr>
        </p:nvPicPr>
        <p:blipFill>
          <a:blip r:embed="rId8">
            <a:extLst>
              <a:ext uri="{28A0092B-C50C-407E-A947-70E740481C1C}">
                <a14:useLocalDpi xmlns:a14="http://schemas.microsoft.com/office/drawing/2010/main" val="0"/>
              </a:ext>
            </a:extLst>
          </a:blip>
          <a:srcRect/>
          <a:stretch>
            <a:fillRect/>
          </a:stretch>
        </p:blipFill>
        <p:spPr bwMode="auto">
          <a:xfrm>
            <a:off x="464229" y="3722240"/>
            <a:ext cx="3810000" cy="15525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32BF602-E668-4BDE-86D3-38A28C085B3E}"/>
              </a:ext>
            </a:extLst>
          </p:cNvPr>
          <p:cNvPicPr>
            <a:picLocks noChangeAspect="1"/>
          </p:cNvPicPr>
          <p:nvPr>
            <p:custDataLst>
              <p:tags r:id="rId4"/>
            </p:custDataLst>
          </p:nvPr>
        </p:nvPicPr>
        <p:blipFill>
          <a:blip r:embed="rId9"/>
          <a:stretch>
            <a:fillRect/>
          </a:stretch>
        </p:blipFill>
        <p:spPr>
          <a:xfrm>
            <a:off x="5292247" y="3722240"/>
            <a:ext cx="6629400" cy="2343150"/>
          </a:xfrm>
          <a:prstGeom prst="rect">
            <a:avLst/>
          </a:prstGeom>
        </p:spPr>
      </p:pic>
      <p:sp>
        <p:nvSpPr>
          <p:cNvPr id="5" name="TextBox 4">
            <a:extLst>
              <a:ext uri="{FF2B5EF4-FFF2-40B4-BE49-F238E27FC236}">
                <a16:creationId xmlns:a16="http://schemas.microsoft.com/office/drawing/2014/main" id="{5DE749F3-1B95-4256-8E30-0D71E2C2BDA3}"/>
              </a:ext>
            </a:extLst>
          </p:cNvPr>
          <p:cNvSpPr txBox="1"/>
          <p:nvPr>
            <p:custDataLst>
              <p:tags r:id="rId5"/>
            </p:custDataLst>
          </p:nvPr>
        </p:nvSpPr>
        <p:spPr>
          <a:xfrm>
            <a:off x="1711580" y="3253073"/>
            <a:ext cx="861133" cy="369332"/>
          </a:xfrm>
          <a:prstGeom prst="rect">
            <a:avLst/>
          </a:prstGeom>
          <a:noFill/>
        </p:spPr>
        <p:txBody>
          <a:bodyPr wrap="none" rtlCol="0">
            <a:spAutoFit/>
          </a:bodyPr>
          <a:lstStyle/>
          <a:p>
            <a:r>
              <a:rPr lang="en-CA" dirty="0"/>
              <a:t>Avant</a:t>
            </a:r>
            <a:endParaRPr lang="fr-CA" dirty="0"/>
          </a:p>
        </p:txBody>
      </p:sp>
      <p:sp>
        <p:nvSpPr>
          <p:cNvPr id="6" name="TextBox 5">
            <a:extLst>
              <a:ext uri="{FF2B5EF4-FFF2-40B4-BE49-F238E27FC236}">
                <a16:creationId xmlns:a16="http://schemas.microsoft.com/office/drawing/2014/main" id="{78F4DCE2-64F2-45CB-A889-AEA4BDC1D958}"/>
              </a:ext>
            </a:extLst>
          </p:cNvPr>
          <p:cNvSpPr txBox="1"/>
          <p:nvPr>
            <p:custDataLst>
              <p:tags r:id="rId6"/>
            </p:custDataLst>
          </p:nvPr>
        </p:nvSpPr>
        <p:spPr>
          <a:xfrm>
            <a:off x="7954392" y="3273048"/>
            <a:ext cx="822661" cy="369332"/>
          </a:xfrm>
          <a:prstGeom prst="rect">
            <a:avLst/>
          </a:prstGeom>
          <a:noFill/>
        </p:spPr>
        <p:txBody>
          <a:bodyPr wrap="none" rtlCol="0">
            <a:spAutoFit/>
          </a:bodyPr>
          <a:lstStyle/>
          <a:p>
            <a:r>
              <a:rPr lang="en-CA" dirty="0"/>
              <a:t>Après</a:t>
            </a:r>
            <a:endParaRPr lang="fr-CA" dirty="0"/>
          </a:p>
        </p:txBody>
      </p:sp>
    </p:spTree>
    <p:extLst>
      <p:ext uri="{BB962C8B-B14F-4D97-AF65-F5344CB8AC3E}">
        <p14:creationId xmlns:p14="http://schemas.microsoft.com/office/powerpoint/2010/main" val="36034613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0530C-FE22-4356-82A2-CEA7999542BE}"/>
              </a:ext>
            </a:extLst>
          </p:cNvPr>
          <p:cNvSpPr>
            <a:spLocks noGrp="1"/>
          </p:cNvSpPr>
          <p:nvPr>
            <p:ph type="title"/>
            <p:custDataLst>
              <p:tags r:id="rId1"/>
            </p:custDataLst>
          </p:nvPr>
        </p:nvSpPr>
        <p:spPr/>
        <p:txBody>
          <a:bodyPr/>
          <a:lstStyle/>
          <a:p>
            <a:r>
              <a:rPr lang="en-CA" dirty="0"/>
              <a:t>Les tableaux</a:t>
            </a:r>
            <a:endParaRPr lang="fr-CA" dirty="0"/>
          </a:p>
        </p:txBody>
      </p:sp>
      <p:sp>
        <p:nvSpPr>
          <p:cNvPr id="3" name="Content Placeholder 2">
            <a:extLst>
              <a:ext uri="{FF2B5EF4-FFF2-40B4-BE49-F238E27FC236}">
                <a16:creationId xmlns:a16="http://schemas.microsoft.com/office/drawing/2014/main" id="{A52C95F2-21FF-4617-897D-3116B68CC674}"/>
              </a:ext>
            </a:extLst>
          </p:cNvPr>
          <p:cNvSpPr>
            <a:spLocks noGrp="1"/>
          </p:cNvSpPr>
          <p:nvPr>
            <p:ph idx="1"/>
            <p:custDataLst>
              <p:tags r:id="rId2"/>
            </p:custDataLst>
          </p:nvPr>
        </p:nvSpPr>
        <p:spPr/>
        <p:txBody>
          <a:bodyPr/>
          <a:lstStyle/>
          <a:p>
            <a:r>
              <a:rPr lang="en-CA" dirty="0" err="1"/>
              <a:t>Plusieurs</a:t>
            </a:r>
            <a:r>
              <a:rPr lang="en-CA" dirty="0"/>
              <a:t> formats </a:t>
            </a:r>
            <a:r>
              <a:rPr lang="en-CA" dirty="0" err="1"/>
              <a:t>sont</a:t>
            </a:r>
            <a:r>
              <a:rPr lang="en-CA" dirty="0"/>
              <a:t> </a:t>
            </a:r>
            <a:r>
              <a:rPr lang="en-CA" dirty="0" err="1"/>
              <a:t>offerts</a:t>
            </a:r>
            <a:r>
              <a:rPr lang="en-CA" dirty="0"/>
              <a:t>. Les </a:t>
            </a:r>
            <a:r>
              <a:rPr lang="en-CA" dirty="0" err="1"/>
              <a:t>différences</a:t>
            </a:r>
            <a:r>
              <a:rPr lang="en-CA" dirty="0"/>
              <a:t> </a:t>
            </a:r>
            <a:r>
              <a:rPr lang="en-CA" dirty="0" err="1"/>
              <a:t>principales</a:t>
            </a:r>
            <a:r>
              <a:rPr lang="en-CA" dirty="0"/>
              <a:t> </a:t>
            </a:r>
            <a:r>
              <a:rPr lang="en-CA" dirty="0" err="1"/>
              <a:t>sont</a:t>
            </a:r>
            <a:r>
              <a:rPr lang="en-CA" dirty="0"/>
              <a:t>:</a:t>
            </a:r>
          </a:p>
          <a:p>
            <a:pPr lvl="1"/>
            <a:r>
              <a:rPr lang="en-CA" dirty="0"/>
              <a:t>La </a:t>
            </a:r>
            <a:r>
              <a:rPr lang="en-CA" dirty="0" err="1"/>
              <a:t>présence</a:t>
            </a:r>
            <a:r>
              <a:rPr lang="en-CA" dirty="0"/>
              <a:t> </a:t>
            </a:r>
            <a:r>
              <a:rPr lang="en-CA" dirty="0" err="1"/>
              <a:t>ou</a:t>
            </a:r>
            <a:r>
              <a:rPr lang="en-CA" dirty="0"/>
              <a:t> non de bordures</a:t>
            </a:r>
          </a:p>
          <a:p>
            <a:pPr lvl="1"/>
            <a:r>
              <a:rPr lang="en-CA" dirty="0"/>
              <a:t>La couleur </a:t>
            </a:r>
            <a:r>
              <a:rPr lang="en-CA" dirty="0" err="1"/>
              <a:t>d'arrière</a:t>
            </a:r>
            <a:r>
              <a:rPr lang="en-CA" dirty="0"/>
              <a:t>-plan</a:t>
            </a:r>
          </a:p>
          <a:p>
            <a:pPr lvl="1"/>
            <a:r>
              <a:rPr lang="en-CA" dirty="0"/>
              <a:t>Le </a:t>
            </a:r>
            <a:r>
              <a:rPr lang="en-CA" dirty="0" err="1"/>
              <a:t>changement</a:t>
            </a:r>
            <a:r>
              <a:rPr lang="en-CA" dirty="0"/>
              <a:t> de couleur des </a:t>
            </a:r>
            <a:r>
              <a:rPr lang="en-CA" dirty="0" err="1"/>
              <a:t>lignes</a:t>
            </a:r>
            <a:r>
              <a:rPr lang="en-CA" dirty="0"/>
              <a:t> avec le </a:t>
            </a:r>
            <a:r>
              <a:rPr lang="en-CA" dirty="0" err="1"/>
              <a:t>curseur</a:t>
            </a:r>
            <a:r>
              <a:rPr lang="en-CA" dirty="0"/>
              <a:t> (Hover)</a:t>
            </a:r>
          </a:p>
          <a:p>
            <a:pPr lvl="1"/>
            <a:endParaRPr lang="en-CA" dirty="0"/>
          </a:p>
          <a:p>
            <a:pPr lvl="1"/>
            <a:endParaRPr lang="en-CA" dirty="0"/>
          </a:p>
          <a:p>
            <a:r>
              <a:rPr lang="en-CA" dirty="0"/>
              <a:t>Les </a:t>
            </a:r>
            <a:r>
              <a:rPr lang="en-CA" dirty="0" err="1"/>
              <a:t>modèles</a:t>
            </a:r>
            <a:r>
              <a:rPr lang="en-CA" dirty="0"/>
              <a:t> </a:t>
            </a:r>
            <a:r>
              <a:rPr lang="en-CA" dirty="0" err="1"/>
              <a:t>sont</a:t>
            </a:r>
            <a:r>
              <a:rPr lang="en-CA" dirty="0"/>
              <a:t> </a:t>
            </a:r>
            <a:r>
              <a:rPr lang="en-CA" dirty="0" err="1"/>
              <a:t>présentés</a:t>
            </a:r>
            <a:r>
              <a:rPr lang="en-CA" dirty="0"/>
              <a:t> au lien </a:t>
            </a:r>
            <a:r>
              <a:rPr lang="en-CA" dirty="0" err="1"/>
              <a:t>suivant</a:t>
            </a:r>
            <a:r>
              <a:rPr lang="en-CA" dirty="0"/>
              <a:t>:</a:t>
            </a:r>
          </a:p>
          <a:p>
            <a:pPr marL="0" indent="0">
              <a:buNone/>
            </a:pPr>
            <a:r>
              <a:rPr lang="fr-CA" dirty="0">
                <a:hlinkClick r:id="rId4"/>
              </a:rPr>
              <a:t>https://www.w3schools.com/bootstrap4/bootstrap_tables.asp</a:t>
            </a:r>
            <a:endParaRPr lang="fr-CA" dirty="0"/>
          </a:p>
        </p:txBody>
      </p:sp>
    </p:spTree>
    <p:extLst>
      <p:ext uri="{BB962C8B-B14F-4D97-AF65-F5344CB8AC3E}">
        <p14:creationId xmlns:p14="http://schemas.microsoft.com/office/powerpoint/2010/main" val="218507742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1705-6420-41AD-A35B-B25CB1F22E9E}"/>
              </a:ext>
            </a:extLst>
          </p:cNvPr>
          <p:cNvSpPr>
            <a:spLocks noGrp="1"/>
          </p:cNvSpPr>
          <p:nvPr>
            <p:ph type="title"/>
            <p:custDataLst>
              <p:tags r:id="rId1"/>
            </p:custDataLst>
          </p:nvPr>
        </p:nvSpPr>
        <p:spPr/>
        <p:txBody>
          <a:bodyPr/>
          <a:lstStyle/>
          <a:p>
            <a:r>
              <a:rPr lang="en-CA" dirty="0"/>
              <a:t>Les </a:t>
            </a:r>
            <a:r>
              <a:rPr lang="en-CA" dirty="0" err="1"/>
              <a:t>formulaires</a:t>
            </a:r>
            <a:endParaRPr lang="fr-CA" dirty="0"/>
          </a:p>
        </p:txBody>
      </p:sp>
      <p:sp>
        <p:nvSpPr>
          <p:cNvPr id="3" name="Content Placeholder 2">
            <a:extLst>
              <a:ext uri="{FF2B5EF4-FFF2-40B4-BE49-F238E27FC236}">
                <a16:creationId xmlns:a16="http://schemas.microsoft.com/office/drawing/2014/main" id="{E3A209BA-8029-409B-BEF1-811C6D5856C1}"/>
              </a:ext>
            </a:extLst>
          </p:cNvPr>
          <p:cNvSpPr>
            <a:spLocks noGrp="1"/>
          </p:cNvSpPr>
          <p:nvPr>
            <p:ph idx="1"/>
            <p:custDataLst>
              <p:tags r:id="rId2"/>
            </p:custDataLst>
          </p:nvPr>
        </p:nvSpPr>
        <p:spPr>
          <a:xfrm>
            <a:off x="1103312" y="2052918"/>
            <a:ext cx="9194785" cy="4195481"/>
          </a:xfrm>
        </p:spPr>
        <p:txBody>
          <a:bodyPr/>
          <a:lstStyle/>
          <a:p>
            <a:r>
              <a:rPr lang="en-CA" dirty="0"/>
              <a:t>Bootstrap </a:t>
            </a:r>
            <a:r>
              <a:rPr lang="en-CA" dirty="0" err="1"/>
              <a:t>offre</a:t>
            </a:r>
            <a:r>
              <a:rPr lang="en-CA" dirty="0"/>
              <a:t> </a:t>
            </a:r>
            <a:r>
              <a:rPr lang="en-CA" dirty="0" err="1"/>
              <a:t>également</a:t>
            </a:r>
            <a:r>
              <a:rPr lang="en-CA" dirty="0"/>
              <a:t> des </a:t>
            </a:r>
            <a:r>
              <a:rPr lang="en-CA" dirty="0" err="1"/>
              <a:t>éléments</a:t>
            </a:r>
            <a:r>
              <a:rPr lang="en-CA" dirty="0"/>
              <a:t> de style pour les </a:t>
            </a:r>
            <a:r>
              <a:rPr lang="en-CA" dirty="0" err="1"/>
              <a:t>formulaires</a:t>
            </a:r>
            <a:r>
              <a:rPr lang="en-CA" dirty="0"/>
              <a:t>.</a:t>
            </a:r>
          </a:p>
          <a:p>
            <a:r>
              <a:rPr lang="en-CA" dirty="0"/>
              <a:t>Bootstrap </a:t>
            </a:r>
            <a:r>
              <a:rPr lang="en-CA" dirty="0" err="1"/>
              <a:t>supporte</a:t>
            </a:r>
            <a:r>
              <a:rPr lang="en-CA" dirty="0"/>
              <a:t> les </a:t>
            </a:r>
            <a:r>
              <a:rPr lang="en-CA" dirty="0" err="1"/>
              <a:t>éléments</a:t>
            </a:r>
            <a:r>
              <a:rPr lang="en-CA" dirty="0"/>
              <a:t> </a:t>
            </a:r>
            <a:r>
              <a:rPr lang="en-CA" dirty="0" err="1"/>
              <a:t>d'entrée</a:t>
            </a:r>
            <a:r>
              <a:rPr lang="en-CA" dirty="0"/>
              <a:t> </a:t>
            </a:r>
            <a:r>
              <a:rPr lang="en-CA" dirty="0" err="1"/>
              <a:t>utilisateur</a:t>
            </a:r>
            <a:r>
              <a:rPr lang="en-CA" dirty="0"/>
              <a:t> </a:t>
            </a:r>
            <a:r>
              <a:rPr lang="en-CA" dirty="0" err="1"/>
              <a:t>suivant</a:t>
            </a:r>
            <a:r>
              <a:rPr lang="en-CA" dirty="0"/>
              <a:t>:</a:t>
            </a:r>
          </a:p>
          <a:p>
            <a:pPr lvl="1"/>
            <a:r>
              <a:rPr lang="en-CA" dirty="0"/>
              <a:t>Input</a:t>
            </a:r>
          </a:p>
          <a:p>
            <a:pPr lvl="1"/>
            <a:r>
              <a:rPr lang="en-CA" dirty="0" err="1"/>
              <a:t>Textarea</a:t>
            </a:r>
            <a:endParaRPr lang="en-CA" dirty="0"/>
          </a:p>
          <a:p>
            <a:pPr lvl="1"/>
            <a:r>
              <a:rPr lang="en-CA" dirty="0"/>
              <a:t>Checkbox</a:t>
            </a:r>
          </a:p>
          <a:p>
            <a:pPr lvl="1"/>
            <a:r>
              <a:rPr lang="en-CA" dirty="0"/>
              <a:t>Radio</a:t>
            </a:r>
          </a:p>
          <a:p>
            <a:pPr lvl="1"/>
            <a:r>
              <a:rPr lang="en-CA" dirty="0"/>
              <a:t>Select</a:t>
            </a:r>
            <a:endParaRPr lang="fr-CA" dirty="0"/>
          </a:p>
          <a:p>
            <a:endParaRPr lang="fr-CA" dirty="0"/>
          </a:p>
        </p:txBody>
      </p:sp>
    </p:spTree>
    <p:extLst>
      <p:ext uri="{BB962C8B-B14F-4D97-AF65-F5344CB8AC3E}">
        <p14:creationId xmlns:p14="http://schemas.microsoft.com/office/powerpoint/2010/main" val="16015436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71705-6420-41AD-A35B-B25CB1F22E9E}"/>
              </a:ext>
            </a:extLst>
          </p:cNvPr>
          <p:cNvSpPr>
            <a:spLocks noGrp="1"/>
          </p:cNvSpPr>
          <p:nvPr>
            <p:ph type="title"/>
            <p:custDataLst>
              <p:tags r:id="rId1"/>
            </p:custDataLst>
          </p:nvPr>
        </p:nvSpPr>
        <p:spPr/>
        <p:txBody>
          <a:bodyPr/>
          <a:lstStyle/>
          <a:p>
            <a:r>
              <a:rPr lang="en-CA" dirty="0"/>
              <a:t>Les </a:t>
            </a:r>
            <a:r>
              <a:rPr lang="en-CA" dirty="0" err="1"/>
              <a:t>formulaires</a:t>
            </a:r>
            <a:endParaRPr lang="fr-CA" dirty="0"/>
          </a:p>
        </p:txBody>
      </p:sp>
      <p:sp>
        <p:nvSpPr>
          <p:cNvPr id="3" name="Content Placeholder 2">
            <a:extLst>
              <a:ext uri="{FF2B5EF4-FFF2-40B4-BE49-F238E27FC236}">
                <a16:creationId xmlns:a16="http://schemas.microsoft.com/office/drawing/2014/main" id="{E3A209BA-8029-409B-BEF1-811C6D5856C1}"/>
              </a:ext>
            </a:extLst>
          </p:cNvPr>
          <p:cNvSpPr>
            <a:spLocks noGrp="1"/>
          </p:cNvSpPr>
          <p:nvPr>
            <p:ph idx="1"/>
            <p:custDataLst>
              <p:tags r:id="rId2"/>
            </p:custDataLst>
          </p:nvPr>
        </p:nvSpPr>
        <p:spPr/>
        <p:txBody>
          <a:bodyPr/>
          <a:lstStyle/>
          <a:p>
            <a:r>
              <a:rPr lang="en-CA" dirty="0"/>
              <a:t>Pour plus de </a:t>
            </a:r>
            <a:r>
              <a:rPr lang="en-CA" dirty="0" err="1"/>
              <a:t>détail</a:t>
            </a:r>
            <a:r>
              <a:rPr lang="en-CA" dirty="0"/>
              <a:t>, </a:t>
            </a:r>
            <a:r>
              <a:rPr lang="en-CA" dirty="0" err="1"/>
              <a:t>référez-vous</a:t>
            </a:r>
            <a:r>
              <a:rPr lang="en-CA" dirty="0"/>
              <a:t> aux sources </a:t>
            </a:r>
            <a:r>
              <a:rPr lang="en-CA" dirty="0" err="1"/>
              <a:t>suivantes</a:t>
            </a:r>
            <a:r>
              <a:rPr lang="en-CA" dirty="0"/>
              <a:t>:</a:t>
            </a:r>
          </a:p>
          <a:p>
            <a:pPr lvl="1"/>
            <a:r>
              <a:rPr lang="en-CA" dirty="0"/>
              <a:t>Les </a:t>
            </a:r>
            <a:r>
              <a:rPr lang="en-CA" dirty="0" err="1"/>
              <a:t>formulaires</a:t>
            </a:r>
            <a:r>
              <a:rPr lang="en-CA" dirty="0"/>
              <a:t>: </a:t>
            </a:r>
            <a:r>
              <a:rPr lang="fr-CA" dirty="0">
                <a:hlinkClick r:id="rId4"/>
              </a:rPr>
              <a:t>https://www.w3schools.com/bootstrap4/bootstrap_forms.asp</a:t>
            </a:r>
            <a:endParaRPr lang="fr-CA" dirty="0"/>
          </a:p>
          <a:p>
            <a:pPr lvl="1"/>
            <a:r>
              <a:rPr lang="fr-CA" dirty="0"/>
              <a:t>Les entrées utilisateur: </a:t>
            </a:r>
            <a:r>
              <a:rPr lang="fr-CA" dirty="0">
                <a:hlinkClick r:id="rId5"/>
              </a:rPr>
              <a:t>https://www.w3schools.com/bootstrap4/bootstrap_forms_inputs.asp</a:t>
            </a:r>
            <a:endParaRPr lang="fr-CA" dirty="0"/>
          </a:p>
          <a:p>
            <a:pPr marL="457200" lvl="1" indent="0">
              <a:buNone/>
            </a:pPr>
            <a:endParaRPr lang="fr-CA" dirty="0"/>
          </a:p>
          <a:p>
            <a:endParaRPr lang="fr-CA" dirty="0"/>
          </a:p>
        </p:txBody>
      </p:sp>
    </p:spTree>
    <p:extLst>
      <p:ext uri="{BB962C8B-B14F-4D97-AF65-F5344CB8AC3E}">
        <p14:creationId xmlns:p14="http://schemas.microsoft.com/office/powerpoint/2010/main" val="38999822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9EF3F-08FC-484A-9621-C96944A39B48}"/>
              </a:ext>
            </a:extLst>
          </p:cNvPr>
          <p:cNvSpPr>
            <a:spLocks noGrp="1"/>
          </p:cNvSpPr>
          <p:nvPr>
            <p:ph type="title"/>
            <p:custDataLst>
              <p:tags r:id="rId1"/>
            </p:custDataLst>
          </p:nvPr>
        </p:nvSpPr>
        <p:spPr/>
        <p:txBody>
          <a:bodyPr/>
          <a:lstStyle/>
          <a:p>
            <a:r>
              <a:rPr lang="en-CA" dirty="0"/>
              <a:t>Les boutons</a:t>
            </a:r>
            <a:endParaRPr lang="fr-CA" dirty="0"/>
          </a:p>
        </p:txBody>
      </p:sp>
      <p:sp>
        <p:nvSpPr>
          <p:cNvPr id="3" name="Content Placeholder 2">
            <a:extLst>
              <a:ext uri="{FF2B5EF4-FFF2-40B4-BE49-F238E27FC236}">
                <a16:creationId xmlns:a16="http://schemas.microsoft.com/office/drawing/2014/main" id="{75068784-6FC3-4047-A833-4219B06543E7}"/>
              </a:ext>
            </a:extLst>
          </p:cNvPr>
          <p:cNvSpPr>
            <a:spLocks noGrp="1"/>
          </p:cNvSpPr>
          <p:nvPr>
            <p:ph idx="1"/>
            <p:custDataLst>
              <p:tags r:id="rId2"/>
            </p:custDataLst>
          </p:nvPr>
        </p:nvSpPr>
        <p:spPr/>
        <p:txBody>
          <a:bodyPr/>
          <a:lstStyle/>
          <a:p>
            <a:r>
              <a:rPr lang="en-CA" dirty="0" err="1"/>
              <a:t>Finalement</a:t>
            </a:r>
            <a:r>
              <a:rPr lang="en-CA" dirty="0"/>
              <a:t>, </a:t>
            </a:r>
            <a:r>
              <a:rPr lang="en-CA" dirty="0" err="1"/>
              <a:t>il</a:t>
            </a:r>
            <a:r>
              <a:rPr lang="en-CA" dirty="0"/>
              <a:t> </a:t>
            </a:r>
            <a:r>
              <a:rPr lang="en-CA" dirty="0" err="1"/>
              <a:t>est</a:t>
            </a:r>
            <a:r>
              <a:rPr lang="en-CA" dirty="0"/>
              <a:t> possible de </a:t>
            </a:r>
            <a:r>
              <a:rPr lang="en-CA" dirty="0" err="1"/>
              <a:t>remplacer</a:t>
            </a:r>
            <a:r>
              <a:rPr lang="en-CA" dirty="0"/>
              <a:t> les boutons HTML standard par des boutons plus </a:t>
            </a:r>
            <a:r>
              <a:rPr lang="en-CA" dirty="0" err="1"/>
              <a:t>stylisés</a:t>
            </a:r>
            <a:r>
              <a:rPr lang="en-CA" dirty="0"/>
              <a:t>.</a:t>
            </a:r>
            <a:endParaRPr lang="fr-CA" dirty="0"/>
          </a:p>
          <a:p>
            <a:endParaRPr lang="fr-CA" dirty="0"/>
          </a:p>
        </p:txBody>
      </p:sp>
      <p:pic>
        <p:nvPicPr>
          <p:cNvPr id="5" name="Picture 4">
            <a:extLst>
              <a:ext uri="{FF2B5EF4-FFF2-40B4-BE49-F238E27FC236}">
                <a16:creationId xmlns:a16="http://schemas.microsoft.com/office/drawing/2014/main" id="{70563B84-0B27-4BAD-8984-79D3B7D2B633}"/>
              </a:ext>
            </a:extLst>
          </p:cNvPr>
          <p:cNvPicPr>
            <a:picLocks noChangeAspect="1"/>
          </p:cNvPicPr>
          <p:nvPr>
            <p:custDataLst>
              <p:tags r:id="rId3"/>
            </p:custDataLst>
          </p:nvPr>
        </p:nvPicPr>
        <p:blipFill>
          <a:blip r:embed="rId8"/>
          <a:stretch>
            <a:fillRect/>
          </a:stretch>
        </p:blipFill>
        <p:spPr>
          <a:xfrm>
            <a:off x="1207362" y="3133725"/>
            <a:ext cx="7696200" cy="590550"/>
          </a:xfrm>
          <a:prstGeom prst="rect">
            <a:avLst/>
          </a:prstGeom>
        </p:spPr>
      </p:pic>
      <p:pic>
        <p:nvPicPr>
          <p:cNvPr id="6" name="Picture 5">
            <a:extLst>
              <a:ext uri="{FF2B5EF4-FFF2-40B4-BE49-F238E27FC236}">
                <a16:creationId xmlns:a16="http://schemas.microsoft.com/office/drawing/2014/main" id="{9C914E70-9F62-48DA-8A7B-3672F7E5A569}"/>
              </a:ext>
            </a:extLst>
          </p:cNvPr>
          <p:cNvPicPr>
            <a:picLocks noChangeAspect="1"/>
          </p:cNvPicPr>
          <p:nvPr>
            <p:custDataLst>
              <p:tags r:id="rId4"/>
            </p:custDataLst>
          </p:nvPr>
        </p:nvPicPr>
        <p:blipFill>
          <a:blip r:embed="rId9"/>
          <a:stretch>
            <a:fillRect/>
          </a:stretch>
        </p:blipFill>
        <p:spPr>
          <a:xfrm>
            <a:off x="1207362" y="3893045"/>
            <a:ext cx="9587885" cy="513066"/>
          </a:xfrm>
          <a:prstGeom prst="rect">
            <a:avLst/>
          </a:prstGeom>
        </p:spPr>
      </p:pic>
      <p:pic>
        <p:nvPicPr>
          <p:cNvPr id="7" name="Picture 6">
            <a:extLst>
              <a:ext uri="{FF2B5EF4-FFF2-40B4-BE49-F238E27FC236}">
                <a16:creationId xmlns:a16="http://schemas.microsoft.com/office/drawing/2014/main" id="{3212D0D6-35CA-4202-AB99-5A7B00603929}"/>
              </a:ext>
            </a:extLst>
          </p:cNvPr>
          <p:cNvPicPr>
            <a:picLocks noChangeAspect="1"/>
          </p:cNvPicPr>
          <p:nvPr>
            <p:custDataLst>
              <p:tags r:id="rId5"/>
            </p:custDataLst>
          </p:nvPr>
        </p:nvPicPr>
        <p:blipFill>
          <a:blip r:embed="rId10"/>
          <a:stretch>
            <a:fillRect/>
          </a:stretch>
        </p:blipFill>
        <p:spPr>
          <a:xfrm>
            <a:off x="1224147" y="4805082"/>
            <a:ext cx="2981325" cy="495300"/>
          </a:xfrm>
          <a:prstGeom prst="rect">
            <a:avLst/>
          </a:prstGeom>
        </p:spPr>
      </p:pic>
      <p:pic>
        <p:nvPicPr>
          <p:cNvPr id="8" name="Picture 7">
            <a:extLst>
              <a:ext uri="{FF2B5EF4-FFF2-40B4-BE49-F238E27FC236}">
                <a16:creationId xmlns:a16="http://schemas.microsoft.com/office/drawing/2014/main" id="{87D86DA5-60A9-473F-AC89-59B9C77DB5D1}"/>
              </a:ext>
            </a:extLst>
          </p:cNvPr>
          <p:cNvPicPr>
            <a:picLocks noChangeAspect="1"/>
          </p:cNvPicPr>
          <p:nvPr>
            <p:custDataLst>
              <p:tags r:id="rId6"/>
            </p:custDataLst>
          </p:nvPr>
        </p:nvPicPr>
        <p:blipFill>
          <a:blip r:embed="rId11"/>
          <a:stretch>
            <a:fillRect/>
          </a:stretch>
        </p:blipFill>
        <p:spPr>
          <a:xfrm>
            <a:off x="1224147" y="5699353"/>
            <a:ext cx="4124325" cy="523875"/>
          </a:xfrm>
          <a:prstGeom prst="rect">
            <a:avLst/>
          </a:prstGeom>
        </p:spPr>
      </p:pic>
    </p:spTree>
    <p:extLst>
      <p:ext uri="{BB962C8B-B14F-4D97-AF65-F5344CB8AC3E}">
        <p14:creationId xmlns:p14="http://schemas.microsoft.com/office/powerpoint/2010/main" val="8613019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6B66A-9F3C-4A77-8D40-20A0F3B42AA9}"/>
              </a:ext>
            </a:extLst>
          </p:cNvPr>
          <p:cNvSpPr>
            <a:spLocks noGrp="1"/>
          </p:cNvSpPr>
          <p:nvPr>
            <p:ph type="title"/>
            <p:custDataLst>
              <p:tags r:id="rId1"/>
            </p:custDataLst>
          </p:nvPr>
        </p:nvSpPr>
        <p:spPr/>
        <p:txBody>
          <a:bodyPr/>
          <a:lstStyle/>
          <a:p>
            <a:r>
              <a:rPr lang="en-CA" dirty="0"/>
              <a:t>Les boutons</a:t>
            </a:r>
            <a:endParaRPr lang="fr-CA" dirty="0"/>
          </a:p>
        </p:txBody>
      </p:sp>
      <p:sp>
        <p:nvSpPr>
          <p:cNvPr id="3" name="Content Placeholder 2">
            <a:extLst>
              <a:ext uri="{FF2B5EF4-FFF2-40B4-BE49-F238E27FC236}">
                <a16:creationId xmlns:a16="http://schemas.microsoft.com/office/drawing/2014/main" id="{33FD1AAF-2624-4E2D-8D57-2B9BBC9BBEBE}"/>
              </a:ext>
            </a:extLst>
          </p:cNvPr>
          <p:cNvSpPr>
            <a:spLocks noGrp="1"/>
          </p:cNvSpPr>
          <p:nvPr>
            <p:ph idx="1"/>
            <p:custDataLst>
              <p:tags r:id="rId2"/>
            </p:custDataLst>
          </p:nvPr>
        </p:nvSpPr>
        <p:spPr/>
        <p:txBody>
          <a:bodyPr/>
          <a:lstStyle/>
          <a:p>
            <a:r>
              <a:rPr lang="en-CA" dirty="0" err="1"/>
              <a:t>Voici</a:t>
            </a:r>
            <a:r>
              <a:rPr lang="en-CA" dirty="0"/>
              <a:t> des </a:t>
            </a:r>
            <a:r>
              <a:rPr lang="en-CA" dirty="0" err="1"/>
              <a:t>exemples</a:t>
            </a:r>
            <a:r>
              <a:rPr lang="en-CA" dirty="0"/>
              <a:t> de </a:t>
            </a:r>
            <a:r>
              <a:rPr lang="en-CA" dirty="0" err="1"/>
              <a:t>chacun</a:t>
            </a:r>
            <a:r>
              <a:rPr lang="en-CA" dirty="0"/>
              <a:t> </a:t>
            </a:r>
            <a:r>
              <a:rPr lang="en-CA" dirty="0" err="1"/>
              <a:t>d'entre</a:t>
            </a:r>
            <a:r>
              <a:rPr lang="en-CA" dirty="0"/>
              <a:t> </a:t>
            </a:r>
            <a:r>
              <a:rPr lang="en-CA" dirty="0" err="1"/>
              <a:t>eux</a:t>
            </a:r>
            <a:endParaRPr lang="fr-CA" dirty="0"/>
          </a:p>
        </p:txBody>
      </p:sp>
      <p:pic>
        <p:nvPicPr>
          <p:cNvPr id="4" name="Picture 3">
            <a:extLst>
              <a:ext uri="{FF2B5EF4-FFF2-40B4-BE49-F238E27FC236}">
                <a16:creationId xmlns:a16="http://schemas.microsoft.com/office/drawing/2014/main" id="{5A54ECF5-DD33-4867-B07C-AA65A1CD0C7B}"/>
              </a:ext>
            </a:extLst>
          </p:cNvPr>
          <p:cNvPicPr>
            <a:picLocks noChangeAspect="1"/>
          </p:cNvPicPr>
          <p:nvPr>
            <p:custDataLst>
              <p:tags r:id="rId3"/>
            </p:custDataLst>
          </p:nvPr>
        </p:nvPicPr>
        <p:blipFill>
          <a:blip r:embed="rId7"/>
          <a:stretch>
            <a:fillRect/>
          </a:stretch>
        </p:blipFill>
        <p:spPr>
          <a:xfrm>
            <a:off x="1215085" y="2720704"/>
            <a:ext cx="7915275" cy="523875"/>
          </a:xfrm>
          <a:prstGeom prst="rect">
            <a:avLst/>
          </a:prstGeom>
        </p:spPr>
      </p:pic>
      <p:pic>
        <p:nvPicPr>
          <p:cNvPr id="5" name="Picture 4">
            <a:extLst>
              <a:ext uri="{FF2B5EF4-FFF2-40B4-BE49-F238E27FC236}">
                <a16:creationId xmlns:a16="http://schemas.microsoft.com/office/drawing/2014/main" id="{96AE5F7B-B2C5-44AD-BF64-6FDC319F638D}"/>
              </a:ext>
            </a:extLst>
          </p:cNvPr>
          <p:cNvPicPr>
            <a:picLocks noChangeAspect="1"/>
          </p:cNvPicPr>
          <p:nvPr>
            <p:custDataLst>
              <p:tags r:id="rId4"/>
            </p:custDataLst>
          </p:nvPr>
        </p:nvPicPr>
        <p:blipFill>
          <a:blip r:embed="rId8"/>
          <a:stretch>
            <a:fillRect/>
          </a:stretch>
        </p:blipFill>
        <p:spPr>
          <a:xfrm>
            <a:off x="1215085" y="3444249"/>
            <a:ext cx="5381625" cy="2228850"/>
          </a:xfrm>
          <a:prstGeom prst="rect">
            <a:avLst/>
          </a:prstGeom>
        </p:spPr>
      </p:pic>
      <p:sp>
        <p:nvSpPr>
          <p:cNvPr id="6" name="TextBox 5">
            <a:extLst>
              <a:ext uri="{FF2B5EF4-FFF2-40B4-BE49-F238E27FC236}">
                <a16:creationId xmlns:a16="http://schemas.microsoft.com/office/drawing/2014/main" id="{96CA2413-125D-4D3C-B06C-A0A8C7E6D9EC}"/>
              </a:ext>
            </a:extLst>
          </p:cNvPr>
          <p:cNvSpPr txBox="1"/>
          <p:nvPr>
            <p:custDataLst>
              <p:tags r:id="rId5"/>
            </p:custDataLst>
          </p:nvPr>
        </p:nvSpPr>
        <p:spPr>
          <a:xfrm>
            <a:off x="825624" y="6078737"/>
            <a:ext cx="8186857" cy="369332"/>
          </a:xfrm>
          <a:prstGeom prst="rect">
            <a:avLst/>
          </a:prstGeom>
          <a:noFill/>
        </p:spPr>
        <p:txBody>
          <a:bodyPr wrap="none" rtlCol="0">
            <a:spAutoFit/>
          </a:bodyPr>
          <a:lstStyle/>
          <a:p>
            <a:r>
              <a:rPr lang="en-CA" dirty="0"/>
              <a:t>Source: </a:t>
            </a:r>
            <a:r>
              <a:rPr lang="fr-CA" dirty="0">
                <a:hlinkClick r:id="rId9"/>
              </a:rPr>
              <a:t>https://www.w3schools.com/bootstrap4/bootstrap_buttons.asp</a:t>
            </a:r>
            <a:endParaRPr lang="fr-CA" dirty="0"/>
          </a:p>
        </p:txBody>
      </p:sp>
    </p:spTree>
    <p:extLst>
      <p:ext uri="{BB962C8B-B14F-4D97-AF65-F5344CB8AC3E}">
        <p14:creationId xmlns:p14="http://schemas.microsoft.com/office/powerpoint/2010/main" val="675087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68AC6-A50C-4600-9291-0538ED7CF1D0}"/>
              </a:ext>
            </a:extLst>
          </p:cNvPr>
          <p:cNvSpPr>
            <a:spLocks noGrp="1"/>
          </p:cNvSpPr>
          <p:nvPr>
            <p:ph type="title"/>
            <p:custDataLst>
              <p:tags r:id="rId1"/>
            </p:custDataLst>
          </p:nvPr>
        </p:nvSpPr>
        <p:spPr/>
        <p:txBody>
          <a:bodyPr/>
          <a:lstStyle/>
          <a:p>
            <a:r>
              <a:rPr lang="en-CA" dirty="0" err="1"/>
              <a:t>Intégration</a:t>
            </a:r>
            <a:r>
              <a:rPr lang="en-CA" dirty="0"/>
              <a:t> de bootstrap</a:t>
            </a:r>
            <a:endParaRPr lang="fr-CA" dirty="0"/>
          </a:p>
        </p:txBody>
      </p:sp>
      <p:sp>
        <p:nvSpPr>
          <p:cNvPr id="3" name="Content Placeholder 2">
            <a:extLst>
              <a:ext uri="{FF2B5EF4-FFF2-40B4-BE49-F238E27FC236}">
                <a16:creationId xmlns:a16="http://schemas.microsoft.com/office/drawing/2014/main" id="{7A7BAACC-5C0C-4E43-A628-908A7A428C44}"/>
              </a:ext>
            </a:extLst>
          </p:cNvPr>
          <p:cNvSpPr>
            <a:spLocks noGrp="1"/>
          </p:cNvSpPr>
          <p:nvPr>
            <p:ph idx="1"/>
            <p:custDataLst>
              <p:tags r:id="rId2"/>
            </p:custDataLst>
          </p:nvPr>
        </p:nvSpPr>
        <p:spPr/>
        <p:txBody>
          <a:bodyPr/>
          <a:lstStyle/>
          <a:p>
            <a:r>
              <a:rPr lang="en-CA" dirty="0" err="1"/>
              <a:t>Voici</a:t>
            </a:r>
            <a:r>
              <a:rPr lang="en-CA" dirty="0"/>
              <a:t> </a:t>
            </a:r>
            <a:r>
              <a:rPr lang="en-CA" dirty="0" err="1"/>
              <a:t>donc</a:t>
            </a:r>
            <a:r>
              <a:rPr lang="en-CA" dirty="0"/>
              <a:t> qui </a:t>
            </a:r>
            <a:r>
              <a:rPr lang="en-CA" dirty="0" err="1"/>
              <a:t>termine</a:t>
            </a:r>
            <a:r>
              <a:rPr lang="en-CA" dirty="0"/>
              <a:t> </a:t>
            </a:r>
            <a:r>
              <a:rPr lang="en-CA" dirty="0" err="1"/>
              <a:t>quelques</a:t>
            </a:r>
            <a:r>
              <a:rPr lang="en-CA" dirty="0"/>
              <a:t> </a:t>
            </a:r>
            <a:r>
              <a:rPr lang="en-CA" dirty="0" err="1"/>
              <a:t>éléments</a:t>
            </a:r>
            <a:r>
              <a:rPr lang="en-CA" dirty="0"/>
              <a:t> de bootstrap que nous </a:t>
            </a:r>
            <a:r>
              <a:rPr lang="en-CA" dirty="0" err="1"/>
              <a:t>utiliserons</a:t>
            </a:r>
            <a:r>
              <a:rPr lang="en-CA" dirty="0"/>
              <a:t> pour les </a:t>
            </a:r>
            <a:r>
              <a:rPr lang="en-CA" dirty="0" err="1"/>
              <a:t>exercices</a:t>
            </a:r>
            <a:r>
              <a:rPr lang="en-CA" dirty="0"/>
              <a:t> </a:t>
            </a:r>
            <a:r>
              <a:rPr lang="en-CA" dirty="0" err="1"/>
              <a:t>d'aujourd'hui</a:t>
            </a:r>
            <a:r>
              <a:rPr lang="en-CA" dirty="0"/>
              <a:t>.</a:t>
            </a:r>
          </a:p>
          <a:p>
            <a:endParaRPr lang="en-CA" dirty="0"/>
          </a:p>
          <a:p>
            <a:r>
              <a:rPr lang="en-CA" dirty="0" err="1"/>
              <a:t>Vous</a:t>
            </a:r>
            <a:r>
              <a:rPr lang="en-CA" dirty="0"/>
              <a:t> </a:t>
            </a:r>
            <a:r>
              <a:rPr lang="en-CA" dirty="0" err="1"/>
              <a:t>aurez</a:t>
            </a:r>
            <a:r>
              <a:rPr lang="en-CA" dirty="0"/>
              <a:t> </a:t>
            </a:r>
            <a:r>
              <a:rPr lang="en-CA" dirty="0" err="1"/>
              <a:t>l'occasion</a:t>
            </a:r>
            <a:r>
              <a:rPr lang="en-CA" dirty="0"/>
              <a:t> </a:t>
            </a:r>
            <a:r>
              <a:rPr lang="en-CA" dirty="0" err="1"/>
              <a:t>d'en</a:t>
            </a:r>
            <a:r>
              <a:rPr lang="en-CA" dirty="0"/>
              <a:t> </a:t>
            </a:r>
            <a:r>
              <a:rPr lang="en-CA" dirty="0" err="1"/>
              <a:t>pratiquer</a:t>
            </a:r>
            <a:r>
              <a:rPr lang="en-CA" dirty="0"/>
              <a:t> </a:t>
            </a:r>
            <a:r>
              <a:rPr lang="en-CA" dirty="0" err="1"/>
              <a:t>plusieurs</a:t>
            </a:r>
            <a:r>
              <a:rPr lang="en-CA" dirty="0"/>
              <a:t> </a:t>
            </a:r>
            <a:r>
              <a:rPr lang="en-CA" dirty="0" err="1"/>
              <a:t>autres</a:t>
            </a:r>
            <a:r>
              <a:rPr lang="en-CA" dirty="0"/>
              <a:t> au </a:t>
            </a:r>
            <a:r>
              <a:rPr lang="en-CA" dirty="0" err="1"/>
              <a:t>cours</a:t>
            </a:r>
            <a:r>
              <a:rPr lang="en-CA" dirty="0"/>
              <a:t> de la session.</a:t>
            </a:r>
          </a:p>
          <a:p>
            <a:endParaRPr lang="en-CA" dirty="0"/>
          </a:p>
          <a:p>
            <a:r>
              <a:rPr lang="en-CA" dirty="0"/>
              <a:t>Si </a:t>
            </a:r>
            <a:r>
              <a:rPr lang="en-CA" dirty="0" err="1"/>
              <a:t>vous</a:t>
            </a:r>
            <a:r>
              <a:rPr lang="en-CA" dirty="0"/>
              <a:t> </a:t>
            </a:r>
            <a:r>
              <a:rPr lang="en-CA" dirty="0" err="1"/>
              <a:t>avez</a:t>
            </a:r>
            <a:r>
              <a:rPr lang="en-CA" dirty="0"/>
              <a:t> </a:t>
            </a:r>
            <a:r>
              <a:rPr lang="en-CA" dirty="0" err="1"/>
              <a:t>besoin</a:t>
            </a:r>
            <a:r>
              <a:rPr lang="en-CA" dirty="0"/>
              <a:t> </a:t>
            </a:r>
            <a:r>
              <a:rPr lang="en-CA" dirty="0" err="1"/>
              <a:t>d'inspiration</a:t>
            </a:r>
            <a:r>
              <a:rPr lang="en-CA" dirty="0"/>
              <a:t> pour </a:t>
            </a:r>
            <a:r>
              <a:rPr lang="en-CA" dirty="0" err="1"/>
              <a:t>vos</a:t>
            </a:r>
            <a:r>
              <a:rPr lang="en-CA" dirty="0"/>
              <a:t> </a:t>
            </a:r>
            <a:r>
              <a:rPr lang="en-CA" dirty="0" err="1"/>
              <a:t>projets</a:t>
            </a:r>
            <a:r>
              <a:rPr lang="en-CA" dirty="0"/>
              <a:t>, </a:t>
            </a:r>
            <a:r>
              <a:rPr lang="en-CA" dirty="0" err="1"/>
              <a:t>vous</a:t>
            </a:r>
            <a:r>
              <a:rPr lang="en-CA" dirty="0"/>
              <a:t> </a:t>
            </a:r>
            <a:r>
              <a:rPr lang="en-CA" dirty="0" err="1"/>
              <a:t>pouvez</a:t>
            </a:r>
            <a:r>
              <a:rPr lang="en-CA" dirty="0"/>
              <a:t> </a:t>
            </a:r>
            <a:r>
              <a:rPr lang="en-CA" dirty="0" err="1"/>
              <a:t>également</a:t>
            </a:r>
            <a:r>
              <a:rPr lang="en-CA" dirty="0"/>
              <a:t> </a:t>
            </a:r>
            <a:r>
              <a:rPr lang="en-CA" dirty="0" err="1"/>
              <a:t>vous</a:t>
            </a:r>
            <a:r>
              <a:rPr lang="en-CA" dirty="0"/>
              <a:t> </a:t>
            </a:r>
            <a:r>
              <a:rPr lang="en-CA" dirty="0" err="1"/>
              <a:t>référez</a:t>
            </a:r>
            <a:r>
              <a:rPr lang="en-CA" dirty="0"/>
              <a:t> au "How to" de W3school qui </a:t>
            </a:r>
            <a:r>
              <a:rPr lang="en-CA" dirty="0" err="1"/>
              <a:t>vous</a:t>
            </a:r>
            <a:r>
              <a:rPr lang="en-CA" dirty="0"/>
              <a:t> </a:t>
            </a:r>
            <a:r>
              <a:rPr lang="en-CA" dirty="0" err="1"/>
              <a:t>offrira</a:t>
            </a:r>
            <a:r>
              <a:rPr lang="en-CA" dirty="0"/>
              <a:t> de multiples </a:t>
            </a:r>
            <a:r>
              <a:rPr lang="en-CA" dirty="0" err="1"/>
              <a:t>exemples</a:t>
            </a:r>
            <a:r>
              <a:rPr lang="en-CA" dirty="0"/>
              <a:t> de code</a:t>
            </a:r>
          </a:p>
          <a:p>
            <a:pPr marL="0" indent="0">
              <a:buNone/>
            </a:pPr>
            <a:r>
              <a:rPr lang="fr-CA" dirty="0">
                <a:hlinkClick r:id="rId4"/>
              </a:rPr>
              <a:t>https://www.w3schools.com/howto/</a:t>
            </a:r>
            <a:endParaRPr lang="fr-CA" dirty="0"/>
          </a:p>
        </p:txBody>
      </p:sp>
    </p:spTree>
    <p:extLst>
      <p:ext uri="{BB962C8B-B14F-4D97-AF65-F5344CB8AC3E}">
        <p14:creationId xmlns:p14="http://schemas.microsoft.com/office/powerpoint/2010/main" val="27883737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Conclusion</a:t>
            </a:r>
          </a:p>
        </p:txBody>
      </p:sp>
    </p:spTree>
    <p:extLst>
      <p:ext uri="{BB962C8B-B14F-4D97-AF65-F5344CB8AC3E}">
        <p14:creationId xmlns:p14="http://schemas.microsoft.com/office/powerpoint/2010/main" val="182711271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Conclusion</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normAutofit/>
          </a:bodyPr>
          <a:lstStyle/>
          <a:p>
            <a:r>
              <a:rPr lang="fr-CA" dirty="0"/>
              <a:t>En conclusion, ASP.NET </a:t>
            </a:r>
            <a:r>
              <a:rPr lang="fr-CA" dirty="0" err="1"/>
              <a:t>Core</a:t>
            </a:r>
            <a:r>
              <a:rPr lang="fr-CA" dirty="0"/>
              <a:t> est un cadriciel qui demande l'intégration de plusieurs concepts d'interface client inclus dans HTML, CSS et JavaScript.</a:t>
            </a:r>
          </a:p>
          <a:p>
            <a:endParaRPr lang="fr-CA" dirty="0"/>
          </a:p>
          <a:p>
            <a:r>
              <a:rPr lang="fr-CA" dirty="0"/>
              <a:t>Ces concepts sont: les formulaires, AJAX, la validation des formulaires, le DOM et Bootstrap.</a:t>
            </a:r>
          </a:p>
        </p:txBody>
      </p:sp>
    </p:spTree>
    <p:extLst>
      <p:ext uri="{BB962C8B-B14F-4D97-AF65-F5344CB8AC3E}">
        <p14:creationId xmlns:p14="http://schemas.microsoft.com/office/powerpoint/2010/main" val="9269875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Prochain cours</a:t>
            </a:r>
          </a:p>
        </p:txBody>
      </p:sp>
    </p:spTree>
    <p:extLst>
      <p:ext uri="{BB962C8B-B14F-4D97-AF65-F5344CB8AC3E}">
        <p14:creationId xmlns:p14="http://schemas.microsoft.com/office/powerpoint/2010/main" val="287213292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BC709-FD1E-4048-96E9-6EE4EAFECF95}"/>
              </a:ext>
            </a:extLst>
          </p:cNvPr>
          <p:cNvSpPr>
            <a:spLocks noGrp="1"/>
          </p:cNvSpPr>
          <p:nvPr>
            <p:ph type="title"/>
            <p:custDataLst>
              <p:tags r:id="rId1"/>
            </p:custDataLst>
          </p:nvPr>
        </p:nvSpPr>
        <p:spPr/>
        <p:txBody>
          <a:bodyPr/>
          <a:lstStyle/>
          <a:p>
            <a:r>
              <a:rPr lang="fr-CA" dirty="0"/>
              <a:t>Prochain cours</a:t>
            </a:r>
          </a:p>
        </p:txBody>
      </p:sp>
      <p:sp>
        <p:nvSpPr>
          <p:cNvPr id="3" name="Content Placeholder 2">
            <a:extLst>
              <a:ext uri="{FF2B5EF4-FFF2-40B4-BE49-F238E27FC236}">
                <a16:creationId xmlns:a16="http://schemas.microsoft.com/office/drawing/2014/main" id="{D828A01E-223A-4F2C-8BB7-67CA1C144BCE}"/>
              </a:ext>
            </a:extLst>
          </p:cNvPr>
          <p:cNvSpPr>
            <a:spLocks noGrp="1"/>
          </p:cNvSpPr>
          <p:nvPr>
            <p:ph idx="1"/>
            <p:custDataLst>
              <p:tags r:id="rId2"/>
            </p:custDataLst>
          </p:nvPr>
        </p:nvSpPr>
        <p:spPr/>
        <p:txBody>
          <a:bodyPr/>
          <a:lstStyle/>
          <a:p>
            <a:r>
              <a:rPr lang="fr-CA" dirty="0"/>
              <a:t>Au prochain cours, nous couvrirons les concepts qui doivent être préalablement être maitrisé pour comprendre la structure d'ASP.NET coté serveur, soit</a:t>
            </a:r>
          </a:p>
          <a:p>
            <a:pPr lvl="1"/>
            <a:r>
              <a:rPr lang="fr-CA" dirty="0"/>
              <a:t>La programmation C#</a:t>
            </a:r>
          </a:p>
          <a:p>
            <a:pPr lvl="1"/>
            <a:r>
              <a:rPr lang="fr-CA" dirty="0"/>
              <a:t>Les bases de données relationnelles</a:t>
            </a:r>
          </a:p>
          <a:p>
            <a:pPr lvl="1"/>
            <a:r>
              <a:rPr lang="fr-CA" dirty="0"/>
              <a:t>La conception orientée objet (Patron de conception)</a:t>
            </a:r>
          </a:p>
          <a:p>
            <a:pPr lvl="1"/>
            <a:endParaRPr lang="fr-CA" dirty="0"/>
          </a:p>
          <a:p>
            <a:endParaRPr lang="fr-CA" dirty="0"/>
          </a:p>
        </p:txBody>
      </p:sp>
    </p:spTree>
    <p:extLst>
      <p:ext uri="{BB962C8B-B14F-4D97-AF65-F5344CB8AC3E}">
        <p14:creationId xmlns:p14="http://schemas.microsoft.com/office/powerpoint/2010/main" val="348614142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F0ED-9614-4142-8EC2-4B2E56183534}"/>
              </a:ext>
            </a:extLst>
          </p:cNvPr>
          <p:cNvSpPr>
            <a:spLocks noGrp="1"/>
          </p:cNvSpPr>
          <p:nvPr>
            <p:ph type="title"/>
            <p:custDataLst>
              <p:tags r:id="rId1"/>
            </p:custDataLst>
          </p:nvPr>
        </p:nvSpPr>
        <p:spPr>
          <a:xfrm>
            <a:off x="681621" y="2654380"/>
            <a:ext cx="9404723" cy="1400530"/>
          </a:xfrm>
        </p:spPr>
        <p:txBody>
          <a:bodyPr/>
          <a:lstStyle/>
          <a:p>
            <a:r>
              <a:rPr lang="fr-CA" dirty="0"/>
              <a:t>Questions?</a:t>
            </a:r>
          </a:p>
        </p:txBody>
      </p:sp>
      <p:pic>
        <p:nvPicPr>
          <p:cNvPr id="1026" name="Picture 2" descr="Image result for question">
            <a:extLst>
              <a:ext uri="{FF2B5EF4-FFF2-40B4-BE49-F238E27FC236}">
                <a16:creationId xmlns:a16="http://schemas.microsoft.com/office/drawing/2014/main" id="{4E079FC6-3B2D-4E5E-8C10-88DBD5F33159}"/>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5757622" y="1788885"/>
            <a:ext cx="3566891" cy="453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38903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FDCA-AECB-42DF-B5DB-5DC189609345}"/>
              </a:ext>
            </a:extLst>
          </p:cNvPr>
          <p:cNvSpPr>
            <a:spLocks noGrp="1"/>
          </p:cNvSpPr>
          <p:nvPr>
            <p:ph type="title"/>
            <p:custDataLst>
              <p:tags r:id="rId1"/>
            </p:custDataLst>
          </p:nvPr>
        </p:nvSpPr>
        <p:spPr/>
        <p:txBody>
          <a:bodyPr/>
          <a:lstStyle/>
          <a:p>
            <a:r>
              <a:rPr lang="fr-CA" dirty="0"/>
              <a:t>Références</a:t>
            </a:r>
          </a:p>
        </p:txBody>
      </p:sp>
      <p:sp>
        <p:nvSpPr>
          <p:cNvPr id="3" name="Content Placeholder 2">
            <a:extLst>
              <a:ext uri="{FF2B5EF4-FFF2-40B4-BE49-F238E27FC236}">
                <a16:creationId xmlns:a16="http://schemas.microsoft.com/office/drawing/2014/main" id="{BAA6A2E3-B625-4645-BD2E-B126C13BE2F6}"/>
              </a:ext>
            </a:extLst>
          </p:cNvPr>
          <p:cNvSpPr>
            <a:spLocks noGrp="1"/>
          </p:cNvSpPr>
          <p:nvPr>
            <p:ph idx="1"/>
            <p:custDataLst>
              <p:tags r:id="rId2"/>
            </p:custDataLst>
          </p:nvPr>
        </p:nvSpPr>
        <p:spPr/>
        <p:txBody>
          <a:bodyPr/>
          <a:lstStyle/>
          <a:p>
            <a:r>
              <a:rPr lang="fr-CA" dirty="0">
                <a:hlinkClick r:id="rId4"/>
              </a:rPr>
              <a:t>https://www.w3schools.com/html/html_entities.asp</a:t>
            </a:r>
            <a:endParaRPr lang="fr-CA" dirty="0"/>
          </a:p>
          <a:p>
            <a:r>
              <a:rPr lang="fr-CA" dirty="0">
                <a:hlinkClick r:id="rId5"/>
              </a:rPr>
              <a:t>https://www.w3schools.com/xml/ajax_intro.asp</a:t>
            </a:r>
            <a:endParaRPr lang="fr-CA" dirty="0"/>
          </a:p>
          <a:p>
            <a:r>
              <a:rPr lang="fr-CA" dirty="0">
                <a:hlinkClick r:id="rId6"/>
              </a:rPr>
              <a:t>https://www.w3schools.com/js/js_validation.asp</a:t>
            </a:r>
            <a:endParaRPr lang="fr-CA" dirty="0"/>
          </a:p>
          <a:p>
            <a:r>
              <a:rPr lang="fr-CA" dirty="0">
                <a:hlinkClick r:id="rId7"/>
              </a:rPr>
              <a:t>https://www.w3schools.com/js/js_regexp.asp</a:t>
            </a:r>
            <a:endParaRPr lang="fr-CA" dirty="0"/>
          </a:p>
          <a:p>
            <a:r>
              <a:rPr lang="fr-CA" dirty="0">
                <a:hlinkClick r:id="rId8"/>
              </a:rPr>
              <a:t>https://www.w3schools.com/jsref/jsref_obj_regexp.asp</a:t>
            </a:r>
            <a:endParaRPr lang="fr-CA" dirty="0"/>
          </a:p>
          <a:p>
            <a:endParaRPr lang="fr-CA" dirty="0"/>
          </a:p>
          <a:p>
            <a:endParaRPr lang="fr-CA" dirty="0"/>
          </a:p>
        </p:txBody>
      </p:sp>
    </p:spTree>
    <p:extLst>
      <p:ext uri="{BB962C8B-B14F-4D97-AF65-F5344CB8AC3E}">
        <p14:creationId xmlns:p14="http://schemas.microsoft.com/office/powerpoint/2010/main" val="33056761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6"/>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3"/>
</p:tagLst>
</file>

<file path=ppt/tags/tag63.xml><?xml version="1.0" encoding="utf-8"?>
<p:tagLst xmlns:a="http://schemas.openxmlformats.org/drawingml/2006/main" xmlns:r="http://schemas.openxmlformats.org/officeDocument/2006/relationships" xmlns:p="http://schemas.openxmlformats.org/presentationml/2006/main">
  <p:tag name="NUM" val="4"/>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1"/>
</p:tagLst>
</file>

<file path=ppt/tags/tag78.xml><?xml version="1.0" encoding="utf-8"?>
<p:tagLst xmlns:a="http://schemas.openxmlformats.org/drawingml/2006/main" xmlns:r="http://schemas.openxmlformats.org/officeDocument/2006/relationships" xmlns:p="http://schemas.openxmlformats.org/presentationml/2006/main">
  <p:tag name="NUM" val="2"/>
</p:tagLst>
</file>

<file path=ppt/tags/tag79.xml><?xml version="1.0" encoding="utf-8"?>
<p:tagLst xmlns:a="http://schemas.openxmlformats.org/drawingml/2006/main" xmlns:r="http://schemas.openxmlformats.org/officeDocument/2006/relationships" xmlns:p="http://schemas.openxmlformats.org/presentationml/2006/main">
  <p:tag name="NUM" val="3"/>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3"/>
</p:tagLst>
</file>

<file path=ppt/tags/tag87.xml><?xml version="1.0" encoding="utf-8"?>
<p:tagLst xmlns:a="http://schemas.openxmlformats.org/drawingml/2006/main" xmlns:r="http://schemas.openxmlformats.org/officeDocument/2006/relationships" xmlns:p="http://schemas.openxmlformats.org/presentationml/2006/main">
  <p:tag name="NUM" val="1"/>
</p:tagLst>
</file>

<file path=ppt/tags/tag88.xml><?xml version="1.0" encoding="utf-8"?>
<p:tagLst xmlns:a="http://schemas.openxmlformats.org/drawingml/2006/main" xmlns:r="http://schemas.openxmlformats.org/officeDocument/2006/relationships" xmlns:p="http://schemas.openxmlformats.org/presentationml/2006/main">
  <p:tag name="NUM" val="2"/>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1"/>
</p:tagLst>
</file>

<file path=ppt/tags/tag92.xml><?xml version="1.0" encoding="utf-8"?>
<p:tagLst xmlns:a="http://schemas.openxmlformats.org/drawingml/2006/main" xmlns:r="http://schemas.openxmlformats.org/officeDocument/2006/relationships" xmlns:p="http://schemas.openxmlformats.org/presentationml/2006/main">
  <p:tag name="NUM" val="2"/>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1"/>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2"/>
</p:tagLst>
</file>

<file path=ppt/tags/tag102.xml><?xml version="1.0" encoding="utf-8"?>
<p:tagLst xmlns:a="http://schemas.openxmlformats.org/drawingml/2006/main" xmlns:r="http://schemas.openxmlformats.org/officeDocument/2006/relationships" xmlns:p="http://schemas.openxmlformats.org/presentationml/2006/main">
  <p:tag name="NUM" val="1"/>
</p:tagLst>
</file>

<file path=ppt/tags/tag103.xml><?xml version="1.0" encoding="utf-8"?>
<p:tagLst xmlns:a="http://schemas.openxmlformats.org/drawingml/2006/main" xmlns:r="http://schemas.openxmlformats.org/officeDocument/2006/relationships" xmlns:p="http://schemas.openxmlformats.org/presentationml/2006/main">
  <p:tag name="NUM" val="2"/>
</p:tagLst>
</file>

<file path=ppt/tags/tag104.xml><?xml version="1.0" encoding="utf-8"?>
<p:tagLst xmlns:a="http://schemas.openxmlformats.org/drawingml/2006/main" xmlns:r="http://schemas.openxmlformats.org/officeDocument/2006/relationships" xmlns:p="http://schemas.openxmlformats.org/presentationml/2006/main">
  <p:tag name="NUM" val="1"/>
</p:tagLst>
</file>

<file path=ppt/tags/tag105.xml><?xml version="1.0" encoding="utf-8"?>
<p:tagLst xmlns:a="http://schemas.openxmlformats.org/drawingml/2006/main" xmlns:r="http://schemas.openxmlformats.org/officeDocument/2006/relationships" xmlns:p="http://schemas.openxmlformats.org/presentationml/2006/main">
  <p:tag name="NUM" val="2"/>
</p:tagLst>
</file>

<file path=ppt/tags/tag106.xml><?xml version="1.0" encoding="utf-8"?>
<p:tagLst xmlns:a="http://schemas.openxmlformats.org/drawingml/2006/main" xmlns:r="http://schemas.openxmlformats.org/officeDocument/2006/relationships" xmlns:p="http://schemas.openxmlformats.org/presentationml/2006/main">
  <p:tag name="NUM" val="1"/>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1"/>
</p:tagLst>
</file>

<file path=ppt/tags/tag109.xml><?xml version="1.0" encoding="utf-8"?>
<p:tagLst xmlns:a="http://schemas.openxmlformats.org/drawingml/2006/main" xmlns:r="http://schemas.openxmlformats.org/officeDocument/2006/relationships" xmlns:p="http://schemas.openxmlformats.org/presentationml/2006/main">
  <p:tag name="NUM" val="2"/>
</p:tagLst>
</file>

<file path=ppt/tags/tag110.xml><?xml version="1.0" encoding="utf-8"?>
<p:tagLst xmlns:a="http://schemas.openxmlformats.org/drawingml/2006/main" xmlns:r="http://schemas.openxmlformats.org/officeDocument/2006/relationships" xmlns:p="http://schemas.openxmlformats.org/presentationml/2006/main">
  <p:tag name="NUM" val="3"/>
</p:tagLst>
</file>

<file path=ppt/tags/tag111.xml><?xml version="1.0" encoding="utf-8"?>
<p:tagLst xmlns:a="http://schemas.openxmlformats.org/drawingml/2006/main" xmlns:r="http://schemas.openxmlformats.org/officeDocument/2006/relationships" xmlns:p="http://schemas.openxmlformats.org/presentationml/2006/main">
  <p:tag name="NUM" val="4"/>
</p:tagLst>
</file>

<file path=ppt/tags/tag112.xml><?xml version="1.0" encoding="utf-8"?>
<p:tagLst xmlns:a="http://schemas.openxmlformats.org/drawingml/2006/main" xmlns:r="http://schemas.openxmlformats.org/officeDocument/2006/relationships" xmlns:p="http://schemas.openxmlformats.org/presentationml/2006/main">
  <p:tag name="NUM" val="1"/>
</p:tagLst>
</file>

<file path=ppt/tags/tag113.xml><?xml version="1.0" encoding="utf-8"?>
<p:tagLst xmlns:a="http://schemas.openxmlformats.org/drawingml/2006/main" xmlns:r="http://schemas.openxmlformats.org/officeDocument/2006/relationships" xmlns:p="http://schemas.openxmlformats.org/presentationml/2006/main">
  <p:tag name="NUM" val="2"/>
</p:tagLst>
</file>

<file path=ppt/tags/tag114.xml><?xml version="1.0" encoding="utf-8"?>
<p:tagLst xmlns:a="http://schemas.openxmlformats.org/drawingml/2006/main" xmlns:r="http://schemas.openxmlformats.org/officeDocument/2006/relationships" xmlns:p="http://schemas.openxmlformats.org/presentationml/2006/main">
  <p:tag name="NUM" val="3"/>
</p:tagLst>
</file>

<file path=ppt/tags/tag115.xml><?xml version="1.0" encoding="utf-8"?>
<p:tagLst xmlns:a="http://schemas.openxmlformats.org/drawingml/2006/main" xmlns:r="http://schemas.openxmlformats.org/officeDocument/2006/relationships" xmlns:p="http://schemas.openxmlformats.org/presentationml/2006/main">
  <p:tag name="NUM" val="1"/>
</p:tagLst>
</file>

<file path=ppt/tags/tag116.xml><?xml version="1.0" encoding="utf-8"?>
<p:tagLst xmlns:a="http://schemas.openxmlformats.org/drawingml/2006/main" xmlns:r="http://schemas.openxmlformats.org/officeDocument/2006/relationships" xmlns:p="http://schemas.openxmlformats.org/presentationml/2006/main">
  <p:tag name="NUM" val="2"/>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2"/>
</p:tagLst>
</file>

<file path=ppt/tags/tag122.xml><?xml version="1.0" encoding="utf-8"?>
<p:tagLst xmlns:a="http://schemas.openxmlformats.org/drawingml/2006/main" xmlns:r="http://schemas.openxmlformats.org/officeDocument/2006/relationships" xmlns:p="http://schemas.openxmlformats.org/presentationml/2006/main">
  <p:tag name="NUM" val="1"/>
</p:tagLst>
</file>

<file path=ppt/tags/tag123.xml><?xml version="1.0" encoding="utf-8"?>
<p:tagLst xmlns:a="http://schemas.openxmlformats.org/drawingml/2006/main" xmlns:r="http://schemas.openxmlformats.org/officeDocument/2006/relationships" xmlns:p="http://schemas.openxmlformats.org/presentationml/2006/main">
  <p:tag name="NUM" val="2"/>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1"/>
</p:tagLst>
</file>

<file path=ppt/tags/tag127.xml><?xml version="1.0" encoding="utf-8"?>
<p:tagLst xmlns:a="http://schemas.openxmlformats.org/drawingml/2006/main" xmlns:r="http://schemas.openxmlformats.org/officeDocument/2006/relationships" xmlns:p="http://schemas.openxmlformats.org/presentationml/2006/main">
  <p:tag name="NUM" val="2"/>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1"/>
</p:tagLst>
</file>

<file path=ppt/tags/tag130.xml><?xml version="1.0" encoding="utf-8"?>
<p:tagLst xmlns:a="http://schemas.openxmlformats.org/drawingml/2006/main" xmlns:r="http://schemas.openxmlformats.org/officeDocument/2006/relationships" xmlns:p="http://schemas.openxmlformats.org/presentationml/2006/main">
  <p:tag name="NUM" val="2"/>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1"/>
</p:tagLst>
</file>

<file path=ppt/tags/tag136.xml><?xml version="1.0" encoding="utf-8"?>
<p:tagLst xmlns:a="http://schemas.openxmlformats.org/drawingml/2006/main" xmlns:r="http://schemas.openxmlformats.org/officeDocument/2006/relationships" xmlns:p="http://schemas.openxmlformats.org/presentationml/2006/main">
  <p:tag name="NUM" val="2"/>
</p:tagLst>
</file>

<file path=ppt/tags/tag137.xml><?xml version="1.0" encoding="utf-8"?>
<p:tagLst xmlns:a="http://schemas.openxmlformats.org/drawingml/2006/main" xmlns:r="http://schemas.openxmlformats.org/officeDocument/2006/relationships" xmlns:p="http://schemas.openxmlformats.org/presentationml/2006/main">
  <p:tag name="NUM" val="1"/>
</p:tagLst>
</file>

<file path=ppt/tags/tag138.xml><?xml version="1.0" encoding="utf-8"?>
<p:tagLst xmlns:a="http://schemas.openxmlformats.org/drawingml/2006/main" xmlns:r="http://schemas.openxmlformats.org/officeDocument/2006/relationships" xmlns:p="http://schemas.openxmlformats.org/presentationml/2006/main">
  <p:tag name="NUM" val="2"/>
</p:tagLst>
</file>

<file path=ppt/tags/tag139.xml><?xml version="1.0" encoding="utf-8"?>
<p:tagLst xmlns:a="http://schemas.openxmlformats.org/drawingml/2006/main" xmlns:r="http://schemas.openxmlformats.org/officeDocument/2006/relationships" xmlns:p="http://schemas.openxmlformats.org/presentationml/2006/main">
  <p:tag name="NUM" val="3"/>
</p:tagLst>
</file>

<file path=ppt/tags/tag140.xml><?xml version="1.0" encoding="utf-8"?>
<p:tagLst xmlns:a="http://schemas.openxmlformats.org/drawingml/2006/main" xmlns:r="http://schemas.openxmlformats.org/officeDocument/2006/relationships" xmlns:p="http://schemas.openxmlformats.org/presentationml/2006/main">
  <p:tag name="NUM" val="4"/>
</p:tagLst>
</file>

<file path=ppt/tags/tag141.xml><?xml version="1.0" encoding="utf-8"?>
<p:tagLst xmlns:a="http://schemas.openxmlformats.org/drawingml/2006/main" xmlns:r="http://schemas.openxmlformats.org/officeDocument/2006/relationships" xmlns:p="http://schemas.openxmlformats.org/presentationml/2006/main">
  <p:tag name="NUM" val="1"/>
</p:tagLst>
</file>

<file path=ppt/tags/tag142.xml><?xml version="1.0" encoding="utf-8"?>
<p:tagLst xmlns:a="http://schemas.openxmlformats.org/drawingml/2006/main" xmlns:r="http://schemas.openxmlformats.org/officeDocument/2006/relationships" xmlns:p="http://schemas.openxmlformats.org/presentationml/2006/main">
  <p:tag name="NUM" val="2"/>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1"/>
</p:tagLst>
</file>

<file path=ppt/tags/tag146.xml><?xml version="1.0" encoding="utf-8"?>
<p:tagLst xmlns:a="http://schemas.openxmlformats.org/drawingml/2006/main" xmlns:r="http://schemas.openxmlformats.org/officeDocument/2006/relationships" xmlns:p="http://schemas.openxmlformats.org/presentationml/2006/main">
  <p:tag name="NUM" val="2"/>
</p:tagLst>
</file>

<file path=ppt/tags/tag147.xml><?xml version="1.0" encoding="utf-8"?>
<p:tagLst xmlns:a="http://schemas.openxmlformats.org/drawingml/2006/main" xmlns:r="http://schemas.openxmlformats.org/officeDocument/2006/relationships" xmlns:p="http://schemas.openxmlformats.org/presentationml/2006/main">
  <p:tag name="NUM" val="3"/>
</p:tagLst>
</file>

<file path=ppt/tags/tag148.xml><?xml version="1.0" encoding="utf-8"?>
<p:tagLst xmlns:a="http://schemas.openxmlformats.org/drawingml/2006/main" xmlns:r="http://schemas.openxmlformats.org/officeDocument/2006/relationships" xmlns:p="http://schemas.openxmlformats.org/presentationml/2006/main">
  <p:tag name="NUM" val="4"/>
</p:tagLst>
</file>

<file path=ppt/tags/tag149.xml><?xml version="1.0" encoding="utf-8"?>
<p:tagLst xmlns:a="http://schemas.openxmlformats.org/drawingml/2006/main" xmlns:r="http://schemas.openxmlformats.org/officeDocument/2006/relationships" xmlns:p="http://schemas.openxmlformats.org/presentationml/2006/main">
  <p:tag name="NUM" val="1"/>
</p:tagLst>
</file>

<file path=ppt/tags/tag150.xml><?xml version="1.0" encoding="utf-8"?>
<p:tagLst xmlns:a="http://schemas.openxmlformats.org/drawingml/2006/main" xmlns:r="http://schemas.openxmlformats.org/officeDocument/2006/relationships" xmlns:p="http://schemas.openxmlformats.org/presentationml/2006/main">
  <p:tag name="NUM" val="2"/>
</p:tagLst>
</file>

<file path=ppt/tags/tag151.xml><?xml version="1.0" encoding="utf-8"?>
<p:tagLst xmlns:a="http://schemas.openxmlformats.org/drawingml/2006/main" xmlns:r="http://schemas.openxmlformats.org/officeDocument/2006/relationships" xmlns:p="http://schemas.openxmlformats.org/presentationml/2006/main">
  <p:tag name="NUM" val="3"/>
</p:tagLst>
</file>

<file path=ppt/tags/tag152.xml><?xml version="1.0" encoding="utf-8"?>
<p:tagLst xmlns:a="http://schemas.openxmlformats.org/drawingml/2006/main" xmlns:r="http://schemas.openxmlformats.org/officeDocument/2006/relationships" xmlns:p="http://schemas.openxmlformats.org/presentationml/2006/main">
  <p:tag name="NUM" val="4"/>
</p:tagLst>
</file>

<file path=ppt/tags/tag153.xml><?xml version="1.0" encoding="utf-8"?>
<p:tagLst xmlns:a="http://schemas.openxmlformats.org/drawingml/2006/main" xmlns:r="http://schemas.openxmlformats.org/officeDocument/2006/relationships" xmlns:p="http://schemas.openxmlformats.org/presentationml/2006/main">
  <p:tag name="NUM" val="1"/>
</p:tagLst>
</file>

<file path=ppt/tags/tag154.xml><?xml version="1.0" encoding="utf-8"?>
<p:tagLst xmlns:a="http://schemas.openxmlformats.org/drawingml/2006/main" xmlns:r="http://schemas.openxmlformats.org/officeDocument/2006/relationships" xmlns:p="http://schemas.openxmlformats.org/presentationml/2006/main">
  <p:tag name="NUM" val="2"/>
</p:tagLst>
</file>

<file path=ppt/tags/tag155.xml><?xml version="1.0" encoding="utf-8"?>
<p:tagLst xmlns:a="http://schemas.openxmlformats.org/drawingml/2006/main" xmlns:r="http://schemas.openxmlformats.org/officeDocument/2006/relationships" xmlns:p="http://schemas.openxmlformats.org/presentationml/2006/main">
  <p:tag name="NUM" val="1"/>
</p:tagLst>
</file>

<file path=ppt/tags/tag156.xml><?xml version="1.0" encoding="utf-8"?>
<p:tagLst xmlns:a="http://schemas.openxmlformats.org/drawingml/2006/main" xmlns:r="http://schemas.openxmlformats.org/officeDocument/2006/relationships" xmlns:p="http://schemas.openxmlformats.org/presentationml/2006/main">
  <p:tag name="NUM" val="1"/>
</p:tagLst>
</file>

<file path=ppt/tags/tag157.xml><?xml version="1.0" encoding="utf-8"?>
<p:tagLst xmlns:a="http://schemas.openxmlformats.org/drawingml/2006/main" xmlns:r="http://schemas.openxmlformats.org/officeDocument/2006/relationships" xmlns:p="http://schemas.openxmlformats.org/presentationml/2006/main">
  <p:tag name="NUM" val="2"/>
</p:tagLst>
</file>

<file path=ppt/tags/tag158.xml><?xml version="1.0" encoding="utf-8"?>
<p:tagLst xmlns:a="http://schemas.openxmlformats.org/drawingml/2006/main" xmlns:r="http://schemas.openxmlformats.org/officeDocument/2006/relationships" xmlns:p="http://schemas.openxmlformats.org/presentationml/2006/main">
  <p:tag name="NUM" val="1"/>
</p:tagLst>
</file>

<file path=ppt/tags/tag159.xml><?xml version="1.0" encoding="utf-8"?>
<p:tagLst xmlns:a="http://schemas.openxmlformats.org/drawingml/2006/main" xmlns:r="http://schemas.openxmlformats.org/officeDocument/2006/relationships" xmlns:p="http://schemas.openxmlformats.org/presentationml/2006/main">
  <p:tag name="NUM" val="2"/>
</p:tagLst>
</file>

<file path=ppt/tags/tag160.xml><?xml version="1.0" encoding="utf-8"?>
<p:tagLst xmlns:a="http://schemas.openxmlformats.org/drawingml/2006/main" xmlns:r="http://schemas.openxmlformats.org/officeDocument/2006/relationships" xmlns:p="http://schemas.openxmlformats.org/presentationml/2006/main">
  <p:tag name="NUM" val="1"/>
</p:tagLst>
</file>

<file path=ppt/tags/tag161.xml><?xml version="1.0" encoding="utf-8"?>
<p:tagLst xmlns:a="http://schemas.openxmlformats.org/drawingml/2006/main" xmlns:r="http://schemas.openxmlformats.org/officeDocument/2006/relationships" xmlns:p="http://schemas.openxmlformats.org/presentationml/2006/main">
  <p:tag name="NUM" val="2"/>
</p:tagLst>
</file>

<file path=ppt/tags/tag162.xml><?xml version="1.0" encoding="utf-8"?>
<p:tagLst xmlns:a="http://schemas.openxmlformats.org/drawingml/2006/main" xmlns:r="http://schemas.openxmlformats.org/officeDocument/2006/relationships" xmlns:p="http://schemas.openxmlformats.org/presentationml/2006/main">
  <p:tag name="NUM" val="1"/>
</p:tagLst>
</file>

<file path=ppt/tags/tag163.xml><?xml version="1.0" encoding="utf-8"?>
<p:tagLst xmlns:a="http://schemas.openxmlformats.org/drawingml/2006/main" xmlns:r="http://schemas.openxmlformats.org/officeDocument/2006/relationships" xmlns:p="http://schemas.openxmlformats.org/presentationml/2006/main">
  <p:tag name="NUM" val="2"/>
</p:tagLst>
</file>

<file path=ppt/tags/tag164.xml><?xml version="1.0" encoding="utf-8"?>
<p:tagLst xmlns:a="http://schemas.openxmlformats.org/drawingml/2006/main" xmlns:r="http://schemas.openxmlformats.org/officeDocument/2006/relationships" xmlns:p="http://schemas.openxmlformats.org/presentationml/2006/main">
  <p:tag name="NUM" val="1"/>
</p:tagLst>
</file>

<file path=ppt/tags/tag165.xml><?xml version="1.0" encoding="utf-8"?>
<p:tagLst xmlns:a="http://schemas.openxmlformats.org/drawingml/2006/main" xmlns:r="http://schemas.openxmlformats.org/officeDocument/2006/relationships" xmlns:p="http://schemas.openxmlformats.org/presentationml/2006/main">
  <p:tag name="NUM" val="2"/>
</p:tagLst>
</file>

<file path=ppt/tags/tag166.xml><?xml version="1.0" encoding="utf-8"?>
<p:tagLst xmlns:a="http://schemas.openxmlformats.org/drawingml/2006/main" xmlns:r="http://schemas.openxmlformats.org/officeDocument/2006/relationships" xmlns:p="http://schemas.openxmlformats.org/presentationml/2006/main">
  <p:tag name="NUM" val="1"/>
</p:tagLst>
</file>

<file path=ppt/tags/tag167.xml><?xml version="1.0" encoding="utf-8"?>
<p:tagLst xmlns:a="http://schemas.openxmlformats.org/drawingml/2006/main" xmlns:r="http://schemas.openxmlformats.org/officeDocument/2006/relationships" xmlns:p="http://schemas.openxmlformats.org/presentationml/2006/main">
  <p:tag name="NUM" val="2"/>
</p:tagLst>
</file>

<file path=ppt/tags/tag168.xml><?xml version="1.0" encoding="utf-8"?>
<p:tagLst xmlns:a="http://schemas.openxmlformats.org/drawingml/2006/main" xmlns:r="http://schemas.openxmlformats.org/officeDocument/2006/relationships" xmlns:p="http://schemas.openxmlformats.org/presentationml/2006/main">
  <p:tag name="NUM" val="3"/>
</p:tagLst>
</file>

<file path=ppt/tags/tag169.xml><?xml version="1.0" encoding="utf-8"?>
<p:tagLst xmlns:a="http://schemas.openxmlformats.org/drawingml/2006/main" xmlns:r="http://schemas.openxmlformats.org/officeDocument/2006/relationships" xmlns:p="http://schemas.openxmlformats.org/presentationml/2006/main">
  <p:tag name="NUM" val="4"/>
</p:tagLst>
</file>

<file path=ppt/tags/tag170.xml><?xml version="1.0" encoding="utf-8"?>
<p:tagLst xmlns:a="http://schemas.openxmlformats.org/drawingml/2006/main" xmlns:r="http://schemas.openxmlformats.org/officeDocument/2006/relationships" xmlns:p="http://schemas.openxmlformats.org/presentationml/2006/main">
  <p:tag name="NUM" val="1"/>
</p:tagLst>
</file>

<file path=ppt/tags/tag171.xml><?xml version="1.0" encoding="utf-8"?>
<p:tagLst xmlns:a="http://schemas.openxmlformats.org/drawingml/2006/main" xmlns:r="http://schemas.openxmlformats.org/officeDocument/2006/relationships" xmlns:p="http://schemas.openxmlformats.org/presentationml/2006/main">
  <p:tag name="NUM" val="2"/>
</p:tagLst>
</file>

<file path=ppt/tags/tag172.xml><?xml version="1.0" encoding="utf-8"?>
<p:tagLst xmlns:a="http://schemas.openxmlformats.org/drawingml/2006/main" xmlns:r="http://schemas.openxmlformats.org/officeDocument/2006/relationships" xmlns:p="http://schemas.openxmlformats.org/presentationml/2006/main">
  <p:tag name="NUM" val="1"/>
</p:tagLst>
</file>

<file path=ppt/tags/tag173.xml><?xml version="1.0" encoding="utf-8"?>
<p:tagLst xmlns:a="http://schemas.openxmlformats.org/drawingml/2006/main" xmlns:r="http://schemas.openxmlformats.org/officeDocument/2006/relationships" xmlns:p="http://schemas.openxmlformats.org/presentationml/2006/main">
  <p:tag name="NUM" val="2"/>
</p:tagLst>
</file>

<file path=ppt/tags/tag174.xml><?xml version="1.0" encoding="utf-8"?>
<p:tagLst xmlns:a="http://schemas.openxmlformats.org/drawingml/2006/main" xmlns:r="http://schemas.openxmlformats.org/officeDocument/2006/relationships" xmlns:p="http://schemas.openxmlformats.org/presentationml/2006/main">
  <p:tag name="NUM" val="3"/>
</p:tagLst>
</file>

<file path=ppt/tags/tag175.xml><?xml version="1.0" encoding="utf-8"?>
<p:tagLst xmlns:a="http://schemas.openxmlformats.org/drawingml/2006/main" xmlns:r="http://schemas.openxmlformats.org/officeDocument/2006/relationships" xmlns:p="http://schemas.openxmlformats.org/presentationml/2006/main">
  <p:tag name="NUM" val="4"/>
</p:tagLst>
</file>

<file path=ppt/tags/tag176.xml><?xml version="1.0" encoding="utf-8"?>
<p:tagLst xmlns:a="http://schemas.openxmlformats.org/drawingml/2006/main" xmlns:r="http://schemas.openxmlformats.org/officeDocument/2006/relationships" xmlns:p="http://schemas.openxmlformats.org/presentationml/2006/main">
  <p:tag name="NUM" val="5"/>
</p:tagLst>
</file>

<file path=ppt/tags/tag177.xml><?xml version="1.0" encoding="utf-8"?>
<p:tagLst xmlns:a="http://schemas.openxmlformats.org/drawingml/2006/main" xmlns:r="http://schemas.openxmlformats.org/officeDocument/2006/relationships" xmlns:p="http://schemas.openxmlformats.org/presentationml/2006/main">
  <p:tag name="NUM" val="6"/>
</p:tagLst>
</file>

<file path=ppt/tags/tag178.xml><?xml version="1.0" encoding="utf-8"?>
<p:tagLst xmlns:a="http://schemas.openxmlformats.org/drawingml/2006/main" xmlns:r="http://schemas.openxmlformats.org/officeDocument/2006/relationships" xmlns:p="http://schemas.openxmlformats.org/presentationml/2006/main">
  <p:tag name="NUM" val="1"/>
</p:tagLst>
</file>

<file path=ppt/tags/tag179.xml><?xml version="1.0" encoding="utf-8"?>
<p:tagLst xmlns:a="http://schemas.openxmlformats.org/drawingml/2006/main" xmlns:r="http://schemas.openxmlformats.org/officeDocument/2006/relationships" xmlns:p="http://schemas.openxmlformats.org/presentationml/2006/main">
  <p:tag name="NUM" val="2"/>
</p:tagLst>
</file>

<file path=ppt/tags/tag180.xml><?xml version="1.0" encoding="utf-8"?>
<p:tagLst xmlns:a="http://schemas.openxmlformats.org/drawingml/2006/main" xmlns:r="http://schemas.openxmlformats.org/officeDocument/2006/relationships" xmlns:p="http://schemas.openxmlformats.org/presentationml/2006/main">
  <p:tag name="NUM" val="1"/>
</p:tagLst>
</file>

<file path=ppt/tags/tag181.xml><?xml version="1.0" encoding="utf-8"?>
<p:tagLst xmlns:a="http://schemas.openxmlformats.org/drawingml/2006/main" xmlns:r="http://schemas.openxmlformats.org/officeDocument/2006/relationships" xmlns:p="http://schemas.openxmlformats.org/presentationml/2006/main">
  <p:tag name="NUM" val="2"/>
</p:tagLst>
</file>

<file path=ppt/tags/tag182.xml><?xml version="1.0" encoding="utf-8"?>
<p:tagLst xmlns:a="http://schemas.openxmlformats.org/drawingml/2006/main" xmlns:r="http://schemas.openxmlformats.org/officeDocument/2006/relationships" xmlns:p="http://schemas.openxmlformats.org/presentationml/2006/main">
  <p:tag name="NUM" val="1"/>
</p:tagLst>
</file>

<file path=ppt/tags/tag183.xml><?xml version="1.0" encoding="utf-8"?>
<p:tagLst xmlns:a="http://schemas.openxmlformats.org/drawingml/2006/main" xmlns:r="http://schemas.openxmlformats.org/officeDocument/2006/relationships" xmlns:p="http://schemas.openxmlformats.org/presentationml/2006/main">
  <p:tag name="NUM" val="2"/>
</p:tagLst>
</file>

<file path=ppt/tags/tag184.xml><?xml version="1.0" encoding="utf-8"?>
<p:tagLst xmlns:a="http://schemas.openxmlformats.org/drawingml/2006/main" xmlns:r="http://schemas.openxmlformats.org/officeDocument/2006/relationships" xmlns:p="http://schemas.openxmlformats.org/presentationml/2006/main">
  <p:tag name="NUM" val="1"/>
</p:tagLst>
</file>

<file path=ppt/tags/tag185.xml><?xml version="1.0" encoding="utf-8"?>
<p:tagLst xmlns:a="http://schemas.openxmlformats.org/drawingml/2006/main" xmlns:r="http://schemas.openxmlformats.org/officeDocument/2006/relationships" xmlns:p="http://schemas.openxmlformats.org/presentationml/2006/main">
  <p:tag name="NUM" val="2"/>
</p:tagLst>
</file>

<file path=ppt/tags/tag186.xml><?xml version="1.0" encoding="utf-8"?>
<p:tagLst xmlns:a="http://schemas.openxmlformats.org/drawingml/2006/main" xmlns:r="http://schemas.openxmlformats.org/officeDocument/2006/relationships" xmlns:p="http://schemas.openxmlformats.org/presentationml/2006/main">
  <p:tag name="NUM" val="3"/>
</p:tagLst>
</file>

<file path=ppt/tags/tag187.xml><?xml version="1.0" encoding="utf-8"?>
<p:tagLst xmlns:a="http://schemas.openxmlformats.org/drawingml/2006/main" xmlns:r="http://schemas.openxmlformats.org/officeDocument/2006/relationships" xmlns:p="http://schemas.openxmlformats.org/presentationml/2006/main">
  <p:tag name="NUM" val="4"/>
</p:tagLst>
</file>

<file path=ppt/tags/tag188.xml><?xml version="1.0" encoding="utf-8"?>
<p:tagLst xmlns:a="http://schemas.openxmlformats.org/drawingml/2006/main" xmlns:r="http://schemas.openxmlformats.org/officeDocument/2006/relationships" xmlns:p="http://schemas.openxmlformats.org/presentationml/2006/main">
  <p:tag name="NUM" val="5"/>
</p:tagLst>
</file>

<file path=ppt/tags/tag189.xml><?xml version="1.0" encoding="utf-8"?>
<p:tagLst xmlns:a="http://schemas.openxmlformats.org/drawingml/2006/main" xmlns:r="http://schemas.openxmlformats.org/officeDocument/2006/relationships" xmlns:p="http://schemas.openxmlformats.org/presentationml/2006/main">
  <p:tag name="NUM" val="6"/>
</p:tagLst>
</file>

<file path=ppt/tags/tag190.xml><?xml version="1.0" encoding="utf-8"?>
<p:tagLst xmlns:a="http://schemas.openxmlformats.org/drawingml/2006/main" xmlns:r="http://schemas.openxmlformats.org/officeDocument/2006/relationships" xmlns:p="http://schemas.openxmlformats.org/presentationml/2006/main">
  <p:tag name="NUM" val="1"/>
</p:tagLst>
</file>

<file path=ppt/tags/tag191.xml><?xml version="1.0" encoding="utf-8"?>
<p:tagLst xmlns:a="http://schemas.openxmlformats.org/drawingml/2006/main" xmlns:r="http://schemas.openxmlformats.org/officeDocument/2006/relationships" xmlns:p="http://schemas.openxmlformats.org/presentationml/2006/main">
  <p:tag name="NUM" val="2"/>
</p:tagLst>
</file>

<file path=ppt/tags/tag192.xml><?xml version="1.0" encoding="utf-8"?>
<p:tagLst xmlns:a="http://schemas.openxmlformats.org/drawingml/2006/main" xmlns:r="http://schemas.openxmlformats.org/officeDocument/2006/relationships" xmlns:p="http://schemas.openxmlformats.org/presentationml/2006/main">
  <p:tag name="NUM" val="3"/>
</p:tagLst>
</file>

<file path=ppt/tags/tag193.xml><?xml version="1.0" encoding="utf-8"?>
<p:tagLst xmlns:a="http://schemas.openxmlformats.org/drawingml/2006/main" xmlns:r="http://schemas.openxmlformats.org/officeDocument/2006/relationships" xmlns:p="http://schemas.openxmlformats.org/presentationml/2006/main">
  <p:tag name="NUM" val="4"/>
</p:tagLst>
</file>

<file path=ppt/tags/tag194.xml><?xml version="1.0" encoding="utf-8"?>
<p:tagLst xmlns:a="http://schemas.openxmlformats.org/drawingml/2006/main" xmlns:r="http://schemas.openxmlformats.org/officeDocument/2006/relationships" xmlns:p="http://schemas.openxmlformats.org/presentationml/2006/main">
  <p:tag name="NUM" val="5"/>
</p:tagLst>
</file>

<file path=ppt/tags/tag195.xml><?xml version="1.0" encoding="utf-8"?>
<p:tagLst xmlns:a="http://schemas.openxmlformats.org/drawingml/2006/main" xmlns:r="http://schemas.openxmlformats.org/officeDocument/2006/relationships" xmlns:p="http://schemas.openxmlformats.org/presentationml/2006/main">
  <p:tag name="NUM" val="1"/>
</p:tagLst>
</file>

<file path=ppt/tags/tag196.xml><?xml version="1.0" encoding="utf-8"?>
<p:tagLst xmlns:a="http://schemas.openxmlformats.org/drawingml/2006/main" xmlns:r="http://schemas.openxmlformats.org/officeDocument/2006/relationships" xmlns:p="http://schemas.openxmlformats.org/presentationml/2006/main">
  <p:tag name="NUM" val="2"/>
</p:tagLst>
</file>

<file path=ppt/tags/tag197.xml><?xml version="1.0" encoding="utf-8"?>
<p:tagLst xmlns:a="http://schemas.openxmlformats.org/drawingml/2006/main" xmlns:r="http://schemas.openxmlformats.org/officeDocument/2006/relationships" xmlns:p="http://schemas.openxmlformats.org/presentationml/2006/main">
  <p:tag name="NUM" val="1"/>
</p:tagLst>
</file>

<file path=ppt/tags/tag198.xml><?xml version="1.0" encoding="utf-8"?>
<p:tagLst xmlns:a="http://schemas.openxmlformats.org/drawingml/2006/main" xmlns:r="http://schemas.openxmlformats.org/officeDocument/2006/relationships" xmlns:p="http://schemas.openxmlformats.org/presentationml/2006/main">
  <p:tag name="NUM" val="1"/>
</p:tagLst>
</file>

<file path=ppt/tags/tag199.xml><?xml version="1.0" encoding="utf-8"?>
<p:tagLst xmlns:a="http://schemas.openxmlformats.org/drawingml/2006/main" xmlns:r="http://schemas.openxmlformats.org/officeDocument/2006/relationships" xmlns:p="http://schemas.openxmlformats.org/presentationml/2006/main">
  <p:tag name="NUM" val="2"/>
</p:tagLst>
</file>

<file path=ppt/tags/tag200.xml><?xml version="1.0" encoding="utf-8"?>
<p:tagLst xmlns:a="http://schemas.openxmlformats.org/drawingml/2006/main" xmlns:r="http://schemas.openxmlformats.org/officeDocument/2006/relationships" xmlns:p="http://schemas.openxmlformats.org/presentationml/2006/main">
  <p:tag name="NUM" val="1"/>
</p:tagLst>
</file>

<file path=ppt/tags/tag201.xml><?xml version="1.0" encoding="utf-8"?>
<p:tagLst xmlns:a="http://schemas.openxmlformats.org/drawingml/2006/main" xmlns:r="http://schemas.openxmlformats.org/officeDocument/2006/relationships" xmlns:p="http://schemas.openxmlformats.org/presentationml/2006/main">
  <p:tag name="NUM" val="1"/>
</p:tagLst>
</file>

<file path=ppt/tags/tag202.xml><?xml version="1.0" encoding="utf-8"?>
<p:tagLst xmlns:a="http://schemas.openxmlformats.org/drawingml/2006/main" xmlns:r="http://schemas.openxmlformats.org/officeDocument/2006/relationships" xmlns:p="http://schemas.openxmlformats.org/presentationml/2006/main">
  <p:tag name="NUM" val="2"/>
</p:tagLst>
</file>

<file path=ppt/tags/tag203.xml><?xml version="1.0" encoding="utf-8"?>
<p:tagLst xmlns:a="http://schemas.openxmlformats.org/drawingml/2006/main" xmlns:r="http://schemas.openxmlformats.org/officeDocument/2006/relationships" xmlns:p="http://schemas.openxmlformats.org/presentationml/2006/main">
  <p:tag name="NUM" val="1"/>
</p:tagLst>
</file>

<file path=ppt/tags/tag204.xml><?xml version="1.0" encoding="utf-8"?>
<p:tagLst xmlns:a="http://schemas.openxmlformats.org/drawingml/2006/main" xmlns:r="http://schemas.openxmlformats.org/officeDocument/2006/relationships" xmlns:p="http://schemas.openxmlformats.org/presentationml/2006/main">
  <p:tag name="NUM" val="2"/>
</p:tagLst>
</file>

<file path=ppt/tags/tag205.xml><?xml version="1.0" encoding="utf-8"?>
<p:tagLst xmlns:a="http://schemas.openxmlformats.org/drawingml/2006/main" xmlns:r="http://schemas.openxmlformats.org/officeDocument/2006/relationships" xmlns:p="http://schemas.openxmlformats.org/presentationml/2006/main">
  <p:tag name="NUM" val="1"/>
</p:tagLst>
</file>

<file path=ppt/tags/tag206.xml><?xml version="1.0" encoding="utf-8"?>
<p:tagLst xmlns:a="http://schemas.openxmlformats.org/drawingml/2006/main" xmlns:r="http://schemas.openxmlformats.org/officeDocument/2006/relationships" xmlns:p="http://schemas.openxmlformats.org/presentationml/2006/main">
  <p:tag name="NUM" val="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4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5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3.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6223</TotalTime>
  <Words>4200</Words>
  <Application>Microsoft Office PowerPoint</Application>
  <PresentationFormat>Widescreen</PresentationFormat>
  <Paragraphs>446</Paragraphs>
  <Slides>98</Slides>
  <Notes>0</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98</vt:i4>
      </vt:variant>
    </vt:vector>
  </HeadingPairs>
  <TitlesOfParts>
    <vt:vector size="103" baseType="lpstr">
      <vt:lpstr>Century Gothic</vt:lpstr>
      <vt:lpstr>Wingdings 3</vt:lpstr>
      <vt:lpstr>4_Ion</vt:lpstr>
      <vt:lpstr>5_Ion</vt:lpstr>
      <vt:lpstr>Ion</vt:lpstr>
      <vt:lpstr>Les technologies d'interface client</vt:lpstr>
      <vt:lpstr>Rappel du dernier cours</vt:lpstr>
      <vt:lpstr>Rappel du dernier cours</vt:lpstr>
      <vt:lpstr>Introduction aux technologies d'interface client.</vt:lpstr>
      <vt:lpstr>Introduction aux technologies d'interface client.</vt:lpstr>
      <vt:lpstr>Introduction</vt:lpstr>
      <vt:lpstr>Le langage HTML</vt:lpstr>
      <vt:lpstr>Le langage HTML</vt:lpstr>
      <vt:lpstr>Le langage HTML</vt:lpstr>
      <vt:lpstr>Le langage HTML</vt:lpstr>
      <vt:lpstr>Les formulaires</vt:lpstr>
      <vt:lpstr>Les formulaires</vt:lpstr>
      <vt:lpstr>Les formulaires</vt:lpstr>
      <vt:lpstr>Les codes d'entité</vt:lpstr>
      <vt:lpstr>Les codes d'entité</vt:lpstr>
      <vt:lpstr>Les codes d'entité</vt:lpstr>
      <vt:lpstr>Les codes d'entité</vt:lpstr>
      <vt:lpstr>Les codes d'entité</vt:lpstr>
      <vt:lpstr>Les codes d'entité</vt:lpstr>
      <vt:lpstr>Le langage JavaScript</vt:lpstr>
      <vt:lpstr>Le langage JavaScript</vt:lpstr>
      <vt:lpstr>Le langage JavaScript</vt:lpstr>
      <vt:lpstr>Manipulation du DOM</vt:lpstr>
      <vt:lpstr>Manipulation du DOM</vt:lpstr>
      <vt:lpstr>Manipulation du DOM</vt:lpstr>
      <vt:lpstr>getElementById()</vt:lpstr>
      <vt:lpstr>getElementById()</vt:lpstr>
      <vt:lpstr>getElementById()</vt:lpstr>
      <vt:lpstr>getElementsByClassName()</vt:lpstr>
      <vt:lpstr>getElementsByClassName()</vt:lpstr>
      <vt:lpstr>getElementsByClassName()</vt:lpstr>
      <vt:lpstr>querySelector()</vt:lpstr>
      <vt:lpstr>querySelector()</vt:lpstr>
      <vt:lpstr>querySelectorAll()</vt:lpstr>
      <vt:lpstr>querySelectorAll()</vt:lpstr>
      <vt:lpstr>Manipulation du DOM</vt:lpstr>
      <vt:lpstr>Communication asynchrone avec AJAX</vt:lpstr>
      <vt:lpstr>Rôle</vt:lpstr>
      <vt:lpstr>Avantages de la communication asynchrone</vt:lpstr>
      <vt:lpstr>Syntaxe de la communication asynchrone</vt:lpstr>
      <vt:lpstr>Concepts préalables en JavaScript</vt:lpstr>
      <vt:lpstr>Concepts préalables en JavaScript</vt:lpstr>
      <vt:lpstr>Les fonctions anonymes</vt:lpstr>
      <vt:lpstr>Les fonctions anonymes</vt:lpstr>
      <vt:lpstr>Les fonctions anonymes</vt:lpstr>
      <vt:lpstr>Les fonctions anonymes</vt:lpstr>
      <vt:lpstr>Les fonctions anonymes</vt:lpstr>
      <vt:lpstr>Les fonctions « Callback »</vt:lpstr>
      <vt:lpstr>Objet XMLHttpRequest </vt:lpstr>
      <vt:lpstr>Objet XMLHttpRequest </vt:lpstr>
      <vt:lpstr>Environnement de développement</vt:lpstr>
      <vt:lpstr>Environnement de développement</vt:lpstr>
      <vt:lpstr>Environnement de développement</vt:lpstr>
      <vt:lpstr>Environnement de développement</vt:lpstr>
      <vt:lpstr>Environnement de développement</vt:lpstr>
      <vt:lpstr>Environnement de développement</vt:lpstr>
      <vt:lpstr>Environnement de développement </vt:lpstr>
      <vt:lpstr>Environnement de développement</vt:lpstr>
      <vt:lpstr>L'environnement d'exécution</vt:lpstr>
      <vt:lpstr>Petit résumé</vt:lpstr>
      <vt:lpstr>Exécution de requêtes AJAX</vt:lpstr>
      <vt:lpstr>Exécution de requêtes AJAX</vt:lpstr>
      <vt:lpstr>Séquence</vt:lpstr>
      <vt:lpstr>Syntaxe: POST VS GET</vt:lpstr>
      <vt:lpstr>Syntaxe: Requête AJAX (GET)</vt:lpstr>
      <vt:lpstr>Syntaxe: Requête AJAX (POST)</vt:lpstr>
      <vt:lpstr>Validation des formulaires</vt:lpstr>
      <vt:lpstr>Validation des formulaires</vt:lpstr>
      <vt:lpstr>Validation des formulaires</vt:lpstr>
      <vt:lpstr>Validation des formulaires</vt:lpstr>
      <vt:lpstr>Validation des formulaires</vt:lpstr>
      <vt:lpstr>Validation des formulaires</vt:lpstr>
      <vt:lpstr>Validation des formulaires</vt:lpstr>
      <vt:lpstr>Validation des formulaires</vt:lpstr>
      <vt:lpstr>Validation des formulaires</vt:lpstr>
      <vt:lpstr>Validation des formulaires</vt:lpstr>
      <vt:lpstr>Validation des formulaires</vt:lpstr>
      <vt:lpstr>La librairie Bootstrap</vt:lpstr>
      <vt:lpstr>La librairie Bootstrap</vt:lpstr>
      <vt:lpstr>La librairie Bootstrap</vt:lpstr>
      <vt:lpstr>Importation de bootstrap</vt:lpstr>
      <vt:lpstr>La librairie Bootstrap</vt:lpstr>
      <vt:lpstr>Les menus de navigation</vt:lpstr>
      <vt:lpstr>Les menus de navigation</vt:lpstr>
      <vt:lpstr>Les menus de navigation</vt:lpstr>
      <vt:lpstr>Les tableaux</vt:lpstr>
      <vt:lpstr>Les tableaux</vt:lpstr>
      <vt:lpstr>Les formulaires</vt:lpstr>
      <vt:lpstr>Les formulaires</vt:lpstr>
      <vt:lpstr>Les boutons</vt:lpstr>
      <vt:lpstr>Les boutons</vt:lpstr>
      <vt:lpstr>Intégration de bootstrap</vt:lpstr>
      <vt:lpstr>Conclusion</vt:lpstr>
      <vt:lpstr>Conclusion</vt:lpstr>
      <vt:lpstr>Prochain cours</vt:lpstr>
      <vt:lpstr>Prochain cours</vt:lpstr>
      <vt:lpstr>Questions?</vt:lpstr>
      <vt:lpstr>Références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Alexandre Mageau-Pétrin</dc:creator>
  <cp:lastModifiedBy>Alexandre Mageau-Pétrin</cp:lastModifiedBy>
  <cp:revision>469</cp:revision>
  <dcterms:created xsi:type="dcterms:W3CDTF">2019-01-03T23:05:02Z</dcterms:created>
  <dcterms:modified xsi:type="dcterms:W3CDTF">2026-04-23T19:47:20Z</dcterms:modified>
</cp:coreProperties>
</file>