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14" r:id="rId2"/>
  </p:sldMasterIdLst>
  <p:sldIdLst>
    <p:sldId id="256" r:id="rId3"/>
    <p:sldId id="306" r:id="rId4"/>
    <p:sldId id="305" r:id="rId5"/>
    <p:sldId id="340" r:id="rId6"/>
    <p:sldId id="304" r:id="rId7"/>
    <p:sldId id="307" r:id="rId8"/>
    <p:sldId id="366" r:id="rId9"/>
    <p:sldId id="268" r:id="rId10"/>
    <p:sldId id="308" r:id="rId11"/>
    <p:sldId id="365" r:id="rId12"/>
    <p:sldId id="309" r:id="rId13"/>
    <p:sldId id="310" r:id="rId14"/>
    <p:sldId id="444" r:id="rId15"/>
    <p:sldId id="377" r:id="rId16"/>
    <p:sldId id="258" r:id="rId17"/>
    <p:sldId id="445" r:id="rId18"/>
    <p:sldId id="492" r:id="rId19"/>
    <p:sldId id="493" r:id="rId20"/>
    <p:sldId id="509" r:id="rId21"/>
    <p:sldId id="454" r:id="rId22"/>
    <p:sldId id="510" r:id="rId23"/>
    <p:sldId id="513" r:id="rId24"/>
    <p:sldId id="511" r:id="rId25"/>
    <p:sldId id="514" r:id="rId26"/>
    <p:sldId id="512" r:id="rId27"/>
    <p:sldId id="448" r:id="rId28"/>
    <p:sldId id="449" r:id="rId29"/>
    <p:sldId id="500" r:id="rId30"/>
    <p:sldId id="451" r:id="rId31"/>
    <p:sldId id="452" r:id="rId32"/>
    <p:sldId id="453" r:id="rId33"/>
    <p:sldId id="455" r:id="rId34"/>
    <p:sldId id="551" r:id="rId35"/>
    <p:sldId id="501" r:id="rId36"/>
    <p:sldId id="502" r:id="rId37"/>
    <p:sldId id="556" r:id="rId38"/>
    <p:sldId id="503" r:id="rId39"/>
    <p:sldId id="506" r:id="rId40"/>
    <p:sldId id="507" r:id="rId41"/>
    <p:sldId id="504" r:id="rId42"/>
    <p:sldId id="505" r:id="rId43"/>
    <p:sldId id="446" r:id="rId44"/>
    <p:sldId id="456" r:id="rId45"/>
    <p:sldId id="477" r:id="rId46"/>
    <p:sldId id="479" r:id="rId47"/>
    <p:sldId id="480" r:id="rId48"/>
    <p:sldId id="489" r:id="rId49"/>
    <p:sldId id="490" r:id="rId50"/>
    <p:sldId id="555" r:id="rId51"/>
    <p:sldId id="491" r:id="rId52"/>
    <p:sldId id="457" r:id="rId53"/>
    <p:sldId id="478" r:id="rId54"/>
    <p:sldId id="458" r:id="rId55"/>
    <p:sldId id="461" r:id="rId56"/>
    <p:sldId id="462" r:id="rId57"/>
    <p:sldId id="463" r:id="rId58"/>
    <p:sldId id="464" r:id="rId59"/>
    <p:sldId id="465" r:id="rId60"/>
    <p:sldId id="466" r:id="rId61"/>
    <p:sldId id="467" r:id="rId62"/>
    <p:sldId id="468" r:id="rId63"/>
    <p:sldId id="470" r:id="rId64"/>
    <p:sldId id="471" r:id="rId65"/>
    <p:sldId id="481" r:id="rId66"/>
    <p:sldId id="335" r:id="rId67"/>
    <p:sldId id="346" r:id="rId68"/>
    <p:sldId id="432" r:id="rId69"/>
    <p:sldId id="433" r:id="rId70"/>
    <p:sldId id="553" r:id="rId71"/>
    <p:sldId id="483" r:id="rId72"/>
    <p:sldId id="337" r:id="rId73"/>
    <p:sldId id="406" r:id="rId74"/>
    <p:sldId id="385" r:id="rId75"/>
    <p:sldId id="459" r:id="rId76"/>
    <p:sldId id="460" r:id="rId77"/>
    <p:sldId id="485" r:id="rId78"/>
    <p:sldId id="472" r:id="rId79"/>
    <p:sldId id="515" r:id="rId80"/>
    <p:sldId id="516" r:id="rId81"/>
    <p:sldId id="517" r:id="rId82"/>
    <p:sldId id="557" r:id="rId83"/>
    <p:sldId id="558" r:id="rId84"/>
    <p:sldId id="559" r:id="rId85"/>
    <p:sldId id="519" r:id="rId86"/>
    <p:sldId id="520" r:id="rId87"/>
    <p:sldId id="521" r:id="rId88"/>
    <p:sldId id="522" r:id="rId89"/>
    <p:sldId id="523" r:id="rId90"/>
    <p:sldId id="524" r:id="rId91"/>
    <p:sldId id="525" r:id="rId92"/>
    <p:sldId id="554" r:id="rId93"/>
    <p:sldId id="526" r:id="rId94"/>
    <p:sldId id="527" r:id="rId95"/>
    <p:sldId id="367" r:id="rId96"/>
    <p:sldId id="561" r:id="rId97"/>
    <p:sldId id="528" r:id="rId98"/>
    <p:sldId id="529" r:id="rId99"/>
    <p:sldId id="530" r:id="rId100"/>
    <p:sldId id="532" r:id="rId101"/>
    <p:sldId id="533" r:id="rId102"/>
    <p:sldId id="534" r:id="rId103"/>
    <p:sldId id="535" r:id="rId104"/>
    <p:sldId id="536" r:id="rId105"/>
    <p:sldId id="537" r:id="rId106"/>
    <p:sldId id="538" r:id="rId107"/>
    <p:sldId id="540" r:id="rId108"/>
    <p:sldId id="541" r:id="rId109"/>
    <p:sldId id="542" r:id="rId110"/>
    <p:sldId id="543" r:id="rId111"/>
    <p:sldId id="544" r:id="rId112"/>
    <p:sldId id="545" r:id="rId113"/>
    <p:sldId id="546" r:id="rId114"/>
    <p:sldId id="560" r:id="rId115"/>
    <p:sldId id="548" r:id="rId116"/>
    <p:sldId id="547" r:id="rId117"/>
    <p:sldId id="550" r:id="rId118"/>
    <p:sldId id="321" r:id="rId119"/>
    <p:sldId id="322" r:id="rId120"/>
    <p:sldId id="294" r:id="rId121"/>
    <p:sldId id="298" r:id="rId122"/>
    <p:sldId id="295" r:id="rId123"/>
    <p:sldId id="323" r:id="rId1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tableStyles" Target="tableStyle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990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125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2583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2347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3136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8286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278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476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0521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7103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6420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44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1706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70345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9547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8126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58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7157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82162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17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2713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700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18545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6345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3866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8736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091318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838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543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470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432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200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842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530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3548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2026-04-16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2804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5" Type="http://schemas.openxmlformats.org/officeDocument/2006/relationships/image" Target="../media/image48.png"/><Relationship Id="rId4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tags" Target="../tags/tag235.xml"/><Relationship Id="rId7" Type="http://schemas.openxmlformats.org/officeDocument/2006/relationships/image" Target="../media/image50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tags" Target="../tags/tag241.xml"/><Relationship Id="rId7" Type="http://schemas.openxmlformats.org/officeDocument/2006/relationships/image" Target="../media/image52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5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55.png"/><Relationship Id="rId4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57.png"/><Relationship Id="rId4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9.xml"/><Relationship Id="rId1" Type="http://schemas.openxmlformats.org/officeDocument/2006/relationships/tags" Target="../tags/tag2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hyperlink" Target="http://www.alexandremageau.ca/" TargetMode="Externa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0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2.xml"/><Relationship Id="rId1" Type="http://schemas.openxmlformats.org/officeDocument/2006/relationships/tags" Target="../tags/tag26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5" Type="http://schemas.openxmlformats.org/officeDocument/2006/relationships/image" Target="../media/image58.png"/><Relationship Id="rId4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5" Type="http://schemas.openxmlformats.org/officeDocument/2006/relationships/image" Target="../media/image59.png"/><Relationship Id="rId4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5" Type="http://schemas.openxmlformats.org/officeDocument/2006/relationships/image" Target="../media/image61.png"/><Relationship Id="rId4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tags" Target="../tags/tag277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5" Type="http://schemas.openxmlformats.org/officeDocument/2006/relationships/image" Target="../media/image62.png"/><Relationship Id="rId4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8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4" Type="http://schemas.openxmlformats.org/officeDocument/2006/relationships/image" Target="../media/image63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5" Type="http://schemas.openxmlformats.org/officeDocument/2006/relationships/hyperlink" Target="https://www.microsoft.com/en-au/sql-server/sql-server-editions-express" TargetMode="External"/><Relationship Id="rId4" Type="http://schemas.openxmlformats.org/officeDocument/2006/relationships/hyperlink" Target="https://docs.microsoft.com/en-us/sql/ssms/download-sql-server-management-studio-ssms?view=sql-server-2017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hyperlink" Target="http://www.alexandremageau.c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11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hyperlink" Target="https://www.alexandremageau.ca/developpement-web-en-asp-net-2026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hyperlink" Target="https://visualstudio.microsoft.com/vs/community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4" Type="http://schemas.openxmlformats.org/officeDocument/2006/relationships/hyperlink" Target="https://www.microsoft.com/en-us/sql-server/sql-server-downloads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4" Type="http://schemas.openxmlformats.org/officeDocument/2006/relationships/image" Target="../media/image2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23.png"/><Relationship Id="rId5" Type="http://schemas.openxmlformats.org/officeDocument/2006/relationships/hyperlink" Target="https://learn.microsoft.com/en-us/ssms/install/install?view=sql-server-2017" TargetMode="External"/><Relationship Id="rId4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image" Target="../media/image29.png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7" Type="http://schemas.openxmlformats.org/officeDocument/2006/relationships/image" Target="../media/image31.pn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3.xml"/><Relationship Id="rId1" Type="http://schemas.openxmlformats.org/officeDocument/2006/relationships/tags" Target="../tags/tag21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7" Type="http://schemas.openxmlformats.org/officeDocument/2006/relationships/image" Target="../media/image43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A726-E156-4232-9CA0-BC14DEBBE682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43193" y="1447799"/>
            <a:ext cx="10705613" cy="3329581"/>
          </a:xfrm>
        </p:spPr>
        <p:txBody>
          <a:bodyPr/>
          <a:lstStyle/>
          <a:p>
            <a:r>
              <a:rPr lang="fr-CA" sz="6600" dirty="0"/>
              <a:t>Développement d'application web en ASP.NET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00B417-A8EB-48F2-AA48-5799C83061D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299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Absence </a:t>
            </a:r>
            <a:r>
              <a:rPr lang="en-US" dirty="0" err="1"/>
              <a:t>ou</a:t>
            </a:r>
            <a:r>
              <a:rPr lang="en-US" dirty="0"/>
              <a:t> retard au </a:t>
            </a:r>
            <a:r>
              <a:rPr lang="en-US" dirty="0" err="1"/>
              <a:t>cours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Retard</a:t>
            </a:r>
          </a:p>
          <a:p>
            <a:pPr lvl="1"/>
            <a:r>
              <a:rPr lang="en-US" dirty="0"/>
              <a:t>Essayer d’être </a:t>
            </a:r>
            <a:r>
              <a:rPr lang="en-US" dirty="0" err="1"/>
              <a:t>discret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entrant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classe</a:t>
            </a:r>
            <a:endParaRPr lang="en-US" dirty="0"/>
          </a:p>
          <a:p>
            <a:pPr lvl="1"/>
            <a:r>
              <a:rPr lang="en-US" dirty="0"/>
              <a:t>Si le retard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, essayer de me </a:t>
            </a:r>
            <a:r>
              <a:rPr lang="en-US" dirty="0" err="1"/>
              <a:t>prévenir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d’avance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Absence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absent, je </a:t>
            </a:r>
            <a:r>
              <a:rPr lang="en-US" dirty="0" err="1"/>
              <a:t>vous</a:t>
            </a:r>
            <a:r>
              <a:rPr lang="en-US" dirty="0"/>
              <a:t> encourage à bien </a:t>
            </a:r>
            <a:r>
              <a:rPr lang="en-US" dirty="0" err="1"/>
              <a:t>étudier</a:t>
            </a:r>
            <a:r>
              <a:rPr lang="en-US" dirty="0"/>
              <a:t> les notes et me </a:t>
            </a:r>
            <a:r>
              <a:rPr lang="en-US" dirty="0" err="1"/>
              <a:t>contacter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des questions.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 à un </a:t>
            </a:r>
            <a:r>
              <a:rPr lang="en-US" dirty="0" err="1"/>
              <a:t>examen</a:t>
            </a:r>
            <a:r>
              <a:rPr lang="en-US" dirty="0"/>
              <a:t>, </a:t>
            </a:r>
            <a:r>
              <a:rPr lang="en-US" dirty="0" err="1"/>
              <a:t>prévenez-moi</a:t>
            </a:r>
            <a:r>
              <a:rPr lang="en-US" dirty="0"/>
              <a:t> le plus </a:t>
            </a:r>
            <a:r>
              <a:rPr lang="en-US" dirty="0" err="1"/>
              <a:t>d’avance</a:t>
            </a:r>
            <a:r>
              <a:rPr lang="en-US" dirty="0"/>
              <a:t> que possible. Un billet </a:t>
            </a:r>
            <a:r>
              <a:rPr lang="en-US" dirty="0" err="1"/>
              <a:t>médical</a:t>
            </a:r>
            <a:r>
              <a:rPr lang="en-US" dirty="0"/>
              <a:t> </a:t>
            </a:r>
            <a:r>
              <a:rPr lang="en-US" dirty="0" err="1"/>
              <a:t>pourrait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exigé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9757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7) </a:t>
            </a:r>
            <a:r>
              <a:rPr lang="en-CA" dirty="0" err="1"/>
              <a:t>Cliquez</a:t>
            </a:r>
            <a:r>
              <a:rPr lang="en-CA" dirty="0"/>
              <a:t> sur "Advanced"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D303D-DB80-7BDA-A013-7B6275C001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12241" y="2533560"/>
            <a:ext cx="3333803" cy="41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525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8) Copier la </a:t>
            </a:r>
            <a:r>
              <a:rPr lang="en-CA" dirty="0" err="1"/>
              <a:t>chaine</a:t>
            </a:r>
            <a:r>
              <a:rPr lang="en-CA" dirty="0"/>
              <a:t> de connexion dans un bloc-notes. Nous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aurons</a:t>
            </a:r>
            <a:r>
              <a:rPr lang="en-CA" dirty="0"/>
              <a:t> </a:t>
            </a:r>
            <a:r>
              <a:rPr lang="en-CA" dirty="0" err="1"/>
              <a:t>besoin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.</a:t>
            </a:r>
            <a:endParaRPr lang="fr-C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6B8BE5-0B04-4E5F-0D3E-8FF2DB0A5F2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948694" y="2905404"/>
            <a:ext cx="7055047" cy="11681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80B841-A7A5-C0EF-207B-B8239E700F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72733" y="2905403"/>
            <a:ext cx="3348496" cy="381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7289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9) </a:t>
            </a:r>
            <a:r>
              <a:rPr lang="en-CA" dirty="0" err="1"/>
              <a:t>Cliquez</a:t>
            </a:r>
            <a:r>
              <a:rPr lang="en-CA" dirty="0"/>
              <a:t> sur "OK" deux </a:t>
            </a:r>
            <a:r>
              <a:rPr lang="en-CA" dirty="0" err="1"/>
              <a:t>fois</a:t>
            </a:r>
            <a:r>
              <a:rPr lang="en-CA" dirty="0"/>
              <a:t> pour </a:t>
            </a:r>
            <a:r>
              <a:rPr lang="en-CA" dirty="0" err="1"/>
              <a:t>revenir</a:t>
            </a:r>
            <a:r>
              <a:rPr lang="en-CA" dirty="0"/>
              <a:t> à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dans Visual Studio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89741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23) Sous "</a:t>
            </a:r>
            <a:r>
              <a:rPr lang="en-CA" dirty="0" err="1"/>
              <a:t>AfficherTable.cshtml</a:t>
            </a:r>
            <a:r>
              <a:rPr lang="en-CA" dirty="0"/>
              <a:t>", </a:t>
            </a:r>
            <a:r>
              <a:rPr lang="en-CA" dirty="0" err="1"/>
              <a:t>ouvrez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/>
              <a:t>"AfficherClient.</a:t>
            </a:r>
            <a:r>
              <a:rPr lang="en-CA" dirty="0" err="1"/>
              <a:t>cshtml.cs</a:t>
            </a:r>
            <a:r>
              <a:rPr lang="en-CA" dirty="0"/>
              <a:t>"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9CA69E-9BD2-481F-A744-1F4B51202C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8575" y="2539014"/>
            <a:ext cx="3391373" cy="41630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B60AF5-8A19-44A8-88C4-5473058AE6A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96755" y="2553927"/>
            <a:ext cx="5194185" cy="398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3889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9"/>
            <a:ext cx="10215717" cy="477218"/>
          </a:xfrm>
        </p:spPr>
        <p:txBody>
          <a:bodyPr>
            <a:normAutofit fontScale="92500"/>
          </a:bodyPr>
          <a:lstStyle/>
          <a:p>
            <a:r>
              <a:rPr lang="en-CA" dirty="0"/>
              <a:t>24) Copier le code </a:t>
            </a:r>
            <a:r>
              <a:rPr lang="en-CA" dirty="0" err="1"/>
              <a:t>suivant</a:t>
            </a:r>
            <a:r>
              <a:rPr lang="en-CA" dirty="0"/>
              <a:t> à la </a:t>
            </a:r>
            <a:r>
              <a:rPr lang="en-CA" dirty="0" err="1"/>
              <a:t>ligne</a:t>
            </a:r>
            <a:r>
              <a:rPr lang="en-CA" dirty="0"/>
              <a:t> 14. Ce dernier se </a:t>
            </a:r>
            <a:r>
              <a:rPr lang="en-CA" dirty="0" err="1"/>
              <a:t>trouve</a:t>
            </a:r>
            <a:r>
              <a:rPr lang="en-CA" dirty="0"/>
              <a:t> sur le site du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536860-18DA-A536-604B-A64C3DE4DA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1109" y="2729808"/>
            <a:ext cx="8880815" cy="353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8302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25) Vous </a:t>
            </a:r>
            <a:r>
              <a:rPr lang="en-CA" dirty="0" err="1"/>
              <a:t>aurez</a:t>
            </a:r>
            <a:r>
              <a:rPr lang="en-CA" dirty="0"/>
              <a:t> des mots-</a:t>
            </a:r>
            <a:r>
              <a:rPr lang="en-CA" dirty="0" err="1"/>
              <a:t>clés</a:t>
            </a:r>
            <a:r>
              <a:rPr lang="en-CA" dirty="0"/>
              <a:t> </a:t>
            </a:r>
            <a:r>
              <a:rPr lang="en-CA" dirty="0" err="1"/>
              <a:t>soulignés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rouge. </a:t>
            </a:r>
            <a:r>
              <a:rPr lang="en-CA" dirty="0" err="1"/>
              <a:t>Placez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curseur</a:t>
            </a:r>
            <a:r>
              <a:rPr lang="en-CA" dirty="0"/>
              <a:t> sur “</a:t>
            </a:r>
            <a:r>
              <a:rPr lang="en-CA" dirty="0" err="1"/>
              <a:t>SqlConnection</a:t>
            </a:r>
            <a:r>
              <a:rPr lang="en-CA" dirty="0"/>
              <a:t>” et </a:t>
            </a:r>
            <a:r>
              <a:rPr lang="en-CA" dirty="0" err="1"/>
              <a:t>effectuez</a:t>
            </a:r>
            <a:r>
              <a:rPr lang="en-CA" dirty="0"/>
              <a:t> </a:t>
            </a:r>
            <a:r>
              <a:rPr lang="en-CA" dirty="0" err="1"/>
              <a:t>l’installation</a:t>
            </a:r>
            <a:r>
              <a:rPr lang="en-CA" dirty="0"/>
              <a:t> du package “</a:t>
            </a:r>
            <a:r>
              <a:rPr lang="en-CA" dirty="0" err="1"/>
              <a:t>Microsoft.Data.SqlClient</a:t>
            </a:r>
            <a:r>
              <a:rPr lang="en-CA" dirty="0"/>
              <a:t>”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816E75-7AE3-FFAE-F0CA-D2E05E776FE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9939" y="3309708"/>
            <a:ext cx="7401958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6834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27) Dans la variable "</a:t>
            </a:r>
            <a:r>
              <a:rPr lang="en-CA" dirty="0" err="1"/>
              <a:t>connectionString</a:t>
            </a:r>
            <a:r>
              <a:rPr lang="en-CA" dirty="0"/>
              <a:t>", changer la </a:t>
            </a:r>
            <a:r>
              <a:rPr lang="en-CA" dirty="0" err="1"/>
              <a:t>valeur</a:t>
            </a:r>
            <a:r>
              <a:rPr lang="en-CA" dirty="0"/>
              <a:t> de "Data Source" pour la </a:t>
            </a:r>
            <a:r>
              <a:rPr lang="en-CA" dirty="0" err="1"/>
              <a:t>chaine</a:t>
            </a:r>
            <a:r>
              <a:rPr lang="en-CA" dirty="0"/>
              <a:t> de connexion que 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copiée</a:t>
            </a:r>
            <a:r>
              <a:rPr lang="en-CA" dirty="0"/>
              <a:t> plus </a:t>
            </a:r>
            <a:r>
              <a:rPr lang="en-CA" dirty="0" err="1"/>
              <a:t>tôt</a:t>
            </a:r>
            <a:r>
              <a:rPr lang="en-CA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D6DB2F-1157-243C-8758-D4EC21E5BA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1462" y="2914657"/>
            <a:ext cx="8880815" cy="353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2910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28) Dans la page "</a:t>
            </a:r>
            <a:r>
              <a:rPr lang="en-CA" dirty="0" err="1"/>
              <a:t>AfficherClient.cshtml</a:t>
            </a:r>
            <a:r>
              <a:rPr lang="en-CA" dirty="0"/>
              <a:t>", le code </a:t>
            </a:r>
            <a:r>
              <a:rPr lang="en-CA" dirty="0" err="1"/>
              <a:t>suivant</a:t>
            </a:r>
            <a:r>
              <a:rPr lang="en-CA" dirty="0"/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F64383-E68B-43A7-BEE0-458CEF452B5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820" y="3055768"/>
            <a:ext cx="54483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873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29) </a:t>
            </a:r>
            <a:r>
              <a:rPr lang="en-CA" dirty="0" err="1"/>
              <a:t>Démarrer</a:t>
            </a:r>
            <a:r>
              <a:rPr lang="en-CA" dirty="0"/>
              <a:t> </a:t>
            </a:r>
            <a:r>
              <a:rPr lang="en-CA" dirty="0" err="1"/>
              <a:t>l'application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cliquant</a:t>
            </a:r>
            <a:r>
              <a:rPr lang="en-CA" dirty="0"/>
              <a:t> sur "IIS Express". </a:t>
            </a:r>
            <a:r>
              <a:rPr lang="en-CA" dirty="0" err="1"/>
              <a:t>Cliquez</a:t>
            </a:r>
            <a:r>
              <a:rPr lang="en-CA" dirty="0"/>
              <a:t> sur </a:t>
            </a:r>
            <a:r>
              <a:rPr lang="en-CA" dirty="0" err="1"/>
              <a:t>l'élément</a:t>
            </a:r>
            <a:r>
              <a:rPr lang="en-CA" dirty="0"/>
              <a:t> "</a:t>
            </a:r>
            <a:r>
              <a:rPr lang="en-CA" dirty="0" err="1"/>
              <a:t>Afficher</a:t>
            </a:r>
            <a:r>
              <a:rPr lang="en-CA" dirty="0"/>
              <a:t> Client" du menu. </a:t>
            </a:r>
            <a:r>
              <a:rPr lang="en-CA" dirty="0" err="1"/>
              <a:t>Assurez-vous</a:t>
            </a:r>
            <a:r>
              <a:rPr lang="en-CA" dirty="0"/>
              <a:t> que le </a:t>
            </a:r>
            <a:r>
              <a:rPr lang="en-CA" dirty="0" err="1"/>
              <a:t>contenu</a:t>
            </a:r>
            <a:r>
              <a:rPr lang="en-CA" dirty="0"/>
              <a:t> de la table affiche </a:t>
            </a:r>
            <a:r>
              <a:rPr lang="en-CA" dirty="0" err="1"/>
              <a:t>correctement</a:t>
            </a:r>
            <a:r>
              <a:rPr lang="en-CA" dirty="0"/>
              <a:t>.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921862-3E96-4116-8CC1-BABA399EE04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9233" y="3429000"/>
            <a:ext cx="49434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1630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E49D9-DA47-4351-B394-C819631490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FD03A-8FE0-4460-ADE7-EA92A14A63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démarche que nous </a:t>
            </a:r>
            <a:r>
              <a:rPr lang="en-CA" dirty="0" err="1"/>
              <a:t>venons</a:t>
            </a:r>
            <a:r>
              <a:rPr lang="en-CA" dirty="0"/>
              <a:t> </a:t>
            </a:r>
            <a:r>
              <a:rPr lang="en-CA" dirty="0" err="1"/>
              <a:t>d’effectuer</a:t>
            </a:r>
            <a:r>
              <a:rPr lang="en-CA" dirty="0"/>
              <a:t> </a:t>
            </a:r>
            <a:r>
              <a:rPr lang="en-CA" dirty="0" err="1"/>
              <a:t>démontre</a:t>
            </a:r>
            <a:r>
              <a:rPr lang="en-CA" dirty="0"/>
              <a:t> que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environnement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configuré</a:t>
            </a:r>
            <a:r>
              <a:rPr lang="en-CA" dirty="0"/>
              <a:t> pour les </a:t>
            </a:r>
            <a:r>
              <a:rPr lang="en-CA" dirty="0" err="1"/>
              <a:t>besoins</a:t>
            </a:r>
            <a:r>
              <a:rPr lang="en-CA" dirty="0"/>
              <a:t> du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Dans les </a:t>
            </a:r>
            <a:r>
              <a:rPr lang="en-CA" dirty="0" err="1"/>
              <a:t>prochains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couvrirons</a:t>
            </a:r>
            <a:r>
              <a:rPr lang="en-CA" dirty="0"/>
              <a:t> </a:t>
            </a:r>
            <a:r>
              <a:rPr lang="en-CA" dirty="0" err="1"/>
              <a:t>certains</a:t>
            </a:r>
            <a:r>
              <a:rPr lang="en-CA" dirty="0"/>
              <a:t> concepts </a:t>
            </a:r>
            <a:r>
              <a:rPr lang="en-CA" dirty="0" err="1"/>
              <a:t>préalables</a:t>
            </a:r>
            <a:r>
              <a:rPr lang="en-CA" dirty="0"/>
              <a:t> pour bien </a:t>
            </a:r>
            <a:r>
              <a:rPr lang="en-CA" dirty="0" err="1"/>
              <a:t>comprendre</a:t>
            </a:r>
            <a:r>
              <a:rPr lang="en-CA" dirty="0"/>
              <a:t> ASP.NET Core et </a:t>
            </a:r>
            <a:r>
              <a:rPr lang="en-CA" dirty="0" err="1"/>
              <a:t>commencerons</a:t>
            </a:r>
            <a:r>
              <a:rPr lang="en-CA" dirty="0"/>
              <a:t> ensuite à </a:t>
            </a:r>
            <a:r>
              <a:rPr lang="en-CA" dirty="0" err="1"/>
              <a:t>bâtir</a:t>
            </a:r>
            <a:r>
              <a:rPr lang="en-CA" dirty="0"/>
              <a:t> </a:t>
            </a:r>
            <a:r>
              <a:rPr lang="en-CA" dirty="0" err="1"/>
              <a:t>nos</a:t>
            </a:r>
            <a:r>
              <a:rPr lang="en-CA" dirty="0"/>
              <a:t> premières applications.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0971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9087-8689-4329-A595-24CEDF95E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Ressources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15347-FBFB-488D-ABB3-DFB6226B03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Site du </a:t>
            </a:r>
            <a:r>
              <a:rPr lang="en-CA" dirty="0" err="1"/>
              <a:t>cours</a:t>
            </a:r>
            <a:r>
              <a:rPr lang="en-CA" dirty="0"/>
              <a:t> (</a:t>
            </a:r>
            <a:r>
              <a:rPr lang="en-CA" dirty="0">
                <a:hlinkClick r:id="rId4"/>
              </a:rPr>
              <a:t>www.alexandremageau.ca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Diapositives </a:t>
            </a:r>
          </a:p>
          <a:p>
            <a:pPr lvl="1"/>
            <a:r>
              <a:rPr lang="en-CA" dirty="0"/>
              <a:t>Site de </a:t>
            </a:r>
            <a:r>
              <a:rPr lang="en-CA" dirty="0" err="1"/>
              <a:t>références</a:t>
            </a:r>
            <a:r>
              <a:rPr lang="en-CA" dirty="0"/>
              <a:t> (à la fin des </a:t>
            </a:r>
            <a:r>
              <a:rPr lang="en-CA" dirty="0" err="1"/>
              <a:t>diapositives</a:t>
            </a:r>
            <a:r>
              <a:rPr lang="en-CA" dirty="0"/>
              <a:t>)</a:t>
            </a:r>
          </a:p>
          <a:p>
            <a:pPr lvl="1"/>
            <a:r>
              <a:rPr lang="en-CA" dirty="0" err="1"/>
              <a:t>Exercices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6076084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Soumettre un projet</a:t>
            </a:r>
          </a:p>
        </p:txBody>
      </p:sp>
    </p:spTree>
    <p:extLst>
      <p:ext uri="{BB962C8B-B14F-4D97-AF65-F5344CB8AC3E}">
        <p14:creationId xmlns:p14="http://schemas.microsoft.com/office/powerpoint/2010/main" val="376359208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131F-9CE6-44C7-BEF4-30ED907B0D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17452-05E4-4D52-B90D-7100EFF09AB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Que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pour </a:t>
            </a:r>
            <a:r>
              <a:rPr lang="en-CA" dirty="0" err="1"/>
              <a:t>avoir</a:t>
            </a:r>
            <a:r>
              <a:rPr lang="en-CA" dirty="0"/>
              <a:t> de la </a:t>
            </a:r>
            <a:r>
              <a:rPr lang="en-CA" dirty="0" err="1"/>
              <a:t>rétroaction</a:t>
            </a:r>
            <a:r>
              <a:rPr lang="en-CA" dirty="0"/>
              <a:t> sur un </a:t>
            </a:r>
            <a:r>
              <a:rPr lang="en-CA" dirty="0" err="1"/>
              <a:t>exercice</a:t>
            </a:r>
            <a:r>
              <a:rPr lang="en-CA" dirty="0"/>
              <a:t>, pour </a:t>
            </a:r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examen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de session,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aurez</a:t>
            </a:r>
            <a:r>
              <a:rPr lang="en-CA" dirty="0"/>
              <a:t> à </a:t>
            </a:r>
            <a:r>
              <a:rPr lang="en-CA" dirty="0" err="1"/>
              <a:t>envoyer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par courriel à un certain moment.</a:t>
            </a:r>
          </a:p>
          <a:p>
            <a:endParaRPr lang="en-CA" dirty="0"/>
          </a:p>
          <a:p>
            <a:r>
              <a:rPr lang="en-CA" dirty="0" err="1"/>
              <a:t>Voici</a:t>
            </a:r>
            <a:r>
              <a:rPr lang="en-CA" dirty="0"/>
              <a:t> comment le faire.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3486076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131F-9CE6-44C7-BEF4-30ED907B0D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17452-05E4-4D52-B90D-7100EFF09AB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272683"/>
            <a:ext cx="6442707" cy="3975716"/>
          </a:xfrm>
        </p:spPr>
        <p:txBody>
          <a:bodyPr/>
          <a:lstStyle/>
          <a:p>
            <a:r>
              <a:rPr lang="en-CA" dirty="0"/>
              <a:t>Dans Visual Studio, </a:t>
            </a:r>
            <a:r>
              <a:rPr lang="en-CA" dirty="0" err="1"/>
              <a:t>appuyez</a:t>
            </a:r>
            <a:r>
              <a:rPr lang="en-CA" dirty="0"/>
              <a:t> avec le bouton droit de la </a:t>
            </a:r>
            <a:r>
              <a:rPr lang="en-CA" dirty="0" err="1"/>
              <a:t>souris</a:t>
            </a:r>
            <a:r>
              <a:rPr lang="en-CA" dirty="0"/>
              <a:t> sur </a:t>
            </a:r>
            <a:r>
              <a:rPr lang="en-CA" dirty="0" err="1"/>
              <a:t>votre</a:t>
            </a:r>
            <a:r>
              <a:rPr lang="en-CA" dirty="0"/>
              <a:t> solution, et </a:t>
            </a:r>
            <a:r>
              <a:rPr lang="en-CA" dirty="0" err="1"/>
              <a:t>cliquez</a:t>
            </a:r>
            <a:r>
              <a:rPr lang="en-CA" dirty="0"/>
              <a:t> sur "Open Folder in File Explorer"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47F0C-6CD1-18D3-8C03-069DD52F80C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716305" y="1328089"/>
            <a:ext cx="3829584" cy="52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3519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E8031-790D-14B6-E214-91CFDEFE6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FF10-C906-95BC-7377-9E06AE4F59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FC2C7-CF29-6DFA-B330-35E7BAF323B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272683"/>
            <a:ext cx="10057747" cy="3975716"/>
          </a:xfrm>
        </p:spPr>
        <p:txBody>
          <a:bodyPr/>
          <a:lstStyle/>
          <a:p>
            <a:r>
              <a:rPr lang="fr-CA" dirty="0"/>
              <a:t>Remarquez le fichier solution et le répertoire avec les fichiers de votre projet.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63A77B-6503-3507-530D-3CAB57C0AF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3824" y="3035278"/>
            <a:ext cx="6697010" cy="1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5537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131F-9CE6-44C7-BEF4-30ED907B0D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17452-05E4-4D52-B90D-7100EFF09AB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272683"/>
            <a:ext cx="9132641" cy="3975716"/>
          </a:xfrm>
        </p:spPr>
        <p:txBody>
          <a:bodyPr/>
          <a:lstStyle/>
          <a:p>
            <a:r>
              <a:rPr lang="en-CA" dirty="0"/>
              <a:t>Si applicable, </a:t>
            </a:r>
            <a:r>
              <a:rPr lang="en-CA" dirty="0" err="1"/>
              <a:t>ajouter</a:t>
            </a:r>
            <a:r>
              <a:rPr lang="en-CA" dirty="0"/>
              <a:t> un </a:t>
            </a:r>
            <a:r>
              <a:rPr lang="en-CA" dirty="0" err="1"/>
              <a:t>fichier</a:t>
            </a:r>
            <a:r>
              <a:rPr lang="en-CA" dirty="0"/>
              <a:t> avec le code SQL de </a:t>
            </a:r>
            <a:r>
              <a:rPr lang="en-CA" dirty="0" err="1"/>
              <a:t>votre</a:t>
            </a:r>
            <a:r>
              <a:rPr lang="en-CA" dirty="0"/>
              <a:t> base de données (</a:t>
            </a:r>
            <a:r>
              <a:rPr lang="en-CA" dirty="0" err="1"/>
              <a:t>l'extension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>
                <a:solidFill>
                  <a:srgbClr val="FFC000"/>
                </a:solidFill>
              </a:rPr>
              <a:t>.</a:t>
            </a:r>
            <a:r>
              <a:rPr lang="en-CA" dirty="0" err="1">
                <a:solidFill>
                  <a:srgbClr val="FFC000"/>
                </a:solidFill>
              </a:rPr>
              <a:t>sql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>
                <a:solidFill>
                  <a:srgbClr val="FFC000"/>
                </a:solidFill>
              </a:rPr>
              <a:t>.txt</a:t>
            </a:r>
            <a:r>
              <a:rPr lang="en-CA" dirty="0"/>
              <a:t>)</a:t>
            </a:r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5CD4F-57A2-46D1-AAC3-47329E08FB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0262" y="3235772"/>
            <a:ext cx="599122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8884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131F-9CE6-44C7-BEF4-30ED907B0D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17452-05E4-4D52-B90D-7100EFF09AB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272683"/>
            <a:ext cx="9132641" cy="3975716"/>
          </a:xfrm>
        </p:spPr>
        <p:txBody>
          <a:bodyPr/>
          <a:lstStyle/>
          <a:p>
            <a:r>
              <a:rPr lang="en-CA" dirty="0" err="1"/>
              <a:t>Compresser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fichier</a:t>
            </a:r>
            <a:r>
              <a:rPr lang="en-CA" dirty="0"/>
              <a:t> solution et le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format “Zip” (et le </a:t>
            </a:r>
            <a:r>
              <a:rPr lang="en-CA" dirty="0" err="1"/>
              <a:t>fichier</a:t>
            </a:r>
            <a:r>
              <a:rPr lang="en-CA" dirty="0"/>
              <a:t> SQL </a:t>
            </a:r>
            <a:r>
              <a:rPr lang="en-CA" dirty="0" err="1"/>
              <a:t>si</a:t>
            </a:r>
            <a:r>
              <a:rPr lang="en-CA" dirty="0"/>
              <a:t> applicable)</a:t>
            </a:r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9DFAB-C185-8B2F-301E-F53522ECB7C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0811" y="3097114"/>
            <a:ext cx="5734850" cy="274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1030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131F-9CE6-44C7-BEF4-30ED907B0D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17452-05E4-4D52-B90D-7100EFF09AB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272683"/>
            <a:ext cx="9132641" cy="3975716"/>
          </a:xfrm>
        </p:spPr>
        <p:txBody>
          <a:bodyPr/>
          <a:lstStyle/>
          <a:p>
            <a:r>
              <a:rPr lang="en-CA" dirty="0" err="1"/>
              <a:t>Renommer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fichier</a:t>
            </a:r>
            <a:r>
              <a:rPr lang="en-CA" dirty="0"/>
              <a:t> pour </a:t>
            </a:r>
            <a:r>
              <a:rPr lang="en-CA" dirty="0" err="1"/>
              <a:t>quelque</a:t>
            </a:r>
            <a:r>
              <a:rPr lang="en-CA" dirty="0"/>
              <a:t> de plus significative,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envoyer</a:t>
            </a:r>
            <a:r>
              <a:rPr lang="en-CA" dirty="0"/>
              <a:t> le </a:t>
            </a:r>
            <a:r>
              <a:rPr lang="en-CA" dirty="0" err="1"/>
              <a:t>en</a:t>
            </a:r>
            <a:r>
              <a:rPr lang="en-CA" dirty="0"/>
              <a:t> pièce </a:t>
            </a:r>
            <a:r>
              <a:rPr lang="en-CA" dirty="0" err="1"/>
              <a:t>jointe</a:t>
            </a:r>
            <a:r>
              <a:rPr lang="en-CA" dirty="0"/>
              <a:t> dans un courriel.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B2C19C-0864-4887-99AE-1F11CA03E98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2680" y="3429000"/>
            <a:ext cx="59531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4185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Au prochain cours, nous couvrirons un certain nombre de concept afin de nous assurer que tout un chacun a de solides bases avant d'entreprendre la création d'application en ASP.NET.</a:t>
            </a:r>
          </a:p>
          <a:p>
            <a:pPr marL="457200" lvl="1" indent="0">
              <a:buNone/>
            </a:pPr>
            <a:endParaRPr lang="fr-CA" dirty="0"/>
          </a:p>
          <a:p>
            <a:r>
              <a:rPr lang="fr-CA" dirty="0"/>
              <a:t>Une fois que les éléments de ses concepts auront bien été revus, nous passerons à la création d'application au cours 4.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Frais à </a:t>
            </a:r>
            <a:r>
              <a:rPr lang="en-CA" dirty="0" err="1"/>
              <a:t>prévoir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Aucun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511423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ASP.NET est un cadriciel permettant le développement d'application professionnel.</a:t>
            </a:r>
          </a:p>
          <a:p>
            <a:pPr lvl="1"/>
            <a:r>
              <a:rPr lang="fr-CA" dirty="0"/>
              <a:t>Celui-ci est déployé sur un serveur IIS et permet l'intégration avec des bases de données telles que SQL Server.</a:t>
            </a:r>
          </a:p>
          <a:p>
            <a:pPr lvl="1"/>
            <a:r>
              <a:rPr lang="fr-CA" dirty="0"/>
              <a:t>Les environnements de développement que nous utiliserons seront est Visual Studio et SSMS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https://docs.microsoft.com/en-us/sql/ssms/download-sql-server-management-studio-ssms?view=sql-server-2017</a:t>
            </a:r>
            <a:endParaRPr lang="fr-CA" dirty="0"/>
          </a:p>
          <a:p>
            <a:r>
              <a:rPr lang="fr-CA">
                <a:hlinkClick r:id="rId5"/>
              </a:rPr>
              <a:t>https://www.microsoft.com/en-au/sql-server/sql-server-editions-express</a:t>
            </a:r>
            <a:endParaRPr lang="fr-CA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Développement d'application web en ASP.NET</a:t>
            </a:r>
          </a:p>
        </p:txBody>
      </p:sp>
    </p:spTree>
    <p:extLst>
      <p:ext uri="{BB962C8B-B14F-4D97-AF65-F5344CB8AC3E}">
        <p14:creationId xmlns:p14="http://schemas.microsoft.com/office/powerpoint/2010/main" val="1209190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7C65C-6BD9-4D56-B846-1CC44715BE0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4917D-0B4B-4697-BAA7-3DC7B9E574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Introduction à ASP.NET</a:t>
            </a:r>
          </a:p>
          <a:p>
            <a:pPr lvl="1"/>
            <a:r>
              <a:rPr lang="fr-CA" dirty="0"/>
              <a:t>Introduction</a:t>
            </a:r>
          </a:p>
          <a:p>
            <a:pPr lvl="1"/>
            <a:r>
              <a:rPr lang="fr-CA" dirty="0"/>
              <a:t>Histoire d'ASP.NET</a:t>
            </a:r>
          </a:p>
          <a:p>
            <a:pPr lvl="1"/>
            <a:r>
              <a:rPr lang="fr-CA" dirty="0"/>
              <a:t>Concept de Cadriciel (Framework)</a:t>
            </a:r>
          </a:p>
          <a:p>
            <a:pPr lvl="1"/>
            <a:r>
              <a:rPr lang="fr-CA" dirty="0"/>
              <a:t>Architecture d'application web</a:t>
            </a:r>
          </a:p>
          <a:p>
            <a:pPr lvl="1"/>
            <a:r>
              <a:rPr lang="fr-CA" dirty="0"/>
              <a:t>Concepts préalables</a:t>
            </a:r>
          </a:p>
          <a:p>
            <a:pPr lvl="1"/>
            <a:r>
              <a:rPr lang="fr-CA" dirty="0"/>
              <a:t>Architecture d'application web</a:t>
            </a:r>
          </a:p>
          <a:p>
            <a:r>
              <a:rPr lang="fr-CA" dirty="0"/>
              <a:t>Environnement de développement</a:t>
            </a:r>
          </a:p>
          <a:p>
            <a:r>
              <a:rPr lang="fr-CA" dirty="0"/>
              <a:t>Premier projet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422453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Introduction à ASP.NET</a:t>
            </a:r>
          </a:p>
        </p:txBody>
      </p:sp>
    </p:spTree>
    <p:extLst>
      <p:ext uri="{BB962C8B-B14F-4D97-AF65-F5344CB8AC3E}">
        <p14:creationId xmlns:p14="http://schemas.microsoft.com/office/powerpoint/2010/main" val="2097866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4FA0-006D-407A-9CD6-7E4CEE1446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ASP.NET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71C8B-9B43-4297-BB72-044E04B304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cadriciel</a:t>
            </a:r>
            <a:r>
              <a:rPr lang="en-CA" dirty="0"/>
              <a:t> (Framework) de </a:t>
            </a:r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d'application</a:t>
            </a:r>
            <a:r>
              <a:rPr lang="en-CA" dirty="0"/>
              <a:t> web qui a vu le jour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janvier</a:t>
            </a:r>
            <a:r>
              <a:rPr lang="en-CA" dirty="0"/>
              <a:t> 2002.</a:t>
            </a:r>
          </a:p>
          <a:p>
            <a:endParaRPr lang="en-CA" dirty="0"/>
          </a:p>
          <a:p>
            <a:r>
              <a:rPr lang="en-CA" dirty="0" err="1"/>
              <a:t>Développé</a:t>
            </a:r>
            <a:r>
              <a:rPr lang="en-CA" dirty="0"/>
              <a:t> par Microsoft,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d'ajouter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couche</a:t>
            </a:r>
            <a:r>
              <a:rPr lang="en-CA" dirty="0"/>
              <a:t> </a:t>
            </a:r>
            <a:r>
              <a:rPr lang="en-CA" dirty="0" err="1"/>
              <a:t>d'interactivité</a:t>
            </a:r>
            <a:r>
              <a:rPr lang="en-CA" dirty="0"/>
              <a:t> avec le </a:t>
            </a:r>
            <a:r>
              <a:rPr lang="en-CA" dirty="0" err="1"/>
              <a:t>serveur</a:t>
            </a:r>
            <a:r>
              <a:rPr lang="en-CA" dirty="0"/>
              <a:t> et de </a:t>
            </a:r>
            <a:r>
              <a:rPr lang="en-CA" dirty="0" err="1"/>
              <a:t>manipuler</a:t>
            </a:r>
            <a:r>
              <a:rPr lang="en-CA" dirty="0"/>
              <a:t> </a:t>
            </a:r>
            <a:r>
              <a:rPr lang="en-CA" dirty="0" err="1"/>
              <a:t>l'information</a:t>
            </a:r>
            <a:r>
              <a:rPr lang="en-CA" dirty="0"/>
              <a:t> de </a:t>
            </a:r>
            <a:r>
              <a:rPr lang="en-CA" dirty="0" err="1"/>
              <a:t>façon</a:t>
            </a:r>
            <a:r>
              <a:rPr lang="en-CA" dirty="0"/>
              <a:t> </a:t>
            </a:r>
            <a:r>
              <a:rPr lang="en-CA" dirty="0" err="1"/>
              <a:t>dynamique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langage</a:t>
            </a:r>
            <a:r>
              <a:rPr lang="en-CA" dirty="0"/>
              <a:t> de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intégré</a:t>
            </a:r>
            <a:r>
              <a:rPr lang="en-CA" dirty="0"/>
              <a:t> au </a:t>
            </a:r>
            <a:r>
              <a:rPr lang="en-CA" dirty="0" err="1"/>
              <a:t>cadriciel</a:t>
            </a:r>
            <a:r>
              <a:rPr lang="en-CA" dirty="0"/>
              <a:t> </a:t>
            </a:r>
            <a:r>
              <a:rPr lang="en-CA" dirty="0" err="1"/>
              <a:t>était</a:t>
            </a:r>
            <a:r>
              <a:rPr lang="en-CA" dirty="0"/>
              <a:t> </a:t>
            </a:r>
            <a:r>
              <a:rPr lang="en-CA" dirty="0" err="1"/>
              <a:t>traditionnellement</a:t>
            </a:r>
            <a:r>
              <a:rPr lang="en-CA" dirty="0"/>
              <a:t> Visual Basic (VB), </a:t>
            </a:r>
            <a:r>
              <a:rPr lang="en-CA" dirty="0" err="1"/>
              <a:t>puis</a:t>
            </a:r>
            <a:r>
              <a:rPr lang="en-CA" dirty="0"/>
              <a:t> a </a:t>
            </a:r>
            <a:r>
              <a:rPr lang="en-CA" dirty="0" err="1"/>
              <a:t>évolué</a:t>
            </a:r>
            <a:r>
              <a:rPr lang="en-CA" dirty="0"/>
              <a:t> </a:t>
            </a:r>
            <a:r>
              <a:rPr lang="en-CA" dirty="0" err="1"/>
              <a:t>graduellement</a:t>
            </a:r>
            <a:r>
              <a:rPr lang="en-CA" dirty="0"/>
              <a:t> </a:t>
            </a:r>
            <a:r>
              <a:rPr lang="en-CA" dirty="0" err="1"/>
              <a:t>vers</a:t>
            </a:r>
            <a:r>
              <a:rPr lang="en-CA" dirty="0"/>
              <a:t> C#.</a:t>
            </a:r>
          </a:p>
        </p:txBody>
      </p:sp>
    </p:spTree>
    <p:extLst>
      <p:ext uri="{BB962C8B-B14F-4D97-AF65-F5344CB8AC3E}">
        <p14:creationId xmlns:p14="http://schemas.microsoft.com/office/powerpoint/2010/main" val="3363055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4FA0-006D-407A-9CD6-7E4CEE1446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ASP.NET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71C8B-9B43-4297-BB72-044E04B304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l'ajout</a:t>
            </a:r>
            <a:r>
              <a:rPr lang="en-CA" dirty="0"/>
              <a:t> de </a:t>
            </a:r>
            <a:r>
              <a:rPr lang="en-CA" dirty="0" err="1"/>
              <a:t>nombreuses</a:t>
            </a:r>
            <a:r>
              <a:rPr lang="en-CA" dirty="0"/>
              <a:t> </a:t>
            </a:r>
            <a:r>
              <a:rPr lang="en-CA" dirty="0" err="1"/>
              <a:t>fonctionnalités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Manipulation de base de </a:t>
            </a:r>
            <a:r>
              <a:rPr lang="en-CA" dirty="0" err="1"/>
              <a:t>données</a:t>
            </a:r>
            <a:endParaRPr lang="en-CA" dirty="0"/>
          </a:p>
          <a:p>
            <a:pPr lvl="1"/>
            <a:r>
              <a:rPr lang="en-CA" dirty="0"/>
              <a:t>Manipulation du </a:t>
            </a:r>
            <a:r>
              <a:rPr lang="en-CA" dirty="0" err="1"/>
              <a:t>système</a:t>
            </a:r>
            <a:r>
              <a:rPr lang="en-CA" dirty="0"/>
              <a:t> de </a:t>
            </a:r>
            <a:r>
              <a:rPr lang="en-CA" dirty="0" err="1"/>
              <a:t>fichier</a:t>
            </a:r>
            <a:endParaRPr lang="en-CA" dirty="0"/>
          </a:p>
          <a:p>
            <a:pPr lvl="1"/>
            <a:r>
              <a:rPr lang="en-CA" dirty="0"/>
              <a:t>Gestion de la </a:t>
            </a:r>
            <a:r>
              <a:rPr lang="en-CA" dirty="0" err="1"/>
              <a:t>sécurité</a:t>
            </a:r>
            <a:endParaRPr lang="en-CA" dirty="0"/>
          </a:p>
          <a:p>
            <a:pPr lvl="1"/>
            <a:r>
              <a:rPr lang="en-CA" dirty="0"/>
              <a:t>Gestion de </a:t>
            </a:r>
            <a:r>
              <a:rPr lang="en-CA" dirty="0" err="1"/>
              <a:t>l'authentification</a:t>
            </a:r>
            <a:r>
              <a:rPr lang="en-CA" dirty="0"/>
              <a:t> des </a:t>
            </a:r>
            <a:r>
              <a:rPr lang="en-CA" dirty="0" err="1"/>
              <a:t>utilisateurs</a:t>
            </a:r>
            <a:endParaRPr lang="en-CA" dirty="0"/>
          </a:p>
          <a:p>
            <a:pPr lvl="1"/>
            <a:r>
              <a:rPr lang="en-CA" dirty="0"/>
              <a:t>Envoi de courriel</a:t>
            </a:r>
          </a:p>
          <a:p>
            <a:pPr lvl="1"/>
            <a:r>
              <a:rPr lang="en-CA" dirty="0"/>
              <a:t>Communication avec </a:t>
            </a:r>
            <a:r>
              <a:rPr lang="en-CA" dirty="0" err="1"/>
              <a:t>d'autres</a:t>
            </a:r>
            <a:r>
              <a:rPr lang="en-CA" dirty="0"/>
              <a:t> </a:t>
            </a:r>
            <a:r>
              <a:rPr lang="en-CA" dirty="0" err="1"/>
              <a:t>systèmes</a:t>
            </a:r>
            <a:endParaRPr lang="en-CA" dirty="0"/>
          </a:p>
          <a:p>
            <a:pPr lvl="1"/>
            <a:r>
              <a:rPr lang="en-CA" dirty="0"/>
              <a:t>etc. </a:t>
            </a:r>
          </a:p>
        </p:txBody>
      </p:sp>
    </p:spTree>
    <p:extLst>
      <p:ext uri="{BB962C8B-B14F-4D97-AF65-F5344CB8AC3E}">
        <p14:creationId xmlns:p14="http://schemas.microsoft.com/office/powerpoint/2010/main" val="3023145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4FA0-006D-407A-9CD6-7E4CEE1446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ASP.NET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71C8B-9B43-4297-BB72-044E04B304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Produits</a:t>
            </a:r>
            <a:r>
              <a:rPr lang="en-CA" dirty="0"/>
              <a:t> </a:t>
            </a:r>
            <a:r>
              <a:rPr lang="en-CA" dirty="0" err="1"/>
              <a:t>concurrents</a:t>
            </a:r>
            <a:endParaRPr lang="en-CA" dirty="0"/>
          </a:p>
          <a:p>
            <a:pPr lvl="1"/>
            <a:r>
              <a:rPr lang="en-CA" dirty="0"/>
              <a:t>Java / Spring</a:t>
            </a:r>
          </a:p>
          <a:p>
            <a:pPr lvl="1"/>
            <a:r>
              <a:rPr lang="en-CA" dirty="0"/>
              <a:t>PHP / Laravel</a:t>
            </a:r>
          </a:p>
          <a:p>
            <a:pPr lvl="1"/>
            <a:r>
              <a:rPr lang="en-CA" dirty="0"/>
              <a:t>Node JS / Sails</a:t>
            </a:r>
          </a:p>
          <a:p>
            <a:pPr lvl="1"/>
            <a:r>
              <a:rPr lang="en-CA" dirty="0"/>
              <a:t>Ruby / Ruby On rails</a:t>
            </a:r>
          </a:p>
          <a:p>
            <a:pPr lvl="1"/>
            <a:r>
              <a:rPr lang="en-CA" dirty="0"/>
              <a:t>Python / Django</a:t>
            </a:r>
          </a:p>
          <a:p>
            <a:pPr lvl="1"/>
            <a:r>
              <a:rPr lang="en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5312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Histoire d'ASP.NET</a:t>
            </a:r>
          </a:p>
        </p:txBody>
      </p:sp>
    </p:spTree>
    <p:extLst>
      <p:ext uri="{BB962C8B-B14F-4D97-AF65-F5344CB8AC3E}">
        <p14:creationId xmlns:p14="http://schemas.microsoft.com/office/powerpoint/2010/main" val="120259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A57D-3BBD-4C4F-84FB-042CE86144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Information de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FF0DB-47C0-48A6-A38C-9065ED129BA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ALEXANDRE MAGEAU-PETRIN</a:t>
            </a:r>
          </a:p>
          <a:p>
            <a:r>
              <a:rPr lang="en-CA" dirty="0"/>
              <a:t>Courriel: MIO</a:t>
            </a:r>
          </a:p>
          <a:p>
            <a:r>
              <a:rPr lang="en-CA" dirty="0"/>
              <a:t>Site Internet: </a:t>
            </a:r>
            <a:r>
              <a:rPr lang="en-CA" dirty="0">
                <a:hlinkClick r:id="rId4"/>
              </a:rPr>
              <a:t>www.alexandremageau.ca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79210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4FA0-006D-407A-9CD6-7E4CEE1446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ASP.NET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71C8B-9B43-4297-BB72-044E04B304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err="1"/>
              <a:t>L'histoire</a:t>
            </a:r>
            <a:r>
              <a:rPr lang="en-CA" dirty="0"/>
              <a:t> </a:t>
            </a:r>
            <a:r>
              <a:rPr lang="en-CA" dirty="0" err="1"/>
              <a:t>d'ASP</a:t>
            </a:r>
            <a:r>
              <a:rPr lang="en-CA" dirty="0"/>
              <a:t> </a:t>
            </a:r>
            <a:r>
              <a:rPr lang="en-CA" dirty="0" err="1"/>
              <a:t>remonte</a:t>
            </a:r>
            <a:r>
              <a:rPr lang="en-CA" dirty="0"/>
              <a:t> au milieu des </a:t>
            </a:r>
            <a:r>
              <a:rPr lang="en-CA" dirty="0" err="1"/>
              <a:t>années</a:t>
            </a:r>
            <a:r>
              <a:rPr lang="en-CA" dirty="0"/>
              <a:t> 90.</a:t>
            </a:r>
          </a:p>
          <a:p>
            <a:r>
              <a:rPr lang="en-CA" dirty="0" err="1"/>
              <a:t>Avoir</a:t>
            </a:r>
            <a:r>
              <a:rPr lang="en-CA" dirty="0"/>
              <a:t> un aperçu des </a:t>
            </a:r>
            <a:r>
              <a:rPr lang="en-CA" dirty="0" err="1"/>
              <a:t>différences</a:t>
            </a:r>
            <a:r>
              <a:rPr lang="en-CA" dirty="0"/>
              <a:t> entre les versions </a:t>
            </a:r>
            <a:r>
              <a:rPr lang="en-CA" dirty="0" err="1"/>
              <a:t>vous</a:t>
            </a:r>
            <a:r>
              <a:rPr lang="en-CA" dirty="0"/>
              <a:t> sera </a:t>
            </a:r>
            <a:r>
              <a:rPr lang="en-CA" dirty="0" err="1"/>
              <a:t>nécessaire</a:t>
            </a:r>
            <a:r>
              <a:rPr lang="en-CA" dirty="0"/>
              <a:t> pour bien </a:t>
            </a:r>
            <a:r>
              <a:rPr lang="en-CA" dirty="0" err="1"/>
              <a:t>comprendre</a:t>
            </a:r>
            <a:r>
              <a:rPr lang="en-CA" dirty="0"/>
              <a:t> la documentation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trouverez</a:t>
            </a:r>
            <a:r>
              <a:rPr lang="en-CA" dirty="0"/>
              <a:t> sur Internet.</a:t>
            </a:r>
          </a:p>
          <a:p>
            <a:endParaRPr lang="en-CA" dirty="0"/>
          </a:p>
          <a:p>
            <a:r>
              <a:rPr lang="en-CA" dirty="0"/>
              <a:t>Il y a </a:t>
            </a:r>
            <a:r>
              <a:rPr lang="en-CA" dirty="0" err="1"/>
              <a:t>eu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réalité</a:t>
            </a:r>
            <a:r>
              <a:rPr lang="en-CA" dirty="0"/>
              <a:t> 3 versions majeures </a:t>
            </a:r>
            <a:r>
              <a:rPr lang="en-CA" dirty="0" err="1"/>
              <a:t>d'ASP</a:t>
            </a:r>
            <a:endParaRPr lang="en-CA" dirty="0"/>
          </a:p>
          <a:p>
            <a:pPr lvl="1"/>
            <a:r>
              <a:rPr lang="en-CA" dirty="0"/>
              <a:t>ASP (</a:t>
            </a:r>
            <a:r>
              <a:rPr lang="en-CA" dirty="0" err="1"/>
              <a:t>aujourd'hui</a:t>
            </a:r>
            <a:r>
              <a:rPr lang="en-CA" dirty="0"/>
              <a:t> </a:t>
            </a:r>
            <a:r>
              <a:rPr lang="en-CA" dirty="0" err="1"/>
              <a:t>appelée</a:t>
            </a:r>
            <a:r>
              <a:rPr lang="en-CA" dirty="0"/>
              <a:t> ASP </a:t>
            </a:r>
            <a:r>
              <a:rPr lang="en-CA" dirty="0" err="1"/>
              <a:t>classique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ASP.NET</a:t>
            </a:r>
          </a:p>
          <a:p>
            <a:pPr lvl="1"/>
            <a:r>
              <a:rPr lang="en-CA" dirty="0"/>
              <a:t>ASP.NET Core</a:t>
            </a:r>
          </a:p>
          <a:p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couvrir</a:t>
            </a:r>
            <a:r>
              <a:rPr lang="en-CA" dirty="0"/>
              <a:t> </a:t>
            </a:r>
            <a:r>
              <a:rPr lang="en-CA" dirty="0" err="1"/>
              <a:t>chacune</a:t>
            </a:r>
            <a:r>
              <a:rPr lang="en-CA" dirty="0"/>
              <a:t> </a:t>
            </a:r>
            <a:r>
              <a:rPr lang="en-CA" dirty="0" err="1"/>
              <a:t>d'entre</a:t>
            </a:r>
            <a:r>
              <a:rPr lang="en-CA" dirty="0"/>
              <a:t> </a:t>
            </a:r>
            <a:r>
              <a:rPr lang="en-CA" dirty="0" err="1"/>
              <a:t>elles</a:t>
            </a:r>
            <a:r>
              <a:rPr lang="en-CA" dirty="0"/>
              <a:t> dans les diapositives qui </a:t>
            </a:r>
            <a:r>
              <a:rPr lang="en-CA" dirty="0" err="1"/>
              <a:t>suivent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2900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7125-8F24-45B6-91B3-CB24634117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ASP </a:t>
            </a:r>
            <a:r>
              <a:rPr lang="en-CA" dirty="0" err="1"/>
              <a:t>classique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0B1AD-D842-4403-8C88-65AE987ACF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apparu</a:t>
            </a:r>
            <a:r>
              <a:rPr lang="en-CA" dirty="0"/>
              <a:t> pour la première </a:t>
            </a:r>
            <a:r>
              <a:rPr lang="en-CA" dirty="0" err="1"/>
              <a:t>fois</a:t>
            </a:r>
            <a:r>
              <a:rPr lang="en-CA" dirty="0"/>
              <a:t> sur le </a:t>
            </a:r>
            <a:r>
              <a:rPr lang="en-CA" dirty="0" err="1"/>
              <a:t>marché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1996.</a:t>
            </a:r>
          </a:p>
          <a:p>
            <a:r>
              <a:rPr lang="en-CA" dirty="0"/>
              <a:t>Son </a:t>
            </a:r>
            <a:r>
              <a:rPr lang="en-CA" dirty="0" err="1"/>
              <a:t>rôle</a:t>
            </a:r>
            <a:r>
              <a:rPr lang="en-CA" dirty="0"/>
              <a:t> </a:t>
            </a:r>
            <a:r>
              <a:rPr lang="en-CA" dirty="0" err="1"/>
              <a:t>était</a:t>
            </a:r>
            <a:r>
              <a:rPr lang="en-CA" dirty="0"/>
              <a:t> </a:t>
            </a:r>
            <a:r>
              <a:rPr lang="en-CA" dirty="0" err="1"/>
              <a:t>d'offrir</a:t>
            </a:r>
            <a:r>
              <a:rPr lang="en-CA" dirty="0"/>
              <a:t> des </a:t>
            </a:r>
            <a:r>
              <a:rPr lang="en-CA" dirty="0" err="1"/>
              <a:t>fonctionnalités</a:t>
            </a:r>
            <a:r>
              <a:rPr lang="en-CA" dirty="0"/>
              <a:t> </a:t>
            </a:r>
            <a:r>
              <a:rPr lang="en-CA" dirty="0" err="1"/>
              <a:t>supplémentaires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permettre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certaine</a:t>
            </a:r>
            <a:r>
              <a:rPr lang="en-CA" dirty="0"/>
              <a:t> </a:t>
            </a:r>
            <a:r>
              <a:rPr lang="en-CA" dirty="0" err="1"/>
              <a:t>interactivité</a:t>
            </a:r>
            <a:r>
              <a:rPr lang="en-CA" dirty="0"/>
              <a:t> avec les </a:t>
            </a:r>
            <a:r>
              <a:rPr lang="en-CA" dirty="0" err="1"/>
              <a:t>utilisateurs</a:t>
            </a:r>
            <a:r>
              <a:rPr lang="en-CA" dirty="0"/>
              <a:t> du site.</a:t>
            </a:r>
          </a:p>
          <a:p>
            <a:r>
              <a:rPr lang="en-CA" dirty="0"/>
              <a:t>ASP </a:t>
            </a:r>
            <a:r>
              <a:rPr lang="en-CA" dirty="0" err="1"/>
              <a:t>offrait</a:t>
            </a:r>
            <a:r>
              <a:rPr lang="en-CA" dirty="0"/>
              <a:t> des pages </a:t>
            </a:r>
            <a:r>
              <a:rPr lang="en-CA" dirty="0" err="1"/>
              <a:t>d'extension</a:t>
            </a:r>
            <a:r>
              <a:rPr lang="en-CA" dirty="0"/>
              <a:t> ".asp" qui </a:t>
            </a:r>
            <a:r>
              <a:rPr lang="en-CA" dirty="0" err="1"/>
              <a:t>permettait</a:t>
            </a:r>
            <a:r>
              <a:rPr lang="en-CA" dirty="0"/>
              <a:t> </a:t>
            </a:r>
            <a:r>
              <a:rPr lang="en-CA" dirty="0" err="1"/>
              <a:t>d'y</a:t>
            </a:r>
            <a:r>
              <a:rPr lang="en-CA" dirty="0"/>
              <a:t> </a:t>
            </a:r>
            <a:r>
              <a:rPr lang="en-CA" dirty="0" err="1"/>
              <a:t>introduire</a:t>
            </a:r>
            <a:r>
              <a:rPr lang="en-CA" dirty="0"/>
              <a:t> du VBScript (</a:t>
            </a:r>
            <a:r>
              <a:rPr lang="en-CA" dirty="0" err="1"/>
              <a:t>typiquement</a:t>
            </a:r>
            <a:r>
              <a:rPr lang="en-CA" dirty="0"/>
              <a:t> </a:t>
            </a:r>
            <a:r>
              <a:rPr lang="en-CA" dirty="0" err="1"/>
              <a:t>appelé</a:t>
            </a:r>
            <a:r>
              <a:rPr lang="en-CA" dirty="0"/>
              <a:t> VB tout </a:t>
            </a:r>
            <a:r>
              <a:rPr lang="en-CA" dirty="0" err="1"/>
              <a:t>simplement</a:t>
            </a:r>
            <a:r>
              <a:rPr lang="en-CA" dirty="0"/>
              <a:t>).</a:t>
            </a:r>
          </a:p>
          <a:p>
            <a:r>
              <a:rPr lang="en-CA" dirty="0"/>
              <a:t>Ce dernier </a:t>
            </a:r>
            <a:r>
              <a:rPr lang="en-CA" dirty="0" err="1"/>
              <a:t>pouvait</a:t>
            </a:r>
            <a:r>
              <a:rPr lang="en-CA" dirty="0"/>
              <a:t> faire </a:t>
            </a:r>
            <a:r>
              <a:rPr lang="en-CA" dirty="0" err="1"/>
              <a:t>diverses</a:t>
            </a:r>
            <a:r>
              <a:rPr lang="en-CA" dirty="0"/>
              <a:t> </a:t>
            </a:r>
            <a:r>
              <a:rPr lang="en-CA" dirty="0" err="1"/>
              <a:t>opérations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Communication avec </a:t>
            </a:r>
            <a:r>
              <a:rPr lang="en-CA" dirty="0" err="1"/>
              <a:t>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endParaRPr lang="en-CA" dirty="0"/>
          </a:p>
          <a:p>
            <a:pPr lvl="1"/>
            <a:r>
              <a:rPr lang="en-CA" dirty="0"/>
              <a:t>Envoi de courriel</a:t>
            </a:r>
          </a:p>
          <a:p>
            <a:pPr lvl="1"/>
            <a:r>
              <a:rPr lang="en-CA" dirty="0"/>
              <a:t>Gestion de session </a:t>
            </a:r>
            <a:r>
              <a:rPr lang="en-CA" dirty="0" err="1"/>
              <a:t>utilisateur</a:t>
            </a:r>
            <a:endParaRPr lang="en-CA" dirty="0"/>
          </a:p>
          <a:p>
            <a:pPr lvl="1"/>
            <a:r>
              <a:rPr lang="en-CA" dirty="0"/>
              <a:t>etc.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0620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7125-8F24-45B6-91B3-CB24634117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ASP </a:t>
            </a:r>
            <a:r>
              <a:rPr lang="en-CA" dirty="0" err="1"/>
              <a:t>classique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0B1AD-D842-4403-8C88-65AE987ACF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 a </a:t>
            </a:r>
            <a:r>
              <a:rPr lang="en-CA" dirty="0" err="1"/>
              <a:t>eu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seconde</a:t>
            </a:r>
            <a:r>
              <a:rPr lang="en-CA" dirty="0"/>
              <a:t> version </a:t>
            </a:r>
            <a:r>
              <a:rPr lang="en-CA" dirty="0" err="1"/>
              <a:t>en</a:t>
            </a:r>
            <a:r>
              <a:rPr lang="en-CA" dirty="0"/>
              <a:t> 1997 (ASP 2.0),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dernière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2000 (ASP 3.0).</a:t>
            </a:r>
          </a:p>
          <a:p>
            <a:endParaRPr lang="en-CA" dirty="0"/>
          </a:p>
          <a:p>
            <a:r>
              <a:rPr lang="en-CA" dirty="0"/>
              <a:t>Il se </a:t>
            </a:r>
            <a:r>
              <a:rPr lang="en-CA" dirty="0" err="1"/>
              <a:t>fera</a:t>
            </a:r>
            <a:r>
              <a:rPr lang="en-CA" dirty="0"/>
              <a:t> ensuite </a:t>
            </a:r>
            <a:r>
              <a:rPr lang="en-CA" dirty="0" err="1"/>
              <a:t>remplacer</a:t>
            </a:r>
            <a:r>
              <a:rPr lang="en-CA" dirty="0"/>
              <a:t> par ASP.NET </a:t>
            </a:r>
            <a:r>
              <a:rPr lang="en-CA" dirty="0" err="1"/>
              <a:t>en</a:t>
            </a:r>
            <a:r>
              <a:rPr lang="en-CA" dirty="0"/>
              <a:t> 2002.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08985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7125-8F24-45B6-91B3-CB24634117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ASP.NET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0B1AD-D842-4403-8C88-65AE987ACF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a </a:t>
            </a:r>
            <a:r>
              <a:rPr lang="en-CA" dirty="0" err="1"/>
              <a:t>été</a:t>
            </a:r>
            <a:r>
              <a:rPr lang="en-CA" dirty="0"/>
              <a:t> le </a:t>
            </a:r>
            <a:r>
              <a:rPr lang="en-CA" dirty="0" err="1"/>
              <a:t>successeur</a:t>
            </a:r>
            <a:r>
              <a:rPr lang="en-CA" dirty="0"/>
              <a:t> </a:t>
            </a:r>
            <a:r>
              <a:rPr lang="en-CA" dirty="0" err="1"/>
              <a:t>d'ASP</a:t>
            </a:r>
            <a:r>
              <a:rPr lang="en-CA" dirty="0"/>
              <a:t> </a:t>
            </a:r>
            <a:r>
              <a:rPr lang="en-CA" dirty="0" err="1"/>
              <a:t>classique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2002.</a:t>
            </a:r>
          </a:p>
          <a:p>
            <a:r>
              <a:rPr lang="en-CA" dirty="0"/>
              <a:t>Ce dernier a </a:t>
            </a:r>
            <a:r>
              <a:rPr lang="en-CA" dirty="0" err="1"/>
              <a:t>permis</a:t>
            </a:r>
            <a:r>
              <a:rPr lang="en-CA" dirty="0"/>
              <a:t> </a:t>
            </a:r>
            <a:r>
              <a:rPr lang="en-CA" dirty="0" err="1"/>
              <a:t>l'ajout</a:t>
            </a:r>
            <a:r>
              <a:rPr lang="en-CA" dirty="0"/>
              <a:t> de </a:t>
            </a:r>
            <a:r>
              <a:rPr lang="en-CA" dirty="0" err="1"/>
              <a:t>nombreuses</a:t>
            </a:r>
            <a:r>
              <a:rPr lang="en-CA" dirty="0"/>
              <a:t> </a:t>
            </a:r>
            <a:r>
              <a:rPr lang="en-CA" dirty="0" err="1"/>
              <a:t>fonctionnalités</a:t>
            </a:r>
            <a:endParaRPr lang="en-CA" dirty="0"/>
          </a:p>
          <a:p>
            <a:pPr lvl="1"/>
            <a:r>
              <a:rPr lang="en-CA" dirty="0"/>
              <a:t>Support de concept </a:t>
            </a:r>
            <a:r>
              <a:rPr lang="en-CA" dirty="0" err="1"/>
              <a:t>orienté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 (</a:t>
            </a:r>
            <a:r>
              <a:rPr lang="en-CA" dirty="0" err="1"/>
              <a:t>Polymorphisme</a:t>
            </a:r>
            <a:r>
              <a:rPr lang="en-CA" dirty="0"/>
              <a:t>, </a:t>
            </a:r>
            <a:r>
              <a:rPr lang="en-CA" dirty="0" err="1"/>
              <a:t>héritage</a:t>
            </a:r>
            <a:r>
              <a:rPr lang="en-CA" dirty="0"/>
              <a:t>, etc.)</a:t>
            </a:r>
          </a:p>
          <a:p>
            <a:pPr lvl="1"/>
            <a:r>
              <a:rPr lang="en-CA" dirty="0" err="1"/>
              <a:t>Intégration</a:t>
            </a:r>
            <a:r>
              <a:rPr lang="en-CA" dirty="0"/>
              <a:t> avec des </a:t>
            </a:r>
            <a:r>
              <a:rPr lang="en-CA" dirty="0" err="1"/>
              <a:t>librairies</a:t>
            </a:r>
            <a:r>
              <a:rPr lang="en-CA" dirty="0"/>
              <a:t> déjà </a:t>
            </a:r>
            <a:r>
              <a:rPr lang="en-CA" dirty="0" err="1"/>
              <a:t>existantes</a:t>
            </a:r>
            <a:r>
              <a:rPr lang="en-CA" dirty="0"/>
              <a:t> de Windows</a:t>
            </a:r>
          </a:p>
          <a:p>
            <a:pPr lvl="1"/>
            <a:r>
              <a:rPr lang="en-CA" dirty="0"/>
              <a:t>Concept de structure de page </a:t>
            </a:r>
            <a:r>
              <a:rPr lang="en-CA" dirty="0" err="1"/>
              <a:t>centralisé</a:t>
            </a:r>
            <a:r>
              <a:rPr lang="en-CA" dirty="0"/>
              <a:t> (Master page)</a:t>
            </a:r>
          </a:p>
          <a:p>
            <a:pPr lvl="1"/>
            <a:r>
              <a:rPr lang="en-CA" dirty="0"/>
              <a:t>Interface de </a:t>
            </a:r>
            <a:r>
              <a:rPr lang="en-CA" dirty="0" err="1"/>
              <a:t>création</a:t>
            </a:r>
            <a:r>
              <a:rPr lang="en-CA" dirty="0"/>
              <a:t> de pages intuitive (Web forms) servant a </a:t>
            </a:r>
            <a:r>
              <a:rPr lang="en-CA" dirty="0" err="1"/>
              <a:t>ressembler</a:t>
            </a:r>
            <a:r>
              <a:rPr lang="en-CA" dirty="0"/>
              <a:t> aux </a:t>
            </a:r>
            <a:r>
              <a:rPr lang="en-CA" dirty="0" err="1"/>
              <a:t>autres</a:t>
            </a:r>
            <a:r>
              <a:rPr lang="en-CA" dirty="0"/>
              <a:t> </a:t>
            </a:r>
            <a:r>
              <a:rPr lang="en-CA" dirty="0" err="1"/>
              <a:t>environnement</a:t>
            </a:r>
            <a:r>
              <a:rPr lang="en-CA" dirty="0"/>
              <a:t> de </a:t>
            </a:r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populaire</a:t>
            </a:r>
            <a:r>
              <a:rPr lang="en-CA" dirty="0"/>
              <a:t> a </a:t>
            </a:r>
            <a:r>
              <a:rPr lang="en-CA" dirty="0" err="1"/>
              <a:t>l'époque</a:t>
            </a:r>
            <a:r>
              <a:rPr lang="en-CA" dirty="0"/>
              <a:t> (Visual Basic 6.0)</a:t>
            </a:r>
          </a:p>
          <a:p>
            <a:pPr lvl="1"/>
            <a:r>
              <a:rPr lang="en-CA" dirty="0"/>
              <a:t>etc.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34419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7125-8F24-45B6-91B3-CB24634117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ASP.NET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0B1AD-D842-4403-8C88-65AE987ACF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Parmi les innovations </a:t>
            </a:r>
            <a:r>
              <a:rPr lang="en-CA" dirty="0" err="1"/>
              <a:t>d'ASP.NET</a:t>
            </a:r>
            <a:r>
              <a:rPr lang="en-CA" dirty="0"/>
              <a:t>, </a:t>
            </a:r>
            <a:r>
              <a:rPr lang="en-CA" dirty="0" err="1"/>
              <a:t>une</a:t>
            </a:r>
            <a:r>
              <a:rPr lang="en-CA" dirty="0"/>
              <a:t> des plus notables sera </a:t>
            </a:r>
            <a:r>
              <a:rPr lang="en-CA" dirty="0" err="1"/>
              <a:t>l'introduction</a:t>
            </a:r>
            <a:r>
              <a:rPr lang="en-CA" dirty="0"/>
              <a:t> de </a:t>
            </a:r>
            <a:r>
              <a:rPr lang="en-CA" dirty="0" err="1"/>
              <a:t>l'architecture</a:t>
            </a:r>
            <a:r>
              <a:rPr lang="en-CA" dirty="0"/>
              <a:t> </a:t>
            </a:r>
            <a:r>
              <a:rPr lang="en-CA" dirty="0" err="1"/>
              <a:t>d'application</a:t>
            </a:r>
            <a:r>
              <a:rPr lang="en-CA" dirty="0"/>
              <a:t> MVC.</a:t>
            </a:r>
          </a:p>
          <a:p>
            <a:r>
              <a:rPr lang="en-CA" dirty="0"/>
              <a:t>Celle-ci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apparue</a:t>
            </a:r>
            <a:r>
              <a:rPr lang="en-CA" dirty="0"/>
              <a:t> dans la version 3.5 de .NET </a:t>
            </a:r>
            <a:r>
              <a:rPr lang="en-CA" dirty="0" err="1"/>
              <a:t>en</a:t>
            </a:r>
            <a:r>
              <a:rPr lang="en-CA" dirty="0"/>
              <a:t> 2009.</a:t>
            </a:r>
          </a:p>
          <a:p>
            <a:r>
              <a:rPr lang="en-CA" dirty="0"/>
              <a:t>ASP.NET a </a:t>
            </a:r>
            <a:r>
              <a:rPr lang="en-CA" dirty="0" err="1"/>
              <a:t>également</a:t>
            </a:r>
            <a:r>
              <a:rPr lang="en-CA" dirty="0"/>
              <a:t> </a:t>
            </a:r>
            <a:r>
              <a:rPr lang="en-CA" dirty="0" err="1"/>
              <a:t>développé</a:t>
            </a:r>
            <a:r>
              <a:rPr lang="en-CA" dirty="0"/>
              <a:t> le concept </a:t>
            </a:r>
            <a:r>
              <a:rPr lang="en-CA" dirty="0" err="1"/>
              <a:t>d'API</a:t>
            </a:r>
            <a:r>
              <a:rPr lang="en-CA" dirty="0"/>
              <a:t> Web qui </a:t>
            </a:r>
            <a:r>
              <a:rPr lang="en-CA" dirty="0" err="1"/>
              <a:t>permet</a:t>
            </a:r>
            <a:r>
              <a:rPr lang="en-CA" dirty="0"/>
              <a:t> aux applications de </a:t>
            </a:r>
            <a:r>
              <a:rPr lang="en-CA" dirty="0" err="1"/>
              <a:t>communiquer</a:t>
            </a:r>
            <a:r>
              <a:rPr lang="en-CA" dirty="0"/>
              <a:t> entre </a:t>
            </a:r>
            <a:r>
              <a:rPr lang="en-CA" dirty="0" err="1"/>
              <a:t>elles</a:t>
            </a:r>
            <a:r>
              <a:rPr lang="en-CA" dirty="0"/>
              <a:t> grâce le </a:t>
            </a:r>
            <a:r>
              <a:rPr lang="en-CA" dirty="0" err="1"/>
              <a:t>protocole</a:t>
            </a:r>
            <a:r>
              <a:rPr lang="en-CA" dirty="0"/>
              <a:t> HTTP.</a:t>
            </a:r>
          </a:p>
          <a:p>
            <a:endParaRPr lang="en-CA" dirty="0"/>
          </a:p>
          <a:p>
            <a:r>
              <a:rPr lang="en-CA" dirty="0"/>
              <a:t>ASP.NET </a:t>
            </a:r>
            <a:r>
              <a:rPr lang="en-CA" dirty="0" err="1"/>
              <a:t>laissera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sa</a:t>
            </a:r>
            <a:r>
              <a:rPr lang="en-CA" dirty="0"/>
              <a:t> place </a:t>
            </a:r>
            <a:r>
              <a:rPr lang="en-CA" dirty="0" err="1"/>
              <a:t>quelques</a:t>
            </a:r>
            <a:r>
              <a:rPr lang="en-CA" dirty="0"/>
              <a:t> </a:t>
            </a:r>
            <a:r>
              <a:rPr lang="en-CA" dirty="0" err="1"/>
              <a:t>années</a:t>
            </a:r>
            <a:r>
              <a:rPr lang="en-CA" dirty="0"/>
              <a:t> plus tard à ASP.NET Core.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42876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7125-8F24-45B6-91B3-CB24634117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ASP.NET Core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0B1AD-D842-4403-8C88-65AE987ACF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ASP.NET Core a vu le jour </a:t>
            </a:r>
            <a:r>
              <a:rPr lang="en-CA" dirty="0" err="1"/>
              <a:t>initialement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2016.</a:t>
            </a:r>
          </a:p>
          <a:p>
            <a:r>
              <a:rPr lang="en-CA" dirty="0"/>
              <a:t>Il </a:t>
            </a:r>
            <a:r>
              <a:rPr lang="en-CA" dirty="0" err="1"/>
              <a:t>s'agit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refonte</a:t>
            </a:r>
            <a:r>
              <a:rPr lang="en-CA" dirty="0"/>
              <a:t> de ASP.NET qui </a:t>
            </a:r>
            <a:r>
              <a:rPr lang="en-CA" dirty="0" err="1"/>
              <a:t>visait</a:t>
            </a:r>
            <a:r>
              <a:rPr lang="en-CA" dirty="0"/>
              <a:t> a faire de </a:t>
            </a:r>
            <a:r>
              <a:rPr lang="en-CA" dirty="0" err="1"/>
              <a:t>nombreux</a:t>
            </a:r>
            <a:r>
              <a:rPr lang="en-CA" dirty="0"/>
              <a:t> </a:t>
            </a:r>
            <a:r>
              <a:rPr lang="en-CA" dirty="0" err="1"/>
              <a:t>changements</a:t>
            </a:r>
            <a:r>
              <a:rPr lang="en-CA" dirty="0"/>
              <a:t> </a:t>
            </a:r>
            <a:r>
              <a:rPr lang="en-CA" dirty="0" err="1"/>
              <a:t>fondamentaux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Rendre</a:t>
            </a:r>
            <a:r>
              <a:rPr lang="en-CA" dirty="0"/>
              <a:t> ASP.NET </a:t>
            </a:r>
            <a:r>
              <a:rPr lang="en-CA" dirty="0" err="1"/>
              <a:t>multiplateforme</a:t>
            </a:r>
            <a:r>
              <a:rPr lang="en-CA" dirty="0"/>
              <a:t> (Support pour Linux)</a:t>
            </a:r>
          </a:p>
          <a:p>
            <a:pPr lvl="1"/>
            <a:r>
              <a:rPr lang="en-CA" dirty="0" err="1"/>
              <a:t>Rendre</a:t>
            </a:r>
            <a:r>
              <a:rPr lang="en-CA" dirty="0"/>
              <a:t> ASP.NET Open Source</a:t>
            </a:r>
          </a:p>
          <a:p>
            <a:pPr lvl="1"/>
            <a:r>
              <a:rPr lang="en-CA" dirty="0" err="1"/>
              <a:t>Rendre</a:t>
            </a:r>
            <a:r>
              <a:rPr lang="en-CA" dirty="0"/>
              <a:t> le </a:t>
            </a:r>
            <a:r>
              <a:rPr lang="en-CA" dirty="0" err="1"/>
              <a:t>coeur</a:t>
            </a:r>
            <a:r>
              <a:rPr lang="en-CA" dirty="0"/>
              <a:t> </a:t>
            </a:r>
            <a:r>
              <a:rPr lang="en-CA" dirty="0" err="1"/>
              <a:t>d'ASP</a:t>
            </a:r>
            <a:r>
              <a:rPr lang="en-CA" dirty="0"/>
              <a:t> plus </a:t>
            </a:r>
            <a:r>
              <a:rPr lang="en-CA" dirty="0" err="1"/>
              <a:t>léger</a:t>
            </a:r>
            <a:r>
              <a:rPr lang="en-CA" dirty="0"/>
              <a:t> et plus modulable.</a:t>
            </a:r>
          </a:p>
          <a:p>
            <a:pPr lvl="1"/>
            <a:endParaRPr lang="en-CA" dirty="0"/>
          </a:p>
          <a:p>
            <a:r>
              <a:rPr lang="en-CA" dirty="0" err="1"/>
              <a:t>C'est</a:t>
            </a:r>
            <a:r>
              <a:rPr lang="en-CA" dirty="0"/>
              <a:t> </a:t>
            </a:r>
            <a:r>
              <a:rPr lang="en-CA" dirty="0" err="1"/>
              <a:t>aujourd'hui</a:t>
            </a:r>
            <a:r>
              <a:rPr lang="en-CA" dirty="0"/>
              <a:t> la version </a:t>
            </a:r>
            <a:r>
              <a:rPr lang="en-CA" dirty="0" err="1"/>
              <a:t>utilisée</a:t>
            </a:r>
            <a:r>
              <a:rPr lang="en-CA" dirty="0"/>
              <a:t> pour le </a:t>
            </a:r>
            <a:r>
              <a:rPr lang="en-CA" dirty="0" err="1"/>
              <a:t>développement</a:t>
            </a:r>
            <a:r>
              <a:rPr lang="en-CA" dirty="0"/>
              <a:t> de </a:t>
            </a:r>
            <a:r>
              <a:rPr lang="en-CA" dirty="0" err="1"/>
              <a:t>nouvelles</a:t>
            </a:r>
            <a:r>
              <a:rPr lang="en-CA" dirty="0"/>
              <a:t> applications et que nous </a:t>
            </a:r>
            <a:r>
              <a:rPr lang="en-CA" dirty="0" err="1"/>
              <a:t>utiliserons</a:t>
            </a:r>
            <a:r>
              <a:rPr lang="en-CA" dirty="0"/>
              <a:t> dans le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  <a:p>
            <a:r>
              <a:rPr lang="en-CA" dirty="0"/>
              <a:t>Pour bien </a:t>
            </a:r>
            <a:r>
              <a:rPr lang="en-CA" dirty="0" err="1"/>
              <a:t>comprendre</a:t>
            </a:r>
            <a:r>
              <a:rPr lang="en-CA" dirty="0"/>
              <a:t> ASP.NET Core, un certain </a:t>
            </a:r>
            <a:r>
              <a:rPr lang="en-CA" dirty="0" err="1"/>
              <a:t>nombre</a:t>
            </a:r>
            <a:r>
              <a:rPr lang="en-CA" dirty="0"/>
              <a:t> de concepts </a:t>
            </a:r>
            <a:r>
              <a:rPr lang="en-CA" dirty="0" err="1"/>
              <a:t>doivent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bien </a:t>
            </a:r>
            <a:r>
              <a:rPr lang="en-CA" dirty="0" err="1"/>
              <a:t>maitrisés</a:t>
            </a:r>
            <a:r>
              <a:rPr lang="en-CA" dirty="0"/>
              <a:t>. </a:t>
            </a:r>
            <a:r>
              <a:rPr lang="en-CA" dirty="0" err="1"/>
              <a:t>C’est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que nous </a:t>
            </a:r>
            <a:r>
              <a:rPr lang="en-CA" dirty="0" err="1"/>
              <a:t>aborderons</a:t>
            </a:r>
            <a:r>
              <a:rPr lang="en-CA" dirty="0"/>
              <a:t> dans la </a:t>
            </a:r>
            <a:r>
              <a:rPr lang="en-CA" dirty="0" err="1"/>
              <a:t>prochaine</a:t>
            </a:r>
            <a:r>
              <a:rPr lang="en-CA" dirty="0"/>
              <a:t> section.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90507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Concepts préalables</a:t>
            </a:r>
          </a:p>
        </p:txBody>
      </p:sp>
    </p:spTree>
    <p:extLst>
      <p:ext uri="{BB962C8B-B14F-4D97-AF65-F5344CB8AC3E}">
        <p14:creationId xmlns:p14="http://schemas.microsoft.com/office/powerpoint/2010/main" val="663419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4FA0-006D-407A-9CD6-7E4CEE1446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préalables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71C8B-9B43-4297-BB72-044E04B304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Core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cadriciel</a:t>
            </a:r>
            <a:r>
              <a:rPr lang="en-CA" dirty="0"/>
              <a:t> (Framework), </a:t>
            </a:r>
            <a:r>
              <a:rPr lang="en-CA" dirty="0" err="1"/>
              <a:t>c'est</a:t>
            </a:r>
            <a:r>
              <a:rPr lang="en-CA" dirty="0"/>
              <a:t>-à-dire un ensemble de </a:t>
            </a:r>
            <a:r>
              <a:rPr lang="en-CA" dirty="0" err="1"/>
              <a:t>librairies</a:t>
            </a:r>
            <a:r>
              <a:rPr lang="en-CA" dirty="0"/>
              <a:t> et de code </a:t>
            </a:r>
            <a:r>
              <a:rPr lang="en-CA" dirty="0" err="1"/>
              <a:t>offert</a:t>
            </a:r>
            <a:r>
              <a:rPr lang="en-CA" dirty="0"/>
              <a:t> qui </a:t>
            </a:r>
            <a:r>
              <a:rPr lang="en-CA" dirty="0" err="1"/>
              <a:t>définit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structure à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Cette</a:t>
            </a:r>
            <a:r>
              <a:rPr lang="en-CA" dirty="0"/>
              <a:t> structure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d'établir</a:t>
            </a:r>
            <a:r>
              <a:rPr lang="en-CA" dirty="0"/>
              <a:t> des </a:t>
            </a:r>
            <a:r>
              <a:rPr lang="en-CA" dirty="0" err="1"/>
              <a:t>normes</a:t>
            </a:r>
            <a:r>
              <a:rPr lang="en-CA" dirty="0"/>
              <a:t> communes à </a:t>
            </a:r>
            <a:r>
              <a:rPr lang="en-CA" dirty="0" err="1"/>
              <a:t>tous</a:t>
            </a:r>
            <a:r>
              <a:rPr lang="en-CA" dirty="0"/>
              <a:t> les </a:t>
            </a:r>
            <a:r>
              <a:rPr lang="en-CA" dirty="0" err="1"/>
              <a:t>projets</a:t>
            </a:r>
            <a:r>
              <a:rPr lang="en-CA" dirty="0"/>
              <a:t> web </a:t>
            </a:r>
            <a:r>
              <a:rPr lang="en-CA" dirty="0" err="1"/>
              <a:t>construits</a:t>
            </a:r>
            <a:r>
              <a:rPr lang="en-CA" dirty="0"/>
              <a:t> sur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plateforme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Toutefois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nécessaire</a:t>
            </a:r>
            <a:r>
              <a:rPr lang="en-CA" dirty="0"/>
              <a:t> de bien les </a:t>
            </a:r>
            <a:r>
              <a:rPr lang="en-CA" dirty="0" err="1"/>
              <a:t>éléments</a:t>
            </a:r>
            <a:r>
              <a:rPr lang="en-CA" dirty="0"/>
              <a:t> qui </a:t>
            </a:r>
            <a:r>
              <a:rPr lang="en-CA" dirty="0" err="1"/>
              <a:t>ont</a:t>
            </a:r>
            <a:r>
              <a:rPr lang="en-CA" dirty="0"/>
              <a:t> </a:t>
            </a:r>
            <a:r>
              <a:rPr lang="en-CA" dirty="0" err="1"/>
              <a:t>servi</a:t>
            </a:r>
            <a:r>
              <a:rPr lang="en-CA" dirty="0"/>
              <a:t> à la </a:t>
            </a:r>
            <a:r>
              <a:rPr lang="en-CA" dirty="0" err="1"/>
              <a:t>construire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l'exploiter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78781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9EA33-3AF0-4CF5-817D-0880D463F2E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préalables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041A-CDFF-4C15-A613-3356AD30E87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Au </a:t>
            </a:r>
            <a:r>
              <a:rPr lang="en-CA" dirty="0" err="1"/>
              <a:t>cours</a:t>
            </a:r>
            <a:r>
              <a:rPr lang="en-CA" dirty="0"/>
              <a:t> 2 et 3, nous </a:t>
            </a:r>
            <a:r>
              <a:rPr lang="en-CA" dirty="0" err="1"/>
              <a:t>ferons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revue exhaustive de </a:t>
            </a:r>
            <a:r>
              <a:rPr lang="en-CA" dirty="0" err="1"/>
              <a:t>tous</a:t>
            </a:r>
            <a:r>
              <a:rPr lang="en-CA" dirty="0"/>
              <a:t> </a:t>
            </a:r>
            <a:r>
              <a:rPr lang="en-CA" dirty="0" err="1"/>
              <a:t>ces</a:t>
            </a:r>
            <a:r>
              <a:rPr lang="en-CA" dirty="0"/>
              <a:t> concepts </a:t>
            </a:r>
            <a:r>
              <a:rPr lang="en-CA" dirty="0" err="1"/>
              <a:t>afin</a:t>
            </a:r>
            <a:r>
              <a:rPr lang="en-CA" dirty="0"/>
              <a:t> de nous assurer </a:t>
            </a:r>
            <a:r>
              <a:rPr lang="en-CA" dirty="0" err="1"/>
              <a:t>qu'il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 </a:t>
            </a:r>
            <a:r>
              <a:rPr lang="en-CA" dirty="0" err="1"/>
              <a:t>maitrisé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 </a:t>
            </a:r>
            <a:r>
              <a:rPr lang="en-CA" dirty="0" err="1"/>
              <a:t>d'aller</a:t>
            </a:r>
            <a:r>
              <a:rPr lang="en-CA" dirty="0"/>
              <a:t> plus loin.</a:t>
            </a:r>
          </a:p>
          <a:p>
            <a:r>
              <a:rPr lang="en-CA" dirty="0"/>
              <a:t>Nous </a:t>
            </a:r>
            <a:r>
              <a:rPr lang="en-CA" dirty="0" err="1"/>
              <a:t>prendrons</a:t>
            </a:r>
            <a:r>
              <a:rPr lang="en-CA" dirty="0"/>
              <a:t> </a:t>
            </a:r>
            <a:r>
              <a:rPr lang="en-CA" dirty="0" err="1"/>
              <a:t>quand</a:t>
            </a:r>
            <a:r>
              <a:rPr lang="en-CA" dirty="0"/>
              <a:t> </a:t>
            </a:r>
            <a:r>
              <a:rPr lang="en-CA" dirty="0" err="1"/>
              <a:t>même</a:t>
            </a:r>
            <a:r>
              <a:rPr lang="en-CA" dirty="0"/>
              <a:t> la </a:t>
            </a:r>
            <a:r>
              <a:rPr lang="en-CA" dirty="0" err="1"/>
              <a:t>peine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rôle</a:t>
            </a:r>
            <a:r>
              <a:rPr lang="en-CA" dirty="0"/>
              <a:t> </a:t>
            </a:r>
            <a:r>
              <a:rPr lang="en-CA" dirty="0" err="1"/>
              <a:t>aujourd'hui</a:t>
            </a:r>
            <a:r>
              <a:rPr lang="en-CA" dirty="0"/>
              <a:t>.</a:t>
            </a:r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éléments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C#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en-CA" dirty="0"/>
          </a:p>
          <a:p>
            <a:pPr lvl="1"/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SQL</a:t>
            </a:r>
          </a:p>
          <a:p>
            <a:pPr lvl="1"/>
            <a:r>
              <a:rPr lang="en-CA" dirty="0"/>
              <a:t>JavaScript</a:t>
            </a:r>
          </a:p>
          <a:p>
            <a:pPr lvl="1"/>
            <a:r>
              <a:rPr lang="en-CA" dirty="0"/>
              <a:t>Bootstrap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39126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E288-C5C0-4456-8A3E-B5F740893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C#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CB42-8FEB-4B49-B633-4D6FEE19CA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Comme </a:t>
            </a:r>
            <a:r>
              <a:rPr lang="en-CA" dirty="0" err="1"/>
              <a:t>mentionné</a:t>
            </a:r>
            <a:r>
              <a:rPr lang="en-CA" dirty="0"/>
              <a:t>, ASP.NET </a:t>
            </a:r>
            <a:r>
              <a:rPr lang="en-CA" dirty="0" err="1"/>
              <a:t>est</a:t>
            </a:r>
            <a:r>
              <a:rPr lang="en-CA" dirty="0"/>
              <a:t> un framework (Structure de code), </a:t>
            </a:r>
            <a:r>
              <a:rPr lang="en-CA" dirty="0" err="1"/>
              <a:t>mais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code </a:t>
            </a:r>
            <a:r>
              <a:rPr lang="en-CA" dirty="0" err="1"/>
              <a:t>lui-même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développé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C#.</a:t>
            </a:r>
          </a:p>
          <a:p>
            <a:r>
              <a:rPr lang="en-CA" dirty="0" err="1"/>
              <a:t>C'est</a:t>
            </a:r>
            <a:r>
              <a:rPr lang="en-CA" dirty="0"/>
              <a:t> </a:t>
            </a:r>
            <a:r>
              <a:rPr lang="en-CA" dirty="0" err="1"/>
              <a:t>aussi</a:t>
            </a:r>
            <a:r>
              <a:rPr lang="en-CA" dirty="0"/>
              <a:t> le </a:t>
            </a:r>
            <a:r>
              <a:rPr lang="en-CA" dirty="0" err="1"/>
              <a:t>langage</a:t>
            </a:r>
            <a:r>
              <a:rPr lang="en-CA" dirty="0"/>
              <a:t> que nous </a:t>
            </a:r>
            <a:r>
              <a:rPr lang="en-CA" dirty="0" err="1"/>
              <a:t>utiliserons</a:t>
            </a:r>
            <a:r>
              <a:rPr lang="en-CA" dirty="0"/>
              <a:t> dans le </a:t>
            </a:r>
            <a:r>
              <a:rPr lang="en-CA" dirty="0" err="1"/>
              <a:t>développement</a:t>
            </a:r>
            <a:r>
              <a:rPr lang="en-CA" dirty="0"/>
              <a:t> des applications web.</a:t>
            </a:r>
          </a:p>
          <a:p>
            <a:endParaRPr lang="en-CA" dirty="0"/>
          </a:p>
          <a:p>
            <a:r>
              <a:rPr lang="en-CA" dirty="0"/>
              <a:t>Il sera </a:t>
            </a:r>
            <a:r>
              <a:rPr lang="en-CA" dirty="0" err="1"/>
              <a:t>donc</a:t>
            </a:r>
            <a:r>
              <a:rPr lang="en-CA" dirty="0"/>
              <a:t> important de bien </a:t>
            </a:r>
            <a:r>
              <a:rPr lang="en-CA" dirty="0" err="1"/>
              <a:t>maitriser</a:t>
            </a:r>
            <a:r>
              <a:rPr lang="en-CA" dirty="0"/>
              <a:t> </a:t>
            </a:r>
            <a:r>
              <a:rPr lang="en-CA" dirty="0" err="1"/>
              <a:t>sa</a:t>
            </a:r>
            <a:r>
              <a:rPr lang="en-CA" dirty="0"/>
              <a:t> </a:t>
            </a:r>
            <a:r>
              <a:rPr lang="en-CA" dirty="0" err="1"/>
              <a:t>syntaxe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4480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Objectif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objectifs du cours sont:</a:t>
            </a:r>
          </a:p>
          <a:p>
            <a:pPr lvl="1"/>
            <a:r>
              <a:rPr lang="fr-CA" dirty="0"/>
              <a:t>Amener l'étudiant à développer une application web en utilisant le cadriciel de développement ASP.NET </a:t>
            </a:r>
            <a:r>
              <a:rPr lang="fr-CA" dirty="0" err="1"/>
              <a:t>Core</a:t>
            </a:r>
            <a:endParaRPr lang="fr-CA" dirty="0"/>
          </a:p>
          <a:p>
            <a:pPr lvl="1"/>
            <a:endParaRPr lang="fr-CA" dirty="0"/>
          </a:p>
          <a:p>
            <a:pPr lvl="1"/>
            <a:r>
              <a:rPr lang="fr-CA" dirty="0"/>
              <a:t>Amener l'étudiant à développer les connaissances suffisantes pour faire le soutien d'une application utilisant ASP.NET ou ASP classique (Technologies </a:t>
            </a:r>
            <a:r>
              <a:rPr lang="fr-CA" dirty="0" err="1"/>
              <a:t>décomissionnées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9089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E288-C5C0-4456-8A3E-B5F740893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CB42-8FEB-4B49-B633-4D6FEE19CA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Core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cadriciel</a:t>
            </a:r>
            <a:r>
              <a:rPr lang="en-CA" dirty="0"/>
              <a:t> qui suit le </a:t>
            </a:r>
            <a:r>
              <a:rPr lang="en-CA" dirty="0" err="1"/>
              <a:t>paradigme</a:t>
            </a:r>
            <a:r>
              <a:rPr lang="en-CA" dirty="0"/>
              <a:t> </a:t>
            </a:r>
            <a:r>
              <a:rPr lang="en-CA" dirty="0" err="1"/>
              <a:t>orienté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.</a:t>
            </a:r>
          </a:p>
          <a:p>
            <a:r>
              <a:rPr lang="en-CA" dirty="0"/>
              <a:t>Nous </a:t>
            </a:r>
            <a:r>
              <a:rPr lang="en-CA" dirty="0" err="1"/>
              <a:t>l’utiliserons</a:t>
            </a:r>
            <a:r>
              <a:rPr lang="en-CA" dirty="0"/>
              <a:t> pour </a:t>
            </a:r>
            <a:r>
              <a:rPr lang="en-CA" dirty="0" err="1"/>
              <a:t>comprendre</a:t>
            </a:r>
            <a:r>
              <a:rPr lang="en-CA" dirty="0"/>
              <a:t> la structure du </a:t>
            </a:r>
            <a:r>
              <a:rPr lang="en-CA" dirty="0" err="1"/>
              <a:t>cadriciel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que pour </a:t>
            </a:r>
            <a:r>
              <a:rPr lang="en-CA" dirty="0" err="1"/>
              <a:t>comprendre</a:t>
            </a:r>
            <a:r>
              <a:rPr lang="en-CA" dirty="0"/>
              <a:t> la structure de données de </a:t>
            </a:r>
            <a:r>
              <a:rPr lang="en-CA" dirty="0" err="1"/>
              <a:t>notre</a:t>
            </a:r>
            <a:r>
              <a:rPr lang="en-CA" dirty="0"/>
              <a:t> application qui </a:t>
            </a:r>
            <a:r>
              <a:rPr lang="en-CA" dirty="0" err="1"/>
              <a:t>utilisera</a:t>
            </a:r>
            <a:r>
              <a:rPr lang="en-CA" dirty="0"/>
              <a:t> </a:t>
            </a:r>
            <a:r>
              <a:rPr lang="en-CA" dirty="0" err="1"/>
              <a:t>l’orientée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 et qui sera </a:t>
            </a:r>
            <a:r>
              <a:rPr lang="en-CA" dirty="0" err="1"/>
              <a:t>traduite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SQL par un processus </a:t>
            </a:r>
            <a:r>
              <a:rPr lang="en-CA" dirty="0" err="1"/>
              <a:t>appelé</a:t>
            </a:r>
            <a:r>
              <a:rPr lang="en-CA" dirty="0"/>
              <a:t> “migration”</a:t>
            </a:r>
          </a:p>
          <a:p>
            <a:endParaRPr lang="en-CA" dirty="0"/>
          </a:p>
          <a:p>
            <a:r>
              <a:rPr lang="en-CA" dirty="0"/>
              <a:t>Pour </a:t>
            </a:r>
            <a:r>
              <a:rPr lang="en-CA" dirty="0" err="1"/>
              <a:t>cette</a:t>
            </a:r>
            <a:r>
              <a:rPr lang="en-CA" dirty="0"/>
              <a:t> raison, nous </a:t>
            </a:r>
            <a:r>
              <a:rPr lang="en-CA" dirty="0" err="1"/>
              <a:t>ferons</a:t>
            </a:r>
            <a:r>
              <a:rPr lang="en-CA" dirty="0"/>
              <a:t> un rappel sur les </a:t>
            </a:r>
            <a:r>
              <a:rPr lang="en-CA" dirty="0" err="1"/>
              <a:t>éléments</a:t>
            </a:r>
            <a:r>
              <a:rPr lang="en-CA" dirty="0"/>
              <a:t> </a:t>
            </a:r>
            <a:r>
              <a:rPr lang="en-CA" dirty="0" err="1"/>
              <a:t>clés</a:t>
            </a:r>
            <a:r>
              <a:rPr lang="en-CA" dirty="0"/>
              <a:t> de </a:t>
            </a:r>
            <a:r>
              <a:rPr lang="en-CA" dirty="0" err="1"/>
              <a:t>l'orienté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61256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E288-C5C0-4456-8A3E-B5F740893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SQL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CB42-8FEB-4B49-B633-4D6FEE19CA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applications web </a:t>
            </a:r>
            <a:r>
              <a:rPr lang="en-CA" dirty="0" err="1"/>
              <a:t>utilisent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source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 (</a:t>
            </a:r>
            <a:r>
              <a:rPr lang="en-CA" dirty="0" err="1"/>
              <a:t>typiquement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relationnelles</a:t>
            </a:r>
            <a:r>
              <a:rPr lang="en-CA" dirty="0"/>
              <a:t>).</a:t>
            </a:r>
          </a:p>
          <a:p>
            <a:r>
              <a:rPr lang="en-CA" dirty="0"/>
              <a:t>Les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accédées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un ORM (que nous </a:t>
            </a:r>
            <a:r>
              <a:rPr lang="en-CA" dirty="0" err="1"/>
              <a:t>verrons</a:t>
            </a:r>
            <a:r>
              <a:rPr lang="en-CA" dirty="0"/>
              <a:t> plus tard)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des </a:t>
            </a:r>
            <a:r>
              <a:rPr lang="en-CA" dirty="0" err="1"/>
              <a:t>requêtes</a:t>
            </a:r>
            <a:r>
              <a:rPr lang="en-CA" dirty="0"/>
              <a:t> SQL natives.</a:t>
            </a:r>
          </a:p>
          <a:p>
            <a:r>
              <a:rPr lang="en-CA" dirty="0"/>
              <a:t>Pour </a:t>
            </a:r>
            <a:r>
              <a:rPr lang="en-CA" dirty="0" err="1"/>
              <a:t>cette</a:t>
            </a:r>
            <a:r>
              <a:rPr lang="en-CA" dirty="0"/>
              <a:t> raison,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important de bien </a:t>
            </a:r>
            <a:r>
              <a:rPr lang="en-CA" dirty="0" err="1"/>
              <a:t>comprendre</a:t>
            </a:r>
            <a:r>
              <a:rPr lang="en-CA" dirty="0"/>
              <a:t> son SQL et la </a:t>
            </a:r>
            <a:r>
              <a:rPr lang="en-CA" dirty="0" err="1"/>
              <a:t>représentation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r>
              <a:rPr lang="en-CA" dirty="0"/>
              <a:t> sous </a:t>
            </a:r>
            <a:r>
              <a:rPr lang="en-CA" dirty="0" err="1"/>
              <a:t>forme</a:t>
            </a:r>
            <a:r>
              <a:rPr lang="en-CA" dirty="0"/>
              <a:t> </a:t>
            </a:r>
            <a:r>
              <a:rPr lang="en-CA" dirty="0" err="1"/>
              <a:t>relationnelle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94883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E288-C5C0-4456-8A3E-B5F740893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JavaScript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CB42-8FEB-4B49-B633-4D6FEE19CA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JavaScript sera </a:t>
            </a:r>
            <a:r>
              <a:rPr lang="en-CA" dirty="0" err="1"/>
              <a:t>utilisé</a:t>
            </a:r>
            <a:r>
              <a:rPr lang="en-CA" dirty="0"/>
              <a:t> pour deux </a:t>
            </a:r>
            <a:r>
              <a:rPr lang="en-CA" dirty="0" err="1"/>
              <a:t>cas</a:t>
            </a:r>
            <a:r>
              <a:rPr lang="en-CA" dirty="0"/>
              <a:t> précis:</a:t>
            </a:r>
          </a:p>
          <a:p>
            <a:pPr lvl="1"/>
            <a:r>
              <a:rPr lang="en-CA" dirty="0"/>
              <a:t>Manipulation du DOM</a:t>
            </a:r>
          </a:p>
          <a:p>
            <a:pPr lvl="1"/>
            <a:r>
              <a:rPr lang="en-CA" dirty="0" err="1"/>
              <a:t>Effectuer</a:t>
            </a:r>
            <a:r>
              <a:rPr lang="en-CA" dirty="0"/>
              <a:t> des </a:t>
            </a:r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asynchrones</a:t>
            </a:r>
            <a:r>
              <a:rPr lang="en-CA" dirty="0"/>
              <a:t> au </a:t>
            </a:r>
            <a:r>
              <a:rPr lang="en-CA" dirty="0" err="1"/>
              <a:t>serveur</a:t>
            </a:r>
            <a:r>
              <a:rPr lang="en-CA" dirty="0"/>
              <a:t> (AJAX)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parlerons</a:t>
            </a:r>
            <a:r>
              <a:rPr lang="en-CA" dirty="0"/>
              <a:t> plus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détail</a:t>
            </a:r>
            <a:r>
              <a:rPr lang="en-CA" dirty="0"/>
              <a:t> de comment nous </a:t>
            </a:r>
            <a:r>
              <a:rPr lang="en-CA" dirty="0" err="1"/>
              <a:t>exploiterons</a:t>
            </a:r>
            <a:r>
              <a:rPr lang="en-CA" dirty="0"/>
              <a:t>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éléments</a:t>
            </a:r>
            <a:r>
              <a:rPr lang="en-CA" dirty="0"/>
              <a:t>.</a:t>
            </a:r>
          </a:p>
          <a:p>
            <a:r>
              <a:rPr lang="en-CA" dirty="0"/>
              <a:t>Dans le cadre du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utiliserons</a:t>
            </a:r>
            <a:r>
              <a:rPr lang="en-CA" dirty="0"/>
              <a:t> du JavaScript </a:t>
            </a:r>
            <a:r>
              <a:rPr lang="en-CA" dirty="0" err="1"/>
              <a:t>natif</a:t>
            </a:r>
            <a:r>
              <a:rPr lang="en-CA" dirty="0"/>
              <a:t>, </a:t>
            </a:r>
            <a:r>
              <a:rPr lang="en-CA" dirty="0" err="1"/>
              <a:t>mais</a:t>
            </a:r>
            <a:r>
              <a:rPr lang="en-CA" dirty="0"/>
              <a:t>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permis</a:t>
            </a:r>
            <a:r>
              <a:rPr lang="en-CA" dirty="0"/>
              <a:t> </a:t>
            </a:r>
            <a:r>
              <a:rPr lang="en-CA" dirty="0" err="1"/>
              <a:t>d'utiliser</a:t>
            </a:r>
            <a:r>
              <a:rPr lang="en-CA" dirty="0"/>
              <a:t> du </a:t>
            </a:r>
            <a:r>
              <a:rPr lang="en-CA" dirty="0" err="1"/>
              <a:t>JQuery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préférez</a:t>
            </a:r>
            <a:r>
              <a:rPr lang="en-CA" dirty="0"/>
              <a:t>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79323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3925F-4E57-4DCA-8EE2-216026D4EF6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Bootstrap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245E4-2678-475F-A6E6-70369338282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Bootstrap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librairie</a:t>
            </a:r>
            <a:r>
              <a:rPr lang="en-CA" dirty="0"/>
              <a:t> </a:t>
            </a:r>
            <a:r>
              <a:rPr lang="en-CA" dirty="0" err="1"/>
              <a:t>permettant</a:t>
            </a:r>
            <a:r>
              <a:rPr lang="en-CA" dirty="0"/>
              <a:t> le </a:t>
            </a:r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d'interface</a:t>
            </a:r>
            <a:r>
              <a:rPr lang="en-CA" dirty="0"/>
              <a:t> web </a:t>
            </a:r>
            <a:r>
              <a:rPr lang="en-CA" dirty="0" err="1"/>
              <a:t>professionnelle</a:t>
            </a:r>
            <a:r>
              <a:rPr lang="en-CA" dirty="0"/>
              <a:t> et </a:t>
            </a:r>
            <a:r>
              <a:rPr lang="en-CA" dirty="0" err="1"/>
              <a:t>moderne</a:t>
            </a:r>
            <a:r>
              <a:rPr lang="en-CA" dirty="0"/>
              <a:t>.</a:t>
            </a:r>
          </a:p>
          <a:p>
            <a:endParaRPr lang="fr-CA" dirty="0"/>
          </a:p>
          <a:p>
            <a:r>
              <a:rPr lang="fr-CA" dirty="0"/>
              <a:t>Nous l'utiliserons dans le cadre du cours.</a:t>
            </a:r>
          </a:p>
        </p:txBody>
      </p:sp>
    </p:spTree>
    <p:extLst>
      <p:ext uri="{BB962C8B-B14F-4D97-AF65-F5344CB8AC3E}">
        <p14:creationId xmlns:p14="http://schemas.microsoft.com/office/powerpoint/2010/main" val="1069505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Architecture d'application web</a:t>
            </a:r>
          </a:p>
        </p:txBody>
      </p:sp>
    </p:spTree>
    <p:extLst>
      <p:ext uri="{BB962C8B-B14F-4D97-AF65-F5344CB8AC3E}">
        <p14:creationId xmlns:p14="http://schemas.microsoft.com/office/powerpoint/2010/main" val="1406943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B356C-2B23-4B16-AFBE-3F8D71D1641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177D7-7683-4C71-9CCD-920C401C65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vos</a:t>
            </a:r>
            <a:r>
              <a:rPr lang="en-CA" dirty="0"/>
              <a:t> </a:t>
            </a:r>
            <a:r>
              <a:rPr lang="en-CA" dirty="0" err="1"/>
              <a:t>précédents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avez</a:t>
            </a:r>
            <a:r>
              <a:rPr lang="en-CA" dirty="0"/>
              <a:t> </a:t>
            </a:r>
            <a:r>
              <a:rPr lang="en-CA" dirty="0" err="1"/>
              <a:t>appris</a:t>
            </a:r>
            <a:r>
              <a:rPr lang="en-CA" dirty="0"/>
              <a:t> de </a:t>
            </a:r>
            <a:r>
              <a:rPr lang="en-CA" dirty="0" err="1"/>
              <a:t>nombreuses</a:t>
            </a:r>
            <a:r>
              <a:rPr lang="en-CA" dirty="0"/>
              <a:t> technologies: HTML, CSS, JavaScript, </a:t>
            </a:r>
            <a:r>
              <a:rPr lang="en-CA" dirty="0" err="1"/>
              <a:t>JQuery</a:t>
            </a:r>
            <a:r>
              <a:rPr lang="en-CA" dirty="0"/>
              <a:t>, Bootstrap, C#, SQL, etc.</a:t>
            </a:r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demandez</a:t>
            </a:r>
            <a:r>
              <a:rPr lang="en-CA" dirty="0"/>
              <a:t> </a:t>
            </a:r>
            <a:r>
              <a:rPr lang="en-CA" dirty="0" err="1"/>
              <a:t>probablement</a:t>
            </a:r>
            <a:r>
              <a:rPr lang="en-CA" dirty="0"/>
              <a:t> </a:t>
            </a:r>
            <a:r>
              <a:rPr lang="en-CA" dirty="0" err="1"/>
              <a:t>ces</a:t>
            </a:r>
            <a:r>
              <a:rPr lang="en-CA" dirty="0"/>
              <a:t> technologies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toutes</a:t>
            </a:r>
            <a:r>
              <a:rPr lang="en-CA" dirty="0"/>
              <a:t> </a:t>
            </a:r>
            <a:r>
              <a:rPr lang="en-CA" dirty="0" err="1"/>
              <a:t>liées</a:t>
            </a:r>
            <a:r>
              <a:rPr lang="en-CA" dirty="0"/>
              <a:t> entre </a:t>
            </a:r>
            <a:r>
              <a:rPr lang="en-CA" dirty="0" err="1"/>
              <a:t>elles</a:t>
            </a:r>
            <a:r>
              <a:rPr lang="en-CA" dirty="0"/>
              <a:t> et comment </a:t>
            </a:r>
            <a:r>
              <a:rPr lang="en-CA" dirty="0" err="1"/>
              <a:t>elles</a:t>
            </a:r>
            <a:r>
              <a:rPr lang="en-CA" dirty="0"/>
              <a:t> </a:t>
            </a:r>
            <a:r>
              <a:rPr lang="en-CA" dirty="0" err="1"/>
              <a:t>seront</a:t>
            </a:r>
            <a:r>
              <a:rPr lang="en-CA" dirty="0"/>
              <a:t> </a:t>
            </a:r>
            <a:r>
              <a:rPr lang="en-CA" dirty="0" err="1"/>
              <a:t>utilisées</a:t>
            </a:r>
            <a:r>
              <a:rPr lang="en-CA" dirty="0"/>
              <a:t> </a:t>
            </a:r>
            <a:r>
              <a:rPr lang="en-CA" dirty="0" err="1"/>
              <a:t>conjointement</a:t>
            </a:r>
            <a:r>
              <a:rPr lang="en-CA" dirty="0"/>
              <a:t> pour </a:t>
            </a:r>
            <a:r>
              <a:rPr lang="en-CA" dirty="0" err="1"/>
              <a:t>développer</a:t>
            </a:r>
            <a:r>
              <a:rPr lang="en-CA" dirty="0"/>
              <a:t> un </a:t>
            </a:r>
            <a:r>
              <a:rPr lang="en-CA" dirty="0" err="1"/>
              <a:t>produit</a:t>
            </a:r>
            <a:r>
              <a:rPr lang="en-CA" dirty="0"/>
              <a:t> </a:t>
            </a:r>
            <a:r>
              <a:rPr lang="en-CA" dirty="0" err="1"/>
              <a:t>concret</a:t>
            </a:r>
            <a:r>
              <a:rPr lang="en-CA" dirty="0"/>
              <a:t> </a:t>
            </a:r>
            <a:r>
              <a:rPr lang="en-CA" dirty="0" err="1"/>
              <a:t>présentable</a:t>
            </a:r>
            <a:r>
              <a:rPr lang="en-CA" dirty="0"/>
              <a:t> a un client.</a:t>
            </a:r>
          </a:p>
          <a:p>
            <a:r>
              <a:rPr lang="en-CA" dirty="0" err="1"/>
              <a:t>C'est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jour de chance, </a:t>
            </a:r>
            <a:r>
              <a:rPr lang="en-CA" dirty="0" err="1"/>
              <a:t>c'est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que nous </a:t>
            </a:r>
            <a:r>
              <a:rPr lang="en-CA" dirty="0" err="1"/>
              <a:t>verrons</a:t>
            </a:r>
            <a:r>
              <a:rPr lang="en-CA" dirty="0"/>
              <a:t> à </a:t>
            </a:r>
            <a:r>
              <a:rPr lang="en-CA" dirty="0" err="1"/>
              <a:t>l'instant</a:t>
            </a:r>
            <a:r>
              <a:rPr lang="en-CA" dirty="0"/>
              <a:t>!</a:t>
            </a:r>
          </a:p>
          <a:p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ici</a:t>
            </a:r>
            <a:r>
              <a:rPr lang="en-CA" dirty="0"/>
              <a:t> </a:t>
            </a:r>
            <a:r>
              <a:rPr lang="en-CA" dirty="0" err="1"/>
              <a:t>comprendre</a:t>
            </a:r>
            <a:r>
              <a:rPr lang="en-CA" dirty="0"/>
              <a:t> comment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construite</a:t>
            </a:r>
            <a:r>
              <a:rPr lang="en-CA" dirty="0"/>
              <a:t> </a:t>
            </a:r>
            <a:r>
              <a:rPr lang="en-CA" u="sng" dirty="0" err="1"/>
              <a:t>l'architecture</a:t>
            </a:r>
            <a:r>
              <a:rPr lang="en-CA" u="sng" dirty="0"/>
              <a:t> </a:t>
            </a:r>
            <a:r>
              <a:rPr lang="en-CA" u="sng" dirty="0" err="1"/>
              <a:t>d'une</a:t>
            </a:r>
            <a:r>
              <a:rPr lang="en-CA" u="sng" dirty="0"/>
              <a:t> application web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16630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8ACE0-9EDD-08E2-EFE5-968258243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32B8-3B55-9857-7223-2CD9BDF4E7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CC867-7206-D9A9-8AF8-D57DFAB8C9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Diagramme</a:t>
            </a:r>
            <a:r>
              <a:rPr lang="en-CA" dirty="0"/>
              <a:t> </a:t>
            </a:r>
            <a:r>
              <a:rPr lang="en-CA" dirty="0" err="1"/>
              <a:t>d’architecture</a:t>
            </a:r>
            <a:r>
              <a:rPr lang="en-CA" dirty="0"/>
              <a:t> </a:t>
            </a:r>
            <a:r>
              <a:rPr lang="en-CA" dirty="0" err="1"/>
              <a:t>d’application</a:t>
            </a:r>
            <a:r>
              <a:rPr lang="en-CA" dirty="0"/>
              <a:t> web</a:t>
            </a:r>
          </a:p>
          <a:p>
            <a:r>
              <a:rPr lang="en-CA" dirty="0" err="1"/>
              <a:t>Prenons</a:t>
            </a:r>
            <a:r>
              <a:rPr lang="en-CA" dirty="0"/>
              <a:t> le temps de </a:t>
            </a:r>
            <a:r>
              <a:rPr lang="en-CA" dirty="0" err="1"/>
              <a:t>comprendre</a:t>
            </a:r>
            <a:r>
              <a:rPr lang="en-CA" dirty="0"/>
              <a:t> </a:t>
            </a:r>
            <a:r>
              <a:rPr lang="en-CA" dirty="0" err="1"/>
              <a:t>chaque</a:t>
            </a:r>
            <a:r>
              <a:rPr lang="en-CA" dirty="0"/>
              <a:t> </a:t>
            </a:r>
            <a:r>
              <a:rPr lang="en-CA" dirty="0" err="1"/>
              <a:t>élément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106357-B748-3645-CF8D-E888B26A56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1873" y="2905773"/>
            <a:ext cx="94107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525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E763-B7ED-44A4-A403-75C9A2D17A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3DAFB-EB87-460C-BFFA-2DFD96F68C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application web a deux </a:t>
            </a:r>
            <a:r>
              <a:rPr lang="en-CA" dirty="0" err="1"/>
              <a:t>composantes</a:t>
            </a:r>
            <a:r>
              <a:rPr lang="en-CA" dirty="0"/>
              <a:t> </a:t>
            </a:r>
            <a:r>
              <a:rPr lang="en-CA" dirty="0" err="1"/>
              <a:t>principales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Le </a:t>
            </a:r>
            <a:r>
              <a:rPr lang="en-CA" dirty="0" err="1"/>
              <a:t>fureteur</a:t>
            </a:r>
            <a:r>
              <a:rPr lang="en-CA" dirty="0"/>
              <a:t> du client</a:t>
            </a:r>
          </a:p>
          <a:p>
            <a:pPr lvl="1"/>
            <a:r>
              <a:rPr lang="en-CA" dirty="0"/>
              <a:t>Le </a:t>
            </a:r>
            <a:r>
              <a:rPr lang="en-CA" dirty="0" err="1"/>
              <a:t>serveur</a:t>
            </a:r>
            <a:r>
              <a:rPr lang="en-CA" dirty="0"/>
              <a:t> web</a:t>
            </a:r>
          </a:p>
          <a:p>
            <a:pPr lvl="1"/>
            <a:endParaRPr lang="en-CA" dirty="0"/>
          </a:p>
          <a:p>
            <a:r>
              <a:rPr lang="en-CA" dirty="0" err="1"/>
              <a:t>Lorsque</a:t>
            </a:r>
            <a:r>
              <a:rPr lang="en-CA" dirty="0"/>
              <a:t> le </a:t>
            </a:r>
            <a:r>
              <a:rPr lang="en-CA" dirty="0" err="1"/>
              <a:t>fureteur</a:t>
            </a:r>
            <a:r>
              <a:rPr lang="en-CA" dirty="0"/>
              <a:t> "</a:t>
            </a:r>
            <a:r>
              <a:rPr lang="en-CA" dirty="0" err="1"/>
              <a:t>demande</a:t>
            </a:r>
            <a:r>
              <a:rPr lang="en-CA" dirty="0"/>
              <a:t>" au </a:t>
            </a:r>
            <a:r>
              <a:rPr lang="en-CA" dirty="0" err="1"/>
              <a:t>serveur</a:t>
            </a:r>
            <a:r>
              <a:rPr lang="en-CA" dirty="0"/>
              <a:t> pour </a:t>
            </a:r>
            <a:r>
              <a:rPr lang="en-CA" dirty="0" err="1"/>
              <a:t>visualiser</a:t>
            </a:r>
            <a:r>
              <a:rPr lang="en-CA" dirty="0"/>
              <a:t> un site, </a:t>
            </a:r>
            <a:r>
              <a:rPr lang="en-CA" dirty="0" err="1"/>
              <a:t>celui</a:t>
            </a:r>
            <a:r>
              <a:rPr lang="en-CA" dirty="0"/>
              <a:t>-ci </a:t>
            </a:r>
            <a:r>
              <a:rPr lang="en-CA" dirty="0" err="1"/>
              <a:t>génère</a:t>
            </a:r>
            <a:r>
              <a:rPr lang="en-CA" dirty="0"/>
              <a:t> son </a:t>
            </a:r>
            <a:r>
              <a:rPr lang="en-CA" dirty="0" err="1"/>
              <a:t>contenu</a:t>
            </a:r>
            <a:r>
              <a:rPr lang="en-CA" dirty="0"/>
              <a:t> sous </a:t>
            </a:r>
            <a:r>
              <a:rPr lang="en-CA" dirty="0" err="1"/>
              <a:t>forme</a:t>
            </a:r>
            <a:r>
              <a:rPr lang="en-CA" dirty="0"/>
              <a:t> de code client et </a:t>
            </a:r>
            <a:r>
              <a:rPr lang="en-CA" dirty="0" err="1"/>
              <a:t>lui</a:t>
            </a:r>
            <a:r>
              <a:rPr lang="en-CA" dirty="0"/>
              <a:t> renvoi.</a:t>
            </a:r>
          </a:p>
          <a:p>
            <a:r>
              <a:rPr lang="en-CA" dirty="0"/>
              <a:t>Le </a:t>
            </a:r>
            <a:r>
              <a:rPr lang="en-CA" dirty="0" err="1"/>
              <a:t>fureteur</a:t>
            </a:r>
            <a:r>
              <a:rPr lang="en-CA" dirty="0"/>
              <a:t> utilise </a:t>
            </a:r>
            <a:r>
              <a:rPr lang="en-CA" dirty="0" err="1"/>
              <a:t>ce</a:t>
            </a:r>
            <a:r>
              <a:rPr lang="en-CA" dirty="0"/>
              <a:t> code pour </a:t>
            </a:r>
            <a:r>
              <a:rPr lang="en-CA" dirty="0" err="1"/>
              <a:t>générer</a:t>
            </a:r>
            <a:r>
              <a:rPr lang="en-CA" dirty="0"/>
              <a:t> le </a:t>
            </a:r>
            <a:r>
              <a:rPr lang="en-CA" dirty="0" err="1"/>
              <a:t>contenu</a:t>
            </a:r>
            <a:r>
              <a:rPr lang="en-CA" dirty="0"/>
              <a:t> (HTML, CSS, </a:t>
            </a:r>
            <a:r>
              <a:rPr lang="en-CA" dirty="0" err="1"/>
              <a:t>Javascript</a:t>
            </a:r>
            <a:r>
              <a:rPr lang="en-CA" dirty="0"/>
              <a:t>).</a:t>
            </a:r>
          </a:p>
          <a:p>
            <a:r>
              <a:rPr lang="en-CA" dirty="0"/>
              <a:t>Pour </a:t>
            </a:r>
            <a:r>
              <a:rPr lang="en-CA" dirty="0" err="1"/>
              <a:t>générer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contenu</a:t>
            </a:r>
            <a:r>
              <a:rPr lang="en-CA" dirty="0"/>
              <a:t>, le </a:t>
            </a:r>
            <a:r>
              <a:rPr lang="en-CA" dirty="0" err="1"/>
              <a:t>serveur</a:t>
            </a:r>
            <a:r>
              <a:rPr lang="en-CA" dirty="0"/>
              <a:t> utilise du code </a:t>
            </a:r>
            <a:r>
              <a:rPr lang="en-CA" dirty="0" err="1"/>
              <a:t>serveur</a:t>
            </a:r>
            <a:r>
              <a:rPr lang="en-CA" dirty="0"/>
              <a:t> (C#) </a:t>
            </a:r>
            <a:r>
              <a:rPr lang="en-CA" dirty="0" err="1"/>
              <a:t>combiné</a:t>
            </a:r>
            <a:r>
              <a:rPr lang="en-CA" dirty="0"/>
              <a:t> a un framework (ASP.NET) et </a:t>
            </a:r>
            <a:r>
              <a:rPr lang="en-CA" dirty="0" err="1"/>
              <a:t>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 (SQL Server).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800117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E763-B7ED-44A4-A403-75C9A2D17A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3DAFB-EB87-460C-BFFA-2DFD96F68C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 </a:t>
            </a:r>
            <a:r>
              <a:rPr lang="en-CA" dirty="0" err="1"/>
              <a:t>serveur</a:t>
            </a:r>
            <a:r>
              <a:rPr lang="en-CA" dirty="0"/>
              <a:t> web a </a:t>
            </a:r>
            <a:r>
              <a:rPr lang="en-CA" dirty="0" err="1"/>
              <a:t>donc</a:t>
            </a:r>
            <a:r>
              <a:rPr lang="en-CA" dirty="0"/>
              <a:t> 4 </a:t>
            </a:r>
            <a:r>
              <a:rPr lang="en-CA" dirty="0" err="1"/>
              <a:t>composantes</a:t>
            </a:r>
            <a:r>
              <a:rPr lang="en-CA" dirty="0"/>
              <a:t> </a:t>
            </a:r>
            <a:r>
              <a:rPr lang="en-CA" dirty="0" err="1"/>
              <a:t>principales</a:t>
            </a:r>
            <a:r>
              <a:rPr lang="en-CA" dirty="0"/>
              <a:t>: 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système</a:t>
            </a:r>
            <a:r>
              <a:rPr lang="en-CA" dirty="0"/>
              <a:t> </a:t>
            </a:r>
            <a:r>
              <a:rPr lang="en-CA" dirty="0" err="1"/>
              <a:t>d'exploitation</a:t>
            </a:r>
            <a:endParaRPr lang="en-CA" dirty="0"/>
          </a:p>
          <a:p>
            <a:pPr lvl="2"/>
            <a:r>
              <a:rPr lang="en-CA" dirty="0" err="1"/>
              <a:t>Responsable</a:t>
            </a:r>
            <a:r>
              <a:rPr lang="en-CA" dirty="0"/>
              <a:t> de </a:t>
            </a:r>
            <a:r>
              <a:rPr lang="en-CA" dirty="0" err="1"/>
              <a:t>gérer</a:t>
            </a:r>
            <a:r>
              <a:rPr lang="en-CA" dirty="0"/>
              <a:t> le </a:t>
            </a:r>
            <a:r>
              <a:rPr lang="en-CA" dirty="0" err="1"/>
              <a:t>serveur</a:t>
            </a:r>
            <a:r>
              <a:rPr lang="en-CA" dirty="0"/>
              <a:t> </a:t>
            </a:r>
            <a:r>
              <a:rPr lang="en-CA" dirty="0" err="1"/>
              <a:t>lui-même</a:t>
            </a:r>
            <a:endParaRPr lang="en-CA" dirty="0"/>
          </a:p>
          <a:p>
            <a:pPr lvl="1"/>
            <a:r>
              <a:rPr lang="en-CA" dirty="0"/>
              <a:t>Un </a:t>
            </a:r>
            <a:r>
              <a:rPr lang="en-CA" dirty="0" err="1"/>
              <a:t>Serveur</a:t>
            </a:r>
            <a:r>
              <a:rPr lang="en-CA" dirty="0"/>
              <a:t> Web (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Serveur</a:t>
            </a:r>
            <a:r>
              <a:rPr lang="en-CA" dirty="0"/>
              <a:t> HTTP)</a:t>
            </a:r>
          </a:p>
          <a:p>
            <a:pPr lvl="2"/>
            <a:r>
              <a:rPr lang="en-CA" dirty="0" err="1"/>
              <a:t>Responsable</a:t>
            </a:r>
            <a:r>
              <a:rPr lang="en-CA" dirty="0"/>
              <a:t> de </a:t>
            </a:r>
            <a:r>
              <a:rPr lang="en-CA" dirty="0" err="1"/>
              <a:t>répondre</a:t>
            </a:r>
            <a:r>
              <a:rPr lang="en-CA" dirty="0"/>
              <a:t> aux </a:t>
            </a:r>
            <a:r>
              <a:rPr lang="en-CA" dirty="0" err="1"/>
              <a:t>requêtes</a:t>
            </a:r>
            <a:r>
              <a:rPr lang="en-CA" dirty="0"/>
              <a:t> HTTP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langage</a:t>
            </a:r>
            <a:r>
              <a:rPr lang="en-CA" dirty="0"/>
              <a:t> </a:t>
            </a:r>
            <a:r>
              <a:rPr lang="en-CA" dirty="0" err="1"/>
              <a:t>Serveur</a:t>
            </a:r>
            <a:r>
              <a:rPr lang="en-CA" dirty="0"/>
              <a:t> et </a:t>
            </a:r>
            <a:r>
              <a:rPr lang="en-CA" dirty="0" err="1"/>
              <a:t>possiblement</a:t>
            </a:r>
            <a:r>
              <a:rPr lang="en-CA" dirty="0"/>
              <a:t> un framework</a:t>
            </a:r>
          </a:p>
          <a:p>
            <a:pPr lvl="2"/>
            <a:r>
              <a:rPr lang="en-CA" dirty="0" err="1"/>
              <a:t>Responsable</a:t>
            </a:r>
            <a:r>
              <a:rPr lang="en-CA" dirty="0"/>
              <a:t> de </a:t>
            </a:r>
            <a:r>
              <a:rPr lang="en-CA" dirty="0" err="1"/>
              <a:t>traiter</a:t>
            </a:r>
            <a:r>
              <a:rPr lang="en-CA" dirty="0"/>
              <a:t> la </a:t>
            </a:r>
            <a:r>
              <a:rPr lang="en-CA" dirty="0" err="1"/>
              <a:t>logique</a:t>
            </a:r>
            <a:r>
              <a:rPr lang="en-CA" dirty="0"/>
              <a:t> pour </a:t>
            </a:r>
            <a:r>
              <a:rPr lang="en-CA" dirty="0" err="1"/>
              <a:t>préparer</a:t>
            </a:r>
            <a:r>
              <a:rPr lang="en-CA" dirty="0"/>
              <a:t> la </a:t>
            </a:r>
            <a:r>
              <a:rPr lang="en-CA" dirty="0" err="1"/>
              <a:t>réponse</a:t>
            </a:r>
            <a:r>
              <a:rPr lang="en-CA" dirty="0"/>
              <a:t> à la </a:t>
            </a:r>
            <a:r>
              <a:rPr lang="en-CA" dirty="0" err="1"/>
              <a:t>requête</a:t>
            </a:r>
            <a:r>
              <a:rPr lang="en-CA" dirty="0"/>
              <a:t> HTTP</a:t>
            </a:r>
          </a:p>
          <a:p>
            <a:pPr lvl="1"/>
            <a:r>
              <a:rPr lang="en-CA" dirty="0"/>
              <a:t>Une base de </a:t>
            </a:r>
            <a:r>
              <a:rPr lang="en-CA" dirty="0" err="1"/>
              <a:t>données</a:t>
            </a:r>
            <a:endParaRPr lang="en-CA" dirty="0"/>
          </a:p>
          <a:p>
            <a:pPr lvl="2"/>
            <a:r>
              <a:rPr lang="en-CA" dirty="0"/>
              <a:t>Lieu </a:t>
            </a:r>
            <a:r>
              <a:rPr lang="en-CA" dirty="0" err="1"/>
              <a:t>d'entreposage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395118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E763-B7ED-44A4-A403-75C9A2D17A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3DAFB-EB87-460C-BFFA-2DFD96F68C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composantes</a:t>
            </a:r>
            <a:r>
              <a:rPr lang="en-CA" dirty="0"/>
              <a:t> du </a:t>
            </a:r>
            <a:r>
              <a:rPr lang="en-CA" dirty="0" err="1"/>
              <a:t>serveur</a:t>
            </a:r>
            <a:r>
              <a:rPr lang="en-CA" dirty="0"/>
              <a:t>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différente</a:t>
            </a:r>
            <a:r>
              <a:rPr lang="en-CA" dirty="0"/>
              <a:t> </a:t>
            </a:r>
            <a:r>
              <a:rPr lang="en-CA" dirty="0" err="1"/>
              <a:t>variante</a:t>
            </a:r>
            <a:r>
              <a:rPr lang="en-CA" dirty="0"/>
              <a:t> qui </a:t>
            </a:r>
            <a:r>
              <a:rPr lang="en-CA" dirty="0" err="1"/>
              <a:t>tente</a:t>
            </a:r>
            <a:r>
              <a:rPr lang="en-CA" dirty="0"/>
              <a:t> de </a:t>
            </a:r>
            <a:r>
              <a:rPr lang="en-CA" dirty="0" err="1"/>
              <a:t>remplir</a:t>
            </a:r>
            <a:r>
              <a:rPr lang="en-CA" dirty="0"/>
              <a:t> la </a:t>
            </a:r>
            <a:r>
              <a:rPr lang="en-CA" dirty="0" err="1"/>
              <a:t>même</a:t>
            </a:r>
            <a:r>
              <a:rPr lang="en-CA" dirty="0"/>
              <a:t> </a:t>
            </a:r>
            <a:r>
              <a:rPr lang="en-CA" dirty="0" err="1"/>
              <a:t>tâche</a:t>
            </a:r>
            <a:r>
              <a:rPr lang="en-CA" dirty="0"/>
              <a:t>.</a:t>
            </a:r>
          </a:p>
          <a:p>
            <a:r>
              <a:rPr lang="en-CA" dirty="0"/>
              <a:t>Il </a:t>
            </a:r>
            <a:r>
              <a:rPr lang="en-CA" dirty="0" err="1"/>
              <a:t>s'agit</a:t>
            </a:r>
            <a:r>
              <a:rPr lang="en-CA" dirty="0"/>
              <a:t> de </a:t>
            </a:r>
            <a:r>
              <a:rPr lang="en-CA" dirty="0" err="1"/>
              <a:t>produit</a:t>
            </a:r>
            <a:r>
              <a:rPr lang="en-CA" dirty="0"/>
              <a:t> concurrent.</a:t>
            </a:r>
          </a:p>
          <a:p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</a:t>
            </a:r>
            <a:r>
              <a:rPr lang="en-CA" dirty="0" err="1"/>
              <a:t>exemples</a:t>
            </a:r>
            <a:r>
              <a:rPr lang="en-CA" dirty="0"/>
              <a:t> pour </a:t>
            </a:r>
            <a:r>
              <a:rPr lang="en-CA" dirty="0" err="1"/>
              <a:t>chaque</a:t>
            </a:r>
            <a:r>
              <a:rPr lang="en-CA" dirty="0"/>
              <a:t> </a:t>
            </a:r>
            <a:r>
              <a:rPr lang="en-CA" dirty="0" err="1"/>
              <a:t>catégorie</a:t>
            </a:r>
            <a:r>
              <a:rPr lang="en-CA" dirty="0"/>
              <a:t>:</a:t>
            </a:r>
          </a:p>
          <a:p>
            <a:pPr lvl="2"/>
            <a:r>
              <a:rPr lang="fr-CA" dirty="0"/>
              <a:t>Système d’exploitation (Linux, </a:t>
            </a:r>
            <a:r>
              <a:rPr lang="fr-CA" b="1" u="sng" dirty="0"/>
              <a:t>Windows Server</a:t>
            </a:r>
            <a:r>
              <a:rPr lang="fr-CA" dirty="0"/>
              <a:t>, etc.)</a:t>
            </a:r>
          </a:p>
          <a:p>
            <a:pPr lvl="2"/>
            <a:r>
              <a:rPr lang="fr-CA" dirty="0"/>
              <a:t>Serveur HTTP/Web (Apache, </a:t>
            </a:r>
            <a:r>
              <a:rPr lang="fr-CA" dirty="0" err="1"/>
              <a:t>NGinX</a:t>
            </a:r>
            <a:r>
              <a:rPr lang="fr-CA" dirty="0"/>
              <a:t>, Tomcat, </a:t>
            </a:r>
            <a:r>
              <a:rPr lang="fr-CA" b="1" u="sng" dirty="0"/>
              <a:t>IIS</a:t>
            </a:r>
            <a:r>
              <a:rPr lang="fr-CA" dirty="0"/>
              <a:t>, WebSphere, etc.)</a:t>
            </a:r>
          </a:p>
          <a:p>
            <a:pPr lvl="2"/>
            <a:r>
              <a:rPr lang="fr-CA" dirty="0"/>
              <a:t>Langage serveur (PHP, </a:t>
            </a:r>
            <a:r>
              <a:rPr lang="fr-CA" b="1" u="sng" dirty="0"/>
              <a:t>C#/</a:t>
            </a:r>
            <a:r>
              <a:rPr lang="fr-CA" b="1" u="sng" dirty="0" err="1"/>
              <a:t>ASP.Net</a:t>
            </a:r>
            <a:r>
              <a:rPr lang="fr-CA" dirty="0"/>
              <a:t>, Java, Python, </a:t>
            </a:r>
            <a:r>
              <a:rPr lang="fr-CA" dirty="0" err="1"/>
              <a:t>NodeJS</a:t>
            </a:r>
            <a:r>
              <a:rPr lang="fr-CA" dirty="0"/>
              <a:t>, etc.)</a:t>
            </a:r>
          </a:p>
          <a:p>
            <a:pPr lvl="2"/>
            <a:r>
              <a:rPr lang="fr-CA" dirty="0"/>
              <a:t>Base de données (MySQL, </a:t>
            </a:r>
            <a:r>
              <a:rPr lang="fr-CA" dirty="0" err="1"/>
              <a:t>MariaDB</a:t>
            </a:r>
            <a:r>
              <a:rPr lang="fr-CA" dirty="0"/>
              <a:t>, Oracle, </a:t>
            </a:r>
            <a:r>
              <a:rPr lang="fr-CA" b="1" u="sng" dirty="0"/>
              <a:t>SQL Server</a:t>
            </a:r>
            <a:r>
              <a:rPr lang="fr-CA" dirty="0"/>
              <a:t>, MongoDB, etc.)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37425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Pourquoi ce cours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ASP.NET fait partie des piles de développement standard de l'industrie (avec Java/Spring, PHP/</a:t>
            </a:r>
            <a:r>
              <a:rPr lang="fr-CA" dirty="0" err="1"/>
              <a:t>Laravel</a:t>
            </a:r>
            <a:r>
              <a:rPr lang="fr-CA" dirty="0"/>
              <a:t> et </a:t>
            </a:r>
            <a:r>
              <a:rPr lang="fr-CA" dirty="0" err="1"/>
              <a:t>NodeJS</a:t>
            </a:r>
            <a:r>
              <a:rPr lang="fr-CA" dirty="0"/>
              <a:t>)</a:t>
            </a:r>
          </a:p>
          <a:p>
            <a:endParaRPr lang="fr-CA" dirty="0"/>
          </a:p>
          <a:p>
            <a:r>
              <a:rPr lang="fr-CA" dirty="0"/>
              <a:t>Il s'agit de l'offre de service offert par Microsoft et qui est largement utilisé dans les organisations publiques.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84455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E763-B7ED-44A4-A403-75C9A2D17A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3DAFB-EB87-460C-BFFA-2DFD96F68C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</a:t>
            </a:r>
            <a:r>
              <a:rPr lang="en-CA" dirty="0" err="1"/>
              <a:t>l'architecture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application ASP.NET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18041-8E97-4A10-BD42-B745384BAF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1873" y="2905773"/>
            <a:ext cx="94107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63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E763-B7ED-44A4-A403-75C9A2D17A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Architecture </a:t>
            </a:r>
            <a:r>
              <a:rPr lang="en-CA" dirty="0" err="1"/>
              <a:t>d'application</a:t>
            </a:r>
            <a:r>
              <a:rPr lang="en-CA" dirty="0"/>
              <a:t> web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3DAFB-EB87-460C-BFFA-2DFD96F68C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Maintenant</a:t>
            </a:r>
            <a:r>
              <a:rPr lang="en-CA" dirty="0"/>
              <a:t> que 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couvert</a:t>
            </a:r>
            <a:r>
              <a:rPr lang="en-CA" dirty="0"/>
              <a:t> le </a:t>
            </a:r>
            <a:r>
              <a:rPr lang="en-CA" dirty="0" err="1"/>
              <a:t>rôle</a:t>
            </a:r>
            <a:r>
              <a:rPr lang="en-CA" dirty="0"/>
              <a:t> </a:t>
            </a:r>
            <a:r>
              <a:rPr lang="en-CA" dirty="0" err="1"/>
              <a:t>d'ASP.NET</a:t>
            </a:r>
            <a:r>
              <a:rPr lang="en-CA" dirty="0"/>
              <a:t>, les concepts </a:t>
            </a:r>
            <a:r>
              <a:rPr lang="en-CA" dirty="0" err="1"/>
              <a:t>préalables</a:t>
            </a:r>
            <a:r>
              <a:rPr lang="en-CA" dirty="0"/>
              <a:t> et </a:t>
            </a:r>
            <a:r>
              <a:rPr lang="en-CA" dirty="0" err="1"/>
              <a:t>l'architecture</a:t>
            </a:r>
            <a:r>
              <a:rPr lang="en-CA" dirty="0"/>
              <a:t> des </a:t>
            </a:r>
            <a:r>
              <a:rPr lang="en-CA" dirty="0" err="1"/>
              <a:t>projets</a:t>
            </a:r>
            <a:r>
              <a:rPr lang="en-CA" dirty="0"/>
              <a:t> que nous </a:t>
            </a:r>
            <a:r>
              <a:rPr lang="en-CA" dirty="0" err="1"/>
              <a:t>développerons</a:t>
            </a:r>
            <a:r>
              <a:rPr lang="en-CA" dirty="0"/>
              <a:t>, nous </a:t>
            </a:r>
            <a:r>
              <a:rPr lang="en-CA" dirty="0" err="1"/>
              <a:t>pourrons</a:t>
            </a:r>
            <a:r>
              <a:rPr lang="en-CA" dirty="0"/>
              <a:t> commencer à installer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environnement</a:t>
            </a:r>
            <a:r>
              <a:rPr lang="en-CA" dirty="0"/>
              <a:t> de </a:t>
            </a:r>
            <a:r>
              <a:rPr lang="en-CA" dirty="0" err="1"/>
              <a:t>développement</a:t>
            </a:r>
            <a:r>
              <a:rPr lang="en-CA" dirty="0"/>
              <a:t> qui </a:t>
            </a:r>
            <a:r>
              <a:rPr lang="en-CA" dirty="0" err="1"/>
              <a:t>contiendra</a:t>
            </a:r>
            <a:r>
              <a:rPr lang="en-CA" dirty="0"/>
              <a:t> IIS </a:t>
            </a:r>
            <a:r>
              <a:rPr lang="en-CA" dirty="0" err="1"/>
              <a:t>ainsi</a:t>
            </a:r>
            <a:r>
              <a:rPr lang="en-CA" dirty="0"/>
              <a:t> que SQL Server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pouvoir</a:t>
            </a:r>
            <a:r>
              <a:rPr lang="en-CA" dirty="0"/>
              <a:t> </a:t>
            </a:r>
            <a:r>
              <a:rPr lang="en-CA" dirty="0" err="1"/>
              <a:t>exécuter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ASP.NET Core sur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ordinateur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114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Environnement de développement</a:t>
            </a:r>
          </a:p>
        </p:txBody>
      </p:sp>
    </p:spTree>
    <p:extLst>
      <p:ext uri="{BB962C8B-B14F-4D97-AF65-F5344CB8AC3E}">
        <p14:creationId xmlns:p14="http://schemas.microsoft.com/office/powerpoint/2010/main" val="3872244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développement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L'environnement</a:t>
            </a:r>
            <a:r>
              <a:rPr lang="en-CA" dirty="0"/>
              <a:t> de </a:t>
            </a:r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utilisé</a:t>
            </a:r>
            <a:r>
              <a:rPr lang="en-CA" dirty="0"/>
              <a:t> pour </a:t>
            </a:r>
            <a:r>
              <a:rPr lang="en-CA" dirty="0" err="1"/>
              <a:t>développer</a:t>
            </a:r>
            <a:r>
              <a:rPr lang="en-CA" dirty="0"/>
              <a:t> des applications web </a:t>
            </a:r>
            <a:r>
              <a:rPr lang="en-CA" dirty="0" err="1"/>
              <a:t>en</a:t>
            </a:r>
            <a:r>
              <a:rPr lang="en-CA" dirty="0"/>
              <a:t> ASP.NET </a:t>
            </a:r>
            <a:r>
              <a:rPr lang="en-CA" dirty="0" err="1"/>
              <a:t>est</a:t>
            </a:r>
            <a:r>
              <a:rPr lang="en-CA" dirty="0"/>
              <a:t> Microsoft Visual Studio.</a:t>
            </a:r>
          </a:p>
          <a:p>
            <a:endParaRPr lang="en-CA" dirty="0"/>
          </a:p>
          <a:p>
            <a:r>
              <a:rPr lang="en-CA" dirty="0"/>
              <a:t>Dans les </a:t>
            </a:r>
            <a:r>
              <a:rPr lang="en-CA" dirty="0" err="1"/>
              <a:t>prochaines</a:t>
            </a:r>
            <a:r>
              <a:rPr lang="en-CA" dirty="0"/>
              <a:t> diapositives, nous </a:t>
            </a:r>
            <a:r>
              <a:rPr lang="en-CA" dirty="0" err="1"/>
              <a:t>verrons</a:t>
            </a:r>
            <a:r>
              <a:rPr lang="en-CA" dirty="0"/>
              <a:t> comment </a:t>
            </a:r>
            <a:r>
              <a:rPr lang="en-CA" dirty="0" err="1"/>
              <a:t>l'installer</a:t>
            </a:r>
            <a:r>
              <a:rPr lang="en-CA" dirty="0"/>
              <a:t>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US" dirty="0"/>
              <a:t>que les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composantes</a:t>
            </a:r>
            <a:r>
              <a:rPr lang="en-US" dirty="0"/>
              <a:t> </a:t>
            </a:r>
            <a:r>
              <a:rPr lang="en-US" dirty="0" err="1"/>
              <a:t>dont</a:t>
            </a:r>
            <a:r>
              <a:rPr lang="en-US" dirty="0"/>
              <a:t> nous </a:t>
            </a:r>
            <a:r>
              <a:rPr lang="en-US" dirty="0" err="1"/>
              <a:t>aurons</a:t>
            </a:r>
            <a:r>
              <a:rPr lang="en-US" dirty="0"/>
              <a:t> </a:t>
            </a:r>
            <a:r>
              <a:rPr lang="en-US" dirty="0" err="1"/>
              <a:t>besoin</a:t>
            </a:r>
            <a:r>
              <a:rPr lang="en-US" dirty="0"/>
              <a:t>.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044829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développement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composantes</a:t>
            </a:r>
            <a:r>
              <a:rPr lang="en-US" dirty="0"/>
              <a:t> que nous </a:t>
            </a:r>
            <a:r>
              <a:rPr lang="en-US" dirty="0" err="1"/>
              <a:t>installerons</a:t>
            </a:r>
            <a:r>
              <a:rPr lang="en-US" dirty="0"/>
              <a:t> </a:t>
            </a:r>
            <a:r>
              <a:rPr lang="en-US" dirty="0" err="1"/>
              <a:t>seront</a:t>
            </a:r>
            <a:r>
              <a:rPr lang="en-US" dirty="0"/>
              <a:t> les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Internet Information Services (IIS)</a:t>
            </a:r>
          </a:p>
          <a:p>
            <a:pPr lvl="1"/>
            <a:r>
              <a:rPr lang="en-US" dirty="0"/>
              <a:t>Microsoft Visual Studio 2022</a:t>
            </a:r>
          </a:p>
          <a:p>
            <a:pPr lvl="1"/>
            <a:r>
              <a:rPr lang="en-US" dirty="0"/>
              <a:t>SQL Server Express</a:t>
            </a:r>
          </a:p>
          <a:p>
            <a:pPr lvl="1"/>
            <a:r>
              <a:rPr lang="en-US" dirty="0"/>
              <a:t>SQL Server Management Studio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379263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 (IIS)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86689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6367-12EE-4C78-BD8E-7B4A025345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826E6-F3B2-4D99-832B-7B3AFA331B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 (</a:t>
            </a:r>
            <a:r>
              <a:rPr lang="en-US" dirty="0" err="1"/>
              <a:t>ou</a:t>
            </a:r>
            <a:r>
              <a:rPr lang="en-US" dirty="0"/>
              <a:t> IIS)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programme</a:t>
            </a:r>
            <a:r>
              <a:rPr lang="en-US" dirty="0"/>
              <a:t> de type "</a:t>
            </a:r>
            <a:r>
              <a:rPr lang="en-US" dirty="0" err="1"/>
              <a:t>serveur</a:t>
            </a:r>
            <a:r>
              <a:rPr lang="en-US" dirty="0"/>
              <a:t> web" qui </a:t>
            </a:r>
            <a:r>
              <a:rPr lang="en-US" dirty="0" err="1"/>
              <a:t>permet</a:t>
            </a:r>
            <a:r>
              <a:rPr lang="en-US" dirty="0"/>
              <a:t> de diffuser des pages web </a:t>
            </a:r>
            <a:r>
              <a:rPr lang="en-US" dirty="0" err="1"/>
              <a:t>durant</a:t>
            </a:r>
            <a:r>
              <a:rPr lang="en-US" dirty="0"/>
              <a:t> le </a:t>
            </a:r>
            <a:r>
              <a:rPr lang="en-US" dirty="0" err="1"/>
              <a:t>développement</a:t>
            </a:r>
            <a:r>
              <a:rPr lang="en-US" dirty="0"/>
              <a:t> </a:t>
            </a:r>
            <a:r>
              <a:rPr lang="en-US" dirty="0" err="1"/>
              <a:t>d'application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que sur des </a:t>
            </a:r>
            <a:r>
              <a:rPr lang="en-US" dirty="0" err="1"/>
              <a:t>serveurs</a:t>
            </a:r>
            <a:r>
              <a:rPr lang="en-US" dirty="0"/>
              <a:t> de production.</a:t>
            </a:r>
          </a:p>
          <a:p>
            <a:endParaRPr lang="en-US" dirty="0"/>
          </a:p>
          <a:p>
            <a:r>
              <a:rPr lang="en-US" dirty="0"/>
              <a:t>IIS </a:t>
            </a:r>
            <a:r>
              <a:rPr lang="en-US" dirty="0" err="1"/>
              <a:t>est</a:t>
            </a:r>
            <a:r>
              <a:rPr lang="en-US" dirty="0"/>
              <a:t> déjà </a:t>
            </a:r>
            <a:r>
              <a:rPr lang="en-US" dirty="0" err="1"/>
              <a:t>installé</a:t>
            </a:r>
            <a:r>
              <a:rPr lang="en-US" dirty="0"/>
              <a:t> sur Windows,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a </a:t>
            </a:r>
            <a:r>
              <a:rPr lang="en-US" dirty="0" err="1"/>
              <a:t>besoin</a:t>
            </a:r>
            <a:r>
              <a:rPr lang="en-US" dirty="0"/>
              <a:t> d'être </a:t>
            </a:r>
            <a:r>
              <a:rPr lang="en-US" u="sng" dirty="0" err="1"/>
              <a:t>actif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Voici</a:t>
            </a:r>
            <a:r>
              <a:rPr lang="en-US" dirty="0"/>
              <a:t>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639967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6367-12EE-4C78-BD8E-7B4A025345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826E6-F3B2-4D99-832B-7B3AFA331B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Chercher</a:t>
            </a:r>
            <a:r>
              <a:rPr lang="en-US" dirty="0"/>
              <a:t> "Turn Windows features on or off"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68F8C2-22FB-B311-5E77-89120FBAA8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71282" y="2825947"/>
            <a:ext cx="7554379" cy="25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12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6367-12EE-4C78-BD8E-7B4A025345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826E6-F3B2-4D99-832B-7B3AFA331B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2) </a:t>
            </a:r>
            <a:r>
              <a:rPr lang="en-US" dirty="0" err="1"/>
              <a:t>Chercher</a:t>
            </a:r>
            <a:r>
              <a:rPr lang="en-US" dirty="0"/>
              <a:t> pour Internet Information Services, </a:t>
            </a:r>
            <a:r>
              <a:rPr lang="en-US" dirty="0" err="1"/>
              <a:t>cliquez</a:t>
            </a:r>
            <a:r>
              <a:rPr lang="en-US" dirty="0"/>
              <a:t> dessus, et </a:t>
            </a:r>
            <a:r>
              <a:rPr lang="en-US" dirty="0" err="1"/>
              <a:t>faites</a:t>
            </a:r>
            <a:r>
              <a:rPr lang="en-US" dirty="0"/>
              <a:t> "Ok".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6DA780-F551-D519-863E-4F4B0C0FA38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3471" y="2885222"/>
            <a:ext cx="4439270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976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A2EC2-8213-20FE-4FFE-20BB0D2AD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700DC-42C0-A080-BF0A-C154EBF3A9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73DA1-C09D-CD86-5106-5E1BB2CE10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Vous verrez un processus d’installation qui se fait automatiquement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48767F-1830-4E56-13F5-96525527F3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111" y="2694336"/>
            <a:ext cx="5182623" cy="37537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C0706-A6E7-1A0C-8534-C319C15074A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0" y="2723330"/>
            <a:ext cx="5038960" cy="369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12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53B8-E141-4809-9C36-E7C51CB9EC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Calendrier du cours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E9D09-67CD-4D2F-AEE8-E862232A2A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6645" y="2166151"/>
            <a:ext cx="8629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hlinkClick r:id="rId4"/>
              </a:rPr>
              <a:t>https://www.alexandremageau.ca/developpement-web-en-asp-net-2026/</a:t>
            </a:r>
            <a:r>
              <a:rPr lang="fr-C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29807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6367-12EE-4C78-BD8E-7B4A025345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Internet </a:t>
            </a:r>
            <a:r>
              <a:rPr lang="en-US" dirty="0" err="1"/>
              <a:t>Informations</a:t>
            </a:r>
            <a:r>
              <a:rPr lang="en-US" dirty="0"/>
              <a:t> Services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826E6-F3B2-4D99-832B-7B3AFA331B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3) </a:t>
            </a:r>
            <a:r>
              <a:rPr lang="en-US" dirty="0" err="1"/>
              <a:t>Ouvrez</a:t>
            </a:r>
            <a:r>
              <a:rPr lang="en-US" dirty="0"/>
              <a:t> un </a:t>
            </a:r>
            <a:r>
              <a:rPr lang="en-US" dirty="0" err="1"/>
              <a:t>fureteur</a:t>
            </a:r>
            <a:r>
              <a:rPr lang="en-US" dirty="0"/>
              <a:t> et </a:t>
            </a:r>
            <a:r>
              <a:rPr lang="en-US" dirty="0" err="1"/>
              <a:t>entrez</a:t>
            </a:r>
            <a:r>
              <a:rPr lang="en-US" dirty="0"/>
              <a:t> </a:t>
            </a:r>
            <a:r>
              <a:rPr lang="en-US" dirty="0" err="1"/>
              <a:t>l'adresse</a:t>
            </a:r>
            <a:r>
              <a:rPr lang="en-US" dirty="0"/>
              <a:t> "localhost".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la page de IIS par </a:t>
            </a:r>
            <a:r>
              <a:rPr lang="en-US" dirty="0" err="1"/>
              <a:t>défaut</a:t>
            </a:r>
            <a:r>
              <a:rPr lang="en-US" dirty="0"/>
              <a:t>.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AEA69A-1741-E5E4-3C1E-2926EF460F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94239" y="2805953"/>
            <a:ext cx="3754233" cy="393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508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879328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398F0-154E-4B99-AA92-B594CE0EDB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2D566-B081-43EB-B7C0-0FD9C704C39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Visual Studio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environnement</a:t>
            </a:r>
            <a:r>
              <a:rPr lang="en-US" dirty="0"/>
              <a:t> de </a:t>
            </a:r>
            <a:r>
              <a:rPr lang="en-US" dirty="0" err="1"/>
              <a:t>développement</a:t>
            </a:r>
            <a:r>
              <a:rPr lang="en-US" dirty="0"/>
              <a:t> </a:t>
            </a:r>
            <a:r>
              <a:rPr lang="en-US" dirty="0" err="1"/>
              <a:t>intégré</a:t>
            </a:r>
            <a:r>
              <a:rPr lang="en-US" dirty="0"/>
              <a:t> (IDE)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développer</a:t>
            </a:r>
            <a:r>
              <a:rPr lang="en-US" dirty="0"/>
              <a:t> des applications avec la </a:t>
            </a:r>
            <a:r>
              <a:rPr lang="en-US" dirty="0" err="1"/>
              <a:t>plupart</a:t>
            </a:r>
            <a:r>
              <a:rPr lang="en-US" dirty="0"/>
              <a:t> des technologies </a:t>
            </a:r>
            <a:r>
              <a:rPr lang="en-US" dirty="0" err="1"/>
              <a:t>offertes</a:t>
            </a:r>
            <a:r>
              <a:rPr lang="en-US" dirty="0"/>
              <a:t> par Microsoft (C#, VB, ASP.NET, etc.).</a:t>
            </a:r>
          </a:p>
          <a:p>
            <a:endParaRPr lang="en-US" dirty="0"/>
          </a:p>
          <a:p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l'environnement</a:t>
            </a:r>
            <a:r>
              <a:rPr lang="en-US" dirty="0"/>
              <a:t> que nous </a:t>
            </a:r>
            <a:r>
              <a:rPr lang="en-US" dirty="0" err="1"/>
              <a:t>utiliserons</a:t>
            </a:r>
            <a:r>
              <a:rPr lang="en-US" dirty="0"/>
              <a:t> pour </a:t>
            </a:r>
            <a:r>
              <a:rPr lang="en-US" dirty="0" err="1"/>
              <a:t>développer</a:t>
            </a:r>
            <a:r>
              <a:rPr lang="en-US" dirty="0"/>
              <a:t> tout au long du </a:t>
            </a:r>
            <a:r>
              <a:rPr lang="en-US" dirty="0" err="1"/>
              <a:t>cours</a:t>
            </a:r>
            <a:r>
              <a:rPr lang="en-US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524618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1) </a:t>
            </a:r>
            <a:r>
              <a:rPr lang="en-CA" dirty="0" err="1"/>
              <a:t>Rendez-vous</a:t>
            </a:r>
            <a:r>
              <a:rPr lang="en-CA" dirty="0"/>
              <a:t> au lien </a:t>
            </a:r>
            <a:r>
              <a:rPr lang="en-CA" dirty="0" err="1"/>
              <a:t>suivant</a:t>
            </a:r>
            <a:r>
              <a:rPr lang="en-CA" dirty="0"/>
              <a:t>:</a:t>
            </a:r>
            <a:endParaRPr lang="fr-CA" dirty="0"/>
          </a:p>
          <a:p>
            <a:r>
              <a:rPr lang="fr-CA" dirty="0">
                <a:hlinkClick r:id="rId4"/>
              </a:rPr>
              <a:t>https://visualstudio.microsoft.com/vs/community/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203682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2) </a:t>
            </a:r>
            <a:r>
              <a:rPr lang="en-CA" dirty="0" err="1"/>
              <a:t>Cliquez</a:t>
            </a:r>
            <a:r>
              <a:rPr lang="en-CA" dirty="0"/>
              <a:t> sur “Download"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B4E092-9F37-A942-4720-DD3655E3CB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6434" y="2809243"/>
            <a:ext cx="8700296" cy="359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827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3) Une </a:t>
            </a:r>
            <a:r>
              <a:rPr lang="en-CA" dirty="0" err="1"/>
              <a:t>fois</a:t>
            </a:r>
            <a:r>
              <a:rPr lang="en-CA" dirty="0"/>
              <a:t> le </a:t>
            </a:r>
            <a:r>
              <a:rPr lang="en-CA" dirty="0" err="1"/>
              <a:t>téléchargement</a:t>
            </a:r>
            <a:r>
              <a:rPr lang="en-CA" dirty="0"/>
              <a:t> </a:t>
            </a:r>
            <a:r>
              <a:rPr lang="en-CA" dirty="0" err="1"/>
              <a:t>complété</a:t>
            </a:r>
            <a:r>
              <a:rPr lang="en-CA" dirty="0"/>
              <a:t>, </a:t>
            </a:r>
            <a:r>
              <a:rPr lang="en-CA" dirty="0" err="1"/>
              <a:t>exécuter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 et accepter </a:t>
            </a:r>
            <a:r>
              <a:rPr lang="en-CA" dirty="0" err="1"/>
              <a:t>l'exécution</a:t>
            </a:r>
            <a:r>
              <a:rPr lang="en-CA" dirty="0"/>
              <a:t> (</a:t>
            </a:r>
            <a:r>
              <a:rPr lang="en-CA" dirty="0" err="1"/>
              <a:t>si</a:t>
            </a:r>
            <a:r>
              <a:rPr lang="en-CA" dirty="0"/>
              <a:t> Windows </a:t>
            </a:r>
            <a:r>
              <a:rPr lang="en-CA" dirty="0" err="1"/>
              <a:t>vous</a:t>
            </a:r>
            <a:r>
              <a:rPr lang="en-CA" dirty="0"/>
              <a:t> le </a:t>
            </a:r>
            <a:r>
              <a:rPr lang="en-CA" dirty="0" err="1"/>
              <a:t>demande</a:t>
            </a:r>
            <a:r>
              <a:rPr lang="en-CA" dirty="0"/>
              <a:t>)</a:t>
            </a:r>
            <a:r>
              <a:rPr lang="fr-CA" dirty="0"/>
              <a:t>.</a:t>
            </a:r>
          </a:p>
          <a:p>
            <a:r>
              <a:rPr lang="fr-CA" dirty="0"/>
              <a:t>4) Cliquez sur "Continue"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4A5017-1206-4766-85BA-B5CDD5BD53E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52368" y="3429000"/>
            <a:ext cx="49053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526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5) </a:t>
            </a:r>
            <a:r>
              <a:rPr lang="en-CA" dirty="0" err="1"/>
              <a:t>Attendre</a:t>
            </a:r>
            <a:r>
              <a:rPr lang="en-CA" dirty="0"/>
              <a:t> que le </a:t>
            </a:r>
            <a:r>
              <a:rPr lang="en-CA" dirty="0" err="1"/>
              <a:t>téléchargement</a:t>
            </a:r>
            <a:r>
              <a:rPr lang="en-CA" dirty="0"/>
              <a:t> se </a:t>
            </a:r>
            <a:r>
              <a:rPr lang="en-CA" dirty="0" err="1"/>
              <a:t>complète</a:t>
            </a:r>
            <a:r>
              <a:rPr lang="en-CA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6CE412-33EB-4854-B88F-A9F2609257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1691" y="2745720"/>
            <a:ext cx="477202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685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6) </a:t>
            </a:r>
            <a:r>
              <a:rPr lang="en-CA" dirty="0" err="1"/>
              <a:t>Choisir</a:t>
            </a:r>
            <a:r>
              <a:rPr lang="en-CA" dirty="0"/>
              <a:t> "ASP.NET and web development" et </a:t>
            </a:r>
            <a:r>
              <a:rPr lang="en-CA" dirty="0" err="1"/>
              <a:t>cliquer</a:t>
            </a:r>
            <a:r>
              <a:rPr lang="en-CA" dirty="0"/>
              <a:t> sur "Install".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515E6B-CE91-417D-9926-BD1F682AD9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8144" y="2581544"/>
            <a:ext cx="8083812" cy="406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108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7) </a:t>
            </a:r>
            <a:r>
              <a:rPr lang="en-CA" dirty="0" err="1"/>
              <a:t>Attendre</a:t>
            </a:r>
            <a:r>
              <a:rPr lang="en-CA" dirty="0"/>
              <a:t> que le </a:t>
            </a:r>
            <a:r>
              <a:rPr lang="en-CA" dirty="0" err="1"/>
              <a:t>téléchargement</a:t>
            </a:r>
            <a:r>
              <a:rPr lang="en-CA" dirty="0"/>
              <a:t> et </a:t>
            </a:r>
            <a:r>
              <a:rPr lang="en-CA" dirty="0" err="1"/>
              <a:t>l'installation</a:t>
            </a:r>
            <a:r>
              <a:rPr lang="en-CA" dirty="0"/>
              <a:t> se </a:t>
            </a:r>
            <a:r>
              <a:rPr lang="en-CA" dirty="0" err="1"/>
              <a:t>complètent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0DDEE-3AF5-4A20-A452-A025398DF9D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73692" y="2560148"/>
            <a:ext cx="7398069" cy="41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617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8) Comme </a:t>
            </a:r>
            <a:r>
              <a:rPr lang="en-CA" dirty="0" err="1"/>
              <a:t>demandé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pourrez</a:t>
            </a:r>
            <a:r>
              <a:rPr lang="en-CA" dirty="0"/>
              <a:t> </a:t>
            </a:r>
            <a:r>
              <a:rPr lang="en-CA" dirty="0" err="1"/>
              <a:t>redémarrer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ordinateur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173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4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évaluations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Examen 1 (Cours 7)		 : 15%</a:t>
            </a: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Examen 2 (Cours 11)		 : 25%</a:t>
            </a: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Examen final (Cours 13)	 : 60%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réutiliseront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même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modèle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Tout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contenu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l'examen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se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trouve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dans les notes et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5585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9) </a:t>
            </a:r>
            <a:r>
              <a:rPr lang="en-CA" dirty="0" err="1"/>
              <a:t>Cliquez</a:t>
            </a:r>
            <a:r>
              <a:rPr lang="en-CA" dirty="0"/>
              <a:t> sur "Sign in" pour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authentifier</a:t>
            </a:r>
            <a:r>
              <a:rPr lang="en-CA" dirty="0"/>
              <a:t> avec un </a:t>
            </a:r>
            <a:r>
              <a:rPr lang="en-CA" dirty="0" err="1"/>
              <a:t>compte</a:t>
            </a:r>
            <a:r>
              <a:rPr lang="en-CA" dirty="0"/>
              <a:t> Microsoft, </a:t>
            </a:r>
            <a:r>
              <a:rPr lang="en-CA" dirty="0" err="1"/>
              <a:t>ou</a:t>
            </a:r>
            <a:r>
              <a:rPr lang="en-CA" dirty="0"/>
              <a:t> “Skip for now” </a:t>
            </a:r>
            <a:r>
              <a:rPr lang="en-CA" dirty="0" err="1"/>
              <a:t>autrement</a:t>
            </a:r>
            <a:r>
              <a:rPr lang="en-CA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7C36B6-4BF2-87F0-C102-EB508C7B326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70460" y="3195961"/>
            <a:ext cx="6437024" cy="336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7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10) </a:t>
            </a:r>
            <a:r>
              <a:rPr lang="en-CA" dirty="0" err="1"/>
              <a:t>Choisissez</a:t>
            </a:r>
            <a:r>
              <a:rPr lang="en-CA" dirty="0"/>
              <a:t> le theme de couleur,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cliquez</a:t>
            </a:r>
            <a:r>
              <a:rPr lang="en-CA" dirty="0"/>
              <a:t> sur “Start Visual Studio”</a:t>
            </a:r>
          </a:p>
          <a:p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240236-0599-5C8C-1B7F-A82FF49F514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142147" y="2865637"/>
            <a:ext cx="6703137" cy="338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461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12) Une </a:t>
            </a:r>
            <a:r>
              <a:rPr lang="en-CA" dirty="0" err="1"/>
              <a:t>fois</a:t>
            </a:r>
            <a:r>
              <a:rPr lang="en-CA" dirty="0"/>
              <a:t> la configuration </a:t>
            </a:r>
            <a:r>
              <a:rPr lang="en-CA" dirty="0" err="1"/>
              <a:t>terminée</a:t>
            </a:r>
            <a:r>
              <a:rPr lang="en-CA" dirty="0"/>
              <a:t>, </a:t>
            </a:r>
            <a:r>
              <a:rPr lang="en-CA" dirty="0" err="1"/>
              <a:t>cliquez</a:t>
            </a:r>
            <a:r>
              <a:rPr lang="en-CA" dirty="0"/>
              <a:t> sur "Create a new project"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82DF8D-7B89-4EE6-9281-8DF3E9D14E5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18081" y="2886156"/>
            <a:ext cx="6309850" cy="356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710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32D-D44D-49A3-AA29-28EC9FACE6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Microsoft Visual Studio 2022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E0128-0DBF-4EBD-B9B1-AC4BACC159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qui </a:t>
            </a:r>
            <a:r>
              <a:rPr lang="en-CA" dirty="0" err="1"/>
              <a:t>termine</a:t>
            </a:r>
            <a:r>
              <a:rPr lang="en-CA" dirty="0"/>
              <a:t> </a:t>
            </a:r>
            <a:r>
              <a:rPr lang="en-CA" dirty="0" err="1"/>
              <a:t>l’installation</a:t>
            </a:r>
            <a:r>
              <a:rPr lang="en-CA" dirty="0"/>
              <a:t> de Visual Studio 2022.</a:t>
            </a:r>
          </a:p>
          <a:p>
            <a:endParaRPr lang="en-CA" dirty="0"/>
          </a:p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couvrirons</a:t>
            </a:r>
            <a:r>
              <a:rPr lang="en-CA" dirty="0"/>
              <a:t> </a:t>
            </a:r>
            <a:r>
              <a:rPr lang="en-CA" dirty="0" err="1"/>
              <a:t>l’installation</a:t>
            </a:r>
            <a:r>
              <a:rPr lang="en-CA" dirty="0"/>
              <a:t> de SQL Server Express</a:t>
            </a:r>
          </a:p>
        </p:txBody>
      </p:sp>
    </p:spTree>
    <p:extLst>
      <p:ext uri="{BB962C8B-B14F-4D97-AF65-F5344CB8AC3E}">
        <p14:creationId xmlns:p14="http://schemas.microsoft.com/office/powerpoint/2010/main" val="38859098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US" dirty="0"/>
              <a:t>SQL Server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959790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A1084-4A61-429A-BC2F-623FE524B6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SQL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89C3E-0A0D-489E-8B83-DB04C713562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SQL Server est un système de base de données relationnel offert par Microsoft.</a:t>
            </a:r>
          </a:p>
          <a:p>
            <a:r>
              <a:rPr lang="fr-CA" dirty="0"/>
              <a:t>Il s’agit d’un joueur dominant dans le marché des systèmes de base de données corporatifs par sa vaste gamme de fonctionnalité et son prix très inférieur ses compétiteurs comme Oracle.</a:t>
            </a:r>
          </a:p>
        </p:txBody>
      </p:sp>
    </p:spTree>
    <p:extLst>
      <p:ext uri="{BB962C8B-B14F-4D97-AF65-F5344CB8AC3E}">
        <p14:creationId xmlns:p14="http://schemas.microsoft.com/office/powerpoint/2010/main" val="3771239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SQL Server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SQL </a:t>
            </a:r>
            <a:r>
              <a:rPr lang="en-US" dirty="0" err="1"/>
              <a:t>supporte</a:t>
            </a:r>
            <a:r>
              <a:rPr lang="en-US" dirty="0"/>
              <a:t> </a:t>
            </a:r>
            <a:r>
              <a:rPr lang="en-US" dirty="0" err="1"/>
              <a:t>l'ensemble</a:t>
            </a:r>
            <a:r>
              <a:rPr lang="en-US" dirty="0"/>
              <a:t> des </a:t>
            </a:r>
            <a:r>
              <a:rPr lang="en-US" dirty="0" err="1"/>
              <a:t>fonctionnalités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pour le </a:t>
            </a:r>
            <a:r>
              <a:rPr lang="en-US" dirty="0" err="1"/>
              <a:t>développement</a:t>
            </a:r>
            <a:r>
              <a:rPr lang="en-US" dirty="0"/>
              <a:t> </a:t>
            </a:r>
            <a:r>
              <a:rPr lang="en-US" dirty="0" err="1"/>
              <a:t>d'application</a:t>
            </a:r>
            <a:r>
              <a:rPr lang="en-US" dirty="0"/>
              <a:t> corporative </a:t>
            </a:r>
            <a:r>
              <a:rPr lang="en-US" dirty="0" err="1"/>
              <a:t>d'importance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supporte</a:t>
            </a:r>
            <a:r>
              <a:rPr lang="en-US" dirty="0"/>
              <a:t>, entre </a:t>
            </a:r>
            <a:r>
              <a:rPr lang="en-US" dirty="0" err="1"/>
              <a:t>autres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de </a:t>
            </a:r>
            <a:r>
              <a:rPr lang="en-US" dirty="0" err="1"/>
              <a:t>définition</a:t>
            </a:r>
            <a:r>
              <a:rPr lang="en-US" dirty="0"/>
              <a:t> de structures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</a:p>
          <a:p>
            <a:pPr lvl="1"/>
            <a:r>
              <a:rPr lang="en-US" dirty="0"/>
              <a:t>Divers </a:t>
            </a:r>
            <a:r>
              <a:rPr lang="en-US" dirty="0" err="1"/>
              <a:t>mécanismes</a:t>
            </a:r>
            <a:r>
              <a:rPr lang="en-US" dirty="0"/>
              <a:t> </a:t>
            </a:r>
            <a:r>
              <a:rPr lang="en-US" dirty="0" err="1"/>
              <a:t>d'intégrité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 (</a:t>
            </a:r>
            <a:r>
              <a:rPr lang="en-US" dirty="0" err="1"/>
              <a:t>normalisation</a:t>
            </a:r>
            <a:r>
              <a:rPr lang="en-US" dirty="0"/>
              <a:t>, </a:t>
            </a:r>
            <a:r>
              <a:rPr lang="en-US" dirty="0" err="1"/>
              <a:t>déclencheur</a:t>
            </a:r>
            <a:r>
              <a:rPr lang="en-US" dirty="0"/>
              <a:t>, </a:t>
            </a:r>
            <a:r>
              <a:rPr lang="en-US" dirty="0" err="1"/>
              <a:t>attributs</a:t>
            </a:r>
            <a:r>
              <a:rPr lang="en-US" dirty="0"/>
              <a:t>, </a:t>
            </a:r>
            <a:r>
              <a:rPr lang="en-US" dirty="0" err="1"/>
              <a:t>dérivé</a:t>
            </a:r>
            <a:r>
              <a:rPr lang="en-US" dirty="0"/>
              <a:t>, etc.)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chacun</a:t>
            </a:r>
            <a:r>
              <a:rPr lang="en-US" dirty="0"/>
              <a:t> de </a:t>
            </a:r>
            <a:r>
              <a:rPr lang="en-US" dirty="0" err="1"/>
              <a:t>ces</a:t>
            </a:r>
            <a:r>
              <a:rPr lang="en-US" dirty="0"/>
              <a:t> aspects dans le cadre du </a:t>
            </a:r>
            <a:r>
              <a:rPr lang="en-US" dirty="0" err="1"/>
              <a:t>cours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14155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3E60-931C-4DB7-A88E-D2E0E28A13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Version de SQL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CE2EF-A40A-46D3-A1CC-3E4D882F64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existe plusieurs versions de SQL Server.</a:t>
            </a:r>
          </a:p>
          <a:p>
            <a:endParaRPr lang="fr-CA" dirty="0"/>
          </a:p>
          <a:p>
            <a:r>
              <a:rPr lang="fr-CA" dirty="0"/>
              <a:t>Dans le cadre du cours, nous utiliserons SQL Server Express 2017.</a:t>
            </a:r>
          </a:p>
          <a:p>
            <a:endParaRPr lang="fr-CA" dirty="0"/>
          </a:p>
          <a:p>
            <a:r>
              <a:rPr lang="fr-CA" dirty="0"/>
              <a:t>SQL Server Express a l'avantage d'être gratuit et est parfait pour expérimenter.</a:t>
            </a:r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092985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83FE5-3AF5-4610-AFD7-4184C10DE1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SQL Server Express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8DD08-8757-406D-88B3-FB4BD2B37F0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C'est une version qui est normalement utilisée pour découvrir la suite SQL Server ou pour concevoir un environnement de développeur pour programmeur/développeur.</a:t>
            </a:r>
          </a:p>
          <a:p>
            <a:endParaRPr lang="fr-CA" dirty="0"/>
          </a:p>
          <a:p>
            <a:r>
              <a:rPr lang="fr-CA" dirty="0"/>
              <a:t>Une des principales limitations est la taille de la base de données qui est limitée à 10GO maximum. C'est suffisant pour du développement.</a:t>
            </a:r>
          </a:p>
          <a:p>
            <a:endParaRPr lang="fr-CA" dirty="0"/>
          </a:p>
          <a:p>
            <a:r>
              <a:rPr lang="fr-CA" dirty="0"/>
              <a:t>Vous pouvez télécharger SQL Server Express au lien suivant:</a:t>
            </a:r>
          </a:p>
          <a:p>
            <a:pPr marL="0" indent="0">
              <a:buNone/>
            </a:pPr>
            <a:r>
              <a:rPr lang="fr-CA" dirty="0">
                <a:hlinkClick r:id="rId4"/>
              </a:rPr>
              <a:t>https://www.microsoft.com/en-us/sql-server/sql-server-downloads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26924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83FE5-3AF5-4610-AFD7-4184C10DE1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SQL Server Express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3F3DD4-69E3-8A5E-F5B7-D84C4BFACE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03411" y="1853248"/>
            <a:ext cx="11618259" cy="392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2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r>
              <a:rPr lang="en-CA" dirty="0"/>
              <a:t>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Durant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droit à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faits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L’Internet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autre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documentation (Livre, documentation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officielle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etc.)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Normalement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seules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choses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auxquelles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aurez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besoin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pour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réussir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24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US" dirty="0"/>
              <a:t>SQL Server Management Studio (SSMS)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26090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E5970-9E4C-4A4B-9494-5C3A1EA58F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SQL Server Management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019CE-161C-46FC-B6DF-C279858D65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SQL Server n'offre pas d'interface graphique permettant la création et la manipulation d'une base de données.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Il faut pour cela utiliser un outil indépendant appelé "SQL Server Management Studio" (SSMS).</a:t>
            </a:r>
          </a:p>
          <a:p>
            <a:endParaRPr lang="fr-CA" dirty="0"/>
          </a:p>
          <a:p>
            <a:r>
              <a:rPr lang="fr-CA" dirty="0"/>
              <a:t>Tout comme SQL Server Express, SSMS est complètement </a:t>
            </a:r>
            <a:r>
              <a:rPr lang="fr-CA" u="sng" dirty="0"/>
              <a:t>gratuit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89892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77E13-7B7C-4557-9C08-74436732DAE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Interface graphique</a:t>
            </a:r>
          </a:p>
        </p:txBody>
      </p:sp>
      <p:pic>
        <p:nvPicPr>
          <p:cNvPr id="2050" name="Picture 2" descr="Image result for sql server management studio">
            <a:extLst>
              <a:ext uri="{FF2B5EF4-FFF2-40B4-BE49-F238E27FC236}">
                <a16:creationId xmlns:a16="http://schemas.microsoft.com/office/drawing/2014/main" id="{6075B4A7-614C-4977-B920-DB335058ECE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11" y="1730036"/>
            <a:ext cx="8090517" cy="455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19591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BAC13-91DB-4BD7-9EC4-F6D7D3025A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SQL Server Management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04275-0660-4AC6-A441-44566BDD745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327950" cy="4195481"/>
          </a:xfrm>
        </p:spPr>
        <p:txBody>
          <a:bodyPr/>
          <a:lstStyle/>
          <a:p>
            <a:pPr marL="0" indent="0">
              <a:buNone/>
            </a:pPr>
            <a:r>
              <a:rPr lang="fr-CA" dirty="0"/>
              <a:t>Procédure de téléchargement</a:t>
            </a:r>
          </a:p>
          <a:p>
            <a:r>
              <a:rPr lang="fr-CA" dirty="0"/>
              <a:t>1. Rendez-vous au lien suivant: </a:t>
            </a:r>
            <a:r>
              <a:rPr lang="fr-CA" dirty="0">
                <a:hlinkClick r:id="rId5"/>
              </a:rPr>
              <a:t>https://learn.microsoft.com/en-us/ssms/install/install?view=sql-server-2017</a:t>
            </a:r>
            <a:r>
              <a:rPr lang="fr-CA" dirty="0"/>
              <a:t> </a:t>
            </a:r>
          </a:p>
          <a:p>
            <a:r>
              <a:rPr lang="fr-CA" dirty="0"/>
              <a:t>2. Cliquer sur le lien "Download SQL Server Management Studio 22 installer »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1E127-8655-9CE7-7163-4EBE3F702E8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48026" y="3984550"/>
            <a:ext cx="5696845" cy="265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522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918387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cette</a:t>
            </a:r>
            <a:r>
              <a:rPr lang="en-CA" dirty="0"/>
              <a:t> section, 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créer</a:t>
            </a:r>
            <a:r>
              <a:rPr lang="en-CA" dirty="0"/>
              <a:t> un premier </a:t>
            </a:r>
            <a:r>
              <a:rPr lang="en-CA" dirty="0" err="1"/>
              <a:t>projet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permettre</a:t>
            </a:r>
            <a:r>
              <a:rPr lang="en-CA" dirty="0"/>
              <a:t> de </a:t>
            </a:r>
            <a:r>
              <a:rPr lang="en-CA" dirty="0" err="1"/>
              <a:t>vous</a:t>
            </a:r>
            <a:r>
              <a:rPr lang="en-CA" dirty="0"/>
              <a:t> familiariser avec </a:t>
            </a:r>
            <a:r>
              <a:rPr lang="en-CA" dirty="0" err="1"/>
              <a:t>l'environnement</a:t>
            </a:r>
            <a:r>
              <a:rPr lang="en-CA" dirty="0"/>
              <a:t> et de </a:t>
            </a:r>
            <a:r>
              <a:rPr lang="en-CA" dirty="0" err="1"/>
              <a:t>vous</a:t>
            </a:r>
            <a:r>
              <a:rPr lang="en-CA" dirty="0"/>
              <a:t> assurer que tout </a:t>
            </a:r>
            <a:r>
              <a:rPr lang="en-CA" dirty="0" err="1"/>
              <a:t>fonctionne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n'avez</a:t>
            </a:r>
            <a:r>
              <a:rPr lang="en-CA" dirty="0"/>
              <a:t> pas </a:t>
            </a:r>
            <a:r>
              <a:rPr lang="en-CA" dirty="0" err="1"/>
              <a:t>besoin</a:t>
            </a:r>
            <a:r>
              <a:rPr lang="en-CA" dirty="0"/>
              <a:t> de tout </a:t>
            </a:r>
            <a:r>
              <a:rPr lang="en-CA" dirty="0" err="1"/>
              <a:t>comprendre</a:t>
            </a:r>
            <a:r>
              <a:rPr lang="en-CA" dirty="0"/>
              <a:t> le </a:t>
            </a:r>
            <a:r>
              <a:rPr lang="en-CA" dirty="0" err="1"/>
              <a:t>processus</a:t>
            </a:r>
            <a:r>
              <a:rPr lang="en-CA" dirty="0"/>
              <a:t>, </a:t>
            </a:r>
            <a:r>
              <a:rPr lang="en-CA" dirty="0" err="1"/>
              <a:t>simplement</a:t>
            </a:r>
            <a:r>
              <a:rPr lang="en-CA" dirty="0"/>
              <a:t> le faire </a:t>
            </a:r>
            <a:r>
              <a:rPr lang="en-CA" dirty="0" err="1"/>
              <a:t>étape</a:t>
            </a:r>
            <a:r>
              <a:rPr lang="en-CA" dirty="0"/>
              <a:t> par </a:t>
            </a:r>
            <a:r>
              <a:rPr lang="en-CA" dirty="0" err="1"/>
              <a:t>étape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s'assurer</a:t>
            </a:r>
            <a:r>
              <a:rPr lang="en-CA" dirty="0"/>
              <a:t> que tout </a:t>
            </a:r>
            <a:r>
              <a:rPr lang="en-CA" dirty="0" err="1"/>
              <a:t>fonctionne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Ce sera </a:t>
            </a:r>
            <a:r>
              <a:rPr lang="en-CA" dirty="0" err="1"/>
              <a:t>d'ailleurs</a:t>
            </a:r>
            <a:r>
              <a:rPr lang="en-CA" dirty="0"/>
              <a:t> le but de </a:t>
            </a:r>
            <a:r>
              <a:rPr lang="en-CA" dirty="0" err="1"/>
              <a:t>l'exercice</a:t>
            </a:r>
            <a:r>
              <a:rPr lang="en-CA" dirty="0"/>
              <a:t> </a:t>
            </a:r>
            <a:r>
              <a:rPr lang="en-CA" dirty="0" err="1"/>
              <a:t>d'aujourd'hui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299720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premier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consistera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à:</a:t>
            </a:r>
          </a:p>
          <a:p>
            <a:pPr lvl="1"/>
            <a:r>
              <a:rPr lang="en-US" dirty="0" err="1"/>
              <a:t>Créer</a:t>
            </a:r>
            <a:r>
              <a:rPr lang="en-US" dirty="0"/>
              <a:t> un </a:t>
            </a:r>
            <a:r>
              <a:rPr lang="en-US" dirty="0" err="1"/>
              <a:t>projet</a:t>
            </a:r>
            <a:r>
              <a:rPr lang="en-US" dirty="0"/>
              <a:t> ASP.NET Core (</a:t>
            </a:r>
            <a:r>
              <a:rPr lang="en-US" dirty="0">
                <a:solidFill>
                  <a:srgbClr val="FFC000"/>
                </a:solidFill>
              </a:rPr>
              <a:t>Test de Visual Studio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S'assurer</a:t>
            </a:r>
            <a:r>
              <a:rPr lang="en-US" dirty="0"/>
              <a:t> que le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s'exécute</a:t>
            </a:r>
            <a:r>
              <a:rPr lang="en-US" dirty="0"/>
              <a:t> </a:t>
            </a:r>
            <a:r>
              <a:rPr lang="en-US" dirty="0" err="1"/>
              <a:t>correctement</a:t>
            </a:r>
            <a:r>
              <a:rPr lang="en-US" dirty="0"/>
              <a:t> (</a:t>
            </a:r>
            <a:r>
              <a:rPr lang="en-US" dirty="0">
                <a:solidFill>
                  <a:srgbClr val="FFC000"/>
                </a:solidFill>
              </a:rPr>
              <a:t>Test de IIS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Configurer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 (</a:t>
            </a:r>
            <a:r>
              <a:rPr lang="en-US" dirty="0">
                <a:solidFill>
                  <a:srgbClr val="FFC000"/>
                </a:solidFill>
              </a:rPr>
              <a:t>Test de SQL Server et SSMS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Afficher</a:t>
            </a:r>
            <a:r>
              <a:rPr lang="en-US" dirty="0"/>
              <a:t> le </a:t>
            </a:r>
            <a:r>
              <a:rPr lang="en-US" dirty="0" err="1"/>
              <a:t>contenu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page web (</a:t>
            </a:r>
            <a:r>
              <a:rPr lang="en-US" dirty="0">
                <a:solidFill>
                  <a:srgbClr val="FFC000"/>
                </a:solidFill>
              </a:rPr>
              <a:t>Test de </a:t>
            </a:r>
            <a:r>
              <a:rPr lang="en-US" dirty="0" err="1">
                <a:solidFill>
                  <a:srgbClr val="FFC000"/>
                </a:solidFill>
              </a:rPr>
              <a:t>connectivite</a:t>
            </a:r>
            <a:r>
              <a:rPr lang="en-US" dirty="0">
                <a:solidFill>
                  <a:srgbClr val="FFC000"/>
                </a:solidFill>
              </a:rPr>
              <a:t> de la base de </a:t>
            </a:r>
            <a:r>
              <a:rPr lang="en-US" dirty="0" err="1">
                <a:solidFill>
                  <a:srgbClr val="FFC000"/>
                </a:solidFill>
              </a:rPr>
              <a:t>données</a:t>
            </a:r>
            <a:r>
              <a:rPr lang="en-US" dirty="0"/>
              <a:t>)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923855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1) </a:t>
            </a:r>
            <a:r>
              <a:rPr lang="en-CA" dirty="0" err="1"/>
              <a:t>Créer</a:t>
            </a:r>
            <a:r>
              <a:rPr lang="en-CA" dirty="0"/>
              <a:t> un </a:t>
            </a:r>
            <a:r>
              <a:rPr lang="en-CA" dirty="0" err="1"/>
              <a:t>projet</a:t>
            </a:r>
            <a:r>
              <a:rPr lang="en-CA" dirty="0"/>
              <a:t> ASP.NET Core dans Visual Studio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40F333-9157-AF7A-DC79-99216D21711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5770" y="2653553"/>
            <a:ext cx="5817019" cy="387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676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91582" cy="4195481"/>
          </a:xfrm>
        </p:spPr>
        <p:txBody>
          <a:bodyPr/>
          <a:lstStyle/>
          <a:p>
            <a:r>
              <a:rPr lang="en-CA" dirty="0"/>
              <a:t>2) </a:t>
            </a:r>
            <a:r>
              <a:rPr lang="en-CA" dirty="0" err="1"/>
              <a:t>Choisir</a:t>
            </a:r>
            <a:r>
              <a:rPr lang="en-CA" dirty="0"/>
              <a:t> “ASP.NET Core Web App (Razor Pages)”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cliquer</a:t>
            </a:r>
            <a:r>
              <a:rPr lang="en-CA" dirty="0"/>
              <a:t> sur "Next"</a:t>
            </a:r>
          </a:p>
          <a:p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B639A3-0E4F-9241-EF61-D3FD4CCB6EB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28676" y="2920109"/>
            <a:ext cx="5420481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708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606118" cy="4195481"/>
          </a:xfrm>
        </p:spPr>
        <p:txBody>
          <a:bodyPr/>
          <a:lstStyle/>
          <a:p>
            <a:r>
              <a:rPr lang="en-CA" dirty="0"/>
              <a:t>3) </a:t>
            </a:r>
            <a:r>
              <a:rPr lang="en-CA" dirty="0" err="1"/>
              <a:t>Changez</a:t>
            </a:r>
            <a:r>
              <a:rPr lang="en-CA" dirty="0"/>
              <a:t> le nom du </a:t>
            </a:r>
            <a:r>
              <a:rPr lang="en-CA" dirty="0" err="1"/>
              <a:t>projet</a:t>
            </a:r>
            <a:r>
              <a:rPr lang="en-CA" dirty="0"/>
              <a:t> pour "</a:t>
            </a:r>
            <a:r>
              <a:rPr lang="en-CA" dirty="0" err="1"/>
              <a:t>PremierProjet</a:t>
            </a:r>
            <a:r>
              <a:rPr lang="en-CA" dirty="0"/>
              <a:t>" et </a:t>
            </a:r>
            <a:r>
              <a:rPr lang="en-CA" dirty="0" err="1"/>
              <a:t>cliquez</a:t>
            </a:r>
            <a:r>
              <a:rPr lang="en-CA" dirty="0"/>
              <a:t> </a:t>
            </a:r>
            <a:r>
              <a:rPr lang="en-CA"/>
              <a:t>sur “Next".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908044-A80B-409D-8673-155FB51379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23003" y="2694225"/>
            <a:ext cx="5891795" cy="390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46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du </a:t>
            </a:r>
            <a:r>
              <a:rPr lang="en-CA" dirty="0" err="1"/>
              <a:t>cours</a:t>
            </a:r>
            <a:endParaRPr lang="en-C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1DB254-6F6E-4D77-98DE-52322D7E0E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3190300"/>
              </p:ext>
            </p:extLst>
          </p:nvPr>
        </p:nvGraphicFramePr>
        <p:xfrm>
          <a:off x="1098040" y="2370913"/>
          <a:ext cx="5604602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056">
                  <a:extLst>
                    <a:ext uri="{9D8B030D-6E8A-4147-A177-3AD203B41FA5}">
                      <a16:colId xmlns:a16="http://schemas.microsoft.com/office/drawing/2014/main" val="179486920"/>
                    </a:ext>
                  </a:extLst>
                </a:gridCol>
                <a:gridCol w="2645546">
                  <a:extLst>
                    <a:ext uri="{9D8B030D-6E8A-4147-A177-3AD203B41FA5}">
                      <a16:colId xmlns:a16="http://schemas.microsoft.com/office/drawing/2014/main" val="3961586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err="1">
                          <a:solidFill>
                            <a:schemeClr val="tx1"/>
                          </a:solidFill>
                        </a:rPr>
                        <a:t>Activité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48453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CA" dirty="0"/>
                        <a:t>Mercredi (15h – 18h)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err="1">
                          <a:solidFill>
                            <a:schemeClr val="bg1"/>
                          </a:solidFill>
                        </a:rPr>
                        <a:t>Théorie</a:t>
                      </a:r>
                      <a:endParaRPr lang="en-C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2681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CA" dirty="0" err="1"/>
                        <a:t>Vendredi</a:t>
                      </a:r>
                      <a:r>
                        <a:rPr lang="en-CA" dirty="0"/>
                        <a:t> (13h – 16h)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Pratique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67345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1E26A75-64B5-415D-AFA3-184D5B6EBFC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11532" y="3772201"/>
            <a:ext cx="7637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Une pause de 10 minutes sera </a:t>
            </a:r>
            <a:r>
              <a:rPr lang="en-US" dirty="0" err="1"/>
              <a:t>accordée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heure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Les </a:t>
            </a:r>
            <a:r>
              <a:rPr lang="en-US" dirty="0" err="1"/>
              <a:t>heures</a:t>
            </a:r>
            <a:r>
              <a:rPr lang="en-US" dirty="0"/>
              <a:t> et </a:t>
            </a:r>
            <a:r>
              <a:rPr lang="en-US" dirty="0" err="1"/>
              <a:t>jours</a:t>
            </a:r>
            <a:r>
              <a:rPr lang="en-US" dirty="0"/>
              <a:t> de la </a:t>
            </a:r>
            <a:r>
              <a:rPr lang="en-US" dirty="0" err="1"/>
              <a:t>semaine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parfois</a:t>
            </a:r>
            <a:r>
              <a:rPr lang="en-US" dirty="0"/>
              <a:t> un peu </a:t>
            </a:r>
            <a:r>
              <a:rPr lang="en-US" dirty="0" err="1"/>
              <a:t>différents</a:t>
            </a:r>
            <a:r>
              <a:rPr lang="en-US" dirty="0"/>
              <a:t>.</a:t>
            </a:r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soulignés</a:t>
            </a:r>
            <a:r>
              <a:rPr lang="en-US" dirty="0"/>
              <a:t> sur le site du </a:t>
            </a:r>
            <a:r>
              <a:rPr lang="en-US" dirty="0" err="1"/>
              <a:t>cours</a:t>
            </a:r>
            <a:r>
              <a:rPr lang="en-US" dirty="0"/>
              <a:t>.  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475A2E-D66E-C303-0A92-8146EEF30AE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44706" y="5012592"/>
            <a:ext cx="3270168" cy="99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176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606118" cy="4195481"/>
          </a:xfrm>
        </p:spPr>
        <p:txBody>
          <a:bodyPr/>
          <a:lstStyle/>
          <a:p>
            <a:r>
              <a:rPr lang="en-CA" dirty="0"/>
              <a:t>4</a:t>
            </a:r>
            <a:r>
              <a:rPr lang="en-CA"/>
              <a:t>) Cliquez sur “Create”</a:t>
            </a:r>
            <a:endParaRPr lang="en-CA" dirty="0"/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9C93C-87B2-CAD2-1BB3-B678AEF2F3E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2570" y="2572870"/>
            <a:ext cx="6024286" cy="397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002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F9B11-8D9B-3D29-7258-F62FE807A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98024-0A54-8787-4D40-712E0F2C66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7BE6E-3D53-702A-AE91-B40504F16EF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5) </a:t>
            </a:r>
            <a:r>
              <a:rPr lang="en-CA" dirty="0" err="1"/>
              <a:t>Sélectionnez</a:t>
            </a:r>
            <a:r>
              <a:rPr lang="en-CA" dirty="0"/>
              <a:t> le menu </a:t>
            </a:r>
            <a:r>
              <a:rPr lang="en-CA" dirty="0" err="1"/>
              <a:t>déroulant</a:t>
            </a:r>
            <a:r>
              <a:rPr lang="en-CA" dirty="0"/>
              <a:t> à droite du bouton </a:t>
            </a:r>
            <a:r>
              <a:rPr lang="en-CA" dirty="0" err="1"/>
              <a:t>d’exécution</a:t>
            </a:r>
            <a:r>
              <a:rPr lang="en-CA" dirty="0"/>
              <a:t> du </a:t>
            </a:r>
            <a:r>
              <a:rPr lang="en-CA" dirty="0" err="1"/>
              <a:t>projet</a:t>
            </a:r>
            <a:r>
              <a:rPr lang="en-CA" dirty="0"/>
              <a:t> et </a:t>
            </a:r>
            <a:r>
              <a:rPr lang="en-CA" dirty="0" err="1"/>
              <a:t>choisissez</a:t>
            </a:r>
            <a:r>
              <a:rPr lang="en-CA" dirty="0"/>
              <a:t> “IIS Express”. </a:t>
            </a:r>
            <a:r>
              <a:rPr lang="en-CA" dirty="0" err="1"/>
              <a:t>Cliquez</a:t>
            </a:r>
            <a:r>
              <a:rPr lang="en-CA" dirty="0"/>
              <a:t> ensuite sur le bouton pour </a:t>
            </a:r>
            <a:r>
              <a:rPr lang="en-CA" dirty="0" err="1"/>
              <a:t>démarrer</a:t>
            </a:r>
            <a:r>
              <a:rPr lang="en-CA" dirty="0"/>
              <a:t> le </a:t>
            </a:r>
            <a:r>
              <a:rPr lang="en-CA" dirty="0" err="1"/>
              <a:t>projet</a:t>
            </a:r>
            <a:r>
              <a:rPr lang="en-CA" dirty="0"/>
              <a:t>.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08B65D-CE38-A92C-5080-1247E2F6F90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497206" y="2726151"/>
            <a:ext cx="4652240" cy="40401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00DC8E-630E-011C-50EE-4033A0ABFD0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48135" y="3018973"/>
            <a:ext cx="2991267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115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AE681-87FB-861A-3AFB-370E6FF4F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6C2A4-0DFD-D58F-E578-250F29ACDF7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1F6AC-99D8-D78C-6B5E-9BEA1FFF8CC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5.1)accepter le </a:t>
            </a:r>
            <a:r>
              <a:rPr lang="en-CA" dirty="0" err="1"/>
              <a:t>certificat</a:t>
            </a:r>
            <a:r>
              <a:rPr lang="en-CA" dirty="0"/>
              <a:t> SSL local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1B2524-5696-A55C-DAC6-086923CB81F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1" y="2948290"/>
            <a:ext cx="4753638" cy="19719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87EF1B-2B27-AD12-8A48-6CA13D04DA3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06683" y="2948290"/>
            <a:ext cx="3982006" cy="36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8935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79CD8-7425-82CC-3EF5-BEE686DA9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498EE-131F-8633-42FC-EC0ADF43A83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3D3CD-EF3B-C38E-8FAA-1E767D0141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7) Confirmer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voyez</a:t>
            </a:r>
            <a:r>
              <a:rPr lang="en-CA" dirty="0"/>
              <a:t> bien la page </a:t>
            </a:r>
            <a:r>
              <a:rPr lang="en-CA" dirty="0" err="1"/>
              <a:t>d’exécuter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3A4A8-222D-545D-4250-798F6D5D9EB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39167" y="2626659"/>
            <a:ext cx="4446710" cy="40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516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6) </a:t>
            </a:r>
            <a:r>
              <a:rPr lang="en-CA" dirty="0" err="1"/>
              <a:t>Fermer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fureteur</a:t>
            </a:r>
            <a:r>
              <a:rPr lang="en-CA" dirty="0"/>
              <a:t> Internet. 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venez</a:t>
            </a:r>
            <a:r>
              <a:rPr lang="en-CA" dirty="0"/>
              <a:t> de confirmer que IIS </a:t>
            </a:r>
            <a:r>
              <a:rPr lang="en-CA" dirty="0" err="1"/>
              <a:t>fonctionne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</a:t>
            </a:r>
          </a:p>
          <a:p>
            <a:r>
              <a:rPr lang="en-CA" dirty="0"/>
              <a:t>Si </a:t>
            </a:r>
            <a:r>
              <a:rPr lang="en-CA" dirty="0" err="1"/>
              <a:t>ça</a:t>
            </a:r>
            <a:r>
              <a:rPr lang="en-CA" dirty="0"/>
              <a:t> ne </a:t>
            </a:r>
            <a:r>
              <a:rPr lang="en-CA" dirty="0" err="1"/>
              <a:t>fonctionne</a:t>
            </a:r>
            <a:r>
              <a:rPr lang="en-CA" dirty="0"/>
              <a:t> pas, </a:t>
            </a:r>
            <a:r>
              <a:rPr lang="en-CA" dirty="0" err="1"/>
              <a:t>retourner</a:t>
            </a:r>
            <a:r>
              <a:rPr lang="en-CA" dirty="0"/>
              <a:t> </a:t>
            </a:r>
            <a:r>
              <a:rPr lang="en-CA" dirty="0" err="1"/>
              <a:t>vérifier</a:t>
            </a:r>
            <a:r>
              <a:rPr lang="en-CA" dirty="0"/>
              <a:t> les </a:t>
            </a:r>
            <a:r>
              <a:rPr lang="en-CA" dirty="0" err="1"/>
              <a:t>étapes</a:t>
            </a:r>
            <a:r>
              <a:rPr lang="en-CA" dirty="0"/>
              <a:t> </a:t>
            </a:r>
            <a:r>
              <a:rPr lang="en-CA" dirty="0" err="1"/>
              <a:t>d'activation</a:t>
            </a:r>
            <a:r>
              <a:rPr lang="en-CA" dirty="0"/>
              <a:t> de IIS.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567420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7) La </a:t>
            </a:r>
            <a:r>
              <a:rPr lang="en-CA" dirty="0" err="1"/>
              <a:t>prochaine</a:t>
            </a:r>
            <a:r>
              <a:rPr lang="en-CA" dirty="0"/>
              <a:t> </a:t>
            </a:r>
            <a:r>
              <a:rPr lang="en-CA" dirty="0" err="1"/>
              <a:t>étape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de </a:t>
            </a:r>
            <a:r>
              <a:rPr lang="en-CA" dirty="0" err="1"/>
              <a:t>créer</a:t>
            </a:r>
            <a:r>
              <a:rPr lang="en-CA" dirty="0"/>
              <a:t> la base de </a:t>
            </a:r>
            <a:r>
              <a:rPr lang="en-CA" dirty="0" err="1"/>
              <a:t>données</a:t>
            </a:r>
            <a:r>
              <a:rPr lang="en-CA" dirty="0"/>
              <a:t>. </a:t>
            </a:r>
            <a:r>
              <a:rPr lang="en-CA" dirty="0" err="1"/>
              <a:t>Voici</a:t>
            </a:r>
            <a:r>
              <a:rPr lang="en-CA" dirty="0"/>
              <a:t> comment.</a:t>
            </a:r>
          </a:p>
          <a:p>
            <a:pPr lvl="1"/>
            <a:r>
              <a:rPr lang="en-CA" dirty="0"/>
              <a:t>7.1) </a:t>
            </a:r>
            <a:r>
              <a:rPr lang="en-CA" dirty="0" err="1"/>
              <a:t>Ouvrez</a:t>
            </a:r>
            <a:r>
              <a:rPr lang="en-CA" dirty="0"/>
              <a:t> SQL Server Management Studio (SSMS)</a:t>
            </a:r>
          </a:p>
          <a:p>
            <a:pPr lvl="1"/>
            <a:r>
              <a:rPr lang="en-CA" dirty="0"/>
              <a:t>7.2) </a:t>
            </a:r>
            <a:r>
              <a:rPr lang="en-CA" dirty="0" err="1"/>
              <a:t>Ouvrez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nouvelle page de </a:t>
            </a:r>
            <a:r>
              <a:rPr lang="en-CA" dirty="0" err="1"/>
              <a:t>requête</a:t>
            </a:r>
            <a:r>
              <a:rPr lang="en-CA" dirty="0"/>
              <a:t> (New Query / nouvelle </a:t>
            </a:r>
            <a:r>
              <a:rPr lang="en-CA" dirty="0" err="1"/>
              <a:t>requête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7.3) </a:t>
            </a:r>
            <a:r>
              <a:rPr lang="en-CA" dirty="0" err="1"/>
              <a:t>Créez</a:t>
            </a:r>
            <a:r>
              <a:rPr lang="en-CA" dirty="0"/>
              <a:t> la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91EFC7-6D08-421A-8FC6-9B04FC6168B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7438" y="3832472"/>
            <a:ext cx="54483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93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8) </a:t>
            </a:r>
            <a:r>
              <a:rPr lang="en-CA" dirty="0" err="1"/>
              <a:t>Retourner</a:t>
            </a:r>
            <a:r>
              <a:rPr lang="en-CA" dirty="0"/>
              <a:t> dans Visual Studio. </a:t>
            </a:r>
          </a:p>
          <a:p>
            <a:pPr marL="0" indent="0">
              <a:buNone/>
            </a:pPr>
            <a:r>
              <a:rPr lang="en-CA" dirty="0" err="1"/>
              <a:t>Appuyez</a:t>
            </a:r>
            <a:r>
              <a:rPr lang="en-CA" dirty="0"/>
              <a:t> avec le bouton droit de la </a:t>
            </a:r>
            <a:r>
              <a:rPr lang="en-CA" dirty="0" err="1"/>
              <a:t>souris</a:t>
            </a:r>
            <a:r>
              <a:rPr lang="en-CA" dirty="0"/>
              <a:t> sur "Pages",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sélectionnez</a:t>
            </a:r>
            <a:r>
              <a:rPr lang="en-CA" dirty="0"/>
              <a:t> "Add / Razor Page"</a:t>
            </a:r>
          </a:p>
          <a:p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0BA90F-F720-26DF-C3BC-9DD7B470BB0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3061" y="3479052"/>
            <a:ext cx="6992326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0268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9) </a:t>
            </a:r>
            <a:r>
              <a:rPr lang="en-CA" dirty="0" err="1"/>
              <a:t>Cliquez</a:t>
            </a:r>
            <a:r>
              <a:rPr lang="en-CA" dirty="0"/>
              <a:t> sur "</a:t>
            </a:r>
            <a:r>
              <a:rPr lang="en-CA"/>
              <a:t>Razor Page - Empty" </a:t>
            </a:r>
            <a:r>
              <a:rPr lang="en-CA" dirty="0"/>
              <a:t>et </a:t>
            </a:r>
            <a:r>
              <a:rPr lang="en-CA" dirty="0" err="1"/>
              <a:t>cliquez</a:t>
            </a:r>
            <a:r>
              <a:rPr lang="en-CA" dirty="0"/>
              <a:t> sur "Add"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C8A33B-E38B-4E7E-D533-0A4A418EF7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14430" y="2578521"/>
            <a:ext cx="5591180" cy="387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0371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10) </a:t>
            </a:r>
            <a:r>
              <a:rPr lang="en-CA" dirty="0" err="1"/>
              <a:t>Appelez</a:t>
            </a:r>
            <a:r>
              <a:rPr lang="en-CA" dirty="0"/>
              <a:t> la page “</a:t>
            </a:r>
            <a:r>
              <a:rPr lang="en-CA" dirty="0" err="1"/>
              <a:t>AfficherClient.cshtml</a:t>
            </a:r>
            <a:r>
              <a:rPr lang="en-CA" dirty="0"/>
              <a:t>” et </a:t>
            </a:r>
            <a:r>
              <a:rPr lang="en-CA" dirty="0" err="1"/>
              <a:t>cliquez</a:t>
            </a:r>
            <a:r>
              <a:rPr lang="en-CA" dirty="0"/>
              <a:t> sur “Add”</a:t>
            </a:r>
          </a:p>
          <a:p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8083E-F766-440B-8317-8AFD85B04B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7594" y="2728912"/>
            <a:ext cx="8924925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616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11) </a:t>
            </a:r>
            <a:r>
              <a:rPr lang="en-CA" dirty="0" err="1"/>
              <a:t>Ouvrez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 "Pages/Shared/_</a:t>
            </a:r>
            <a:r>
              <a:rPr lang="en-CA" dirty="0" err="1"/>
              <a:t>Layout.cshtml</a:t>
            </a:r>
            <a:r>
              <a:rPr lang="en-CA" dirty="0"/>
              <a:t>"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3350ED-302B-456C-ADA6-AB1565612E1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4489" y="2663300"/>
            <a:ext cx="3004539" cy="39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94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452718"/>
            <a:ext cx="9927194" cy="1400530"/>
          </a:xfrm>
        </p:spPr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des travaux à la </a:t>
            </a:r>
            <a:r>
              <a:rPr lang="en-CA" dirty="0" err="1"/>
              <a:t>maison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5B5C-B3C6-49D4-9D43-C0275C8318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9756" y="1591523"/>
            <a:ext cx="8946541" cy="4195481"/>
          </a:xfrm>
        </p:spPr>
        <p:txBody>
          <a:bodyPr/>
          <a:lstStyle/>
          <a:p>
            <a:r>
              <a:rPr lang="en-CA" dirty="0"/>
              <a:t>1 </a:t>
            </a:r>
            <a:r>
              <a:rPr lang="en-CA" dirty="0" err="1"/>
              <a:t>heure</a:t>
            </a:r>
            <a:r>
              <a:rPr lang="en-CA" dirty="0"/>
              <a:t> par </a:t>
            </a:r>
            <a:r>
              <a:rPr lang="en-CA" dirty="0" err="1"/>
              <a:t>semaine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demandée</a:t>
            </a:r>
            <a:r>
              <a:rPr lang="en-CA" dirty="0"/>
              <a:t> par le CÉGEP</a:t>
            </a:r>
          </a:p>
          <a:p>
            <a:r>
              <a:rPr lang="en-CA" dirty="0" err="1"/>
              <a:t>Aucun</a:t>
            </a:r>
            <a:r>
              <a:rPr lang="en-CA" dirty="0"/>
              <a:t> travail </a:t>
            </a:r>
            <a:r>
              <a:rPr lang="en-CA" dirty="0" err="1"/>
              <a:t>supplémentaire</a:t>
            </a:r>
            <a:r>
              <a:rPr lang="en-CA" dirty="0"/>
              <a:t> à la </a:t>
            </a:r>
            <a:r>
              <a:rPr lang="en-CA" dirty="0" err="1"/>
              <a:t>maison</a:t>
            </a:r>
            <a:r>
              <a:rPr lang="en-CA" dirty="0"/>
              <a:t> ne sera </a:t>
            </a:r>
            <a:r>
              <a:rPr lang="en-CA" dirty="0" err="1"/>
              <a:t>exigé</a:t>
            </a:r>
            <a:endParaRPr lang="en-CA" dirty="0"/>
          </a:p>
          <a:p>
            <a:r>
              <a:rPr lang="en-CA" dirty="0" err="1"/>
              <a:t>Profiter</a:t>
            </a:r>
            <a:r>
              <a:rPr lang="en-CA" dirty="0"/>
              <a:t> de </a:t>
            </a:r>
            <a:r>
              <a:rPr lang="en-CA" dirty="0" err="1"/>
              <a:t>ce</a:t>
            </a:r>
            <a:r>
              <a:rPr lang="en-CA" dirty="0"/>
              <a:t> temps pour</a:t>
            </a:r>
          </a:p>
          <a:p>
            <a:pPr lvl="1"/>
            <a:r>
              <a:rPr lang="en-CA" dirty="0" err="1"/>
              <a:t>réviser</a:t>
            </a:r>
            <a:r>
              <a:rPr lang="en-CA" dirty="0"/>
              <a:t> la matière</a:t>
            </a:r>
          </a:p>
          <a:p>
            <a:pPr lvl="1"/>
            <a:r>
              <a:rPr lang="en-CA" dirty="0" err="1"/>
              <a:t>Compléter</a:t>
            </a:r>
            <a:r>
              <a:rPr lang="en-CA" dirty="0"/>
              <a:t> </a:t>
            </a:r>
            <a:r>
              <a:rPr lang="en-CA" dirty="0" err="1"/>
              <a:t>vos</a:t>
            </a:r>
            <a:r>
              <a:rPr lang="en-CA" dirty="0"/>
              <a:t> </a:t>
            </a:r>
            <a:r>
              <a:rPr lang="en-CA" dirty="0" err="1"/>
              <a:t>exercices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nécessaire</a:t>
            </a:r>
            <a:endParaRPr lang="en-CA" dirty="0"/>
          </a:p>
          <a:p>
            <a:pPr lvl="1"/>
            <a:r>
              <a:rPr lang="en-CA" dirty="0" err="1"/>
              <a:t>Écrire</a:t>
            </a:r>
            <a:r>
              <a:rPr lang="en-CA" dirty="0"/>
              <a:t> à </a:t>
            </a:r>
            <a:r>
              <a:rPr lang="en-CA" dirty="0" err="1"/>
              <a:t>l’enseignant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avez</a:t>
            </a:r>
            <a:r>
              <a:rPr lang="en-CA" dirty="0"/>
              <a:t> des questions</a:t>
            </a:r>
          </a:p>
          <a:p>
            <a:pPr lvl="1"/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reposer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6719198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12) Copier les </a:t>
            </a:r>
            <a:r>
              <a:rPr lang="en-CA" dirty="0" err="1"/>
              <a:t>lignes</a:t>
            </a:r>
            <a:r>
              <a:rPr lang="en-CA" dirty="0"/>
              <a:t> 24 à 26,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recopier</a:t>
            </a:r>
            <a:r>
              <a:rPr lang="en-CA" dirty="0"/>
              <a:t> les </a:t>
            </a:r>
            <a:r>
              <a:rPr lang="en-CA" dirty="0" err="1"/>
              <a:t>en</a:t>
            </a:r>
            <a:r>
              <a:rPr lang="en-CA" dirty="0"/>
              <a:t> dessous. Modifier la </a:t>
            </a:r>
            <a:r>
              <a:rPr lang="en-CA" dirty="0" err="1"/>
              <a:t>propriété</a:t>
            </a:r>
            <a:r>
              <a:rPr lang="en-CA" dirty="0"/>
              <a:t> "asp-page" pour </a:t>
            </a:r>
            <a:r>
              <a:rPr lang="en-CA" dirty="0">
                <a:solidFill>
                  <a:srgbClr val="FFC000"/>
                </a:solidFill>
              </a:rPr>
              <a:t>"/</a:t>
            </a:r>
            <a:r>
              <a:rPr lang="en-CA" dirty="0" err="1">
                <a:solidFill>
                  <a:srgbClr val="FFC000"/>
                </a:solidFill>
              </a:rPr>
              <a:t>AfficherClient</a:t>
            </a:r>
            <a:r>
              <a:rPr lang="en-CA" dirty="0"/>
              <a:t>" et le </a:t>
            </a:r>
            <a:r>
              <a:rPr lang="en-CA" dirty="0" err="1"/>
              <a:t>contenu</a:t>
            </a:r>
            <a:r>
              <a:rPr lang="en-CA" dirty="0"/>
              <a:t> de la </a:t>
            </a:r>
            <a:r>
              <a:rPr lang="en-CA" dirty="0" err="1"/>
              <a:t>balise</a:t>
            </a:r>
            <a:r>
              <a:rPr lang="en-CA" dirty="0"/>
              <a:t> pour "</a:t>
            </a:r>
            <a:r>
              <a:rPr lang="en-CA" dirty="0" err="1">
                <a:solidFill>
                  <a:srgbClr val="FFC000"/>
                </a:solidFill>
              </a:rPr>
              <a:t>Afficher</a:t>
            </a:r>
            <a:r>
              <a:rPr lang="en-CA" dirty="0">
                <a:solidFill>
                  <a:srgbClr val="FFC000"/>
                </a:solidFill>
              </a:rPr>
              <a:t> Client</a:t>
            </a:r>
            <a:r>
              <a:rPr lang="en-CA" dirty="0"/>
              <a:t>" </a:t>
            </a:r>
            <a:r>
              <a:rPr lang="en-CA" dirty="0" err="1"/>
              <a:t>plutôt</a:t>
            </a:r>
            <a:r>
              <a:rPr lang="en-CA" dirty="0"/>
              <a:t> que "Privacy"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35F079-F265-4AB6-967B-FA7D5B6AFE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03840" y="3429000"/>
            <a:ext cx="89535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399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13) </a:t>
            </a:r>
            <a:r>
              <a:rPr lang="en-CA" dirty="0" err="1"/>
              <a:t>Maintenant</a:t>
            </a:r>
            <a:r>
              <a:rPr lang="en-CA" dirty="0"/>
              <a:t>, </a:t>
            </a:r>
            <a:r>
              <a:rPr lang="en-CA" dirty="0" err="1"/>
              <a:t>ouvrez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 “</a:t>
            </a:r>
            <a:r>
              <a:rPr lang="en-CA" dirty="0" err="1"/>
              <a:t>AfficherClient.cshtml</a:t>
            </a:r>
            <a:r>
              <a:rPr lang="en-CA" dirty="0"/>
              <a:t>” et </a:t>
            </a:r>
            <a:r>
              <a:rPr lang="en-CA" dirty="0" err="1"/>
              <a:t>ajouter</a:t>
            </a:r>
            <a:r>
              <a:rPr lang="en-CA" dirty="0"/>
              <a:t> un </a:t>
            </a:r>
            <a:r>
              <a:rPr lang="en-CA" dirty="0" err="1"/>
              <a:t>entête</a:t>
            </a:r>
            <a:r>
              <a:rPr lang="en-CA" dirty="0"/>
              <a:t> de page.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5C75FC-76A1-BA82-9A11-4389B4D7E88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3330" y="3370729"/>
            <a:ext cx="6982799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8808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13) </a:t>
            </a:r>
            <a:r>
              <a:rPr lang="en-CA" dirty="0" err="1"/>
              <a:t>Sauvegarder</a:t>
            </a:r>
            <a:r>
              <a:rPr lang="en-CA" dirty="0"/>
              <a:t> et </a:t>
            </a:r>
            <a:r>
              <a:rPr lang="en-CA" dirty="0" err="1"/>
              <a:t>appuyer</a:t>
            </a:r>
            <a:r>
              <a:rPr lang="en-CA" dirty="0"/>
              <a:t> sur "IIS Express". </a:t>
            </a:r>
            <a:r>
              <a:rPr lang="en-CA" dirty="0" err="1"/>
              <a:t>Assurez-vous</a:t>
            </a:r>
            <a:r>
              <a:rPr lang="en-CA" dirty="0"/>
              <a:t> que la page </a:t>
            </a:r>
            <a:r>
              <a:rPr lang="en-CA" dirty="0" err="1"/>
              <a:t>apparait</a:t>
            </a:r>
            <a:r>
              <a:rPr lang="en-CA" dirty="0"/>
              <a:t> bien dans le menu. </a:t>
            </a:r>
            <a:r>
              <a:rPr lang="en-CA" dirty="0" err="1"/>
              <a:t>Cliquez</a:t>
            </a:r>
            <a:r>
              <a:rPr lang="en-CA" dirty="0"/>
              <a:t> dessus pour </a:t>
            </a:r>
            <a:r>
              <a:rPr lang="en-CA" dirty="0" err="1"/>
              <a:t>l'ouvrir</a:t>
            </a:r>
            <a:r>
              <a:rPr lang="en-CA" dirty="0"/>
              <a:t>.</a:t>
            </a:r>
          </a:p>
          <a:p>
            <a:r>
              <a:rPr lang="en-CA" dirty="0" err="1"/>
              <a:t>Fermer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le </a:t>
            </a:r>
            <a:r>
              <a:rPr lang="en-CA" dirty="0" err="1"/>
              <a:t>fureteur</a:t>
            </a:r>
            <a:r>
              <a:rPr lang="en-CA" dirty="0"/>
              <a:t> pour </a:t>
            </a:r>
            <a:r>
              <a:rPr lang="en-CA" dirty="0" err="1"/>
              <a:t>revenir</a:t>
            </a:r>
            <a:r>
              <a:rPr lang="en-CA" dirty="0"/>
              <a:t> a Visual Studio.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C12F8D-E2D6-4544-9FC3-AD96B6113AA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7714" y="3429000"/>
            <a:ext cx="558165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5273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14) Dans Visual Studio, </a:t>
            </a:r>
            <a:r>
              <a:rPr lang="en-CA" dirty="0" err="1"/>
              <a:t>cliquez</a:t>
            </a:r>
            <a:r>
              <a:rPr lang="en-CA" dirty="0"/>
              <a:t> sur "Server Explorer" (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haut</a:t>
            </a:r>
            <a:r>
              <a:rPr lang="en-CA" dirty="0"/>
              <a:t> à gauche)</a:t>
            </a:r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12A826-84E0-4404-9341-DDE629768D9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54239" y="2806776"/>
            <a:ext cx="668655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821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fois la base de données crée avec SSMS, la prochaine étape sera de créer une connexion entre votre projet dans Visual Studio, et SQL Server.</a:t>
            </a:r>
          </a:p>
          <a:p>
            <a:r>
              <a:rPr lang="fr-CA" dirty="0"/>
              <a:t>C'est ce que nous verrons dans cette section.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193893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1) Dans Visual Studio, </a:t>
            </a:r>
            <a:r>
              <a:rPr lang="en-CA" dirty="0" err="1"/>
              <a:t>ouvrez</a:t>
            </a:r>
            <a:r>
              <a:rPr lang="en-CA" dirty="0"/>
              <a:t> </a:t>
            </a:r>
            <a:r>
              <a:rPr lang="en-CA" dirty="0" err="1"/>
              <a:t>l’explorateur</a:t>
            </a:r>
            <a:r>
              <a:rPr lang="en-CA" dirty="0"/>
              <a:t> de </a:t>
            </a:r>
            <a:r>
              <a:rPr lang="en-CA" dirty="0" err="1"/>
              <a:t>serveur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cliquant</a:t>
            </a:r>
            <a:r>
              <a:rPr lang="en-CA" dirty="0"/>
              <a:t> sur “View/Server Explorer” à </a:t>
            </a:r>
            <a:r>
              <a:rPr lang="en-CA" dirty="0" err="1"/>
              <a:t>partir</a:t>
            </a:r>
            <a:r>
              <a:rPr lang="en-CA" dirty="0"/>
              <a:t> du menu</a:t>
            </a:r>
          </a:p>
          <a:p>
            <a:endParaRPr lang="fr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3CD476-80A0-7BA4-F0D3-F241976FAE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5115" y="3150425"/>
            <a:ext cx="3038899" cy="19910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DBC3FC-6244-18BE-EF3D-567153E76C4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98515" y="3150425"/>
            <a:ext cx="3553321" cy="13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8315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2) </a:t>
            </a:r>
            <a:r>
              <a:rPr lang="en-CA" dirty="0" err="1"/>
              <a:t>Cliquez</a:t>
            </a:r>
            <a:r>
              <a:rPr lang="en-CA" dirty="0"/>
              <a:t> avec le bouton droit de la </a:t>
            </a:r>
            <a:r>
              <a:rPr lang="en-CA" dirty="0" err="1"/>
              <a:t>souris</a:t>
            </a:r>
            <a:r>
              <a:rPr lang="en-CA" dirty="0"/>
              <a:t> sur "Data Connections",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cliquer</a:t>
            </a:r>
            <a:r>
              <a:rPr lang="en-CA" dirty="0"/>
              <a:t> sur "Add Connection..."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749D54-70FC-AB01-4328-F1F3D27C5D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7325" y="3236945"/>
            <a:ext cx="463867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880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3) Changer la "Data Source" pour "Microsoft </a:t>
            </a:r>
            <a:r>
              <a:rPr lang="en-CA"/>
              <a:t>SQL Server".</a:t>
            </a:r>
            <a:endParaRPr lang="en-CA" dirty="0"/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4CC561-AA85-1835-FE72-D5E6CF21812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4992" y="2685694"/>
            <a:ext cx="493395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0766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4) Changer le "Server name" pour ".\SQLEXPRESS"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534184-82C1-43EA-39B2-C399402A78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38499" y="2491252"/>
            <a:ext cx="3367189" cy="41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1295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6) </a:t>
            </a:r>
            <a:r>
              <a:rPr lang="en-CA" dirty="0" err="1"/>
              <a:t>Cliquez</a:t>
            </a:r>
            <a:r>
              <a:rPr lang="en-CA" dirty="0"/>
              <a:t> sur "Test Connection" pour </a:t>
            </a:r>
            <a:r>
              <a:rPr lang="en-CA" dirty="0" err="1"/>
              <a:t>s'assurer</a:t>
            </a:r>
            <a:r>
              <a:rPr lang="en-CA" dirty="0"/>
              <a:t> que la connexion </a:t>
            </a:r>
            <a:r>
              <a:rPr lang="en-CA" dirty="0" err="1"/>
              <a:t>fonctionne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 </a:t>
            </a:r>
            <a:r>
              <a:rPr lang="en-CA" dirty="0" err="1"/>
              <a:t>Cliquez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sur le bouton "OK"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7A27EF-8001-9CFE-7BA3-EACA5C33EA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47200" y="2796988"/>
            <a:ext cx="3109273" cy="3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964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3854</TotalTime>
  <Words>3950</Words>
  <Application>Microsoft Office PowerPoint</Application>
  <PresentationFormat>Widescreen</PresentationFormat>
  <Paragraphs>445</Paragraphs>
  <Slides>122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122</vt:i4>
      </vt:variant>
    </vt:vector>
  </HeadingPairs>
  <TitlesOfParts>
    <vt:vector size="127" baseType="lpstr">
      <vt:lpstr>Century Gothic</vt:lpstr>
      <vt:lpstr>Wingdings</vt:lpstr>
      <vt:lpstr>Wingdings 3</vt:lpstr>
      <vt:lpstr>Ion</vt:lpstr>
      <vt:lpstr>2_Ion</vt:lpstr>
      <vt:lpstr>Développement d'application web en ASP.NET</vt:lpstr>
      <vt:lpstr>Information de contact</vt:lpstr>
      <vt:lpstr>Objectif du cours</vt:lpstr>
      <vt:lpstr>Pourquoi ce cours important?</vt:lpstr>
      <vt:lpstr>Calendrier du cours</vt:lpstr>
      <vt:lpstr>Évaluation des compétences</vt:lpstr>
      <vt:lpstr>Évaluation des compétences (Suite)</vt:lpstr>
      <vt:lpstr>Déroulement du cours</vt:lpstr>
      <vt:lpstr>Déroulement des travaux à la maison</vt:lpstr>
      <vt:lpstr>Absence ou retard au cours</vt:lpstr>
      <vt:lpstr>Ressources</vt:lpstr>
      <vt:lpstr>Frais à prévoir</vt:lpstr>
      <vt:lpstr>Développement d'application web en ASP.NET</vt:lpstr>
      <vt:lpstr>Contenu</vt:lpstr>
      <vt:lpstr>Introduction à ASP.NET</vt:lpstr>
      <vt:lpstr>Introduction à ASP.NET</vt:lpstr>
      <vt:lpstr>Introduction à ASP.NET</vt:lpstr>
      <vt:lpstr>Introduction à ASP.NET</vt:lpstr>
      <vt:lpstr>Histoire d'ASP.NET</vt:lpstr>
      <vt:lpstr>Introduction à ASP.NET</vt:lpstr>
      <vt:lpstr>ASP classique</vt:lpstr>
      <vt:lpstr>ASP classique</vt:lpstr>
      <vt:lpstr>ASP.NET</vt:lpstr>
      <vt:lpstr>ASP.NET</vt:lpstr>
      <vt:lpstr>ASP.NET Core</vt:lpstr>
      <vt:lpstr>Concepts préalables</vt:lpstr>
      <vt:lpstr>Concepts préalables</vt:lpstr>
      <vt:lpstr>Concepts préalables</vt:lpstr>
      <vt:lpstr>La programmation C#</vt:lpstr>
      <vt:lpstr>La programmation orientée objet</vt:lpstr>
      <vt:lpstr>La programmation en SQL</vt:lpstr>
      <vt:lpstr>JavaScript</vt:lpstr>
      <vt:lpstr>Bootstrap</vt:lpstr>
      <vt:lpstr>Architecture d'application web</vt:lpstr>
      <vt:lpstr>Architecture d'application web</vt:lpstr>
      <vt:lpstr>Architecture d'application web</vt:lpstr>
      <vt:lpstr>Architecture d'application web</vt:lpstr>
      <vt:lpstr>Architecture d'application web</vt:lpstr>
      <vt:lpstr>Architecture d'application web</vt:lpstr>
      <vt:lpstr>Architecture d'application web</vt:lpstr>
      <vt:lpstr>Architecture d'application web</vt:lpstr>
      <vt:lpstr>Environnement de développement</vt:lpstr>
      <vt:lpstr>Environnement de développement</vt:lpstr>
      <vt:lpstr>Environnement de développement</vt:lpstr>
      <vt:lpstr>Internet Informations Services (IIS)</vt:lpstr>
      <vt:lpstr>Internet Informations Services</vt:lpstr>
      <vt:lpstr>Internet Informations Services</vt:lpstr>
      <vt:lpstr>Internet Informations Services</vt:lpstr>
      <vt:lpstr>Internet Informations Services</vt:lpstr>
      <vt:lpstr>Internet Informations Services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Microsoft Visual Studio 2022</vt:lpstr>
      <vt:lpstr>SQL Server</vt:lpstr>
      <vt:lpstr>Introduction à SQL Server</vt:lpstr>
      <vt:lpstr>Introduction à SQL Server</vt:lpstr>
      <vt:lpstr>Version de SQL Server</vt:lpstr>
      <vt:lpstr>SQL Server Express</vt:lpstr>
      <vt:lpstr>SQL Server Express</vt:lpstr>
      <vt:lpstr>SQL Server Management Studio (SSMS)</vt:lpstr>
      <vt:lpstr>SQL Server Management Studio</vt:lpstr>
      <vt:lpstr>Interface graphique</vt:lpstr>
      <vt:lpstr>SQL Server Management Studio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Premier projet</vt:lpstr>
      <vt:lpstr>Soumettre un projet</vt:lpstr>
      <vt:lpstr>Soumettre un projet</vt:lpstr>
      <vt:lpstr>Soumettre un projet</vt:lpstr>
      <vt:lpstr>Soumettre un projet</vt:lpstr>
      <vt:lpstr>Soumettre un projet</vt:lpstr>
      <vt:lpstr>Soumettre un projet</vt:lpstr>
      <vt:lpstr>Soumettre un projet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420-A10-HU Administration et gestion bases données</dc:title>
  <dc:creator>Alexandre Mageau-Pétrin</dc:creator>
  <cp:lastModifiedBy>Alexandre Mageau-Pétrin</cp:lastModifiedBy>
  <cp:revision>560</cp:revision>
  <dcterms:created xsi:type="dcterms:W3CDTF">2019-01-03T23:02:14Z</dcterms:created>
  <dcterms:modified xsi:type="dcterms:W3CDTF">2026-04-17T18:31:27Z</dcterms:modified>
</cp:coreProperties>
</file>