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7" r:id="rId1"/>
    <p:sldMasterId id="2147483761" r:id="rId2"/>
  </p:sldMasterIdLst>
  <p:sldIdLst>
    <p:sldId id="256" r:id="rId3"/>
    <p:sldId id="257" r:id="rId4"/>
    <p:sldId id="260" r:id="rId5"/>
    <p:sldId id="259" r:id="rId6"/>
    <p:sldId id="263" r:id="rId7"/>
    <p:sldId id="264" r:id="rId8"/>
    <p:sldId id="258" r:id="rId9"/>
    <p:sldId id="266" r:id="rId10"/>
    <p:sldId id="437" r:id="rId11"/>
    <p:sldId id="433" r:id="rId12"/>
    <p:sldId id="456" r:id="rId13"/>
    <p:sldId id="457" r:id="rId14"/>
    <p:sldId id="458" r:id="rId15"/>
    <p:sldId id="446" r:id="rId16"/>
    <p:sldId id="448" r:id="rId17"/>
    <p:sldId id="449" r:id="rId18"/>
    <p:sldId id="477" r:id="rId19"/>
    <p:sldId id="452" r:id="rId20"/>
    <p:sldId id="453" r:id="rId21"/>
    <p:sldId id="487" r:id="rId22"/>
    <p:sldId id="486" r:id="rId23"/>
    <p:sldId id="488" r:id="rId24"/>
    <p:sldId id="497" r:id="rId25"/>
    <p:sldId id="498" r:id="rId26"/>
    <p:sldId id="499" r:id="rId27"/>
    <p:sldId id="491" r:id="rId28"/>
    <p:sldId id="492" r:id="rId29"/>
    <p:sldId id="493" r:id="rId30"/>
    <p:sldId id="494" r:id="rId31"/>
    <p:sldId id="495" r:id="rId32"/>
    <p:sldId id="496" r:id="rId33"/>
    <p:sldId id="447" r:id="rId34"/>
    <p:sldId id="438" r:id="rId35"/>
    <p:sldId id="439" r:id="rId36"/>
    <p:sldId id="503" r:id="rId37"/>
    <p:sldId id="504" r:id="rId38"/>
    <p:sldId id="500" r:id="rId39"/>
    <p:sldId id="505" r:id="rId40"/>
    <p:sldId id="506" r:id="rId41"/>
    <p:sldId id="507" r:id="rId42"/>
    <p:sldId id="508" r:id="rId43"/>
    <p:sldId id="442" r:id="rId44"/>
    <p:sldId id="443" r:id="rId45"/>
    <p:sldId id="509" r:id="rId46"/>
    <p:sldId id="502" r:id="rId47"/>
    <p:sldId id="510" r:id="rId48"/>
    <p:sldId id="511" r:id="rId49"/>
    <p:sldId id="512" r:id="rId50"/>
    <p:sldId id="513" r:id="rId51"/>
    <p:sldId id="270" r:id="rId52"/>
    <p:sldId id="269" r:id="rId53"/>
    <p:sldId id="435" r:id="rId54"/>
    <p:sldId id="436" r:id="rId55"/>
    <p:sldId id="271" r:id="rId56"/>
    <p:sldId id="268" r:id="rId5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06C555-9918-4B95-98E2-EFB10CFA47AD}" v="112" dt="2020-07-27T13:21:12.8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microsoft.com/office/2015/10/relationships/revisionInfo" Target="revisionInfo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tableStyles" Target="tableStyle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e" userId="292681fbcdc3e57d" providerId="LiveId" clId="{6706C555-9918-4B95-98E2-EFB10CFA47AD}"/>
    <pc:docChg chg="custSel addSld modSld">
      <pc:chgData name="Alexandre" userId="292681fbcdc3e57d" providerId="LiveId" clId="{6706C555-9918-4B95-98E2-EFB10CFA47AD}" dt="2020-07-27T14:04:09.846" v="994" actId="20577"/>
      <pc:docMkLst>
        <pc:docMk/>
      </pc:docMkLst>
      <pc:sldChg chg="modSp mod">
        <pc:chgData name="Alexandre" userId="292681fbcdc3e57d" providerId="LiveId" clId="{6706C555-9918-4B95-98E2-EFB10CFA47AD}" dt="2020-07-27T14:04:09.846" v="994" actId="20577"/>
        <pc:sldMkLst>
          <pc:docMk/>
          <pc:sldMk cId="312037215" sldId="257"/>
        </pc:sldMkLst>
        <pc:spChg chg="mod">
          <ac:chgData name="Alexandre" userId="292681fbcdc3e57d" providerId="LiveId" clId="{6706C555-9918-4B95-98E2-EFB10CFA47AD}" dt="2020-07-27T14:00:11.480" v="817" actId="20577"/>
          <ac:spMkLst>
            <pc:docMk/>
            <pc:sldMk cId="312037215" sldId="257"/>
            <ac:spMk id="2" creationId="{00000000-0000-0000-0000-000000000000}"/>
          </ac:spMkLst>
        </pc:spChg>
        <pc:spChg chg="mod">
          <ac:chgData name="Alexandre" userId="292681fbcdc3e57d" providerId="LiveId" clId="{6706C555-9918-4B95-98E2-EFB10CFA47AD}" dt="2020-07-27T14:04:09.846" v="994" actId="20577"/>
          <ac:spMkLst>
            <pc:docMk/>
            <pc:sldMk cId="312037215" sldId="257"/>
            <ac:spMk id="3" creationId="{00000000-0000-0000-0000-000000000000}"/>
          </ac:spMkLst>
        </pc:spChg>
      </pc:sldChg>
      <pc:sldChg chg="add">
        <pc:chgData name="Alexandre" userId="292681fbcdc3e57d" providerId="LiveId" clId="{6706C555-9918-4B95-98E2-EFB10CFA47AD}" dt="2020-07-27T13:19:31.860" v="375"/>
        <pc:sldMkLst>
          <pc:docMk/>
          <pc:sldMk cId="3048076461" sldId="434"/>
        </pc:sldMkLst>
      </pc:sldChg>
      <pc:sldChg chg="modSp add mod">
        <pc:chgData name="Alexandre" userId="292681fbcdc3e57d" providerId="LiveId" clId="{6706C555-9918-4B95-98E2-EFB10CFA47AD}" dt="2020-07-27T13:20:04.677" v="400" actId="20577"/>
        <pc:sldMkLst>
          <pc:docMk/>
          <pc:sldMk cId="1282682806" sldId="435"/>
        </pc:sldMkLst>
        <pc:spChg chg="mod">
          <ac:chgData name="Alexandre" userId="292681fbcdc3e57d" providerId="LiveId" clId="{6706C555-9918-4B95-98E2-EFB10CFA47AD}" dt="2020-07-27T13:20:04.677" v="400" actId="20577"/>
          <ac:spMkLst>
            <pc:docMk/>
            <pc:sldMk cId="1282682806" sldId="435"/>
            <ac:spMk id="2" creationId="{00000000-0000-0000-0000-000000000000}"/>
          </ac:spMkLst>
        </pc:spChg>
      </pc:sldChg>
      <pc:sldChg chg="modSp new mod">
        <pc:chgData name="Alexandre" userId="292681fbcdc3e57d" providerId="LiveId" clId="{6706C555-9918-4B95-98E2-EFB10CFA47AD}" dt="2020-07-27T13:57:25.548" v="797" actId="20577"/>
        <pc:sldMkLst>
          <pc:docMk/>
          <pc:sldMk cId="2255590871" sldId="436"/>
        </pc:sldMkLst>
        <pc:spChg chg="mod">
          <ac:chgData name="Alexandre" userId="292681fbcdc3e57d" providerId="LiveId" clId="{6706C555-9918-4B95-98E2-EFB10CFA47AD}" dt="2020-07-27T13:20:09.101" v="415" actId="20577"/>
          <ac:spMkLst>
            <pc:docMk/>
            <pc:sldMk cId="2255590871" sldId="436"/>
            <ac:spMk id="2" creationId="{4048A8C6-B845-46D1-9EE6-103561FCC898}"/>
          </ac:spMkLst>
        </pc:spChg>
        <pc:spChg chg="mod">
          <ac:chgData name="Alexandre" userId="292681fbcdc3e57d" providerId="LiveId" clId="{6706C555-9918-4B95-98E2-EFB10CFA47AD}" dt="2020-07-27T13:57:25.548" v="797" actId="20577"/>
          <ac:spMkLst>
            <pc:docMk/>
            <pc:sldMk cId="2255590871" sldId="436"/>
            <ac:spMk id="3" creationId="{DA5F1F85-C75C-42EF-A931-AF1099DACDC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00B27-DE4C-4B9E-BB11-B9027034A00F}" type="datetimeFigureOut">
              <a:rPr lang="en-US" smtClean="0"/>
              <a:pPr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099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4739-9812-4A9F-890D-2AD6BA5F6EE8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524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5AC5-A3F8-44AA-BA8F-596CDCC976D3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3999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0347792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01B4-0AA5-45E6-B2E6-5FA4078AEBCF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6241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335C-0450-40D7-8612-B3203BED4F28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294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6A105-2A1C-4284-B4EA-07CF89B1A393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6857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609-F3F2-45E6-BD6A-E03A8C86C1AE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454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4AD68-089C-4467-A8F3-EA2BBCA6B44E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1006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204864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11016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51FCE-E4BB-4680-8E50-3C0E348D2609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1250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971668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1656956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885315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58308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155228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35316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013769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73098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749365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3904409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A073D-A903-47F8-8D16-77642FB0DF1F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16763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858024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588794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3367362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626693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32529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1FA40-626B-4CA1-85D0-7A9016E395BA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23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25EA-B9DC-48A7-991E-9A82573B1B21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22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B97F8-6CEB-469B-AFCC-889F2A2B1D5A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256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179F-009E-4FA5-B091-7EBB82A185BD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224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65CEB-0076-4E37-B880-BCEA9784DE0A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525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9E5E-3896-4118-99A7-7B85668F1C5E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260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E0D914D-B099-4142-A885-11F276715148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0356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  <p:sldLayoutId id="2147483724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E0D914D-B099-4142-A885-11F276715148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6750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  <p:sldLayoutId id="2147483778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18.xml"/><Relationship Id="rId1" Type="http://schemas.openxmlformats.org/officeDocument/2006/relationships/tags" Target="../tags/tag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20.xml"/><Relationship Id="rId1" Type="http://schemas.openxmlformats.org/officeDocument/2006/relationships/tags" Target="../tags/tag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28.xml"/><Relationship Id="rId1" Type="http://schemas.openxmlformats.org/officeDocument/2006/relationships/tags" Target="../tags/tag2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tags" Target="../tags/tag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31.xml"/><Relationship Id="rId1" Type="http://schemas.openxmlformats.org/officeDocument/2006/relationships/tags" Target="../tags/tag3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tags" Target="../tags/tag3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tags" Target="../tags/tag3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40.xml"/><Relationship Id="rId1" Type="http://schemas.openxmlformats.org/officeDocument/2006/relationships/tags" Target="../tags/tag3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7" Type="http://schemas.openxmlformats.org/officeDocument/2006/relationships/image" Target="../media/image9.png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9.xml"/><Relationship Id="rId4" Type="http://schemas.openxmlformats.org/officeDocument/2006/relationships/tags" Target="../tags/tag4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7" Type="http://schemas.openxmlformats.org/officeDocument/2006/relationships/image" Target="../media/image11.png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19.xml"/><Relationship Id="rId4" Type="http://schemas.openxmlformats.org/officeDocument/2006/relationships/tags" Target="../tags/tag4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7" Type="http://schemas.openxmlformats.org/officeDocument/2006/relationships/image" Target="../media/image13.png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19.xml"/><Relationship Id="rId4" Type="http://schemas.openxmlformats.org/officeDocument/2006/relationships/tags" Target="../tags/tag5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7" Type="http://schemas.openxmlformats.org/officeDocument/2006/relationships/image" Target="../media/image15.png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19.xml"/><Relationship Id="rId4" Type="http://schemas.openxmlformats.org/officeDocument/2006/relationships/tags" Target="../tags/tag5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7" Type="http://schemas.openxmlformats.org/officeDocument/2006/relationships/image" Target="../media/image17.png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19.xml"/><Relationship Id="rId4" Type="http://schemas.openxmlformats.org/officeDocument/2006/relationships/tags" Target="../tags/tag6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7" Type="http://schemas.openxmlformats.org/officeDocument/2006/relationships/image" Target="../media/image19.png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19.xml"/><Relationship Id="rId4" Type="http://schemas.openxmlformats.org/officeDocument/2006/relationships/tags" Target="../tags/tag6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67.xml"/><Relationship Id="rId7" Type="http://schemas.openxmlformats.org/officeDocument/2006/relationships/image" Target="../media/image21.png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19.xml"/><Relationship Id="rId4" Type="http://schemas.openxmlformats.org/officeDocument/2006/relationships/tags" Target="../tags/tag6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71.xml"/><Relationship Id="rId7" Type="http://schemas.openxmlformats.org/officeDocument/2006/relationships/image" Target="../media/image23.png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image" Target="../media/image22.png"/><Relationship Id="rId5" Type="http://schemas.openxmlformats.org/officeDocument/2006/relationships/slideLayout" Target="../slideLayouts/slideLayout19.xml"/><Relationship Id="rId4" Type="http://schemas.openxmlformats.org/officeDocument/2006/relationships/tags" Target="../tags/tag7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7" Type="http://schemas.openxmlformats.org/officeDocument/2006/relationships/image" Target="../media/image25.png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19.xml"/><Relationship Id="rId4" Type="http://schemas.openxmlformats.org/officeDocument/2006/relationships/tags" Target="../tags/tag7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7" Type="http://schemas.openxmlformats.org/officeDocument/2006/relationships/image" Target="../media/image27.png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26.png"/><Relationship Id="rId5" Type="http://schemas.openxmlformats.org/officeDocument/2006/relationships/slideLayout" Target="../slideLayouts/slideLayout19.xml"/><Relationship Id="rId4" Type="http://schemas.openxmlformats.org/officeDocument/2006/relationships/tags" Target="../tags/tag8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2.xml"/><Relationship Id="rId1" Type="http://schemas.openxmlformats.org/officeDocument/2006/relationships/tags" Target="../tags/tag8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5.xml"/><Relationship Id="rId1" Type="http://schemas.openxmlformats.org/officeDocument/2006/relationships/tags" Target="../tags/tag8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7.xml"/><Relationship Id="rId1" Type="http://schemas.openxmlformats.org/officeDocument/2006/relationships/tags" Target="../tags/tag8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2.xml"/><Relationship Id="rId1" Type="http://schemas.openxmlformats.org/officeDocument/2006/relationships/tags" Target="../tags/tag9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tags" Target="../tags/tag98.xml"/><Relationship Id="rId7" Type="http://schemas.openxmlformats.org/officeDocument/2006/relationships/image" Target="../media/image30.png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image" Target="../media/image29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1.xml"/><Relationship Id="rId1" Type="http://schemas.openxmlformats.org/officeDocument/2006/relationships/tags" Target="../tags/tag10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3.xml"/><Relationship Id="rId1" Type="http://schemas.openxmlformats.org/officeDocument/2006/relationships/tags" Target="../tags/tag10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6.xml"/><Relationship Id="rId1" Type="http://schemas.openxmlformats.org/officeDocument/2006/relationships/tags" Target="../tags/tag10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8.xml"/><Relationship Id="rId1" Type="http://schemas.openxmlformats.org/officeDocument/2006/relationships/tags" Target="../tags/tag10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0.xml"/><Relationship Id="rId1" Type="http://schemas.openxmlformats.org/officeDocument/2006/relationships/tags" Target="../tags/tag10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tags" Target="../tags/tag113.xml"/><Relationship Id="rId7" Type="http://schemas.openxmlformats.org/officeDocument/2006/relationships/image" Target="../media/image32.png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image" Target="../media/image31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tags" Target="../tags/tag117.xml"/><Relationship Id="rId7" Type="http://schemas.openxmlformats.org/officeDocument/2006/relationships/image" Target="../media/image34.png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6" Type="http://schemas.openxmlformats.org/officeDocument/2006/relationships/image" Target="../media/image33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tags" Target="../tags/tag121.xml"/><Relationship Id="rId7" Type="http://schemas.openxmlformats.org/officeDocument/2006/relationships/image" Target="../media/image36.png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6" Type="http://schemas.openxmlformats.org/officeDocument/2006/relationships/image" Target="../media/image35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4.xml"/><Relationship Id="rId1" Type="http://schemas.openxmlformats.org/officeDocument/2006/relationships/tags" Target="../tags/tag1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.xml"/><Relationship Id="rId1" Type="http://schemas.openxmlformats.org/officeDocument/2006/relationships/tags" Target="../tags/tag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7.xml"/><Relationship Id="rId1" Type="http://schemas.openxmlformats.org/officeDocument/2006/relationships/tags" Target="../tags/tag12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0.xml"/><Relationship Id="rId1" Type="http://schemas.openxmlformats.org/officeDocument/2006/relationships/tags" Target="../tags/tag12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5" Type="http://schemas.openxmlformats.org/officeDocument/2006/relationships/hyperlink" Target="https://docs.python.org/3/tutorial/datastructures.html" TargetMode="External"/><Relationship Id="rId4" Type="http://schemas.openxmlformats.org/officeDocument/2006/relationships/hyperlink" Target="https://realpython.com/python-data-structures/#:~:text=%20Common%20Python%20Data%20Structures%20%28Guide%29%20%201,immutable%20set%20and%20multiset%20%28bag%29%20data...%20More%20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.xml"/><Relationship Id="rId1" Type="http://schemas.openxmlformats.org/officeDocument/2006/relationships/tags" Target="../tags/tag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.xml"/><Relationship Id="rId1" Type="http://schemas.openxmlformats.org/officeDocument/2006/relationships/tags" Target="../tags/tag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structures de données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46249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DF93A-D2FC-413A-85A3-61525E6DF25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listes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84193-9628-47A3-8697-89B2D7ECE98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Jusqu’ici</a:t>
            </a:r>
            <a:r>
              <a:rPr lang="en-US" dirty="0"/>
              <a:t>, nous </a:t>
            </a:r>
            <a:r>
              <a:rPr lang="en-US" dirty="0" err="1"/>
              <a:t>avons</a:t>
            </a:r>
            <a:r>
              <a:rPr lang="en-US" dirty="0"/>
              <a:t> </a:t>
            </a:r>
            <a:r>
              <a:rPr lang="en-US" dirty="0" err="1"/>
              <a:t>utilisé</a:t>
            </a:r>
            <a:r>
              <a:rPr lang="en-US" dirty="0"/>
              <a:t> des variables de divers types pour </a:t>
            </a:r>
            <a:r>
              <a:rPr lang="en-US" dirty="0" err="1"/>
              <a:t>sauvegarder</a:t>
            </a:r>
            <a:r>
              <a:rPr lang="en-US" dirty="0"/>
              <a:t> </a:t>
            </a:r>
            <a:r>
              <a:rPr lang="en-US" dirty="0" err="1"/>
              <a:t>nos</a:t>
            </a:r>
            <a:r>
              <a:rPr lang="en-US" dirty="0"/>
              <a:t> </a:t>
            </a:r>
            <a:r>
              <a:rPr lang="en-US" dirty="0" err="1"/>
              <a:t>informatiques</a:t>
            </a:r>
            <a:r>
              <a:rPr lang="en-US" dirty="0"/>
              <a:t> (Nom, </a:t>
            </a:r>
            <a:r>
              <a:rPr lang="en-US" dirty="0" err="1"/>
              <a:t>âge</a:t>
            </a:r>
            <a:r>
              <a:rPr lang="en-US" dirty="0"/>
              <a:t>, etc.)</a:t>
            </a:r>
          </a:p>
          <a:p>
            <a:r>
              <a:rPr lang="en-US" dirty="0" err="1"/>
              <a:t>Chaque</a:t>
            </a:r>
            <a:r>
              <a:rPr lang="en-US" dirty="0"/>
              <a:t> variable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contenir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seule</a:t>
            </a:r>
            <a:r>
              <a:rPr lang="en-US" dirty="0"/>
              <a:t> information à la </a:t>
            </a:r>
            <a:r>
              <a:rPr lang="en-US" dirty="0" err="1"/>
              <a:t>fois</a:t>
            </a:r>
            <a:r>
              <a:rPr lang="en-US" dirty="0"/>
              <a:t>.</a:t>
            </a:r>
          </a:p>
          <a:p>
            <a:r>
              <a:rPr lang="en-US" dirty="0"/>
              <a:t>Dans certain </a:t>
            </a:r>
            <a:r>
              <a:rPr lang="en-US" dirty="0" err="1"/>
              <a:t>cas</a:t>
            </a:r>
            <a:r>
              <a:rPr lang="en-US" dirty="0"/>
              <a:t> </a:t>
            </a:r>
            <a:r>
              <a:rPr lang="en-US" dirty="0" err="1"/>
              <a:t>toutefois</a:t>
            </a:r>
            <a:r>
              <a:rPr lang="en-US" dirty="0"/>
              <a:t>, nous </a:t>
            </a:r>
            <a:r>
              <a:rPr lang="en-US" dirty="0" err="1"/>
              <a:t>couvrons</a:t>
            </a:r>
            <a:r>
              <a:rPr lang="en-US" dirty="0"/>
              <a:t> </a:t>
            </a:r>
            <a:r>
              <a:rPr lang="en-US" dirty="0" err="1"/>
              <a:t>contenir</a:t>
            </a:r>
            <a:r>
              <a:rPr lang="en-US" dirty="0"/>
              <a:t>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valeurs</a:t>
            </a:r>
            <a:r>
              <a:rPr lang="en-US" dirty="0"/>
              <a:t> </a:t>
            </a:r>
            <a:r>
              <a:rPr lang="en-US" dirty="0" err="1"/>
              <a:t>simultanément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la </a:t>
            </a:r>
            <a:r>
              <a:rPr lang="en-US" dirty="0" err="1"/>
              <a:t>quantité</a:t>
            </a:r>
            <a:r>
              <a:rPr lang="en-US" dirty="0"/>
              <a:t>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varié</a:t>
            </a:r>
            <a:r>
              <a:rPr lang="en-US" dirty="0"/>
              <a:t>.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endParaRPr lang="en-US" dirty="0"/>
          </a:p>
          <a:p>
            <a:pPr lvl="1"/>
            <a:r>
              <a:rPr lang="en-US" dirty="0"/>
              <a:t>Les notes de </a:t>
            </a:r>
            <a:r>
              <a:rPr lang="en-US" dirty="0" err="1"/>
              <a:t>chaque</a:t>
            </a:r>
            <a:r>
              <a:rPr lang="en-US" dirty="0"/>
              <a:t> </a:t>
            </a:r>
            <a:r>
              <a:rPr lang="en-US" dirty="0" err="1"/>
              <a:t>étudiant</a:t>
            </a:r>
            <a:r>
              <a:rPr lang="en-US" dirty="0"/>
              <a:t> dans un </a:t>
            </a:r>
            <a:r>
              <a:rPr lang="en-US" dirty="0" err="1"/>
              <a:t>groupe</a:t>
            </a:r>
            <a:endParaRPr lang="en-US" dirty="0"/>
          </a:p>
          <a:p>
            <a:pPr lvl="1"/>
            <a:r>
              <a:rPr lang="en-US" dirty="0"/>
              <a:t>La </a:t>
            </a:r>
            <a:r>
              <a:rPr lang="en-US" dirty="0" err="1"/>
              <a:t>liste</a:t>
            </a:r>
            <a:r>
              <a:rPr lang="en-US" dirty="0"/>
              <a:t> des </a:t>
            </a:r>
            <a:r>
              <a:rPr lang="en-US" dirty="0" err="1"/>
              <a:t>noms</a:t>
            </a:r>
            <a:r>
              <a:rPr lang="en-US" dirty="0"/>
              <a:t> des participants à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activité</a:t>
            </a:r>
            <a:endParaRPr lang="en-US" dirty="0"/>
          </a:p>
          <a:p>
            <a:pPr lvl="1"/>
            <a:r>
              <a:rPr lang="en-US" dirty="0"/>
              <a:t>Etc.</a:t>
            </a:r>
          </a:p>
          <a:p>
            <a:r>
              <a:rPr lang="en-US" dirty="0"/>
              <a:t>Comment </a:t>
            </a:r>
            <a:r>
              <a:rPr lang="en-US" dirty="0" err="1"/>
              <a:t>procéder</a:t>
            </a:r>
            <a:r>
              <a:rPr lang="en-US" dirty="0"/>
              <a:t>?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245515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DF93A-D2FC-413A-85A3-61525E6DF25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listes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84193-9628-47A3-8697-89B2D7ECE98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Pour le faire, nous </a:t>
            </a:r>
            <a:r>
              <a:rPr lang="en-US" dirty="0" err="1"/>
              <a:t>utiliserons</a:t>
            </a:r>
            <a:r>
              <a:rPr lang="en-US" dirty="0"/>
              <a:t> des </a:t>
            </a:r>
            <a:r>
              <a:rPr lang="en-US" u="sng" dirty="0" err="1"/>
              <a:t>listes</a:t>
            </a:r>
            <a:r>
              <a:rPr lang="en-US" dirty="0"/>
              <a:t>.</a:t>
            </a:r>
          </a:p>
          <a:p>
            <a:r>
              <a:rPr lang="en-US" dirty="0"/>
              <a:t>Une </a:t>
            </a:r>
            <a:r>
              <a:rPr lang="en-US" dirty="0" err="1"/>
              <a:t>liste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variable qui à la </a:t>
            </a:r>
            <a:r>
              <a:rPr lang="en-US" dirty="0" err="1"/>
              <a:t>particularité</a:t>
            </a:r>
            <a:r>
              <a:rPr lang="en-US" dirty="0"/>
              <a:t> de </a:t>
            </a:r>
            <a:r>
              <a:rPr lang="en-US" dirty="0" err="1"/>
              <a:t>pouvoir</a:t>
            </a:r>
            <a:r>
              <a:rPr lang="en-US" dirty="0"/>
              <a:t> </a:t>
            </a:r>
            <a:r>
              <a:rPr lang="en-US" dirty="0" err="1"/>
              <a:t>contenir</a:t>
            </a:r>
            <a:r>
              <a:rPr lang="en-US" dirty="0"/>
              <a:t> un certain </a:t>
            </a:r>
            <a:r>
              <a:rPr lang="en-US" dirty="0" err="1"/>
              <a:t>nombre</a:t>
            </a:r>
            <a:r>
              <a:rPr lang="en-US" dirty="0"/>
              <a:t> de </a:t>
            </a:r>
            <a:r>
              <a:rPr lang="en-US" dirty="0" err="1"/>
              <a:t>données</a:t>
            </a:r>
            <a:r>
              <a:rPr lang="en-US" dirty="0"/>
              <a:t>.</a:t>
            </a:r>
          </a:p>
          <a:p>
            <a:r>
              <a:rPr lang="en-CA" dirty="0"/>
              <a:t>Il sera </a:t>
            </a:r>
            <a:r>
              <a:rPr lang="en-CA" dirty="0" err="1"/>
              <a:t>ensuite</a:t>
            </a:r>
            <a:r>
              <a:rPr lang="en-CA" dirty="0"/>
              <a:t> possible de modifier </a:t>
            </a:r>
            <a:r>
              <a:rPr lang="en-CA" dirty="0" err="1"/>
              <a:t>ou</a:t>
            </a:r>
            <a:r>
              <a:rPr lang="en-CA" dirty="0"/>
              <a:t> </a:t>
            </a:r>
            <a:r>
              <a:rPr lang="en-CA" dirty="0" err="1"/>
              <a:t>récupérer</a:t>
            </a:r>
            <a:r>
              <a:rPr lang="en-CA" dirty="0"/>
              <a:t> les </a:t>
            </a:r>
            <a:r>
              <a:rPr lang="en-CA" dirty="0" err="1"/>
              <a:t>valeurs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faisant</a:t>
            </a:r>
            <a:r>
              <a:rPr lang="en-CA" dirty="0"/>
              <a:t> </a:t>
            </a:r>
            <a:r>
              <a:rPr lang="en-CA" dirty="0" err="1"/>
              <a:t>référence</a:t>
            </a:r>
            <a:r>
              <a:rPr lang="en-CA" dirty="0"/>
              <a:t> à la “position” de la </a:t>
            </a:r>
            <a:r>
              <a:rPr lang="en-CA" dirty="0" err="1"/>
              <a:t>valeur</a:t>
            </a:r>
            <a:r>
              <a:rPr lang="en-CA" dirty="0"/>
              <a:t> dans le tableau.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841264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DF93A-D2FC-413A-85A3-61525E6DF25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listes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84193-9628-47A3-8697-89B2D7ECE98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Représentation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liste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Remarquez</a:t>
            </a:r>
            <a:r>
              <a:rPr lang="en-US" dirty="0"/>
              <a:t> aux que le premier index d’un tableau </a:t>
            </a:r>
            <a:r>
              <a:rPr lang="en-US" dirty="0" err="1"/>
              <a:t>est</a:t>
            </a:r>
            <a:r>
              <a:rPr lang="en-US" dirty="0"/>
              <a:t> 0.</a:t>
            </a:r>
          </a:p>
          <a:p>
            <a:r>
              <a:rPr lang="en-US" dirty="0"/>
              <a:t>Par </a:t>
            </a:r>
            <a:r>
              <a:rPr lang="en-US" dirty="0" err="1"/>
              <a:t>conséquent</a:t>
            </a:r>
            <a:r>
              <a:rPr lang="en-US" dirty="0"/>
              <a:t>, un tableau de 10 </a:t>
            </a:r>
            <a:r>
              <a:rPr lang="en-US" dirty="0" err="1"/>
              <a:t>éléments</a:t>
            </a:r>
            <a:r>
              <a:rPr lang="en-US" dirty="0"/>
              <a:t> </a:t>
            </a:r>
            <a:r>
              <a:rPr lang="en-US" dirty="0" err="1"/>
              <a:t>utilise</a:t>
            </a:r>
            <a:r>
              <a:rPr lang="en-US" dirty="0"/>
              <a:t> des index </a:t>
            </a:r>
            <a:r>
              <a:rPr lang="en-US" dirty="0" err="1"/>
              <a:t>allant</a:t>
            </a:r>
            <a:r>
              <a:rPr lang="en-US" dirty="0"/>
              <a:t> de 0 à 9.</a:t>
            </a:r>
            <a:endParaRPr lang="en-CA" dirty="0"/>
          </a:p>
          <a:p>
            <a:r>
              <a:rPr lang="en-CA" dirty="0"/>
              <a:t>Une </a:t>
            </a:r>
            <a:r>
              <a:rPr lang="en-CA" dirty="0" err="1"/>
              <a:t>erreur</a:t>
            </a:r>
            <a:r>
              <a:rPr lang="en-CA" dirty="0"/>
              <a:t> </a:t>
            </a:r>
            <a:r>
              <a:rPr lang="en-CA" dirty="0" err="1"/>
              <a:t>fréquente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de </a:t>
            </a:r>
            <a:r>
              <a:rPr lang="en-CA" dirty="0" err="1"/>
              <a:t>tenter</a:t>
            </a:r>
            <a:r>
              <a:rPr lang="en-CA" dirty="0"/>
              <a:t> </a:t>
            </a:r>
            <a:r>
              <a:rPr lang="en-CA" dirty="0" err="1"/>
              <a:t>d’accédé</a:t>
            </a:r>
            <a:r>
              <a:rPr lang="en-CA" dirty="0"/>
              <a:t> </a:t>
            </a:r>
            <a:r>
              <a:rPr lang="en-CA" dirty="0" err="1"/>
              <a:t>l’index</a:t>
            </a:r>
            <a:r>
              <a:rPr lang="en-CA" dirty="0"/>
              <a:t> “10” sur un tableau de 10 </a:t>
            </a:r>
            <a:r>
              <a:rPr lang="en-CA" dirty="0" err="1"/>
              <a:t>éléments</a:t>
            </a:r>
            <a:r>
              <a:rPr lang="en-CA" dirty="0"/>
              <a:t> par </a:t>
            </a:r>
            <a:r>
              <a:rPr lang="en-CA" dirty="0" err="1"/>
              <a:t>exemple</a:t>
            </a:r>
            <a:r>
              <a:rPr lang="en-CA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0B6AD0-1BD4-4C87-B910-5FC4B3171A7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01861" y="2568837"/>
            <a:ext cx="8211882" cy="122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4166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DF93A-D2FC-413A-85A3-61525E6DF25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listes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84193-9628-47A3-8697-89B2D7ECE98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Représentation</a:t>
            </a:r>
            <a:r>
              <a:rPr lang="en-US" dirty="0"/>
              <a:t> d’un tableau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Petit </a:t>
            </a:r>
            <a:r>
              <a:rPr lang="en-US" dirty="0" err="1"/>
              <a:t>jeu</a:t>
            </a:r>
            <a:r>
              <a:rPr lang="en-US" dirty="0"/>
              <a:t>-questionnaire, que font les instructions </a:t>
            </a:r>
            <a:r>
              <a:rPr lang="en-US" dirty="0" err="1"/>
              <a:t>suivantes</a:t>
            </a:r>
            <a:r>
              <a:rPr lang="en-US" dirty="0"/>
              <a:t> à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avis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tableau[2] = 15;</a:t>
            </a:r>
          </a:p>
          <a:p>
            <a:pPr lvl="1"/>
            <a:r>
              <a:rPr lang="en-US" dirty="0" err="1"/>
              <a:t>Console.WriteLine</a:t>
            </a:r>
            <a:r>
              <a:rPr lang="en-US" dirty="0"/>
              <a:t>(tableau[8]);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0B6AD0-1BD4-4C87-B910-5FC4B3171A7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01861" y="2568837"/>
            <a:ext cx="8211882" cy="122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6763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4B8AD-7D20-4AED-B7E2-238325D8BCD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listes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05DAAB-B64F-4194-BCB4-816D6015177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</a:t>
            </a:r>
            <a:r>
              <a:rPr lang="en-US" dirty="0" err="1"/>
              <a:t>cette</a:t>
            </a:r>
            <a:r>
              <a:rPr lang="en-US" dirty="0"/>
              <a:t> section, nous </a:t>
            </a:r>
            <a:r>
              <a:rPr lang="en-US" dirty="0" err="1"/>
              <a:t>couvrirons</a:t>
            </a:r>
            <a:r>
              <a:rPr lang="en-US" dirty="0"/>
              <a:t> </a:t>
            </a:r>
            <a:r>
              <a:rPr lang="en-US" dirty="0" err="1"/>
              <a:t>donc</a:t>
            </a:r>
            <a:endParaRPr lang="en-US" dirty="0"/>
          </a:p>
          <a:p>
            <a:pPr lvl="1"/>
            <a:r>
              <a:rPr lang="en-US" dirty="0"/>
              <a:t>La </a:t>
            </a:r>
            <a:r>
              <a:rPr lang="en-US" dirty="0" err="1"/>
              <a:t>création</a:t>
            </a:r>
            <a:r>
              <a:rPr lang="en-US" dirty="0"/>
              <a:t> des </a:t>
            </a:r>
            <a:r>
              <a:rPr lang="en-US" dirty="0" err="1"/>
              <a:t>listes</a:t>
            </a:r>
            <a:endParaRPr lang="en-US" dirty="0"/>
          </a:p>
          <a:p>
            <a:pPr lvl="1"/>
            <a:r>
              <a:rPr lang="en-US" dirty="0" err="1"/>
              <a:t>L’accès</a:t>
            </a:r>
            <a:r>
              <a:rPr lang="en-US" dirty="0"/>
              <a:t> à </a:t>
            </a:r>
            <a:r>
              <a:rPr lang="en-US" dirty="0" err="1"/>
              <a:t>ses</a:t>
            </a:r>
            <a:r>
              <a:rPr lang="en-US" dirty="0"/>
              <a:t> </a:t>
            </a:r>
            <a:r>
              <a:rPr lang="en-US" dirty="0" err="1"/>
              <a:t>valeurs</a:t>
            </a:r>
            <a:endParaRPr lang="en-US" dirty="0"/>
          </a:p>
          <a:p>
            <a:pPr lvl="1"/>
            <a:r>
              <a:rPr lang="en-US" dirty="0" err="1"/>
              <a:t>Méthodes</a:t>
            </a:r>
            <a:r>
              <a:rPr lang="en-US" dirty="0"/>
              <a:t> des </a:t>
            </a:r>
            <a:r>
              <a:rPr lang="en-US" dirty="0" err="1"/>
              <a:t>listes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0124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La création des </a:t>
            </a:r>
            <a:r>
              <a:rPr lang="en-US" dirty="0" err="1"/>
              <a:t>listes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8603722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DF93A-D2FC-413A-85A3-61525E6DF25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listes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84193-9628-47A3-8697-89B2D7ECE98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processus</a:t>
            </a:r>
            <a:r>
              <a:rPr lang="en-US" dirty="0"/>
              <a:t> de </a:t>
            </a:r>
            <a:r>
              <a:rPr lang="en-US" dirty="0" err="1"/>
              <a:t>création</a:t>
            </a:r>
            <a:r>
              <a:rPr lang="en-US" dirty="0"/>
              <a:t> des </a:t>
            </a:r>
            <a:r>
              <a:rPr lang="en-US" dirty="0" err="1"/>
              <a:t>listes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similaire</a:t>
            </a:r>
            <a:r>
              <a:rPr lang="en-US" dirty="0"/>
              <a:t> aux variables </a:t>
            </a:r>
            <a:r>
              <a:rPr lang="en-US" dirty="0" err="1"/>
              <a:t>habituelles</a:t>
            </a:r>
            <a:r>
              <a:rPr lang="en-US" dirty="0"/>
              <a:t>,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demande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petite </a:t>
            </a:r>
            <a:r>
              <a:rPr lang="en-US" dirty="0" err="1"/>
              <a:t>étape</a:t>
            </a:r>
            <a:r>
              <a:rPr lang="en-US" dirty="0"/>
              <a:t> </a:t>
            </a:r>
            <a:r>
              <a:rPr lang="en-US" dirty="0" err="1"/>
              <a:t>supplémentaire</a:t>
            </a:r>
            <a:r>
              <a:rPr lang="en-US" dirty="0"/>
              <a:t>.</a:t>
            </a:r>
          </a:p>
          <a:p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la </a:t>
            </a:r>
            <a:r>
              <a:rPr lang="en-US" dirty="0" err="1"/>
              <a:t>suivante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&lt;</a:t>
            </a:r>
            <a:r>
              <a:rPr lang="en-US" dirty="0" err="1">
                <a:solidFill>
                  <a:srgbClr val="FFC000"/>
                </a:solidFill>
              </a:rPr>
              <a:t>nom_de_la_variable</a:t>
            </a:r>
            <a:r>
              <a:rPr lang="en-US" dirty="0"/>
              <a:t>&gt; = [&lt;</a:t>
            </a:r>
            <a:r>
              <a:rPr lang="en-US" dirty="0">
                <a:solidFill>
                  <a:srgbClr val="FFC000"/>
                </a:solidFill>
              </a:rPr>
              <a:t>valeur1</a:t>
            </a:r>
            <a:r>
              <a:rPr lang="en-US" dirty="0"/>
              <a:t>&gt;,&lt;</a:t>
            </a:r>
            <a:r>
              <a:rPr lang="en-US" dirty="0">
                <a:solidFill>
                  <a:srgbClr val="FFC000"/>
                </a:solidFill>
              </a:rPr>
              <a:t>valeur2</a:t>
            </a:r>
            <a:r>
              <a:rPr lang="en-US" dirty="0"/>
              <a:t>&gt;]</a:t>
            </a:r>
          </a:p>
          <a:p>
            <a:endParaRPr lang="en-CA" dirty="0"/>
          </a:p>
          <a:p>
            <a:r>
              <a:rPr lang="en-CA" dirty="0"/>
              <a:t>Par </a:t>
            </a:r>
            <a:r>
              <a:rPr lang="en-CA" dirty="0" err="1"/>
              <a:t>exemple</a:t>
            </a:r>
            <a:r>
              <a:rPr lang="en-CA" dirty="0"/>
              <a:t>:</a:t>
            </a:r>
          </a:p>
          <a:p>
            <a:pPr marL="0" indent="0">
              <a:buNone/>
            </a:pPr>
            <a:r>
              <a:rPr lang="en-CA" dirty="0"/>
              <a:t>couleur = [“</a:t>
            </a:r>
            <a:r>
              <a:rPr lang="en-CA" dirty="0" err="1"/>
              <a:t>bleu”,”blanc”,”rouge</a:t>
            </a:r>
            <a:r>
              <a:rPr lang="en-CA" dirty="0"/>
              <a:t>”]</a:t>
            </a:r>
          </a:p>
          <a:p>
            <a:pPr marL="0" indent="0">
              <a:buNone/>
            </a:pPr>
            <a:r>
              <a:rPr lang="en-CA" dirty="0" err="1"/>
              <a:t>listeVide</a:t>
            </a:r>
            <a:r>
              <a:rPr lang="en-CA" dirty="0"/>
              <a:t> = []</a:t>
            </a:r>
          </a:p>
        </p:txBody>
      </p:sp>
    </p:spTree>
    <p:extLst>
      <p:ext uri="{BB962C8B-B14F-4D97-AF65-F5344CB8AC3E}">
        <p14:creationId xmlns:p14="http://schemas.microsoft.com/office/powerpoint/2010/main" val="1482814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DF93A-D2FC-413A-85A3-61525E6DF25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listes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84193-9628-47A3-8697-89B2D7ECE98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Voyons</a:t>
            </a:r>
            <a:r>
              <a:rPr lang="en-US" dirty="0"/>
              <a:t> </a:t>
            </a:r>
            <a:r>
              <a:rPr lang="en-US" dirty="0" err="1"/>
              <a:t>maintenant</a:t>
            </a:r>
            <a:r>
              <a:rPr lang="en-US" dirty="0"/>
              <a:t> comment </a:t>
            </a:r>
            <a:r>
              <a:rPr lang="en-US" dirty="0" err="1"/>
              <a:t>procéder</a:t>
            </a:r>
            <a:r>
              <a:rPr lang="en-US" dirty="0"/>
              <a:t> à </a:t>
            </a:r>
            <a:r>
              <a:rPr lang="en-US" dirty="0" err="1"/>
              <a:t>l’initialisation</a:t>
            </a:r>
            <a:r>
              <a:rPr lang="en-US" dirty="0"/>
              <a:t> des </a:t>
            </a:r>
            <a:r>
              <a:rPr lang="en-US" dirty="0" err="1"/>
              <a:t>valeurs</a:t>
            </a:r>
            <a:r>
              <a:rPr lang="en-US" dirty="0"/>
              <a:t> du tableau.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765397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L’accès aux valeurs d’une liste</a:t>
            </a:r>
          </a:p>
        </p:txBody>
      </p:sp>
    </p:spTree>
    <p:extLst>
      <p:ext uri="{BB962C8B-B14F-4D97-AF65-F5344CB8AC3E}">
        <p14:creationId xmlns:p14="http://schemas.microsoft.com/office/powerpoint/2010/main" val="9087630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DF93A-D2FC-413A-85A3-61525E6DF25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L’accès</a:t>
            </a:r>
            <a:r>
              <a:rPr lang="en-US" dirty="0"/>
              <a:t> aux </a:t>
            </a:r>
            <a:r>
              <a:rPr lang="en-US" dirty="0" err="1"/>
              <a:t>valeurs</a:t>
            </a:r>
            <a:r>
              <a:rPr lang="en-US" dirty="0"/>
              <a:t> d’un tableau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84193-9628-47A3-8697-89B2D7ECE98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On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manipuler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liste</a:t>
            </a:r>
            <a:r>
              <a:rPr lang="en-US" dirty="0"/>
              <a:t> </a:t>
            </a:r>
            <a:r>
              <a:rPr lang="en-US" dirty="0" err="1"/>
              <a:t>comme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c’était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variable, à la </a:t>
            </a:r>
            <a:r>
              <a:rPr lang="en-US" dirty="0" err="1"/>
              <a:t>différence</a:t>
            </a:r>
            <a:r>
              <a:rPr lang="en-US" dirty="0"/>
              <a:t> </a:t>
            </a:r>
            <a:r>
              <a:rPr lang="en-US" dirty="0" err="1"/>
              <a:t>qu’il</a:t>
            </a:r>
            <a:r>
              <a:rPr lang="en-US" dirty="0"/>
              <a:t> faut </a:t>
            </a:r>
            <a:r>
              <a:rPr lang="en-US" dirty="0" err="1"/>
              <a:t>toujours</a:t>
            </a:r>
            <a:r>
              <a:rPr lang="en-US" dirty="0"/>
              <a:t> </a:t>
            </a:r>
            <a:r>
              <a:rPr lang="en-US" dirty="0" err="1"/>
              <a:t>mentionné</a:t>
            </a:r>
            <a:r>
              <a:rPr lang="en-US" dirty="0"/>
              <a:t> </a:t>
            </a:r>
            <a:r>
              <a:rPr lang="en-US" u="sng" dirty="0" err="1"/>
              <a:t>l’index</a:t>
            </a:r>
            <a:r>
              <a:rPr lang="en-US" dirty="0"/>
              <a:t> de la position que </a:t>
            </a:r>
            <a:r>
              <a:rPr lang="en-US" dirty="0" err="1"/>
              <a:t>l’on</a:t>
            </a:r>
            <a:r>
              <a:rPr lang="en-US" dirty="0"/>
              <a:t> </a:t>
            </a:r>
            <a:r>
              <a:rPr lang="en-US" dirty="0" err="1"/>
              <a:t>souhaite</a:t>
            </a:r>
            <a:r>
              <a:rPr lang="en-US" dirty="0"/>
              <a:t> </a:t>
            </a:r>
            <a:r>
              <a:rPr lang="en-US" dirty="0" err="1"/>
              <a:t>accéder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L’index</a:t>
            </a:r>
            <a:r>
              <a:rPr lang="en-US" dirty="0"/>
              <a:t> de la première position </a:t>
            </a:r>
            <a:r>
              <a:rPr lang="en-US" dirty="0" err="1"/>
              <a:t>est</a:t>
            </a:r>
            <a:r>
              <a:rPr lang="en-US" dirty="0"/>
              <a:t> “0” et se rend </a:t>
            </a:r>
            <a:r>
              <a:rPr lang="en-US" dirty="0" err="1"/>
              <a:t>jusqu’à</a:t>
            </a:r>
            <a:r>
              <a:rPr lang="en-US" dirty="0"/>
              <a:t> “N-1” (N </a:t>
            </a:r>
            <a:r>
              <a:rPr lang="en-US" dirty="0" err="1"/>
              <a:t>étant</a:t>
            </a:r>
            <a:r>
              <a:rPr lang="en-US" dirty="0"/>
              <a:t> le </a:t>
            </a:r>
            <a:r>
              <a:rPr lang="en-US" dirty="0" err="1"/>
              <a:t>nombre</a:t>
            </a:r>
            <a:r>
              <a:rPr lang="en-US" dirty="0"/>
              <a:t> </a:t>
            </a:r>
            <a:r>
              <a:rPr lang="en-US" dirty="0" err="1"/>
              <a:t>d’éléments</a:t>
            </a:r>
            <a:r>
              <a:rPr lang="en-US" dirty="0"/>
              <a:t> dans la </a:t>
            </a:r>
            <a:r>
              <a:rPr lang="en-US" dirty="0" err="1"/>
              <a:t>liste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B57EC9-472B-4692-80E8-8890AF47DF3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23987" y="5305424"/>
            <a:ext cx="7515225" cy="94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800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du dernier cours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dernier cours, nous avons couvert les concepts de la programmation orientée objet.</a:t>
            </a:r>
          </a:p>
          <a:p>
            <a:r>
              <a:rPr lang="fr-CA" dirty="0"/>
              <a:t>Comme nous avons vu, il est possible de créer des représentations de concept en utilisant </a:t>
            </a:r>
            <a:r>
              <a:rPr lang="fr-CA"/>
              <a:t>les classes.</a:t>
            </a:r>
            <a:endParaRPr lang="fr-CA" dirty="0"/>
          </a:p>
          <a:p>
            <a:endParaRPr lang="fr-CA" dirty="0"/>
          </a:p>
          <a:p>
            <a:r>
              <a:rPr lang="fr-CA" dirty="0"/>
              <a:t>Dans le cours d’aujourd’hui, nous allons aborder le traitement des données en mémoire avec ce qu’on appelle des « structures de données ».</a:t>
            </a:r>
          </a:p>
        </p:txBody>
      </p:sp>
    </p:spTree>
    <p:extLst>
      <p:ext uri="{BB962C8B-B14F-4D97-AF65-F5344CB8AC3E}">
        <p14:creationId xmlns:p14="http://schemas.microsoft.com/office/powerpoint/2010/main" val="3120372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Méthodes des listes</a:t>
            </a:r>
          </a:p>
        </p:txBody>
      </p:sp>
    </p:spTree>
    <p:extLst>
      <p:ext uri="{BB962C8B-B14F-4D97-AF65-F5344CB8AC3E}">
        <p14:creationId xmlns:p14="http://schemas.microsoft.com/office/powerpoint/2010/main" val="38654378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DF93A-D2FC-413A-85A3-61525E6DF25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L’accès</a:t>
            </a:r>
            <a:r>
              <a:rPr lang="en-US" dirty="0"/>
              <a:t> aux </a:t>
            </a:r>
            <a:r>
              <a:rPr lang="en-US" dirty="0" err="1"/>
              <a:t>valeurs</a:t>
            </a:r>
            <a:r>
              <a:rPr lang="en-US" dirty="0"/>
              <a:t> d’un tableau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84193-9628-47A3-8697-89B2D7ECE98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Il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également</a:t>
            </a:r>
            <a:r>
              <a:rPr lang="en-US" dirty="0"/>
              <a:t> possible de faire des </a:t>
            </a:r>
            <a:r>
              <a:rPr lang="en-US" dirty="0" err="1"/>
              <a:t>opérations</a:t>
            </a:r>
            <a:r>
              <a:rPr lang="en-US" dirty="0"/>
              <a:t> de manipulation sur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liste</a:t>
            </a:r>
            <a:r>
              <a:rPr lang="en-US" dirty="0"/>
              <a:t> </a:t>
            </a:r>
            <a:r>
              <a:rPr lang="en-US" dirty="0" err="1"/>
              <a:t>telles</a:t>
            </a:r>
            <a:r>
              <a:rPr lang="en-US" dirty="0"/>
              <a:t> que: </a:t>
            </a:r>
          </a:p>
          <a:p>
            <a:pPr lvl="1"/>
            <a:r>
              <a:rPr lang="en-US" dirty="0" err="1"/>
              <a:t>ajouter</a:t>
            </a:r>
            <a:r>
              <a:rPr lang="en-US" dirty="0"/>
              <a:t> un </a:t>
            </a:r>
            <a:r>
              <a:rPr lang="en-US" dirty="0" err="1"/>
              <a:t>élément</a:t>
            </a:r>
            <a:r>
              <a:rPr lang="en-US" dirty="0"/>
              <a:t> à la fin de la </a:t>
            </a:r>
            <a:r>
              <a:rPr lang="en-US" dirty="0" err="1"/>
              <a:t>liste</a:t>
            </a:r>
            <a:endParaRPr lang="en-US" dirty="0"/>
          </a:p>
          <a:p>
            <a:pPr lvl="1"/>
            <a:r>
              <a:rPr lang="en-US" dirty="0" err="1"/>
              <a:t>Supprimer</a:t>
            </a:r>
            <a:r>
              <a:rPr lang="en-US" dirty="0"/>
              <a:t> </a:t>
            </a:r>
            <a:r>
              <a:rPr lang="en-US" dirty="0" err="1"/>
              <a:t>tous</a:t>
            </a:r>
            <a:r>
              <a:rPr lang="en-US" dirty="0"/>
              <a:t> les </a:t>
            </a:r>
            <a:r>
              <a:rPr lang="en-US" dirty="0" err="1"/>
              <a:t>éléments</a:t>
            </a:r>
            <a:r>
              <a:rPr lang="en-US" dirty="0"/>
              <a:t> de la </a:t>
            </a:r>
            <a:r>
              <a:rPr lang="en-US" dirty="0" err="1"/>
              <a:t>liste</a:t>
            </a:r>
            <a:endParaRPr lang="en-US" dirty="0"/>
          </a:p>
          <a:p>
            <a:pPr lvl="1"/>
            <a:r>
              <a:rPr lang="en-US" dirty="0"/>
              <a:t>Copier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liste</a:t>
            </a:r>
            <a:endParaRPr lang="en-US" dirty="0"/>
          </a:p>
          <a:p>
            <a:pPr lvl="1"/>
            <a:r>
              <a:rPr lang="en-US" dirty="0" err="1"/>
              <a:t>Compter</a:t>
            </a:r>
            <a:r>
              <a:rPr lang="en-US" dirty="0"/>
              <a:t> le </a:t>
            </a:r>
            <a:r>
              <a:rPr lang="en-US" dirty="0" err="1"/>
              <a:t>nombre</a:t>
            </a:r>
            <a:r>
              <a:rPr lang="en-US" dirty="0"/>
              <a:t> </a:t>
            </a:r>
            <a:r>
              <a:rPr lang="en-US" dirty="0" err="1"/>
              <a:t>d’éléments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certaine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dans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liste</a:t>
            </a:r>
            <a:endParaRPr lang="en-US" dirty="0"/>
          </a:p>
          <a:p>
            <a:pPr lvl="1"/>
            <a:r>
              <a:rPr lang="en-US" dirty="0" err="1"/>
              <a:t>Trouver</a:t>
            </a:r>
            <a:r>
              <a:rPr lang="en-US" dirty="0"/>
              <a:t> un index</a:t>
            </a:r>
          </a:p>
          <a:p>
            <a:pPr lvl="1"/>
            <a:r>
              <a:rPr lang="en-US" dirty="0" err="1"/>
              <a:t>Retirer</a:t>
            </a:r>
            <a:r>
              <a:rPr lang="en-US" dirty="0"/>
              <a:t> un </a:t>
            </a:r>
            <a:r>
              <a:rPr lang="en-US" dirty="0" err="1"/>
              <a:t>élément</a:t>
            </a:r>
            <a:r>
              <a:rPr lang="en-US" dirty="0"/>
              <a:t> </a:t>
            </a:r>
            <a:r>
              <a:rPr lang="en-US" dirty="0" err="1"/>
              <a:t>basé</a:t>
            </a:r>
            <a:r>
              <a:rPr lang="en-US" dirty="0"/>
              <a:t> sur </a:t>
            </a:r>
            <a:r>
              <a:rPr lang="en-US" dirty="0" err="1"/>
              <a:t>sa</a:t>
            </a:r>
            <a:r>
              <a:rPr lang="en-US" dirty="0"/>
              <a:t> position</a:t>
            </a:r>
          </a:p>
          <a:p>
            <a:pPr lvl="1"/>
            <a:r>
              <a:rPr lang="en-US" dirty="0" err="1"/>
              <a:t>Retirer</a:t>
            </a:r>
            <a:r>
              <a:rPr lang="en-US" dirty="0"/>
              <a:t> un </a:t>
            </a:r>
            <a:r>
              <a:rPr lang="en-US" dirty="0" err="1"/>
              <a:t>élément</a:t>
            </a:r>
            <a:r>
              <a:rPr lang="en-US" dirty="0"/>
              <a:t> </a:t>
            </a:r>
            <a:r>
              <a:rPr lang="en-US" dirty="0" err="1"/>
              <a:t>basé</a:t>
            </a:r>
            <a:r>
              <a:rPr lang="en-US" dirty="0"/>
              <a:t> sur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valeur</a:t>
            </a:r>
            <a:endParaRPr lang="en-US" dirty="0"/>
          </a:p>
          <a:p>
            <a:pPr lvl="1"/>
            <a:r>
              <a:rPr lang="en-US" dirty="0" err="1"/>
              <a:t>Inverser</a:t>
            </a:r>
            <a:r>
              <a:rPr lang="en-US" dirty="0"/>
              <a:t> la </a:t>
            </a:r>
            <a:r>
              <a:rPr lang="en-US" dirty="0" err="1"/>
              <a:t>liste</a:t>
            </a:r>
            <a:endParaRPr lang="en-US" dirty="0"/>
          </a:p>
          <a:p>
            <a:pPr lvl="1"/>
            <a:r>
              <a:rPr lang="en-US" dirty="0"/>
              <a:t>Trier la </a:t>
            </a:r>
            <a:r>
              <a:rPr lang="en-US" dirty="0" err="1"/>
              <a:t>liste</a:t>
            </a:r>
            <a:endParaRPr lang="en-US" dirty="0"/>
          </a:p>
          <a:p>
            <a:r>
              <a:rPr lang="en-US" dirty="0" err="1"/>
              <a:t>Voyons</a:t>
            </a:r>
            <a:r>
              <a:rPr lang="en-US" dirty="0"/>
              <a:t> comment faire..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434859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2761E-748A-4BE5-8E1F-B10027F53F4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apprend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23E00A-FD8D-440A-BAE1-F2DC181A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Append() </a:t>
            </a:r>
            <a:r>
              <a:rPr lang="en-US" dirty="0" err="1"/>
              <a:t>permet</a:t>
            </a:r>
            <a:r>
              <a:rPr lang="en-US" dirty="0"/>
              <a:t> </a:t>
            </a:r>
            <a:r>
              <a:rPr lang="en-US" dirty="0" err="1"/>
              <a:t>d’ajouter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à la fin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liste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E473C9-3357-4EF8-BA5C-7DB5C5CEBF1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426623" y="3383942"/>
            <a:ext cx="2343150" cy="7334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0D4E1F9-0256-464B-AB2B-7B8C9BC0FA7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909199" y="3383942"/>
            <a:ext cx="23622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9350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2761E-748A-4BE5-8E1F-B10027F53F4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clear()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23E00A-FD8D-440A-BAE1-F2DC181A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Clear()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supprimer</a:t>
            </a:r>
            <a:r>
              <a:rPr lang="en-US" dirty="0"/>
              <a:t> </a:t>
            </a:r>
            <a:r>
              <a:rPr lang="en-US" dirty="0" err="1"/>
              <a:t>toutes</a:t>
            </a:r>
            <a:r>
              <a:rPr lang="en-US" dirty="0"/>
              <a:t> les </a:t>
            </a:r>
            <a:r>
              <a:rPr lang="en-US" dirty="0" err="1"/>
              <a:t>valeurs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liste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69E2121-44C3-4B69-AC21-E1381D2B526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404336" y="3507720"/>
            <a:ext cx="2476500" cy="7048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3BAC70A-2F8E-4908-8482-D3ED4CE67A1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654276" y="3507720"/>
            <a:ext cx="2381250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0313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2761E-748A-4BE5-8E1F-B10027F53F4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copy()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23E00A-FD8D-440A-BAE1-F2DC181A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Copy()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générer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copie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liste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0101B35-7CB9-4EF3-9E00-6C4E3723019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51520" y="3571875"/>
            <a:ext cx="2924175" cy="838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ADD1CED-43F8-429A-9A9A-B623554E68A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222797" y="3571875"/>
            <a:ext cx="2314575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7799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2761E-748A-4BE5-8E1F-B10027F53F4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count()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23E00A-FD8D-440A-BAE1-F2DC181A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Copy() </a:t>
            </a:r>
            <a:r>
              <a:rPr lang="en-US" dirty="0" err="1"/>
              <a:t>permet</a:t>
            </a:r>
            <a:r>
              <a:rPr lang="en-US" dirty="0"/>
              <a:t> </a:t>
            </a:r>
            <a:r>
              <a:rPr lang="en-US" dirty="0" err="1"/>
              <a:t>compté</a:t>
            </a:r>
            <a:r>
              <a:rPr lang="en-US" dirty="0"/>
              <a:t> le </a:t>
            </a:r>
            <a:r>
              <a:rPr lang="en-US" dirty="0" err="1"/>
              <a:t>nombre</a:t>
            </a:r>
            <a:r>
              <a:rPr lang="en-US" dirty="0"/>
              <a:t> </a:t>
            </a:r>
            <a:r>
              <a:rPr lang="en-US" dirty="0" err="1"/>
              <a:t>d’occurrences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certaine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dans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liste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6F6C19-E503-4FD6-A010-8FBDB3712BE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74467" y="3807758"/>
            <a:ext cx="2571750" cy="685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14ADBF-9BE5-4D9A-AB6E-1427878EBFA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348472" y="3807758"/>
            <a:ext cx="1781175" cy="81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6150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57F1B-1F89-449C-9398-3C35DBA3825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index()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6601C-05EE-450F-92EB-D9D45D2A22C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Index()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méthode</a:t>
            </a:r>
            <a:r>
              <a:rPr lang="en-US" dirty="0"/>
              <a:t> </a:t>
            </a:r>
            <a:r>
              <a:rPr lang="en-US" dirty="0" err="1"/>
              <a:t>permettant</a:t>
            </a:r>
            <a:r>
              <a:rPr lang="en-US" dirty="0"/>
              <a:t> </a:t>
            </a:r>
            <a:r>
              <a:rPr lang="en-US" dirty="0" err="1"/>
              <a:t>d’obtenir</a:t>
            </a:r>
            <a:r>
              <a:rPr lang="en-US" dirty="0"/>
              <a:t> </a:t>
            </a:r>
            <a:r>
              <a:rPr lang="en-US" dirty="0" err="1"/>
              <a:t>l’index</a:t>
            </a:r>
            <a:r>
              <a:rPr lang="en-US" dirty="0"/>
              <a:t> de la première occurrence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certaine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dans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liste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311496-F3BF-41F8-84FD-7A01A34AF17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550263" y="3696070"/>
            <a:ext cx="2362200" cy="762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C0DBDAE-6758-408F-8997-9BCFBA1262A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314367" y="3696070"/>
            <a:ext cx="1876425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0919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57F1B-1F89-449C-9398-3C35DBA3825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insert()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6601C-05EE-450F-92EB-D9D45D2A22C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Insert </a:t>
            </a:r>
            <a:r>
              <a:rPr lang="en-US" dirty="0" err="1"/>
              <a:t>permet</a:t>
            </a:r>
            <a:r>
              <a:rPr lang="en-US" dirty="0"/>
              <a:t> </a:t>
            </a:r>
            <a:r>
              <a:rPr lang="en-US" dirty="0" err="1"/>
              <a:t>d’insérer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a </a:t>
            </a:r>
            <a:r>
              <a:rPr lang="en-US" dirty="0" err="1"/>
              <a:t>une</a:t>
            </a:r>
            <a:r>
              <a:rPr lang="en-US" dirty="0"/>
              <a:t> position </a:t>
            </a:r>
            <a:r>
              <a:rPr lang="en-US" dirty="0" err="1"/>
              <a:t>donnée</a:t>
            </a:r>
            <a:r>
              <a:rPr lang="en-US" dirty="0"/>
              <a:t> et </a:t>
            </a:r>
            <a:r>
              <a:rPr lang="en-US" dirty="0" err="1"/>
              <a:t>décaler</a:t>
            </a:r>
            <a:r>
              <a:rPr lang="en-US" dirty="0"/>
              <a:t> le </a:t>
            </a:r>
            <a:r>
              <a:rPr lang="en-US" dirty="0" err="1"/>
              <a:t>reste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2A4B84-6D94-40A5-8F1C-7788D8AED8D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466248" y="3793470"/>
            <a:ext cx="2352675" cy="7143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FF3D2BC-2E6B-41B2-BEBB-CD585F363F1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502074" y="3793470"/>
            <a:ext cx="1933575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4783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57F1B-1F89-449C-9398-3C35DBA3825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pop()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6601C-05EE-450F-92EB-D9D45D2A22C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Pop() </a:t>
            </a:r>
            <a:r>
              <a:rPr lang="en-US" dirty="0" err="1"/>
              <a:t>permet</a:t>
            </a:r>
            <a:r>
              <a:rPr lang="en-US" dirty="0"/>
              <a:t> </a:t>
            </a:r>
            <a:r>
              <a:rPr lang="en-US" dirty="0" err="1"/>
              <a:t>d’obtenir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a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certaine</a:t>
            </a:r>
            <a:r>
              <a:rPr lang="en-US" dirty="0"/>
              <a:t> position dans la </a:t>
            </a:r>
            <a:r>
              <a:rPr lang="en-US" dirty="0" err="1"/>
              <a:t>liste</a:t>
            </a:r>
            <a:r>
              <a:rPr lang="en-US" dirty="0"/>
              <a:t> et de la </a:t>
            </a:r>
            <a:r>
              <a:rPr lang="en-US" dirty="0" err="1"/>
              <a:t>retirer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même</a:t>
            </a:r>
            <a:r>
              <a:rPr lang="en-US" dirty="0"/>
              <a:t> temps.</a:t>
            </a:r>
          </a:p>
          <a:p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441387-0907-4FB0-A85D-D107821E563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85042" y="3753983"/>
            <a:ext cx="2590800" cy="8667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9568813-AB88-4E15-AA21-9A645562C58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323244" y="3756202"/>
            <a:ext cx="2305050" cy="58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0848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57F1B-1F89-449C-9398-3C35DBA3825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remove()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6601C-05EE-450F-92EB-D9D45D2A22C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Remove()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méthode</a:t>
            </a:r>
            <a:r>
              <a:rPr lang="en-US" dirty="0"/>
              <a:t> </a:t>
            </a:r>
            <a:r>
              <a:rPr lang="en-US" dirty="0" err="1"/>
              <a:t>permettant</a:t>
            </a:r>
            <a:r>
              <a:rPr lang="en-US" dirty="0"/>
              <a:t> de </a:t>
            </a:r>
            <a:r>
              <a:rPr lang="en-US" dirty="0" err="1"/>
              <a:t>retirer</a:t>
            </a:r>
            <a:r>
              <a:rPr lang="en-US" dirty="0"/>
              <a:t> un </a:t>
            </a:r>
            <a:r>
              <a:rPr lang="en-US" dirty="0" err="1"/>
              <a:t>élément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liste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fournissant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paramètre</a:t>
            </a:r>
            <a:r>
              <a:rPr lang="en-US" dirty="0"/>
              <a:t>.</a:t>
            </a:r>
          </a:p>
          <a:p>
            <a:r>
              <a:rPr lang="en-US" dirty="0"/>
              <a:t>La première occurrence sera </a:t>
            </a:r>
            <a:r>
              <a:rPr lang="en-US" dirty="0" err="1"/>
              <a:t>donc</a:t>
            </a:r>
            <a:r>
              <a:rPr lang="en-US" dirty="0"/>
              <a:t> </a:t>
            </a:r>
            <a:r>
              <a:rPr lang="en-US" dirty="0" err="1"/>
              <a:t>retirée</a:t>
            </a:r>
            <a:r>
              <a:rPr lang="en-US" dirty="0"/>
              <a:t>.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F45E0F-3410-48D1-BE68-89D54980F9E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34367" y="3794186"/>
            <a:ext cx="2514600" cy="10096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B2A04ED-0597-4F61-9300-8D1379A312E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815951" y="3760895"/>
            <a:ext cx="2400300" cy="86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744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0391" y="2930742"/>
            <a:ext cx="9404723" cy="1400530"/>
          </a:xfrm>
        </p:spPr>
        <p:txBody>
          <a:bodyPr/>
          <a:lstStyle/>
          <a:p>
            <a:r>
              <a:rPr lang="fr-CA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21544238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57F1B-1F89-449C-9398-3C35DBA3825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reverse()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6601C-05EE-450F-92EB-D9D45D2A22C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4293" y="2061796"/>
            <a:ext cx="8946541" cy="4195481"/>
          </a:xfrm>
        </p:spPr>
        <p:txBody>
          <a:bodyPr/>
          <a:lstStyle/>
          <a:p>
            <a:r>
              <a:rPr lang="en-US" dirty="0"/>
              <a:t>Reverse() </a:t>
            </a:r>
            <a:r>
              <a:rPr lang="en-US" dirty="0" err="1"/>
              <a:t>permet</a:t>
            </a:r>
            <a:r>
              <a:rPr lang="en-US" dirty="0"/>
              <a:t> </a:t>
            </a:r>
            <a:r>
              <a:rPr lang="en-US" dirty="0" err="1"/>
              <a:t>d’inverser</a:t>
            </a:r>
            <a:r>
              <a:rPr lang="en-US" dirty="0"/>
              <a:t> </a:t>
            </a:r>
            <a:r>
              <a:rPr lang="en-US" dirty="0" err="1"/>
              <a:t>toutes</a:t>
            </a:r>
            <a:r>
              <a:rPr lang="en-US" dirty="0"/>
              <a:t> les </a:t>
            </a:r>
            <a:r>
              <a:rPr lang="en-US" dirty="0" err="1"/>
              <a:t>valeurs</a:t>
            </a:r>
            <a:r>
              <a:rPr lang="en-US" dirty="0"/>
              <a:t> dans un tableau.</a:t>
            </a:r>
          </a:p>
          <a:p>
            <a:r>
              <a:rPr lang="en-US" dirty="0"/>
              <a:t>Les </a:t>
            </a:r>
            <a:r>
              <a:rPr lang="en-US" dirty="0" err="1"/>
              <a:t>dernières</a:t>
            </a:r>
            <a:r>
              <a:rPr lang="en-US" dirty="0"/>
              <a:t> </a:t>
            </a:r>
            <a:r>
              <a:rPr lang="en-US" dirty="0" err="1"/>
              <a:t>valeurs</a:t>
            </a:r>
            <a:r>
              <a:rPr lang="en-US" dirty="0"/>
              <a:t> </a:t>
            </a:r>
            <a:r>
              <a:rPr lang="en-US" dirty="0" err="1"/>
              <a:t>deviennent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les premières et vice-versa.</a:t>
            </a:r>
          </a:p>
          <a:p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0F3D6C-5997-4E38-8078-9C8A26E9412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71184" y="3929479"/>
            <a:ext cx="2276475" cy="685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BB43A18-16A4-45D2-A645-38F07DCEEA3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887096" y="3848516"/>
            <a:ext cx="1962150" cy="84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2704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57F1B-1F89-449C-9398-3C35DBA3825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sort()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6601C-05EE-450F-92EB-D9D45D2A22C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Sort() </a:t>
            </a:r>
            <a:r>
              <a:rPr lang="en-US" dirty="0" err="1"/>
              <a:t>permet</a:t>
            </a:r>
            <a:r>
              <a:rPr lang="en-US" dirty="0"/>
              <a:t> de trier les </a:t>
            </a:r>
            <a:r>
              <a:rPr lang="en-US" dirty="0" err="1"/>
              <a:t>valeurs</a:t>
            </a:r>
            <a:r>
              <a:rPr lang="en-US" dirty="0"/>
              <a:t> d’un tableau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ordre</a:t>
            </a:r>
            <a:r>
              <a:rPr lang="en-US" dirty="0"/>
              <a:t> croissant.</a:t>
            </a:r>
          </a:p>
          <a:p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245D0F-A216-404D-AC75-70835211B10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403874" y="3429000"/>
            <a:ext cx="2228850" cy="7048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67FC34-38CD-42C7-AA33-B60B20FF953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050588" y="3360083"/>
            <a:ext cx="17907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6330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EC727-99DB-4041-84B4-C76DD0BD114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listes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1C49B-44C7-46AD-808F-7B598625D86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3" y="2052918"/>
            <a:ext cx="8325914" cy="4195481"/>
          </a:xfrm>
        </p:spPr>
        <p:txBody>
          <a:bodyPr/>
          <a:lstStyle/>
          <a:p>
            <a:r>
              <a:rPr lang="en-US" dirty="0" err="1"/>
              <a:t>Voici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qui </a:t>
            </a:r>
            <a:r>
              <a:rPr lang="en-US" dirty="0" err="1"/>
              <a:t>termine</a:t>
            </a:r>
            <a:r>
              <a:rPr lang="en-US" dirty="0"/>
              <a:t> </a:t>
            </a:r>
            <a:r>
              <a:rPr lang="en-US" dirty="0" err="1"/>
              <a:t>notre</a:t>
            </a:r>
            <a:r>
              <a:rPr lang="en-US" dirty="0"/>
              <a:t> rappel sur les </a:t>
            </a:r>
            <a:r>
              <a:rPr lang="en-US" dirty="0" err="1"/>
              <a:t>listes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Dans la </a:t>
            </a:r>
            <a:r>
              <a:rPr lang="en-US" dirty="0" err="1"/>
              <a:t>prochaine</a:t>
            </a:r>
            <a:r>
              <a:rPr lang="en-US" dirty="0"/>
              <a:t> section, nous </a:t>
            </a:r>
            <a:r>
              <a:rPr lang="en-US" dirty="0" err="1"/>
              <a:t>verrons</a:t>
            </a:r>
            <a:r>
              <a:rPr lang="en-US" dirty="0"/>
              <a:t> comment exploiter </a:t>
            </a:r>
            <a:r>
              <a:rPr lang="en-US" dirty="0" err="1"/>
              <a:t>sa</a:t>
            </a:r>
            <a:r>
              <a:rPr lang="en-US" dirty="0"/>
              <a:t> structure pour </a:t>
            </a:r>
            <a:r>
              <a:rPr lang="en-US" dirty="0" err="1"/>
              <a:t>créer</a:t>
            </a:r>
            <a:r>
              <a:rPr lang="en-US" dirty="0"/>
              <a:t> deux </a:t>
            </a:r>
            <a:r>
              <a:rPr lang="en-US" dirty="0" err="1"/>
              <a:t>autres</a:t>
            </a:r>
            <a:r>
              <a:rPr lang="en-US" dirty="0"/>
              <a:t> structures pour </a:t>
            </a:r>
            <a:r>
              <a:rPr lang="en-US" dirty="0" err="1"/>
              <a:t>nos</a:t>
            </a:r>
            <a:r>
              <a:rPr lang="en-US" dirty="0"/>
              <a:t> </a:t>
            </a:r>
            <a:r>
              <a:rPr lang="en-US" dirty="0" err="1"/>
              <a:t>données</a:t>
            </a:r>
            <a:r>
              <a:rPr lang="en-US" dirty="0"/>
              <a:t>: La </a:t>
            </a:r>
            <a:r>
              <a:rPr lang="en-US" u="sng" dirty="0"/>
              <a:t>pile</a:t>
            </a:r>
            <a:r>
              <a:rPr lang="en-US" dirty="0"/>
              <a:t> et la </a:t>
            </a:r>
            <a:r>
              <a:rPr lang="en-US" u="sng" dirty="0"/>
              <a:t>file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872646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0391" y="2930742"/>
            <a:ext cx="9404723" cy="1400530"/>
          </a:xfrm>
        </p:spPr>
        <p:txBody>
          <a:bodyPr/>
          <a:lstStyle/>
          <a:p>
            <a:r>
              <a:rPr lang="fr-CA" dirty="0"/>
              <a:t>Les piles</a:t>
            </a:r>
          </a:p>
        </p:txBody>
      </p:sp>
    </p:spTree>
    <p:extLst>
      <p:ext uri="{BB962C8B-B14F-4D97-AF65-F5344CB8AC3E}">
        <p14:creationId xmlns:p14="http://schemas.microsoft.com/office/powerpoint/2010/main" val="42653845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FA3F7-0916-494E-A2AB-641A2A8DC3C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piles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02186-FE2D-46D8-9883-D926AE250BB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Une pile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structure de </a:t>
            </a:r>
            <a:r>
              <a:rPr lang="en-US" dirty="0" err="1"/>
              <a:t>données</a:t>
            </a:r>
            <a:r>
              <a:rPr lang="en-US" dirty="0"/>
              <a:t> qui </a:t>
            </a:r>
            <a:r>
              <a:rPr lang="en-US" dirty="0" err="1"/>
              <a:t>permet</a:t>
            </a:r>
            <a:r>
              <a:rPr lang="en-US" dirty="0"/>
              <a:t> “</a:t>
            </a:r>
            <a:r>
              <a:rPr lang="en-US" dirty="0" err="1"/>
              <a:t>d’empiler</a:t>
            </a:r>
            <a:r>
              <a:rPr lang="en-US" dirty="0"/>
              <a:t>” des </a:t>
            </a:r>
            <a:r>
              <a:rPr lang="en-US" dirty="0" err="1"/>
              <a:t>données</a:t>
            </a:r>
            <a:r>
              <a:rPr lang="en-US" dirty="0"/>
              <a:t>, </a:t>
            </a:r>
            <a:r>
              <a:rPr lang="en-US" dirty="0" err="1"/>
              <a:t>c’est</a:t>
            </a:r>
            <a:r>
              <a:rPr lang="en-US" dirty="0"/>
              <a:t> à dire de les </a:t>
            </a:r>
            <a:r>
              <a:rPr lang="en-US" dirty="0" err="1"/>
              <a:t>mettre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sur </a:t>
            </a:r>
            <a:r>
              <a:rPr lang="en-US" dirty="0" err="1"/>
              <a:t>l’autre</a:t>
            </a:r>
            <a:r>
              <a:rPr lang="en-US" dirty="0"/>
              <a:t> (</a:t>
            </a:r>
            <a:r>
              <a:rPr lang="en-US" dirty="0" err="1"/>
              <a:t>comme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pile </a:t>
            </a:r>
            <a:r>
              <a:rPr lang="en-US" dirty="0" err="1"/>
              <a:t>d’assiettes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/>
              <a:t>Les piles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supportées</a:t>
            </a:r>
            <a:r>
              <a:rPr lang="en-US" dirty="0"/>
              <a:t> par la </a:t>
            </a:r>
            <a:r>
              <a:rPr lang="en-US" dirty="0" err="1"/>
              <a:t>plupart</a:t>
            </a:r>
            <a:r>
              <a:rPr lang="en-US" dirty="0"/>
              <a:t> des </a:t>
            </a:r>
            <a:r>
              <a:rPr lang="en-US" dirty="0" err="1"/>
              <a:t>langages</a:t>
            </a:r>
            <a:r>
              <a:rPr lang="en-US" dirty="0"/>
              <a:t> de </a:t>
            </a:r>
            <a:r>
              <a:rPr lang="en-US" dirty="0" err="1"/>
              <a:t>programmation</a:t>
            </a:r>
            <a:r>
              <a:rPr lang="en-US" dirty="0"/>
              <a:t> </a:t>
            </a:r>
            <a:r>
              <a:rPr lang="en-US" dirty="0" err="1"/>
              <a:t>modernes</a:t>
            </a:r>
            <a:r>
              <a:rPr lang="en-US" dirty="0"/>
              <a:t> sous </a:t>
            </a:r>
            <a:r>
              <a:rPr lang="en-US" dirty="0" err="1"/>
              <a:t>forme</a:t>
            </a:r>
            <a:r>
              <a:rPr lang="en-US" dirty="0"/>
              <a:t> de </a:t>
            </a:r>
            <a:r>
              <a:rPr lang="en-US" dirty="0" err="1"/>
              <a:t>librairies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Dans le </a:t>
            </a:r>
            <a:r>
              <a:rPr lang="en-US" dirty="0" err="1"/>
              <a:t>cas</a:t>
            </a:r>
            <a:r>
              <a:rPr lang="en-US" dirty="0"/>
              <a:t> de Python, le </a:t>
            </a:r>
            <a:r>
              <a:rPr lang="en-US" dirty="0" err="1"/>
              <a:t>rôle</a:t>
            </a:r>
            <a:r>
              <a:rPr lang="en-US" dirty="0"/>
              <a:t> de la pile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émulé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utilisant</a:t>
            </a:r>
            <a:r>
              <a:rPr lang="en-US" dirty="0"/>
              <a:t> les </a:t>
            </a:r>
            <a:r>
              <a:rPr lang="en-US" dirty="0" err="1"/>
              <a:t>listes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Voyons</a:t>
            </a:r>
            <a:r>
              <a:rPr lang="en-US" dirty="0"/>
              <a:t> comment le tout </a:t>
            </a:r>
            <a:r>
              <a:rPr lang="en-US" dirty="0" err="1"/>
              <a:t>fonctionne</a:t>
            </a:r>
            <a:r>
              <a:rPr lang="en-US" dirty="0"/>
              <a:t>.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943947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FA3F7-0916-494E-A2AB-641A2A8DC3C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piles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02186-FE2D-46D8-9883-D926AE250BB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/>
              <a:t>Une pile </a:t>
            </a:r>
            <a:r>
              <a:rPr lang="en-US" dirty="0" err="1"/>
              <a:t>permet</a:t>
            </a:r>
            <a:r>
              <a:rPr lang="en-US" dirty="0"/>
              <a:t> </a:t>
            </a:r>
            <a:r>
              <a:rPr lang="en-US" dirty="0" err="1"/>
              <a:t>d’effectuer</a:t>
            </a:r>
            <a:r>
              <a:rPr lang="en-US" dirty="0"/>
              <a:t> trois taches </a:t>
            </a:r>
            <a:r>
              <a:rPr lang="en-US" dirty="0" err="1"/>
              <a:t>principales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Push (</a:t>
            </a:r>
            <a:r>
              <a:rPr lang="en-US" dirty="0" err="1"/>
              <a:t>pousser</a:t>
            </a:r>
            <a:r>
              <a:rPr lang="en-US" dirty="0"/>
              <a:t>): </a:t>
            </a:r>
            <a:r>
              <a:rPr lang="en-US" dirty="0" err="1"/>
              <a:t>ajoute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donnée</a:t>
            </a:r>
            <a:r>
              <a:rPr lang="en-US" dirty="0"/>
              <a:t> sur le </a:t>
            </a:r>
            <a:r>
              <a:rPr lang="en-US" dirty="0" err="1"/>
              <a:t>sommet</a:t>
            </a:r>
            <a:r>
              <a:rPr lang="en-US" dirty="0"/>
              <a:t> de la pile</a:t>
            </a:r>
          </a:p>
          <a:p>
            <a:pPr lvl="1"/>
            <a:r>
              <a:rPr lang="en-US" dirty="0"/>
              <a:t>Pop (</a:t>
            </a:r>
            <a:r>
              <a:rPr lang="en-US" dirty="0" err="1"/>
              <a:t>sortir</a:t>
            </a:r>
            <a:r>
              <a:rPr lang="en-US" dirty="0"/>
              <a:t>): </a:t>
            </a:r>
            <a:r>
              <a:rPr lang="en-US" dirty="0" err="1"/>
              <a:t>Permets</a:t>
            </a:r>
            <a:r>
              <a:rPr lang="en-US" dirty="0"/>
              <a:t> de </a:t>
            </a:r>
            <a:r>
              <a:rPr lang="en-US" dirty="0" err="1"/>
              <a:t>retirer</a:t>
            </a:r>
            <a:r>
              <a:rPr lang="en-US" dirty="0"/>
              <a:t> et lire la </a:t>
            </a:r>
            <a:r>
              <a:rPr lang="en-US" dirty="0" err="1"/>
              <a:t>donnée</a:t>
            </a:r>
            <a:r>
              <a:rPr lang="en-US" dirty="0"/>
              <a:t> sur le </a:t>
            </a:r>
            <a:r>
              <a:rPr lang="en-US" dirty="0" err="1"/>
              <a:t>sommet</a:t>
            </a:r>
            <a:r>
              <a:rPr lang="en-US" dirty="0"/>
              <a:t> de la pile</a:t>
            </a:r>
          </a:p>
          <a:p>
            <a:pPr lvl="1"/>
            <a:r>
              <a:rPr lang="en-US" dirty="0"/>
              <a:t>Peek (</a:t>
            </a:r>
            <a:r>
              <a:rPr lang="en-US" dirty="0" err="1"/>
              <a:t>regarder</a:t>
            </a:r>
            <a:r>
              <a:rPr lang="en-US" dirty="0"/>
              <a:t>): </a:t>
            </a:r>
            <a:r>
              <a:rPr lang="en-US" dirty="0" err="1"/>
              <a:t>Permets</a:t>
            </a:r>
            <a:r>
              <a:rPr lang="en-US" dirty="0"/>
              <a:t> de lire la </a:t>
            </a:r>
            <a:r>
              <a:rPr lang="en-US" dirty="0" err="1"/>
              <a:t>donnée</a:t>
            </a:r>
            <a:r>
              <a:rPr lang="en-US" dirty="0"/>
              <a:t> sur le </a:t>
            </a:r>
            <a:r>
              <a:rPr lang="en-US" dirty="0" err="1"/>
              <a:t>sommet</a:t>
            </a:r>
            <a:r>
              <a:rPr lang="en-US" dirty="0"/>
              <a:t> de la pile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Les </a:t>
            </a:r>
            <a:r>
              <a:rPr lang="en-US" dirty="0" err="1"/>
              <a:t>noms</a:t>
            </a:r>
            <a:r>
              <a:rPr lang="en-US" dirty="0"/>
              <a:t> des actions </a:t>
            </a:r>
            <a:r>
              <a:rPr lang="en-US" dirty="0" err="1"/>
              <a:t>peuvent</a:t>
            </a:r>
            <a:r>
              <a:rPr lang="en-US" dirty="0"/>
              <a:t> </a:t>
            </a:r>
            <a:r>
              <a:rPr lang="en-US" dirty="0" err="1"/>
              <a:t>parfois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différents</a:t>
            </a:r>
            <a:r>
              <a:rPr lang="en-US" dirty="0"/>
              <a:t> </a:t>
            </a:r>
            <a:r>
              <a:rPr lang="en-US" dirty="0" err="1"/>
              <a:t>selon</a:t>
            </a:r>
            <a:r>
              <a:rPr lang="en-US" dirty="0"/>
              <a:t> la documentation </a:t>
            </a:r>
            <a:r>
              <a:rPr lang="en-US" dirty="0" err="1"/>
              <a:t>ou</a:t>
            </a:r>
            <a:r>
              <a:rPr lang="en-US" dirty="0"/>
              <a:t> le </a:t>
            </a:r>
            <a:r>
              <a:rPr lang="en-US" dirty="0" err="1"/>
              <a:t>langage</a:t>
            </a:r>
            <a:r>
              <a:rPr lang="en-US" dirty="0"/>
              <a:t> </a:t>
            </a:r>
            <a:r>
              <a:rPr lang="en-US" dirty="0" err="1"/>
              <a:t>utilisé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815753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FA3F7-0916-494E-A2AB-641A2A8DC3C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piles</a:t>
            </a:r>
            <a:endParaRPr lang="en-CA" dirty="0"/>
          </a:p>
        </p:txBody>
      </p:sp>
      <p:pic>
        <p:nvPicPr>
          <p:cNvPr id="1026" name="Picture 2" descr="Stack Data Structure">
            <a:extLst>
              <a:ext uri="{FF2B5EF4-FFF2-40B4-BE49-F238E27FC236}">
                <a16:creationId xmlns:a16="http://schemas.microsoft.com/office/drawing/2014/main" id="{0390F097-F9DA-428F-8D6A-68FCE52DB783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98" y="1416279"/>
            <a:ext cx="7753350" cy="459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318F154-4B5A-4348-A0F5-94CBE5894B9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95498" y="6136849"/>
            <a:ext cx="5437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Source: https://www.programiz.com/dsa/stack</a:t>
            </a:r>
          </a:p>
        </p:txBody>
      </p:sp>
    </p:spTree>
    <p:extLst>
      <p:ext uri="{BB962C8B-B14F-4D97-AF65-F5344CB8AC3E}">
        <p14:creationId xmlns:p14="http://schemas.microsoft.com/office/powerpoint/2010/main" val="14551038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FA3F7-0916-494E-A2AB-641A2A8DC3C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piles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02186-FE2D-46D8-9883-D926AE250BB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le </a:t>
            </a:r>
            <a:r>
              <a:rPr lang="en-US" dirty="0" err="1"/>
              <a:t>langage</a:t>
            </a:r>
            <a:r>
              <a:rPr lang="en-US" dirty="0"/>
              <a:t> Python, il </a:t>
            </a:r>
            <a:r>
              <a:rPr lang="en-US" dirty="0" err="1"/>
              <a:t>est</a:t>
            </a:r>
            <a:r>
              <a:rPr lang="en-US" dirty="0"/>
              <a:t> possible </a:t>
            </a:r>
            <a:r>
              <a:rPr lang="en-US" dirty="0" err="1"/>
              <a:t>d’imiter</a:t>
            </a:r>
            <a:r>
              <a:rPr lang="en-US" dirty="0"/>
              <a:t> les actions </a:t>
            </a:r>
            <a:r>
              <a:rPr lang="en-US" dirty="0" err="1"/>
              <a:t>d’une</a:t>
            </a:r>
            <a:r>
              <a:rPr lang="en-US" dirty="0"/>
              <a:t> pile avec 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Push(x)	: Append(x)</a:t>
            </a:r>
          </a:p>
          <a:p>
            <a:pPr lvl="1"/>
            <a:r>
              <a:rPr lang="en-US" dirty="0"/>
              <a:t>Pop()		: Pop()</a:t>
            </a:r>
          </a:p>
          <a:p>
            <a:pPr lvl="1"/>
            <a:r>
              <a:rPr lang="en-US" dirty="0"/>
              <a:t>Peek()	: tableau[-1]</a:t>
            </a:r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527304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FA3F7-0916-494E-A2AB-641A2A8DC3C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piles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02186-FE2D-46D8-9883-D926AE250BB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. </a:t>
            </a:r>
          </a:p>
          <a:p>
            <a:r>
              <a:rPr lang="en-US" dirty="0" err="1"/>
              <a:t>Qu’est-ce</a:t>
            </a:r>
            <a:r>
              <a:rPr lang="en-US" dirty="0"/>
              <a:t> que le code </a:t>
            </a:r>
            <a:r>
              <a:rPr lang="en-US" dirty="0" err="1"/>
              <a:t>suivant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afficher</a:t>
            </a:r>
            <a:r>
              <a:rPr lang="en-US" dirty="0"/>
              <a:t>?</a:t>
            </a:r>
          </a:p>
          <a:p>
            <a:pPr lvl="1"/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CEEB69-DEA6-45EB-B9DD-B6C8373F265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4910" y="3286405"/>
            <a:ext cx="3010320" cy="224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9837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FA3F7-0916-494E-A2AB-641A2A8DC3C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piles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02186-FE2D-46D8-9883-D926AE250BB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. </a:t>
            </a:r>
          </a:p>
          <a:p>
            <a:r>
              <a:rPr lang="en-US" dirty="0" err="1"/>
              <a:t>Qu’est-ce</a:t>
            </a:r>
            <a:r>
              <a:rPr lang="en-US" dirty="0"/>
              <a:t> que le code </a:t>
            </a:r>
            <a:r>
              <a:rPr lang="en-US" dirty="0" err="1"/>
              <a:t>suivant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afficher</a:t>
            </a:r>
            <a:r>
              <a:rPr lang="en-US" dirty="0"/>
              <a:t>?</a:t>
            </a:r>
          </a:p>
          <a:p>
            <a:pPr lvl="1"/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CEEB69-DEA6-45EB-B9DD-B6C8373F265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84910" y="3286405"/>
            <a:ext cx="3010320" cy="22482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00E98D7-628B-43AF-BD88-1FD772B8243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109743" y="3286405"/>
            <a:ext cx="2257740" cy="155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208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Les données jouent un rôle majeur dans tous les programmes informatiques.</a:t>
            </a:r>
          </a:p>
          <a:p>
            <a:r>
              <a:rPr lang="fr-CA" dirty="0"/>
              <a:t>Ces dernières sont entrées, structurées, transférées, converties, stockées, lues, affichées, etc.</a:t>
            </a:r>
          </a:p>
          <a:p>
            <a:endParaRPr lang="fr-CA" dirty="0"/>
          </a:p>
          <a:p>
            <a:r>
              <a:rPr lang="fr-CA" dirty="0"/>
              <a:t>Le web, comme tout autre système informatique, est une source d’informatique majeure de notre époque.</a:t>
            </a:r>
          </a:p>
          <a:p>
            <a:r>
              <a:rPr lang="fr-CA" dirty="0"/>
              <a:t>Mais encore faut-il savoir les définir et les structurer convenablement.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7921400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FA3F7-0916-494E-A2AB-641A2A8DC3C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piles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02186-FE2D-46D8-9883-D926AE250BB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Explication</a:t>
            </a:r>
          </a:p>
          <a:p>
            <a:pPr lvl="1"/>
            <a:r>
              <a:rPr lang="en-US" dirty="0"/>
              <a:t>La pile commence avec les </a:t>
            </a:r>
            <a:r>
              <a:rPr lang="en-US" dirty="0" err="1"/>
              <a:t>valeurs</a:t>
            </a:r>
            <a:r>
              <a:rPr lang="en-US" dirty="0"/>
              <a:t> 1, 2 et 3</a:t>
            </a:r>
          </a:p>
          <a:p>
            <a:pPr lvl="1"/>
            <a:r>
              <a:rPr lang="en-US" dirty="0"/>
              <a:t>La </a:t>
            </a:r>
            <a:r>
              <a:rPr lang="en-US" dirty="0" err="1"/>
              <a:t>fonction</a:t>
            </a:r>
            <a:r>
              <a:rPr lang="en-US" dirty="0"/>
              <a:t> “append” </a:t>
            </a:r>
            <a:r>
              <a:rPr lang="en-US" dirty="0" err="1"/>
              <a:t>ajoute</a:t>
            </a:r>
            <a:r>
              <a:rPr lang="en-US" dirty="0"/>
              <a:t> les </a:t>
            </a:r>
            <a:r>
              <a:rPr lang="en-US" dirty="0" err="1"/>
              <a:t>valeurs</a:t>
            </a:r>
            <a:r>
              <a:rPr lang="en-US" dirty="0"/>
              <a:t> 4 et 5 à la fin</a:t>
            </a:r>
          </a:p>
          <a:p>
            <a:pPr lvl="1"/>
            <a:r>
              <a:rPr lang="en-US" dirty="0" err="1"/>
              <a:t>liste</a:t>
            </a:r>
            <a:r>
              <a:rPr lang="en-US" dirty="0"/>
              <a:t>[-1] affiche la </a:t>
            </a:r>
            <a:r>
              <a:rPr lang="en-US" dirty="0" err="1"/>
              <a:t>valeur</a:t>
            </a:r>
            <a:r>
              <a:rPr lang="en-US" dirty="0"/>
              <a:t> sur le dessus de la pile (5)</a:t>
            </a:r>
          </a:p>
          <a:p>
            <a:pPr lvl="1"/>
            <a:r>
              <a:rPr lang="en-US" dirty="0"/>
              <a:t>La </a:t>
            </a:r>
            <a:r>
              <a:rPr lang="en-US" dirty="0" err="1"/>
              <a:t>fonction</a:t>
            </a:r>
            <a:r>
              <a:rPr lang="en-US" dirty="0"/>
              <a:t> “pop” retire et affiche les 3 </a:t>
            </a:r>
            <a:r>
              <a:rPr lang="en-US" dirty="0" err="1"/>
              <a:t>valeurs</a:t>
            </a:r>
            <a:r>
              <a:rPr lang="en-US" dirty="0"/>
              <a:t> sur le dessus de la pile (5, 4, 3)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441609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FA3F7-0916-494E-A2AB-641A2A8DC3C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piles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02186-FE2D-46D8-9883-D926AE250BB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gros</a:t>
            </a:r>
            <a:r>
              <a:rPr lang="en-US" dirty="0"/>
              <a:t>, les piles </a:t>
            </a:r>
            <a:r>
              <a:rPr lang="en-US" dirty="0" err="1"/>
              <a:t>permettent</a:t>
            </a:r>
            <a:r>
              <a:rPr lang="en-US" dirty="0"/>
              <a:t> de structurer </a:t>
            </a:r>
            <a:r>
              <a:rPr lang="en-US" dirty="0" err="1"/>
              <a:t>l’information</a:t>
            </a:r>
            <a:r>
              <a:rPr lang="en-US" dirty="0"/>
              <a:t> de </a:t>
            </a:r>
            <a:r>
              <a:rPr lang="en-US" dirty="0" err="1"/>
              <a:t>sorte</a:t>
            </a:r>
            <a:r>
              <a:rPr lang="en-US" dirty="0"/>
              <a:t> à </a:t>
            </a:r>
            <a:r>
              <a:rPr lang="en-US" dirty="0" err="1"/>
              <a:t>toujours</a:t>
            </a:r>
            <a:r>
              <a:rPr lang="en-US" dirty="0"/>
              <a:t> </a:t>
            </a:r>
            <a:r>
              <a:rPr lang="en-US" dirty="0" err="1"/>
              <a:t>manipuler</a:t>
            </a:r>
            <a:r>
              <a:rPr lang="en-US" dirty="0"/>
              <a:t> la </a:t>
            </a:r>
            <a:r>
              <a:rPr lang="en-US" dirty="0" err="1"/>
              <a:t>dernière</a:t>
            </a:r>
            <a:r>
              <a:rPr lang="en-US" dirty="0"/>
              <a:t> </a:t>
            </a:r>
            <a:r>
              <a:rPr lang="en-US" dirty="0" err="1"/>
              <a:t>donnée</a:t>
            </a:r>
            <a:r>
              <a:rPr lang="en-US" dirty="0"/>
              <a:t> qui a </a:t>
            </a:r>
            <a:r>
              <a:rPr lang="en-US" dirty="0" err="1"/>
              <a:t>été</a:t>
            </a:r>
            <a:r>
              <a:rPr lang="en-US" dirty="0"/>
              <a:t> </a:t>
            </a:r>
            <a:r>
              <a:rPr lang="en-US" dirty="0" err="1"/>
              <a:t>ajoutée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C’est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structure qui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utilisée</a:t>
            </a:r>
            <a:r>
              <a:rPr lang="en-US" dirty="0"/>
              <a:t> dans la </a:t>
            </a:r>
            <a:r>
              <a:rPr lang="en-US" dirty="0" err="1"/>
              <a:t>logique</a:t>
            </a:r>
            <a:r>
              <a:rPr lang="en-US" dirty="0"/>
              <a:t> </a:t>
            </a:r>
            <a:r>
              <a:rPr lang="en-US" dirty="0" err="1"/>
              <a:t>d’exécution</a:t>
            </a:r>
            <a:r>
              <a:rPr lang="en-US" dirty="0"/>
              <a:t> de </a:t>
            </a:r>
            <a:r>
              <a:rPr lang="en-US" dirty="0" err="1"/>
              <a:t>différent</a:t>
            </a:r>
            <a:r>
              <a:rPr lang="en-US" dirty="0"/>
              <a:t> type de </a:t>
            </a:r>
            <a:r>
              <a:rPr lang="en-US" dirty="0" err="1"/>
              <a:t>traitement</a:t>
            </a:r>
            <a:r>
              <a:rPr lang="en-US" dirty="0"/>
              <a:t> (</a:t>
            </a:r>
            <a:r>
              <a:rPr lang="en-US" dirty="0" err="1"/>
              <a:t>Exécution</a:t>
            </a:r>
            <a:r>
              <a:rPr lang="en-US" dirty="0"/>
              <a:t> de </a:t>
            </a:r>
            <a:r>
              <a:rPr lang="en-US" dirty="0" err="1"/>
              <a:t>fonction</a:t>
            </a:r>
            <a:r>
              <a:rPr lang="en-US" dirty="0"/>
              <a:t>, </a:t>
            </a:r>
            <a:r>
              <a:rPr lang="en-US" dirty="0" err="1"/>
              <a:t>algorithme</a:t>
            </a:r>
            <a:r>
              <a:rPr lang="en-US" dirty="0"/>
              <a:t> de tri, etc.)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Dans la </a:t>
            </a:r>
            <a:r>
              <a:rPr lang="en-US" dirty="0" err="1"/>
              <a:t>prochaine</a:t>
            </a:r>
            <a:r>
              <a:rPr lang="en-US" dirty="0"/>
              <a:t> section, nous </a:t>
            </a:r>
            <a:r>
              <a:rPr lang="en-US" dirty="0" err="1"/>
              <a:t>parlerons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autre</a:t>
            </a:r>
            <a:r>
              <a:rPr lang="en-US" dirty="0"/>
              <a:t> structure de </a:t>
            </a:r>
            <a:r>
              <a:rPr lang="en-US" dirty="0" err="1"/>
              <a:t>données</a:t>
            </a:r>
            <a:r>
              <a:rPr lang="en-US" dirty="0"/>
              <a:t>: les </a:t>
            </a:r>
            <a:r>
              <a:rPr lang="en-US" dirty="0" err="1"/>
              <a:t>dictionnaires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5149335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0391" y="2930742"/>
            <a:ext cx="9404723" cy="1400530"/>
          </a:xfrm>
        </p:spPr>
        <p:txBody>
          <a:bodyPr/>
          <a:lstStyle/>
          <a:p>
            <a:r>
              <a:rPr lang="fr-CA" dirty="0"/>
              <a:t>Les dictionnaires</a:t>
            </a:r>
          </a:p>
        </p:txBody>
      </p:sp>
    </p:spTree>
    <p:extLst>
      <p:ext uri="{BB962C8B-B14F-4D97-AF65-F5344CB8AC3E}">
        <p14:creationId xmlns:p14="http://schemas.microsoft.com/office/powerpoint/2010/main" val="35215462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FA3F7-0916-494E-A2AB-641A2A8DC3C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dictionnaires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02186-FE2D-46D8-9883-D926AE250BB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Lors</a:t>
            </a:r>
            <a:r>
              <a:rPr lang="en-US" dirty="0"/>
              <a:t> de </a:t>
            </a:r>
            <a:r>
              <a:rPr lang="en-US" dirty="0" err="1"/>
              <a:t>l’utilisation</a:t>
            </a:r>
            <a:r>
              <a:rPr lang="en-US" dirty="0"/>
              <a:t> des </a:t>
            </a:r>
            <a:r>
              <a:rPr lang="en-US" dirty="0" err="1"/>
              <a:t>listes</a:t>
            </a:r>
            <a:r>
              <a:rPr lang="en-US" dirty="0"/>
              <a:t>, nous </a:t>
            </a:r>
            <a:r>
              <a:rPr lang="en-US" dirty="0" err="1"/>
              <a:t>pouvions</a:t>
            </a:r>
            <a:r>
              <a:rPr lang="en-US" dirty="0"/>
              <a:t> </a:t>
            </a:r>
            <a:r>
              <a:rPr lang="en-US" dirty="0" err="1"/>
              <a:t>accéder</a:t>
            </a:r>
            <a:r>
              <a:rPr lang="en-US" dirty="0"/>
              <a:t> à des </a:t>
            </a:r>
            <a:r>
              <a:rPr lang="en-US" dirty="0" err="1"/>
              <a:t>valeurs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utilisant</a:t>
            </a:r>
            <a:r>
              <a:rPr lang="en-US" dirty="0"/>
              <a:t> </a:t>
            </a:r>
            <a:r>
              <a:rPr lang="en-US" dirty="0" err="1"/>
              <a:t>leur</a:t>
            </a:r>
            <a:r>
              <a:rPr lang="en-US" dirty="0"/>
              <a:t> position (index) qui commence à 0.</a:t>
            </a:r>
          </a:p>
          <a:p>
            <a:endParaRPr lang="en-US" dirty="0"/>
          </a:p>
          <a:p>
            <a:r>
              <a:rPr lang="en-US" dirty="0"/>
              <a:t>Dans </a:t>
            </a:r>
            <a:r>
              <a:rPr lang="en-US" dirty="0" err="1"/>
              <a:t>certaines</a:t>
            </a:r>
            <a:r>
              <a:rPr lang="en-US" dirty="0"/>
              <a:t> situations </a:t>
            </a:r>
            <a:r>
              <a:rPr lang="en-US" dirty="0" err="1"/>
              <a:t>toutefois</a:t>
            </a:r>
            <a:r>
              <a:rPr lang="en-US" dirty="0"/>
              <a:t>, nous ne </a:t>
            </a:r>
            <a:r>
              <a:rPr lang="en-US" dirty="0" err="1"/>
              <a:t>voudrons</a:t>
            </a:r>
            <a:r>
              <a:rPr lang="en-US" dirty="0"/>
              <a:t> pas </a:t>
            </a:r>
            <a:r>
              <a:rPr lang="en-US" dirty="0" err="1"/>
              <a:t>accéder</a:t>
            </a:r>
            <a:r>
              <a:rPr lang="en-US" dirty="0"/>
              <a:t> à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connaissant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position,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plutôt</a:t>
            </a:r>
            <a:r>
              <a:rPr lang="en-US" dirty="0"/>
              <a:t> le type de </a:t>
            </a:r>
            <a:r>
              <a:rPr lang="en-US" dirty="0" err="1"/>
              <a:t>données</a:t>
            </a:r>
            <a:r>
              <a:rPr lang="en-US" dirty="0"/>
              <a:t> </a:t>
            </a:r>
            <a:r>
              <a:rPr lang="en-US" dirty="0" err="1"/>
              <a:t>qu’elle</a:t>
            </a:r>
            <a:r>
              <a:rPr lang="en-US" dirty="0"/>
              <a:t> </a:t>
            </a:r>
            <a:r>
              <a:rPr lang="en-US" dirty="0" err="1"/>
              <a:t>représente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Comment </a:t>
            </a:r>
            <a:r>
              <a:rPr lang="en-US" dirty="0" err="1"/>
              <a:t>pourrions</a:t>
            </a:r>
            <a:r>
              <a:rPr lang="en-US" dirty="0"/>
              <a:t>-nous faire?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620647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FA3F7-0916-494E-A2AB-641A2A8DC3C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dictionnaires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02186-FE2D-46D8-9883-D926AE250BB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Imaginons</a:t>
            </a:r>
            <a:r>
              <a:rPr lang="en-US" dirty="0"/>
              <a:t> que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avez</a:t>
            </a:r>
            <a:r>
              <a:rPr lang="en-US" dirty="0"/>
              <a:t> </a:t>
            </a:r>
            <a:r>
              <a:rPr lang="en-US" dirty="0" err="1"/>
              <a:t>besoin</a:t>
            </a:r>
            <a:r>
              <a:rPr lang="en-US" dirty="0"/>
              <a:t> de </a:t>
            </a:r>
            <a:r>
              <a:rPr lang="en-US" dirty="0" err="1"/>
              <a:t>sauvegarder</a:t>
            </a:r>
            <a:r>
              <a:rPr lang="en-US" dirty="0"/>
              <a:t> les </a:t>
            </a:r>
            <a:r>
              <a:rPr lang="en-US" dirty="0" err="1"/>
              <a:t>informations</a:t>
            </a:r>
            <a:r>
              <a:rPr lang="en-US" dirty="0"/>
              <a:t> sur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ordinateur</a:t>
            </a:r>
            <a:r>
              <a:rPr lang="en-US" dirty="0"/>
              <a:t> (</a:t>
            </a:r>
            <a:r>
              <a:rPr lang="en-US" dirty="0" err="1"/>
              <a:t>disque</a:t>
            </a:r>
            <a:r>
              <a:rPr lang="en-US" dirty="0"/>
              <a:t>, ram, </a:t>
            </a:r>
            <a:r>
              <a:rPr lang="en-US" dirty="0" err="1"/>
              <a:t>nombre_processeur</a:t>
            </a:r>
            <a:r>
              <a:rPr lang="en-US" dirty="0"/>
              <a:t>, etc.)</a:t>
            </a:r>
          </a:p>
          <a:p>
            <a:endParaRPr lang="en-US" dirty="0"/>
          </a:p>
          <a:p>
            <a:r>
              <a:rPr lang="en-US" dirty="0"/>
              <a:t>Nous </a:t>
            </a:r>
            <a:r>
              <a:rPr lang="en-US" dirty="0" err="1"/>
              <a:t>voudrions</a:t>
            </a:r>
            <a:r>
              <a:rPr lang="en-US" dirty="0"/>
              <a:t> </a:t>
            </a:r>
            <a:r>
              <a:rPr lang="en-US" dirty="0" err="1"/>
              <a:t>avoir</a:t>
            </a:r>
            <a:r>
              <a:rPr lang="en-US" dirty="0"/>
              <a:t> </a:t>
            </a:r>
            <a:r>
              <a:rPr lang="en-US" dirty="0" err="1"/>
              <a:t>quelque</a:t>
            </a:r>
            <a:r>
              <a:rPr lang="en-US" dirty="0"/>
              <a:t> chose </a:t>
            </a:r>
            <a:r>
              <a:rPr lang="en-US" dirty="0" err="1"/>
              <a:t>comme</a:t>
            </a:r>
            <a:r>
              <a:rPr lang="en-US" dirty="0"/>
              <a:t> </a:t>
            </a:r>
            <a:r>
              <a:rPr lang="en-US" dirty="0" err="1"/>
              <a:t>ça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Disque</a:t>
            </a:r>
            <a:r>
              <a:rPr lang="en-US" dirty="0"/>
              <a:t> 				=&gt; 512</a:t>
            </a:r>
          </a:p>
          <a:p>
            <a:pPr lvl="1"/>
            <a:r>
              <a:rPr lang="en-US" dirty="0"/>
              <a:t>Ram					=&gt; 16</a:t>
            </a:r>
          </a:p>
          <a:p>
            <a:pPr lvl="1"/>
            <a:r>
              <a:rPr lang="en-US" dirty="0" err="1"/>
              <a:t>Nombre_Processeur</a:t>
            </a:r>
            <a:r>
              <a:rPr lang="en-US" dirty="0"/>
              <a:t>	=&gt; 4</a:t>
            </a:r>
          </a:p>
          <a:p>
            <a:pPr lvl="1"/>
            <a:endParaRPr lang="en-US" dirty="0"/>
          </a:p>
          <a:p>
            <a:r>
              <a:rPr lang="en-US" dirty="0"/>
              <a:t>Les </a:t>
            </a:r>
            <a:r>
              <a:rPr lang="en-US" dirty="0" err="1"/>
              <a:t>dictionnaires</a:t>
            </a:r>
            <a:r>
              <a:rPr lang="en-US" dirty="0"/>
              <a:t> </a:t>
            </a:r>
            <a:r>
              <a:rPr lang="en-US" dirty="0" err="1"/>
              <a:t>vont</a:t>
            </a:r>
            <a:r>
              <a:rPr lang="en-US" dirty="0"/>
              <a:t> nous </a:t>
            </a:r>
            <a:r>
              <a:rPr lang="en-US" dirty="0" err="1"/>
              <a:t>permettre</a:t>
            </a:r>
            <a:r>
              <a:rPr lang="en-US" dirty="0"/>
              <a:t> de faire </a:t>
            </a:r>
            <a:r>
              <a:rPr lang="en-US" dirty="0" err="1"/>
              <a:t>ça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4054003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FA3F7-0916-494E-A2AB-641A2A8DC3C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dictionnaires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02186-FE2D-46D8-9883-D926AE250BB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584262" cy="4195481"/>
          </a:xfrm>
        </p:spPr>
        <p:txBody>
          <a:bodyPr/>
          <a:lstStyle/>
          <a:p>
            <a:r>
              <a:rPr lang="en-US" dirty="0" err="1"/>
              <a:t>Syntaxe</a:t>
            </a:r>
            <a:endParaRPr lang="en-US" dirty="0"/>
          </a:p>
          <a:p>
            <a:r>
              <a:rPr lang="en-US" dirty="0"/>
              <a:t>Un </a:t>
            </a:r>
            <a:r>
              <a:rPr lang="en-US" dirty="0" err="1"/>
              <a:t>dictionnaire</a:t>
            </a:r>
            <a:r>
              <a:rPr lang="en-US" dirty="0"/>
              <a:t> vide a 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monDictionnaire</a:t>
            </a:r>
            <a:r>
              <a:rPr lang="en-US" dirty="0"/>
              <a:t> = { }</a:t>
            </a:r>
          </a:p>
          <a:p>
            <a:pPr lvl="1"/>
            <a:endParaRPr lang="en-US" dirty="0"/>
          </a:p>
          <a:p>
            <a:r>
              <a:rPr lang="en-US" dirty="0" err="1"/>
              <a:t>Remarquez</a:t>
            </a:r>
            <a:r>
              <a:rPr lang="en-US" dirty="0"/>
              <a:t> la </a:t>
            </a:r>
            <a:r>
              <a:rPr lang="en-US" dirty="0" err="1"/>
              <a:t>différence</a:t>
            </a:r>
            <a:r>
              <a:rPr lang="en-US" dirty="0"/>
              <a:t> avec la </a:t>
            </a:r>
            <a:r>
              <a:rPr lang="en-US" dirty="0" err="1"/>
              <a:t>liste</a:t>
            </a:r>
            <a:r>
              <a:rPr lang="en-US" dirty="0"/>
              <a:t>.</a:t>
            </a:r>
          </a:p>
          <a:p>
            <a:r>
              <a:rPr lang="en-US" dirty="0"/>
              <a:t>Le </a:t>
            </a:r>
            <a:r>
              <a:rPr lang="en-US" dirty="0" err="1"/>
              <a:t>dictionnaire</a:t>
            </a:r>
            <a:r>
              <a:rPr lang="en-US" dirty="0"/>
              <a:t> utilise des accolades ( { } ) </a:t>
            </a:r>
            <a:r>
              <a:rPr lang="en-US" dirty="0" err="1"/>
              <a:t>plutôt</a:t>
            </a:r>
            <a:r>
              <a:rPr lang="en-US" dirty="0"/>
              <a:t> que des crochets( [ ] 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480668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FA3F7-0916-494E-A2AB-641A2A8DC3C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dictionnaires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02186-FE2D-46D8-9883-D926AE250BB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584262" cy="4195481"/>
          </a:xfrm>
        </p:spPr>
        <p:txBody>
          <a:bodyPr/>
          <a:lstStyle/>
          <a:p>
            <a:r>
              <a:rPr lang="en-US" dirty="0" err="1"/>
              <a:t>Syntaxe</a:t>
            </a:r>
            <a:r>
              <a:rPr lang="en-US" dirty="0"/>
              <a:t> (Suite)</a:t>
            </a:r>
          </a:p>
          <a:p>
            <a:r>
              <a:rPr lang="en-US" dirty="0"/>
              <a:t>Une </a:t>
            </a:r>
            <a:r>
              <a:rPr lang="en-US" dirty="0" err="1"/>
              <a:t>fois</a:t>
            </a:r>
            <a:r>
              <a:rPr lang="en-US" dirty="0"/>
              <a:t> </a:t>
            </a:r>
            <a:r>
              <a:rPr lang="en-US" dirty="0" err="1"/>
              <a:t>créé</a:t>
            </a:r>
            <a:r>
              <a:rPr lang="en-US" dirty="0"/>
              <a:t>, on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définir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</a:t>
            </a:r>
            <a:r>
              <a:rPr lang="en-US" dirty="0" err="1"/>
              <a:t>ainsi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 err="1"/>
              <a:t>monOrdinateur</a:t>
            </a:r>
            <a:r>
              <a:rPr lang="en-US" dirty="0"/>
              <a:t>[“ram”] = 16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32F591-BAE9-435D-BC03-0BCE53052AF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78368" y="3626223"/>
            <a:ext cx="2838846" cy="13336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28C72F-EF59-49D6-8235-36A10160DBB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283636" y="3626223"/>
            <a:ext cx="2295845" cy="120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8872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FA3F7-0916-494E-A2AB-641A2A8DC3C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dictionnaires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02186-FE2D-46D8-9883-D926AE250BB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584262" cy="4195481"/>
          </a:xfrm>
        </p:spPr>
        <p:txBody>
          <a:bodyPr/>
          <a:lstStyle/>
          <a:p>
            <a:r>
              <a:rPr lang="en-US" dirty="0" err="1"/>
              <a:t>Syntaxe</a:t>
            </a:r>
            <a:r>
              <a:rPr lang="en-US" dirty="0"/>
              <a:t> (Suite)</a:t>
            </a:r>
          </a:p>
          <a:p>
            <a:r>
              <a:rPr lang="en-US" dirty="0"/>
              <a:t>Il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également</a:t>
            </a:r>
            <a:r>
              <a:rPr lang="en-US" dirty="0"/>
              <a:t> possible de </a:t>
            </a:r>
            <a:r>
              <a:rPr lang="en-US" dirty="0" err="1"/>
              <a:t>déclarer</a:t>
            </a:r>
            <a:r>
              <a:rPr lang="en-US" dirty="0"/>
              <a:t> un </a:t>
            </a:r>
            <a:r>
              <a:rPr lang="en-US" dirty="0" err="1"/>
              <a:t>dictionnaire</a:t>
            </a:r>
            <a:r>
              <a:rPr lang="en-US" dirty="0"/>
              <a:t> déjà </a:t>
            </a:r>
            <a:r>
              <a:rPr lang="en-US" dirty="0" err="1"/>
              <a:t>initialisé</a:t>
            </a:r>
            <a:r>
              <a:rPr lang="en-US" dirty="0"/>
              <a:t>.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C166DA-5F7A-48EF-8C75-6310E47AD05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25931" y="3653528"/>
            <a:ext cx="3096057" cy="20005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098A692-09CA-40D6-88CA-CAB00D6AF68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779792" y="3653528"/>
            <a:ext cx="1924319" cy="127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7671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FA3F7-0916-494E-A2AB-641A2A8DC3C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dictionnaires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02186-FE2D-46D8-9883-D926AE250BB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584262" cy="4195481"/>
          </a:xfrm>
        </p:spPr>
        <p:txBody>
          <a:bodyPr/>
          <a:lstStyle/>
          <a:p>
            <a:r>
              <a:rPr lang="en-US" dirty="0"/>
              <a:t>Comme pour les </a:t>
            </a:r>
            <a:r>
              <a:rPr lang="en-US" dirty="0" err="1"/>
              <a:t>listes</a:t>
            </a:r>
            <a:r>
              <a:rPr lang="en-US" dirty="0"/>
              <a:t>, il </a:t>
            </a:r>
            <a:r>
              <a:rPr lang="en-US" dirty="0" err="1"/>
              <a:t>est</a:t>
            </a:r>
            <a:r>
              <a:rPr lang="en-US" dirty="0"/>
              <a:t> possible </a:t>
            </a:r>
            <a:r>
              <a:rPr lang="en-US" dirty="0" err="1"/>
              <a:t>d’utiliser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boucle “for” pour </a:t>
            </a:r>
            <a:r>
              <a:rPr lang="en-US" dirty="0" err="1"/>
              <a:t>itérer</a:t>
            </a:r>
            <a:r>
              <a:rPr lang="en-US" dirty="0"/>
              <a:t> à travers les </a:t>
            </a:r>
            <a:r>
              <a:rPr lang="en-US" dirty="0" err="1"/>
              <a:t>valeurs</a:t>
            </a:r>
            <a:r>
              <a:rPr lang="en-US" dirty="0"/>
              <a:t>.</a:t>
            </a:r>
          </a:p>
          <a:p>
            <a:r>
              <a:rPr lang="en-US" dirty="0"/>
              <a:t>La boucle </a:t>
            </a:r>
            <a:r>
              <a:rPr lang="en-US" dirty="0" err="1"/>
              <a:t>permettra</a:t>
            </a:r>
            <a:r>
              <a:rPr lang="en-US" dirty="0"/>
              <a:t> </a:t>
            </a:r>
            <a:r>
              <a:rPr lang="en-US" dirty="0" err="1"/>
              <a:t>d’obtenir</a:t>
            </a:r>
            <a:r>
              <a:rPr lang="en-US" dirty="0"/>
              <a:t> </a:t>
            </a:r>
            <a:r>
              <a:rPr lang="en-US" dirty="0" err="1"/>
              <a:t>successivement</a:t>
            </a:r>
            <a:r>
              <a:rPr lang="en-US" dirty="0"/>
              <a:t> les </a:t>
            </a:r>
            <a:r>
              <a:rPr lang="en-US" dirty="0" err="1"/>
              <a:t>clés</a:t>
            </a:r>
            <a:r>
              <a:rPr lang="en-US" dirty="0"/>
              <a:t> du </a:t>
            </a:r>
            <a:r>
              <a:rPr lang="en-US" dirty="0" err="1"/>
              <a:t>dictionnaire</a:t>
            </a:r>
            <a:r>
              <a:rPr lang="en-US" dirty="0"/>
              <a:t>.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4D8B87-09BE-40E7-B024-664BD431D57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744108" y="3834674"/>
            <a:ext cx="2381582" cy="15718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321F5D8-23A1-4477-8F60-11886E7161B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328096" y="3834674"/>
            <a:ext cx="3562847" cy="205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2822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FA3F7-0916-494E-A2AB-641A2A8DC3C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dictionnaires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02186-FE2D-46D8-9883-D926AE250BB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584262" cy="4195481"/>
          </a:xfrm>
        </p:spPr>
        <p:txBody>
          <a:bodyPr/>
          <a:lstStyle/>
          <a:p>
            <a:r>
              <a:rPr lang="en-US" dirty="0" err="1"/>
              <a:t>En</a:t>
            </a:r>
            <a:r>
              <a:rPr lang="en-US" dirty="0"/>
              <a:t> résumé, les </a:t>
            </a:r>
            <a:r>
              <a:rPr lang="en-US" dirty="0" err="1"/>
              <a:t>dictionnaires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alternative aux </a:t>
            </a:r>
            <a:r>
              <a:rPr lang="en-US" dirty="0" err="1"/>
              <a:t>listes</a:t>
            </a:r>
            <a:r>
              <a:rPr lang="en-US" dirty="0"/>
              <a:t> qui </a:t>
            </a:r>
            <a:r>
              <a:rPr lang="en-US" dirty="0" err="1"/>
              <a:t>permettent</a:t>
            </a:r>
            <a:r>
              <a:rPr lang="en-US" dirty="0"/>
              <a:t> </a:t>
            </a:r>
            <a:r>
              <a:rPr lang="en-US" dirty="0" err="1"/>
              <a:t>d’utiliser</a:t>
            </a:r>
            <a:r>
              <a:rPr lang="en-US" dirty="0"/>
              <a:t> des </a:t>
            </a:r>
            <a:r>
              <a:rPr lang="en-US" dirty="0" err="1"/>
              <a:t>clés</a:t>
            </a:r>
            <a:r>
              <a:rPr lang="en-US" dirty="0"/>
              <a:t> </a:t>
            </a:r>
            <a:r>
              <a:rPr lang="en-US" dirty="0" err="1"/>
              <a:t>textuelles</a:t>
            </a:r>
            <a:r>
              <a:rPr lang="en-US" dirty="0"/>
              <a:t> </a:t>
            </a:r>
            <a:r>
              <a:rPr lang="en-US" dirty="0" err="1"/>
              <a:t>plutôt</a:t>
            </a:r>
            <a:r>
              <a:rPr lang="en-US" dirty="0"/>
              <a:t> que des index </a:t>
            </a:r>
            <a:r>
              <a:rPr lang="en-US" dirty="0" err="1"/>
              <a:t>numériques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5408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Nous avons vu le rôle que jouent les bases de données dans les applications.</a:t>
            </a:r>
          </a:p>
          <a:p>
            <a:r>
              <a:rPr lang="fr-CA" dirty="0"/>
              <a:t>Vous avez également utilisé divers mécanismes d’utilisation des données:</a:t>
            </a:r>
          </a:p>
          <a:p>
            <a:pPr lvl="1"/>
            <a:r>
              <a:rPr lang="fr-CA" dirty="0"/>
              <a:t>Les listes, qui peuvent contenir plusieurs valeurs de façon linéaire (identifié par un index)</a:t>
            </a:r>
          </a:p>
          <a:p>
            <a:pPr lvl="1"/>
            <a:r>
              <a:rPr lang="fr-CA" dirty="0"/>
              <a:t>Les objets, qui permettent définir un ensemble de données différentes dans une même entité.</a:t>
            </a:r>
          </a:p>
        </p:txBody>
      </p:sp>
    </p:spTree>
    <p:extLst>
      <p:ext uri="{BB962C8B-B14F-4D97-AF65-F5344CB8AC3E}">
        <p14:creationId xmlns:p14="http://schemas.microsoft.com/office/powerpoint/2010/main" val="182057983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0391" y="2930742"/>
            <a:ext cx="9404723" cy="1400530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75836508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Conclusion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En résumé:</a:t>
            </a:r>
          </a:p>
          <a:p>
            <a:pPr lvl="1"/>
            <a:r>
              <a:rPr lang="en-US" dirty="0" err="1"/>
              <a:t>L’information</a:t>
            </a:r>
            <a:r>
              <a:rPr lang="en-US" dirty="0"/>
              <a:t>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sauvegardée</a:t>
            </a:r>
            <a:r>
              <a:rPr lang="en-US" dirty="0"/>
              <a:t> et </a:t>
            </a:r>
            <a:r>
              <a:rPr lang="en-US" dirty="0" err="1"/>
              <a:t>manipuler</a:t>
            </a:r>
            <a:r>
              <a:rPr lang="en-US" dirty="0"/>
              <a:t> de </a:t>
            </a:r>
            <a:r>
              <a:rPr lang="en-US" dirty="0" err="1"/>
              <a:t>différentes</a:t>
            </a:r>
            <a:r>
              <a:rPr lang="en-US" dirty="0"/>
              <a:t> manières dans un </a:t>
            </a:r>
            <a:r>
              <a:rPr lang="en-US" dirty="0" err="1"/>
              <a:t>programme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Les </a:t>
            </a:r>
            <a:r>
              <a:rPr lang="en-US" dirty="0" err="1"/>
              <a:t>listes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des </a:t>
            </a:r>
            <a:r>
              <a:rPr lang="en-US" dirty="0" err="1"/>
              <a:t>méthodes</a:t>
            </a:r>
            <a:r>
              <a:rPr lang="en-US" dirty="0"/>
              <a:t> </a:t>
            </a:r>
            <a:r>
              <a:rPr lang="en-US" dirty="0" err="1"/>
              <a:t>dominantes</a:t>
            </a:r>
            <a:r>
              <a:rPr lang="en-US" dirty="0"/>
              <a:t> du </a:t>
            </a:r>
            <a:r>
              <a:rPr lang="en-US" dirty="0" err="1"/>
              <a:t>langage</a:t>
            </a:r>
            <a:r>
              <a:rPr lang="en-US" dirty="0"/>
              <a:t> pour le faire.</a:t>
            </a:r>
          </a:p>
          <a:p>
            <a:pPr lvl="1"/>
            <a:r>
              <a:rPr lang="en-US" dirty="0" err="1"/>
              <a:t>Elles</a:t>
            </a:r>
            <a:r>
              <a:rPr lang="en-US" dirty="0"/>
              <a:t> </a:t>
            </a:r>
            <a:r>
              <a:rPr lang="en-US" dirty="0" err="1"/>
              <a:t>permettent</a:t>
            </a:r>
            <a:r>
              <a:rPr lang="en-US" dirty="0"/>
              <a:t> </a:t>
            </a:r>
            <a:r>
              <a:rPr lang="en-US" dirty="0" err="1"/>
              <a:t>également</a:t>
            </a:r>
            <a:r>
              <a:rPr lang="en-US" dirty="0"/>
              <a:t> </a:t>
            </a:r>
            <a:r>
              <a:rPr lang="en-US" dirty="0" err="1"/>
              <a:t>d’imiter</a:t>
            </a:r>
            <a:r>
              <a:rPr lang="en-US" dirty="0"/>
              <a:t> des structures de </a:t>
            </a:r>
            <a:r>
              <a:rPr lang="en-US" dirty="0" err="1"/>
              <a:t>données</a:t>
            </a:r>
            <a:r>
              <a:rPr lang="en-US" dirty="0"/>
              <a:t> </a:t>
            </a:r>
            <a:r>
              <a:rPr lang="en-US" dirty="0" err="1"/>
              <a:t>particulières</a:t>
            </a:r>
            <a:r>
              <a:rPr lang="en-US" dirty="0"/>
              <a:t> </a:t>
            </a:r>
            <a:r>
              <a:rPr lang="en-US" dirty="0" err="1"/>
              <a:t>comme</a:t>
            </a:r>
            <a:r>
              <a:rPr lang="en-US" dirty="0"/>
              <a:t> la pile..</a:t>
            </a:r>
          </a:p>
          <a:p>
            <a:pPr lvl="1"/>
            <a:r>
              <a:rPr lang="en-US" dirty="0"/>
              <a:t>Nous </a:t>
            </a:r>
            <a:r>
              <a:rPr lang="en-US" dirty="0" err="1"/>
              <a:t>avons</a:t>
            </a:r>
            <a:r>
              <a:rPr lang="en-US" dirty="0"/>
              <a:t> </a:t>
            </a:r>
            <a:r>
              <a:rPr lang="en-US" dirty="0" err="1"/>
              <a:t>également</a:t>
            </a:r>
            <a:r>
              <a:rPr lang="en-US" dirty="0"/>
              <a:t> vu comment </a:t>
            </a:r>
            <a:r>
              <a:rPr lang="en-US" dirty="0" err="1"/>
              <a:t>utiliser</a:t>
            </a:r>
            <a:r>
              <a:rPr lang="en-US" dirty="0"/>
              <a:t> le </a:t>
            </a:r>
            <a:r>
              <a:rPr lang="en-US" dirty="0" err="1"/>
              <a:t>dictionnaire</a:t>
            </a:r>
            <a:r>
              <a:rPr lang="en-US" dirty="0"/>
              <a:t>, qui </a:t>
            </a:r>
            <a:r>
              <a:rPr lang="en-US" dirty="0" err="1"/>
              <a:t>permet</a:t>
            </a:r>
            <a:r>
              <a:rPr lang="en-US" dirty="0"/>
              <a:t> </a:t>
            </a:r>
            <a:r>
              <a:rPr lang="en-US" dirty="0" err="1"/>
              <a:t>d’utiliser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plutôt</a:t>
            </a:r>
            <a:r>
              <a:rPr lang="en-US" dirty="0"/>
              <a:t> </a:t>
            </a:r>
            <a:r>
              <a:rPr lang="en-US" dirty="0" err="1"/>
              <a:t>qu’un</a:t>
            </a:r>
            <a:r>
              <a:rPr lang="en-US" dirty="0"/>
              <a:t> index à </a:t>
            </a:r>
            <a:r>
              <a:rPr lang="en-US" dirty="0" err="1"/>
              <a:t>chacune</a:t>
            </a:r>
            <a:r>
              <a:rPr lang="en-US" dirty="0"/>
              <a:t> des </a:t>
            </a:r>
            <a:r>
              <a:rPr lang="en-US" dirty="0" err="1"/>
              <a:t>valeurs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2394016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0391" y="2930742"/>
            <a:ext cx="9404723" cy="1400530"/>
          </a:xfrm>
        </p:spPr>
        <p:txBody>
          <a:bodyPr/>
          <a:lstStyle/>
          <a:p>
            <a:r>
              <a:rPr lang="fr-CA" dirty="0"/>
              <a:t>Prochain cours</a:t>
            </a:r>
          </a:p>
        </p:txBody>
      </p:sp>
    </p:spTree>
    <p:extLst>
      <p:ext uri="{BB962C8B-B14F-4D97-AF65-F5344CB8AC3E}">
        <p14:creationId xmlns:p14="http://schemas.microsoft.com/office/powerpoint/2010/main" val="128268280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8A8C6-B845-46D1-9EE6-103561FCC89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Prochain </a:t>
            </a:r>
            <a:r>
              <a:rPr lang="en-US" dirty="0" err="1"/>
              <a:t>cours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5F1F85-C75C-42EF-A931-AF1099DACDC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Au prochain </a:t>
            </a:r>
            <a:r>
              <a:rPr lang="en-US" dirty="0" err="1"/>
              <a:t>cours</a:t>
            </a:r>
            <a:r>
              <a:rPr lang="en-US" dirty="0"/>
              <a:t>, nous </a:t>
            </a:r>
            <a:r>
              <a:rPr lang="en-US" dirty="0" err="1"/>
              <a:t>aborderons</a:t>
            </a:r>
            <a:r>
              <a:rPr lang="en-US" dirty="0"/>
              <a:t> la </a:t>
            </a:r>
            <a:r>
              <a:rPr lang="en-US" dirty="0" err="1"/>
              <a:t>dernière</a:t>
            </a:r>
            <a:r>
              <a:rPr lang="en-US" dirty="0"/>
              <a:t> matière du </a:t>
            </a:r>
            <a:r>
              <a:rPr lang="en-US" dirty="0" err="1"/>
              <a:t>cours</a:t>
            </a:r>
            <a:r>
              <a:rPr lang="en-US" dirty="0"/>
              <a:t> qui sera </a:t>
            </a:r>
            <a:r>
              <a:rPr lang="en-US" dirty="0" err="1"/>
              <a:t>l’utilisation</a:t>
            </a:r>
            <a:r>
              <a:rPr lang="en-US" dirty="0"/>
              <a:t> des </a:t>
            </a:r>
            <a:r>
              <a:rPr lang="en-US" u="sng" dirty="0"/>
              <a:t>expressions </a:t>
            </a:r>
            <a:r>
              <a:rPr lang="en-US" u="sng" dirty="0" err="1"/>
              <a:t>régulières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559087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0391" y="2930742"/>
            <a:ext cx="9404723" cy="1400530"/>
          </a:xfrm>
        </p:spPr>
        <p:txBody>
          <a:bodyPr/>
          <a:lstStyle/>
          <a:p>
            <a:r>
              <a:rPr lang="fr-CA" dirty="0"/>
              <a:t>Question?</a:t>
            </a:r>
          </a:p>
        </p:txBody>
      </p:sp>
    </p:spTree>
    <p:extLst>
      <p:ext uri="{BB962C8B-B14F-4D97-AF65-F5344CB8AC3E}">
        <p14:creationId xmlns:p14="http://schemas.microsoft.com/office/powerpoint/2010/main" val="346832981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Références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>
                <a:hlinkClick r:id="rId4"/>
              </a:rPr>
              <a:t>https://realpython.com/python-data-structures/#:~:text=%20Common%20Python%20Data%20Structures%20%28Guide%29%20%201,immutable%20set%20and%20multiset%20%28bag%29%20data...%20More%20</a:t>
            </a:r>
            <a:endParaRPr lang="fr-CA" dirty="0"/>
          </a:p>
          <a:p>
            <a:r>
              <a:rPr lang="fr-CA" dirty="0">
                <a:hlinkClick r:id="rId5"/>
              </a:rPr>
              <a:t>https://docs.python.org/3/tutorial/datastructures.html</a:t>
            </a: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498119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Comme nous verrons dans le cours d’aujourd’hui, d’autres ressources peuvent être utilisées pour structurer les informations dans un programme.</a:t>
            </a:r>
          </a:p>
          <a:p>
            <a:endParaRPr lang="fr-CA" dirty="0"/>
          </a:p>
          <a:p>
            <a:r>
              <a:rPr lang="fr-CA" dirty="0"/>
              <a:t>C’est ce que nous verrons aujourd’hui.</a:t>
            </a:r>
          </a:p>
        </p:txBody>
      </p:sp>
    </p:spTree>
    <p:extLst>
      <p:ext uri="{BB962C8B-B14F-4D97-AF65-F5344CB8AC3E}">
        <p14:creationId xmlns:p14="http://schemas.microsoft.com/office/powerpoint/2010/main" val="380150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Contenu du cours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Dans le cours d’aujourd’hui, nous couvrirons donc:</a:t>
            </a:r>
          </a:p>
          <a:p>
            <a:pPr lvl="1"/>
            <a:r>
              <a:rPr lang="fr-CA" dirty="0"/>
              <a:t>Rappel sur les listes</a:t>
            </a:r>
          </a:p>
          <a:p>
            <a:pPr lvl="1"/>
            <a:r>
              <a:rPr lang="fr-CA" dirty="0"/>
              <a:t>Les piles</a:t>
            </a:r>
          </a:p>
          <a:p>
            <a:pPr lvl="1"/>
            <a:r>
              <a:rPr lang="fr-CA" dirty="0"/>
              <a:t>Les dictionnaires</a:t>
            </a:r>
          </a:p>
          <a:p>
            <a:pPr lvl="1"/>
            <a:r>
              <a:rPr lang="fr-CA" dirty="0"/>
              <a:t>Au prochain cours</a:t>
            </a:r>
          </a:p>
          <a:p>
            <a:pPr lvl="1"/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617523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0391" y="2930742"/>
            <a:ext cx="9404723" cy="1400530"/>
          </a:xfrm>
        </p:spPr>
        <p:txBody>
          <a:bodyPr/>
          <a:lstStyle/>
          <a:p>
            <a:r>
              <a:rPr lang="fr-CA" dirty="0"/>
              <a:t>Rappel sur les listes</a:t>
            </a:r>
          </a:p>
        </p:txBody>
      </p:sp>
    </p:spTree>
    <p:extLst>
      <p:ext uri="{BB962C8B-B14F-4D97-AF65-F5344CB8AC3E}">
        <p14:creationId xmlns:p14="http://schemas.microsoft.com/office/powerpoint/2010/main" val="2248238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FA3F7-0916-494E-A2AB-641A2A8DC3C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Rappel sur les </a:t>
            </a:r>
            <a:r>
              <a:rPr lang="en-US" dirty="0" err="1"/>
              <a:t>listes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02186-FE2D-46D8-9883-D926AE250BB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Avant </a:t>
            </a:r>
            <a:r>
              <a:rPr lang="en-US" dirty="0" err="1"/>
              <a:t>d’entreprendre</a:t>
            </a:r>
            <a:r>
              <a:rPr lang="en-US" dirty="0"/>
              <a:t> de nouvelle </a:t>
            </a:r>
            <a:r>
              <a:rPr lang="en-US" dirty="0" err="1"/>
              <a:t>façon</a:t>
            </a:r>
            <a:r>
              <a:rPr lang="en-US" dirty="0"/>
              <a:t> </a:t>
            </a:r>
            <a:r>
              <a:rPr lang="en-US" dirty="0" err="1"/>
              <a:t>d’utiliser</a:t>
            </a:r>
            <a:r>
              <a:rPr lang="en-US" dirty="0"/>
              <a:t> les </a:t>
            </a:r>
            <a:r>
              <a:rPr lang="en-US" dirty="0" err="1"/>
              <a:t>listes</a:t>
            </a:r>
            <a:r>
              <a:rPr lang="en-US" dirty="0"/>
              <a:t>, nous </a:t>
            </a:r>
            <a:r>
              <a:rPr lang="en-US" dirty="0" err="1"/>
              <a:t>allons</a:t>
            </a:r>
            <a:r>
              <a:rPr lang="en-US" dirty="0"/>
              <a:t> prendre le temps de revoir la matière sur </a:t>
            </a:r>
            <a:r>
              <a:rPr lang="en-US" dirty="0" err="1"/>
              <a:t>celle</a:t>
            </a:r>
            <a:r>
              <a:rPr lang="en-US" dirty="0"/>
              <a:t>-ci.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0660264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2_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582</TotalTime>
  <Words>1742</Words>
  <Application>Microsoft Office PowerPoint</Application>
  <PresentationFormat>Widescreen</PresentationFormat>
  <Paragraphs>239</Paragraphs>
  <Slides>55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55</vt:i4>
      </vt:variant>
    </vt:vector>
  </HeadingPairs>
  <TitlesOfParts>
    <vt:vector size="60" baseType="lpstr">
      <vt:lpstr>Arial</vt:lpstr>
      <vt:lpstr>Century Gothic</vt:lpstr>
      <vt:lpstr>Wingdings 3</vt:lpstr>
      <vt:lpstr>Ion</vt:lpstr>
      <vt:lpstr>2_Ion</vt:lpstr>
      <vt:lpstr>Les structures de données</vt:lpstr>
      <vt:lpstr>Rappel du dernier cours</vt:lpstr>
      <vt:lpstr>Introduction</vt:lpstr>
      <vt:lpstr>Introduction</vt:lpstr>
      <vt:lpstr>Introduction</vt:lpstr>
      <vt:lpstr>Introduction</vt:lpstr>
      <vt:lpstr>Contenu du cours</vt:lpstr>
      <vt:lpstr>Rappel sur les listes</vt:lpstr>
      <vt:lpstr>Rappel sur les listes</vt:lpstr>
      <vt:lpstr>Les listes</vt:lpstr>
      <vt:lpstr>Les listes</vt:lpstr>
      <vt:lpstr>Les listes</vt:lpstr>
      <vt:lpstr>Les listes</vt:lpstr>
      <vt:lpstr>Les listes</vt:lpstr>
      <vt:lpstr>La création des listes</vt:lpstr>
      <vt:lpstr>Les listes</vt:lpstr>
      <vt:lpstr>Les listes</vt:lpstr>
      <vt:lpstr>L’accès aux valeurs d’une liste</vt:lpstr>
      <vt:lpstr>L’accès aux valeurs d’un tableau</vt:lpstr>
      <vt:lpstr>Méthodes des listes</vt:lpstr>
      <vt:lpstr>L’accès aux valeurs d’un tableau</vt:lpstr>
      <vt:lpstr>apprend()</vt:lpstr>
      <vt:lpstr>clear()</vt:lpstr>
      <vt:lpstr>copy()</vt:lpstr>
      <vt:lpstr>count()</vt:lpstr>
      <vt:lpstr>index()</vt:lpstr>
      <vt:lpstr>insert()</vt:lpstr>
      <vt:lpstr>pop()</vt:lpstr>
      <vt:lpstr>remove()</vt:lpstr>
      <vt:lpstr>reverse()</vt:lpstr>
      <vt:lpstr>sort()</vt:lpstr>
      <vt:lpstr>Les listes</vt:lpstr>
      <vt:lpstr>Les piles</vt:lpstr>
      <vt:lpstr>Les piles</vt:lpstr>
      <vt:lpstr>Les piles</vt:lpstr>
      <vt:lpstr>Les piles</vt:lpstr>
      <vt:lpstr>Les piles</vt:lpstr>
      <vt:lpstr>Les piles</vt:lpstr>
      <vt:lpstr>Les piles</vt:lpstr>
      <vt:lpstr>Les piles</vt:lpstr>
      <vt:lpstr>Les piles</vt:lpstr>
      <vt:lpstr>Les dictionnaires</vt:lpstr>
      <vt:lpstr>Les dictionnaires</vt:lpstr>
      <vt:lpstr>Les dictionnaires</vt:lpstr>
      <vt:lpstr>Les dictionnaires</vt:lpstr>
      <vt:lpstr>Les dictionnaires</vt:lpstr>
      <vt:lpstr>Les dictionnaires</vt:lpstr>
      <vt:lpstr>Les dictionnaires</vt:lpstr>
      <vt:lpstr>Les dictionnaires</vt:lpstr>
      <vt:lpstr>Conclusion</vt:lpstr>
      <vt:lpstr>Conclusion</vt:lpstr>
      <vt:lpstr>Prochain cours</vt:lpstr>
      <vt:lpstr>Prochain cours</vt:lpstr>
      <vt:lpstr>Question?</vt:lpstr>
      <vt:lpstr>Références</vt:lpstr>
    </vt:vector>
  </TitlesOfParts>
  <Company>Cégep de l'Outaouais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Générique et structures de données</dc:title>
  <dc:creator>reboul sae</dc:creator>
  <cp:lastModifiedBy>Alexandre</cp:lastModifiedBy>
  <cp:revision>131</cp:revision>
  <dcterms:created xsi:type="dcterms:W3CDTF">2019-05-23T20:05:18Z</dcterms:created>
  <dcterms:modified xsi:type="dcterms:W3CDTF">2020-11-29T23:06:00Z</dcterms:modified>
</cp:coreProperties>
</file>