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359" r:id="rId4"/>
    <p:sldId id="360" r:id="rId5"/>
    <p:sldId id="439" r:id="rId6"/>
    <p:sldId id="263" r:id="rId7"/>
    <p:sldId id="440" r:id="rId8"/>
    <p:sldId id="325" r:id="rId9"/>
    <p:sldId id="326" r:id="rId10"/>
    <p:sldId id="265" r:id="rId11"/>
    <p:sldId id="262" r:id="rId12"/>
    <p:sldId id="264" r:id="rId13"/>
    <p:sldId id="307" r:id="rId14"/>
    <p:sldId id="278" r:id="rId15"/>
    <p:sldId id="443" r:id="rId16"/>
    <p:sldId id="444" r:id="rId17"/>
    <p:sldId id="445" r:id="rId18"/>
    <p:sldId id="446" r:id="rId19"/>
    <p:sldId id="461" r:id="rId20"/>
    <p:sldId id="447" r:id="rId21"/>
    <p:sldId id="448" r:id="rId22"/>
    <p:sldId id="462" r:id="rId23"/>
    <p:sldId id="463" r:id="rId24"/>
    <p:sldId id="464" r:id="rId25"/>
    <p:sldId id="449" r:id="rId26"/>
    <p:sldId id="450" r:id="rId27"/>
    <p:sldId id="465" r:id="rId28"/>
    <p:sldId id="466" r:id="rId29"/>
    <p:sldId id="451" r:id="rId30"/>
    <p:sldId id="452" r:id="rId31"/>
    <p:sldId id="469" r:id="rId32"/>
    <p:sldId id="470" r:id="rId33"/>
    <p:sldId id="453" r:id="rId34"/>
    <p:sldId id="458" r:id="rId35"/>
    <p:sldId id="467" r:id="rId36"/>
    <p:sldId id="454" r:id="rId37"/>
    <p:sldId id="457" r:id="rId38"/>
    <p:sldId id="471" r:id="rId39"/>
    <p:sldId id="455" r:id="rId40"/>
    <p:sldId id="363" r:id="rId41"/>
    <p:sldId id="371" r:id="rId42"/>
    <p:sldId id="436" r:id="rId43"/>
    <p:sldId id="437" r:id="rId44"/>
    <p:sldId id="438" r:id="rId45"/>
    <p:sldId id="473" r:id="rId46"/>
    <p:sldId id="388" r:id="rId47"/>
    <p:sldId id="472" r:id="rId48"/>
    <p:sldId id="474" r:id="rId49"/>
    <p:sldId id="475" r:id="rId50"/>
    <p:sldId id="476" r:id="rId51"/>
    <p:sldId id="294" r:id="rId52"/>
    <p:sldId id="298" r:id="rId53"/>
    <p:sldId id="468" r:id="rId54"/>
    <p:sldId id="321" r:id="rId55"/>
    <p:sldId id="322" r:id="rId56"/>
    <p:sldId id="323" r:id="rId57"/>
    <p:sldId id="324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0CFEDF-4BCE-430B-BC1A-C0D33DFCF76A}" v="520" dt="2020-07-27T14:04:53.111"/>
    <p1510:client id="{7041AA77-F086-4934-87C8-6BD24C0EB7AB}" v="63" dt="2020-07-27T12:02:05.888"/>
    <p1510:client id="{9B662E35-0A15-413E-9721-5965F2B441AC}" v="3" dt="2020-07-27T12:03:20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  <pc:docChgLst>
    <pc:chgData name="Alexandre" userId="292681fbcdc3e57d" providerId="LiveId" clId="{200CFEDF-4BCE-430B-BC1A-C0D33DFCF76A}"/>
    <pc:docChg chg="undo custSel addSld delSld modSld sldOrd">
      <pc:chgData name="Alexandre" userId="292681fbcdc3e57d" providerId="LiveId" clId="{200CFEDF-4BCE-430B-BC1A-C0D33DFCF76A}" dt="2020-07-27T14:00:50.340" v="693" actId="20577"/>
      <pc:docMkLst>
        <pc:docMk/>
      </pc:docMkLst>
      <pc:sldChg chg="modSp mod">
        <pc:chgData name="Alexandre" userId="292681fbcdc3e57d" providerId="LiveId" clId="{200CFEDF-4BCE-430B-BC1A-C0D33DFCF76A}" dt="2020-07-27T13:45:07.777" v="31" actId="20577"/>
        <pc:sldMkLst>
          <pc:docMk/>
          <pc:sldMk cId="175308684" sldId="258"/>
        </pc:sldMkLst>
        <pc:spChg chg="mod">
          <ac:chgData name="Alexandre" userId="292681fbcdc3e57d" providerId="LiveId" clId="{200CFEDF-4BCE-430B-BC1A-C0D33DFCF76A}" dt="2020-07-27T13:45:07.777" v="3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674797061" sldId="262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4147791083" sldId="263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397648754" sldId="264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4072462425" sldId="265"/>
        </pc:sldMkLst>
      </pc:sldChg>
      <pc:sldChg chg="modSp add mod">
        <pc:chgData name="Alexandre" userId="292681fbcdc3e57d" providerId="LiveId" clId="{200CFEDF-4BCE-430B-BC1A-C0D33DFCF76A}" dt="2020-07-27T13:47:13.779" v="125" actId="20577"/>
        <pc:sldMkLst>
          <pc:docMk/>
          <pc:sldMk cId="659189922" sldId="271"/>
        </pc:sldMkLst>
        <pc:spChg chg="mod">
          <ac:chgData name="Alexandre" userId="292681fbcdc3e57d" providerId="LiveId" clId="{200CFEDF-4BCE-430B-BC1A-C0D33DFCF76A}" dt="2020-07-27T13:47:13.779" v="125" actId="20577"/>
          <ac:spMkLst>
            <pc:docMk/>
            <pc:sldMk cId="659189922" sldId="271"/>
            <ac:spMk id="2" creationId="{00000000-0000-0000-0000-000000000000}"/>
          </ac:spMkLst>
        </pc:spChg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3618762325" sldId="272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163015120" sldId="273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2854908347" sldId="274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4141458853" sldId="275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2648371800" sldId="276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2370579049" sldId="277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871589167" sldId="278"/>
        </pc:sldMkLst>
      </pc:sldChg>
      <pc:sldChg chg="add del">
        <pc:chgData name="Alexandre" userId="292681fbcdc3e57d" providerId="LiveId" clId="{200CFEDF-4BCE-430B-BC1A-C0D33DFCF76A}" dt="2020-07-27T13:50:44.694" v="186" actId="47"/>
        <pc:sldMkLst>
          <pc:docMk/>
          <pc:sldMk cId="3722327830" sldId="295"/>
        </pc:sldMkLst>
      </pc:sldChg>
      <pc:sldChg chg="modSp mod">
        <pc:chgData name="Alexandre" userId="292681fbcdc3e57d" providerId="LiveId" clId="{200CFEDF-4BCE-430B-BC1A-C0D33DFCF76A}" dt="2020-07-27T13:59:03.416" v="569"/>
        <pc:sldMkLst>
          <pc:docMk/>
          <pc:sldMk cId="926987578" sldId="298"/>
        </pc:sldMkLst>
        <pc:spChg chg="mod">
          <ac:chgData name="Alexandre" userId="292681fbcdc3e57d" providerId="LiveId" clId="{200CFEDF-4BCE-430B-BC1A-C0D33DFCF76A}" dt="2020-07-27T13:59:03.416" v="569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200CFEDF-4BCE-430B-BC1A-C0D33DFCF76A}" dt="2020-07-27T13:59:03.416" v="569"/>
          <ac:spMkLst>
            <pc:docMk/>
            <pc:sldMk cId="926987578" sldId="298"/>
            <ac:spMk id="3" creationId="{D8177C36-C8DF-49A5-8DED-221341B48347}"/>
          </ac:spMkLst>
        </pc:spChg>
      </pc:sldChg>
      <pc:sldChg chg="modSp add del mod">
        <pc:chgData name="Alexandre" userId="292681fbcdc3e57d" providerId="LiveId" clId="{200CFEDF-4BCE-430B-BC1A-C0D33DFCF76A}" dt="2020-07-27T13:50:44.694" v="186" actId="47"/>
        <pc:sldMkLst>
          <pc:docMk/>
          <pc:sldMk cId="2455909099" sldId="303"/>
        </pc:sldMkLst>
        <pc:spChg chg="mod">
          <ac:chgData name="Alexandre" userId="292681fbcdc3e57d" providerId="LiveId" clId="{200CFEDF-4BCE-430B-BC1A-C0D33DFCF76A}" dt="2020-07-27T13:50:28.646" v="185" actId="20577"/>
          <ac:spMkLst>
            <pc:docMk/>
            <pc:sldMk cId="2455909099" sldId="303"/>
            <ac:spMk id="3" creationId="{A6E50B6D-AF72-4F89-BCA4-4420AB1F59C8}"/>
          </ac:spMkLst>
        </pc:spChg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469314214" sldId="307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446688478" sldId="308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588489589" sldId="309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334826092" sldId="310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540929731" sldId="311"/>
        </pc:sldMkLst>
      </pc:sldChg>
      <pc:sldChg chg="modSp add mod">
        <pc:chgData name="Alexandre" userId="292681fbcdc3e57d" providerId="LiveId" clId="{200CFEDF-4BCE-430B-BC1A-C0D33DFCF76A}" dt="2020-07-27T13:52:21.230" v="238" actId="5793"/>
        <pc:sldMkLst>
          <pc:docMk/>
          <pc:sldMk cId="1578431761" sldId="312"/>
        </pc:sldMkLst>
        <pc:spChg chg="mod">
          <ac:chgData name="Alexandre" userId="292681fbcdc3e57d" providerId="LiveId" clId="{200CFEDF-4BCE-430B-BC1A-C0D33DFCF76A}" dt="2020-07-27T13:52:21.230" v="238" actId="5793"/>
          <ac:spMkLst>
            <pc:docMk/>
            <pc:sldMk cId="1578431761" sldId="312"/>
            <ac:spMk id="3" creationId="{00000000-0000-0000-0000-000000000000}"/>
          </ac:spMkLst>
        </pc:spChg>
      </pc:sldChg>
      <pc:sldChg chg="modSp mod">
        <pc:chgData name="Alexandre" userId="292681fbcdc3e57d" providerId="LiveId" clId="{200CFEDF-4BCE-430B-BC1A-C0D33DFCF76A}" dt="2020-07-27T13:56:56.326" v="277"/>
        <pc:sldMkLst>
          <pc:docMk/>
          <pc:sldMk cId="3486141423" sldId="322"/>
        </pc:sldMkLst>
        <pc:spChg chg="mod">
          <ac:chgData name="Alexandre" userId="292681fbcdc3e57d" providerId="LiveId" clId="{200CFEDF-4BCE-430B-BC1A-C0D33DFCF76A}" dt="2020-07-27T13:56:56.326" v="2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200CFEDF-4BCE-430B-BC1A-C0D33DFCF76A}" dt="2020-07-27T13:56:23.960" v="276"/>
        <pc:sldMkLst>
          <pc:docMk/>
          <pc:sldMk cId="3305676132" sldId="324"/>
        </pc:sldMkLst>
        <pc:spChg chg="mod">
          <ac:chgData name="Alexandre" userId="292681fbcdc3e57d" providerId="LiveId" clId="{200CFEDF-4BCE-430B-BC1A-C0D33DFCF76A}" dt="2020-07-27T13:56:23.960" v="276"/>
          <ac:spMkLst>
            <pc:docMk/>
            <pc:sldMk cId="3305676132" sldId="324"/>
            <ac:spMk id="3" creationId="{BAA6A2E3-B625-4645-BD2E-B126C13BE2F6}"/>
          </ac:spMkLst>
        </pc:spChg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909073315" sldId="325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670643891" sldId="326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223998001" sldId="346"/>
        </pc:sldMkLst>
      </pc:sldChg>
      <pc:sldChg chg="modSp add mod">
        <pc:chgData name="Alexandre" userId="292681fbcdc3e57d" providerId="LiveId" clId="{200CFEDF-4BCE-430B-BC1A-C0D33DFCF76A}" dt="2020-07-27T13:52:36.253" v="240" actId="20577"/>
        <pc:sldMkLst>
          <pc:docMk/>
          <pc:sldMk cId="3995986936" sldId="347"/>
        </pc:sldMkLst>
        <pc:spChg chg="mod">
          <ac:chgData name="Alexandre" userId="292681fbcdc3e57d" providerId="LiveId" clId="{200CFEDF-4BCE-430B-BC1A-C0D33DFCF76A}" dt="2020-07-27T13:52:36.253" v="240" actId="20577"/>
          <ac:spMkLst>
            <pc:docMk/>
            <pc:sldMk cId="3995986936" sldId="347"/>
            <ac:spMk id="3" creationId="{504C79F7-DB78-4B2B-AC09-BA9773223312}"/>
          </ac:spMkLst>
        </pc:spChg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515319184" sldId="348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1443858907" sldId="349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3359376757" sldId="350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351487075" sldId="352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3923861568" sldId="353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777798382" sldId="354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428073030" sldId="355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312021287" sldId="356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281900769" sldId="358"/>
        </pc:sldMkLst>
      </pc:sldChg>
      <pc:sldChg chg="modSp mod">
        <pc:chgData name="Alexandre" userId="292681fbcdc3e57d" providerId="LiveId" clId="{200CFEDF-4BCE-430B-BC1A-C0D33DFCF76A}" dt="2020-07-27T14:00:50.340" v="693" actId="20577"/>
        <pc:sldMkLst>
          <pc:docMk/>
          <pc:sldMk cId="3815977434" sldId="360"/>
        </pc:sldMkLst>
        <pc:spChg chg="mod">
          <ac:chgData name="Alexandre" userId="292681fbcdc3e57d" providerId="LiveId" clId="{200CFEDF-4BCE-430B-BC1A-C0D33DFCF76A}" dt="2020-07-27T14:00:50.340" v="693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368194120" sldId="361"/>
        </pc:sldMkLst>
      </pc:sldChg>
      <pc:sldChg chg="add del">
        <pc:chgData name="Alexandre" userId="292681fbcdc3e57d" providerId="LiveId" clId="{200CFEDF-4BCE-430B-BC1A-C0D33DFCF76A}" dt="2020-07-27T13:50:44.694" v="186" actId="47"/>
        <pc:sldMkLst>
          <pc:docMk/>
          <pc:sldMk cId="4248424411" sldId="361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849236832" sldId="362"/>
        </pc:sldMkLst>
      </pc:sldChg>
      <pc:sldChg chg="modSp add mod">
        <pc:chgData name="Alexandre" userId="292681fbcdc3e57d" providerId="LiveId" clId="{200CFEDF-4BCE-430B-BC1A-C0D33DFCF76A}" dt="2020-07-27T13:53:16.097" v="247" actId="20577"/>
        <pc:sldMkLst>
          <pc:docMk/>
          <pc:sldMk cId="2997924155" sldId="363"/>
        </pc:sldMkLst>
        <pc:spChg chg="mod">
          <ac:chgData name="Alexandre" userId="292681fbcdc3e57d" providerId="LiveId" clId="{200CFEDF-4BCE-430B-BC1A-C0D33DFCF76A}" dt="2020-07-27T13:53:16.097" v="247" actId="20577"/>
          <ac:spMkLst>
            <pc:docMk/>
            <pc:sldMk cId="2997924155" sldId="363"/>
            <ac:spMk id="3" creationId="{D828A01E-223A-4F2C-8BB7-67CA1C144BCE}"/>
          </ac:spMkLst>
        </pc:spChg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3415053925" sldId="364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584775997" sldId="365"/>
        </pc:sldMkLst>
      </pc:sldChg>
      <pc:sldChg chg="modSp add mod">
        <pc:chgData name="Alexandre" userId="292681fbcdc3e57d" providerId="LiveId" clId="{200CFEDF-4BCE-430B-BC1A-C0D33DFCF76A}" dt="2020-07-27T13:52:56.269" v="241" actId="20577"/>
        <pc:sldMkLst>
          <pc:docMk/>
          <pc:sldMk cId="155128377" sldId="366"/>
        </pc:sldMkLst>
        <pc:spChg chg="mod">
          <ac:chgData name="Alexandre" userId="292681fbcdc3e57d" providerId="LiveId" clId="{200CFEDF-4BCE-430B-BC1A-C0D33DFCF76A}" dt="2020-07-27T13:52:56.269" v="241" actId="20577"/>
          <ac:spMkLst>
            <pc:docMk/>
            <pc:sldMk cId="155128377" sldId="366"/>
            <ac:spMk id="3" creationId="{21652583-07FB-4709-8464-FACF1DE40015}"/>
          </ac:spMkLst>
        </pc:spChg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3621826750" sldId="367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3411626906" sldId="368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383971656" sldId="369"/>
        </pc:sldMkLst>
      </pc:sldChg>
      <pc:sldChg chg="modSp add mod">
        <pc:chgData name="Alexandre" userId="292681fbcdc3e57d" providerId="LiveId" clId="{200CFEDF-4BCE-430B-BC1A-C0D33DFCF76A}" dt="2020-07-27T13:47:49.350" v="133" actId="20577"/>
        <pc:sldMkLst>
          <pc:docMk/>
          <pc:sldMk cId="3806286595" sldId="370"/>
        </pc:sldMkLst>
        <pc:spChg chg="mod">
          <ac:chgData name="Alexandre" userId="292681fbcdc3e57d" providerId="LiveId" clId="{200CFEDF-4BCE-430B-BC1A-C0D33DFCF76A}" dt="2020-07-27T13:47:49.350" v="133" actId="20577"/>
          <ac:spMkLst>
            <pc:docMk/>
            <pc:sldMk cId="3806286595" sldId="370"/>
            <ac:spMk id="3" creationId="{6D4CD2C9-6201-489B-ABE5-20D4E3029542}"/>
          </ac:spMkLst>
        </pc:spChg>
      </pc:sldChg>
      <pc:sldChg chg="add del">
        <pc:chgData name="Alexandre" userId="292681fbcdc3e57d" providerId="LiveId" clId="{200CFEDF-4BCE-430B-BC1A-C0D33DFCF76A}" dt="2020-07-27T13:48:01.695" v="134" actId="47"/>
        <pc:sldMkLst>
          <pc:docMk/>
          <pc:sldMk cId="3284011826" sldId="371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4197611849" sldId="371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828278669" sldId="372"/>
        </pc:sldMkLst>
      </pc:sldChg>
      <pc:sldChg chg="add">
        <pc:chgData name="Alexandre" userId="292681fbcdc3e57d" providerId="LiveId" clId="{200CFEDF-4BCE-430B-BC1A-C0D33DFCF76A}" dt="2020-07-27T13:46:19.955" v="35"/>
        <pc:sldMkLst>
          <pc:docMk/>
          <pc:sldMk cId="396833419" sldId="373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364868191" sldId="374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3409870550" sldId="375"/>
        </pc:sldMkLst>
      </pc:sldChg>
      <pc:sldChg chg="add">
        <pc:chgData name="Alexandre" userId="292681fbcdc3e57d" providerId="LiveId" clId="{200CFEDF-4BCE-430B-BC1A-C0D33DFCF76A}" dt="2020-07-27T13:54:30.884" v="250"/>
        <pc:sldMkLst>
          <pc:docMk/>
          <pc:sldMk cId="1463590662" sldId="376"/>
        </pc:sldMkLst>
      </pc:sldChg>
      <pc:sldChg chg="add">
        <pc:chgData name="Alexandre" userId="292681fbcdc3e57d" providerId="LiveId" clId="{200CFEDF-4BCE-430B-BC1A-C0D33DFCF76A}" dt="2020-07-27T13:54:30.884" v="250"/>
        <pc:sldMkLst>
          <pc:docMk/>
          <pc:sldMk cId="4043661232" sldId="377"/>
        </pc:sldMkLst>
      </pc:sldChg>
      <pc:sldChg chg="add">
        <pc:chgData name="Alexandre" userId="292681fbcdc3e57d" providerId="LiveId" clId="{200CFEDF-4BCE-430B-BC1A-C0D33DFCF76A}" dt="2020-07-27T13:54:30.884" v="250"/>
        <pc:sldMkLst>
          <pc:docMk/>
          <pc:sldMk cId="14605547" sldId="378"/>
        </pc:sldMkLst>
      </pc:sldChg>
      <pc:sldChg chg="add">
        <pc:chgData name="Alexandre" userId="292681fbcdc3e57d" providerId="LiveId" clId="{200CFEDF-4BCE-430B-BC1A-C0D33DFCF76A}" dt="2020-07-27T13:54:30.884" v="250"/>
        <pc:sldMkLst>
          <pc:docMk/>
          <pc:sldMk cId="2380578258" sldId="379"/>
        </pc:sldMkLst>
      </pc:sldChg>
      <pc:sldChg chg="add">
        <pc:chgData name="Alexandre" userId="292681fbcdc3e57d" providerId="LiveId" clId="{200CFEDF-4BCE-430B-BC1A-C0D33DFCF76A}" dt="2020-07-27T13:54:30.884" v="250"/>
        <pc:sldMkLst>
          <pc:docMk/>
          <pc:sldMk cId="203900853" sldId="380"/>
        </pc:sldMkLst>
      </pc:sldChg>
      <pc:sldChg chg="add del">
        <pc:chgData name="Alexandre" userId="292681fbcdc3e57d" providerId="LiveId" clId="{200CFEDF-4BCE-430B-BC1A-C0D33DFCF76A}" dt="2020-07-27T13:50:44.694" v="186" actId="47"/>
        <pc:sldMkLst>
          <pc:docMk/>
          <pc:sldMk cId="3619380595" sldId="386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594708537" sldId="387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888890280" sldId="388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813772227" sldId="390"/>
        </pc:sldMkLst>
      </pc:sldChg>
      <pc:sldChg chg="modSp add mod">
        <pc:chgData name="Alexandre" userId="292681fbcdc3e57d" providerId="LiveId" clId="{200CFEDF-4BCE-430B-BC1A-C0D33DFCF76A}" dt="2020-07-27T13:54:46.257" v="271" actId="20577"/>
        <pc:sldMkLst>
          <pc:docMk/>
          <pc:sldMk cId="798241376" sldId="391"/>
        </pc:sldMkLst>
        <pc:spChg chg="mod">
          <ac:chgData name="Alexandre" userId="292681fbcdc3e57d" providerId="LiveId" clId="{200CFEDF-4BCE-430B-BC1A-C0D33DFCF76A}" dt="2020-07-27T13:54:46.257" v="271" actId="20577"/>
          <ac:spMkLst>
            <pc:docMk/>
            <pc:sldMk cId="798241376" sldId="391"/>
            <ac:spMk id="3" creationId="{EAE1EAE9-52A7-4520-A732-D2E4F867DB2D}"/>
          </ac:spMkLst>
        </pc:spChg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3119207308" sldId="392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107226969" sldId="400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39532957" sldId="401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327779297" sldId="402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1219806857" sldId="403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1148020307" sldId="404"/>
        </pc:sldMkLst>
      </pc:sldChg>
      <pc:sldChg chg="add">
        <pc:chgData name="Alexandre" userId="292681fbcdc3e57d" providerId="LiveId" clId="{200CFEDF-4BCE-430B-BC1A-C0D33DFCF76A}" dt="2020-07-27T13:54:30.884" v="250"/>
        <pc:sldMkLst>
          <pc:docMk/>
          <pc:sldMk cId="580187430" sldId="405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1054469000" sldId="406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1733936140" sldId="407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96489473" sldId="408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4225803754" sldId="410"/>
        </pc:sldMkLst>
      </pc:sldChg>
      <pc:sldChg chg="modSp del mod">
        <pc:chgData name="Alexandre" userId="292681fbcdc3e57d" providerId="LiveId" clId="{200CFEDF-4BCE-430B-BC1A-C0D33DFCF76A}" dt="2020-07-27T13:51:40.102" v="187" actId="47"/>
        <pc:sldMkLst>
          <pc:docMk/>
          <pc:sldMk cId="1759119597" sldId="411"/>
        </pc:sldMkLst>
        <pc:spChg chg="mod">
          <ac:chgData name="Alexandre" userId="292681fbcdc3e57d" providerId="LiveId" clId="{200CFEDF-4BCE-430B-BC1A-C0D33DFCF76A}" dt="2020-07-27T13:46:43.512" v="66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1065732154" sldId="413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08797818" sldId="414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89781699" sldId="415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3325058457" sldId="416"/>
        </pc:sldMkLst>
      </pc:sldChg>
      <pc:sldChg chg="modSp del mod">
        <pc:chgData name="Alexandre" userId="292681fbcdc3e57d" providerId="LiveId" clId="{200CFEDF-4BCE-430B-BC1A-C0D33DFCF76A}" dt="2020-07-27T13:51:40.102" v="187" actId="47"/>
        <pc:sldMkLst>
          <pc:docMk/>
          <pc:sldMk cId="655158429" sldId="435"/>
        </pc:sldMkLst>
        <pc:spChg chg="mod">
          <ac:chgData name="Alexandre" userId="292681fbcdc3e57d" providerId="LiveId" clId="{200CFEDF-4BCE-430B-BC1A-C0D33DFCF76A}" dt="2020-07-27T13:46:51.482" v="94" actId="20577"/>
          <ac:spMkLst>
            <pc:docMk/>
            <pc:sldMk cId="655158429" sldId="435"/>
            <ac:spMk id="2" creationId="{2FACDA62-9AFB-45F2-A340-ECB3D5F072CF}"/>
          </ac:spMkLst>
        </pc:spChg>
      </pc:sldChg>
      <pc:sldChg chg="new del ord">
        <pc:chgData name="Alexandre" userId="292681fbcdc3e57d" providerId="LiveId" clId="{200CFEDF-4BCE-430B-BC1A-C0D33DFCF76A}" dt="2020-07-27T13:47:16.361" v="126" actId="47"/>
        <pc:sldMkLst>
          <pc:docMk/>
          <pc:sldMk cId="1650142658" sldId="436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727491855" sldId="436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2709494384" sldId="437"/>
        </pc:sldMkLst>
      </pc:sldChg>
      <pc:sldChg chg="add">
        <pc:chgData name="Alexandre" userId="292681fbcdc3e57d" providerId="LiveId" clId="{200CFEDF-4BCE-430B-BC1A-C0D33DFCF76A}" dt="2020-07-27T13:49:56.944" v="135"/>
        <pc:sldMkLst>
          <pc:docMk/>
          <pc:sldMk cId="760143278" sldId="438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3006154467" sldId="439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180013671" sldId="440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4207589212" sldId="441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383793225" sldId="442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1575065104" sldId="443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2160433768" sldId="444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323399485" sldId="445"/>
        </pc:sldMkLst>
      </pc:sldChg>
      <pc:sldChg chg="add">
        <pc:chgData name="Alexandre" userId="292681fbcdc3e57d" providerId="LiveId" clId="{200CFEDF-4BCE-430B-BC1A-C0D33DFCF76A}" dt="2020-07-27T13:51:43.514" v="188"/>
        <pc:sldMkLst>
          <pc:docMk/>
          <pc:sldMk cId="381755253" sldId="44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image" Target="../media/image1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hyperlink" Target="https://en.wikipedia.org/wiki/KISS_principle" TargetMode="Externa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hyperlink" Target="https://en.wikipedia.org/wiki/Don%27t_repeat_yourself" TargetMode="External"/><Relationship Id="rId5" Type="http://schemas.openxmlformats.org/officeDocument/2006/relationships/hyperlink" Target="https://www.tutlane.com/tutorial/csharp/csharp-properties-get-set" TargetMode="External"/><Relationship Id="rId4" Type="http://schemas.openxmlformats.org/officeDocument/2006/relationships/hyperlink" Target="https://en.wikipedia.org/wiki/GRASP_(object-oriented_design)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Programmation orientée objet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Les concepts OO</a:t>
            </a:r>
          </a:p>
        </p:txBody>
      </p:sp>
    </p:spTree>
    <p:extLst>
      <p:ext uri="{BB962C8B-B14F-4D97-AF65-F5344CB8AC3E}">
        <p14:creationId xmlns:p14="http://schemas.microsoft.com/office/powerpoint/2010/main" val="2674797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orientés objet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programmation orientée objet demande un mode de réflexion différent de la programmation séquentielle (procédurale) que nous avons vu jusqu’ici.</a:t>
            </a:r>
          </a:p>
          <a:p>
            <a:endParaRPr lang="fr-CA" dirty="0"/>
          </a:p>
          <a:p>
            <a:r>
              <a:rPr lang="fr-CA" dirty="0"/>
              <a:t>On ne doit plus imaginer un programme comme une simple séquence d’instruction, mais comme un ensemble d’objets qui communiquent entre eux.</a:t>
            </a:r>
          </a:p>
        </p:txBody>
      </p:sp>
    </p:spTree>
    <p:extLst>
      <p:ext uri="{BB962C8B-B14F-4D97-AF65-F5344CB8AC3E}">
        <p14:creationId xmlns:p14="http://schemas.microsoft.com/office/powerpoint/2010/main" val="2397648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Concepts orientés objet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L’objectif de la programmation orientée objet est donc de créer une représentation plus « conceptuelle » de notre code, et de s’éloigner de l’approche plus séquentielle que nous avons utilisé jusqu’à maintenant.</a:t>
            </a:r>
          </a:p>
        </p:txBody>
      </p:sp>
    </p:spTree>
    <p:extLst>
      <p:ext uri="{BB962C8B-B14F-4D97-AF65-F5344CB8AC3E}">
        <p14:creationId xmlns:p14="http://schemas.microsoft.com/office/powerpoint/2010/main" val="469314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Implémentation de code orientée objet</a:t>
            </a:r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89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9D2FB-02F1-4722-A5A8-5C7DBFEFE1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 code orientée objet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0471A-689C-410B-A98F-C0B8F54FD3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Maintenant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pu</a:t>
            </a:r>
            <a:r>
              <a:rPr lang="en-US" dirty="0"/>
              <a:t> </a:t>
            </a:r>
            <a:r>
              <a:rPr lang="en-US" dirty="0" err="1"/>
              <a:t>parler</a:t>
            </a:r>
            <a:r>
              <a:rPr lang="en-US" dirty="0"/>
              <a:t> de </a:t>
            </a:r>
            <a:r>
              <a:rPr lang="en-US" dirty="0" err="1"/>
              <a:t>l’idée</a:t>
            </a:r>
            <a:r>
              <a:rPr lang="en-US" dirty="0"/>
              <a:t> </a:t>
            </a:r>
            <a:r>
              <a:rPr lang="en-US" dirty="0" err="1"/>
              <a:t>générale</a:t>
            </a:r>
            <a:r>
              <a:rPr lang="en-US" dirty="0"/>
              <a:t> de la </a:t>
            </a:r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orientée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syntaxiques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construire</a:t>
            </a:r>
            <a:r>
              <a:rPr lang="en-US" dirty="0"/>
              <a:t> du code OO.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7597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9D2FB-02F1-4722-A5A8-5C7DBFEFE1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de code orientée objet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0471A-689C-410B-A98F-C0B8F54FD3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couvrir</a:t>
            </a:r>
            <a:r>
              <a:rPr lang="en-US" dirty="0"/>
              <a:t> les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suivants</a:t>
            </a:r>
            <a:endParaRPr lang="en-US" dirty="0"/>
          </a:p>
          <a:p>
            <a:pPr lvl="1"/>
            <a:r>
              <a:rPr lang="en-US" dirty="0"/>
              <a:t>Les classes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attributs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méthodes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constructeurs</a:t>
            </a:r>
            <a:endParaRPr lang="en-US" dirty="0"/>
          </a:p>
          <a:p>
            <a:pPr lvl="1"/>
            <a:r>
              <a:rPr lang="en-US" dirty="0" err="1"/>
              <a:t>L’instanciation</a:t>
            </a:r>
            <a:endParaRPr lang="en-US" dirty="0"/>
          </a:p>
          <a:p>
            <a:pPr lvl="1"/>
            <a:r>
              <a:rPr lang="en-US" dirty="0" err="1"/>
              <a:t>L’utilisation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endParaRPr lang="en-US" dirty="0"/>
          </a:p>
          <a:p>
            <a:pPr lvl="1"/>
            <a:r>
              <a:rPr lang="en-US" dirty="0"/>
              <a:t>Les relations </a:t>
            </a:r>
            <a:r>
              <a:rPr lang="en-US" dirty="0" err="1"/>
              <a:t>d’héritage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24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classes</a:t>
            </a:r>
          </a:p>
        </p:txBody>
      </p:sp>
    </p:spTree>
    <p:extLst>
      <p:ext uri="{BB962C8B-B14F-4D97-AF65-F5344CB8AC3E}">
        <p14:creationId xmlns:p14="http://schemas.microsoft.com/office/powerpoint/2010/main" val="570555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63D70-704E-4503-A9FB-123A604CC9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classes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83EA8-016C-4E95-A1CA-826E628240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“</a:t>
            </a:r>
            <a:r>
              <a:rPr lang="en-US" dirty="0" err="1"/>
              <a:t>classe</a:t>
            </a:r>
            <a:r>
              <a:rPr lang="en-US" dirty="0"/>
              <a:t>” </a:t>
            </a:r>
            <a:r>
              <a:rPr lang="en-US" dirty="0" err="1"/>
              <a:t>sert</a:t>
            </a:r>
            <a:r>
              <a:rPr lang="en-US" dirty="0"/>
              <a:t> de </a:t>
            </a:r>
            <a:r>
              <a:rPr lang="en-US" dirty="0" err="1"/>
              <a:t>contenir</a:t>
            </a:r>
            <a:r>
              <a:rPr lang="en-US" dirty="0"/>
              <a:t> dans 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la structure d’un </a:t>
            </a:r>
            <a:r>
              <a:rPr lang="en-US" dirty="0" err="1"/>
              <a:t>objet</a:t>
            </a:r>
            <a:r>
              <a:rPr lang="en-US" dirty="0"/>
              <a:t>.</a:t>
            </a:r>
          </a:p>
          <a:p>
            <a:r>
              <a:rPr lang="en-US" dirty="0"/>
              <a:t>Elle </a:t>
            </a:r>
            <a:r>
              <a:rPr lang="en-US" dirty="0" err="1"/>
              <a:t>servira</a:t>
            </a:r>
            <a:r>
              <a:rPr lang="en-US" dirty="0"/>
              <a:t> à </a:t>
            </a:r>
            <a:r>
              <a:rPr lang="en-US" dirty="0" err="1"/>
              <a:t>contenir</a:t>
            </a:r>
            <a:r>
              <a:rPr lang="en-US" dirty="0"/>
              <a:t> les </a:t>
            </a:r>
            <a:r>
              <a:rPr lang="en-US" dirty="0" err="1"/>
              <a:t>attributs</a:t>
            </a:r>
            <a:r>
              <a:rPr lang="en-US" dirty="0"/>
              <a:t> d’un </a:t>
            </a:r>
            <a:r>
              <a:rPr lang="en-US" dirty="0" err="1"/>
              <a:t>objet</a:t>
            </a:r>
            <a:r>
              <a:rPr lang="en-US" dirty="0"/>
              <a:t> (Nom, </a:t>
            </a:r>
            <a:r>
              <a:rPr lang="en-US" dirty="0" err="1"/>
              <a:t>prenom</a:t>
            </a:r>
            <a:r>
              <a:rPr lang="en-US" dirty="0"/>
              <a:t>, </a:t>
            </a:r>
            <a:r>
              <a:rPr lang="en-US" dirty="0" err="1"/>
              <a:t>âge</a:t>
            </a:r>
            <a:r>
              <a:rPr lang="en-US" dirty="0"/>
              <a:t>, etc.) </a:t>
            </a:r>
            <a:r>
              <a:rPr lang="en-US" dirty="0" err="1"/>
              <a:t>ainsi</a:t>
            </a:r>
            <a:r>
              <a:rPr lang="en-US" dirty="0"/>
              <a:t> que </a:t>
            </a:r>
            <a:r>
              <a:rPr lang="en-US" dirty="0" err="1"/>
              <a:t>ses</a:t>
            </a:r>
            <a:r>
              <a:rPr lang="en-US" dirty="0"/>
              <a:t> actions (Manger, </a:t>
            </a:r>
            <a:r>
              <a:rPr lang="en-US" dirty="0" err="1"/>
              <a:t>Dormir</a:t>
            </a:r>
            <a:r>
              <a:rPr lang="en-US" dirty="0"/>
              <a:t>, </a:t>
            </a:r>
            <a:r>
              <a:rPr lang="en-US" dirty="0" err="1"/>
              <a:t>Courir</a:t>
            </a:r>
            <a:r>
              <a:rPr lang="en-US" dirty="0"/>
              <a:t>, etc.)</a:t>
            </a:r>
          </a:p>
          <a:p>
            <a:r>
              <a:rPr lang="en-US" dirty="0" err="1"/>
              <a:t>Chaque</a:t>
            </a:r>
            <a:r>
              <a:rPr lang="en-US" dirty="0"/>
              <a:t> concept </a:t>
            </a:r>
            <a:r>
              <a:rPr lang="en-US" dirty="0" err="1"/>
              <a:t>devait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définit</a:t>
            </a:r>
            <a:r>
              <a:rPr lang="en-US" dirty="0"/>
              <a:t> doit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propre </a:t>
            </a:r>
            <a:r>
              <a:rPr lang="en-US" dirty="0" err="1"/>
              <a:t>classe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classe</a:t>
            </a:r>
            <a:r>
              <a:rPr lang="en-US" dirty="0"/>
              <a:t> &lt;nom de la </a:t>
            </a:r>
            <a:r>
              <a:rPr lang="en-US" dirty="0" err="1"/>
              <a:t>classe</a:t>
            </a:r>
            <a:r>
              <a:rPr lang="en-US" dirty="0"/>
              <a:t>&gt;: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7405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63D70-704E-4503-A9FB-123A604CC9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classes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83EA8-016C-4E95-A1CA-826E628240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792A7C-3D60-4677-B475-2BD08ACF2A3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8395" y="2866723"/>
            <a:ext cx="3172268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9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attributs</a:t>
            </a:r>
          </a:p>
        </p:txBody>
      </p:sp>
    </p:spTree>
    <p:extLst>
      <p:ext uri="{BB962C8B-B14F-4D97-AF65-F5344CB8AC3E}">
        <p14:creationId xmlns:p14="http://schemas.microsoft.com/office/powerpoint/2010/main" val="366122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2CA6-AE11-483B-B8C4-5A1BC420A7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E09BF-3FC2-4ADB-A3D1-77120B9D2A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r>
              <a:rPr lang="en-US" dirty="0"/>
              <a:t> servant à </a:t>
            </a:r>
            <a:r>
              <a:rPr lang="en-US" dirty="0" err="1"/>
              <a:t>représenter</a:t>
            </a:r>
            <a:r>
              <a:rPr lang="en-US" dirty="0"/>
              <a:t> les </a:t>
            </a:r>
            <a:r>
              <a:rPr lang="en-US" dirty="0" err="1"/>
              <a:t>caractéristiques</a:t>
            </a:r>
            <a:r>
              <a:rPr lang="en-US" dirty="0"/>
              <a:t> de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Une </a:t>
            </a:r>
            <a:r>
              <a:rPr lang="en-US" dirty="0" err="1"/>
              <a:t>Personne</a:t>
            </a:r>
            <a:r>
              <a:rPr lang="en-US" dirty="0"/>
              <a:t> a :</a:t>
            </a:r>
          </a:p>
          <a:p>
            <a:pPr lvl="2"/>
            <a:r>
              <a:rPr lang="en-US" dirty="0"/>
              <a:t>Un nom</a:t>
            </a:r>
          </a:p>
          <a:p>
            <a:pPr lvl="2"/>
            <a:r>
              <a:rPr lang="en-US" dirty="0"/>
              <a:t>Un </a:t>
            </a:r>
            <a:r>
              <a:rPr lang="en-US" dirty="0" err="1"/>
              <a:t>prénom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âge</a:t>
            </a:r>
            <a:endParaRPr lang="en-US" dirty="0"/>
          </a:p>
          <a:p>
            <a:pPr lvl="2"/>
            <a:r>
              <a:rPr lang="en-US" dirty="0"/>
              <a:t>Etc.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1598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2CA6-AE11-483B-B8C4-5A1BC420A7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E09BF-3FC2-4ADB-A3D1-77120B9D2A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</a:t>
            </a:r>
            <a:r>
              <a:rPr lang="en-US" dirty="0" err="1"/>
              <a:t>pourrait</a:t>
            </a:r>
            <a:r>
              <a:rPr lang="en-US" dirty="0"/>
              <a:t>-on </a:t>
            </a:r>
            <a:r>
              <a:rPr lang="en-US" dirty="0" err="1"/>
              <a:t>caractériser</a:t>
            </a:r>
            <a:r>
              <a:rPr lang="en-US" dirty="0"/>
              <a:t> les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Un </a:t>
            </a:r>
            <a:r>
              <a:rPr lang="en-US" dirty="0" err="1"/>
              <a:t>fichier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Une </a:t>
            </a:r>
            <a:r>
              <a:rPr lang="en-US" dirty="0" err="1"/>
              <a:t>maison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Une voiture?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2837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2CA6-AE11-483B-B8C4-5A1BC420A7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E09BF-3FC2-4ADB-A3D1-77120B9D2A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attributs</a:t>
            </a:r>
            <a:r>
              <a:rPr lang="en-US" dirty="0"/>
              <a:t>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ajouter</a:t>
            </a:r>
            <a:r>
              <a:rPr lang="en-US" dirty="0"/>
              <a:t>, 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dans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et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fournir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par </a:t>
            </a:r>
            <a:r>
              <a:rPr lang="en-US" dirty="0" err="1"/>
              <a:t>défaut</a:t>
            </a:r>
            <a:r>
              <a:rPr lang="en-US" dirty="0"/>
              <a:t> avec </a:t>
            </a:r>
            <a:r>
              <a:rPr lang="en-US" dirty="0" err="1"/>
              <a:t>l’opérateur</a:t>
            </a:r>
            <a:r>
              <a:rPr lang="en-US" dirty="0"/>
              <a:t> </a:t>
            </a:r>
            <a:r>
              <a:rPr lang="en-US" dirty="0" err="1"/>
              <a:t>d’assignation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class &lt;</a:t>
            </a:r>
            <a:r>
              <a:rPr lang="en-US" dirty="0" err="1"/>
              <a:t>classe</a:t>
            </a:r>
            <a:r>
              <a:rPr lang="en-US" dirty="0"/>
              <a:t>&gt;: </a:t>
            </a:r>
          </a:p>
          <a:p>
            <a:pPr marL="0" indent="0">
              <a:buNone/>
            </a:pPr>
            <a:r>
              <a:rPr lang="en-US" dirty="0"/>
              <a:t>	&lt;attribut1&gt; = &lt;valeur1&gt;</a:t>
            </a:r>
          </a:p>
          <a:p>
            <a:pPr marL="0" indent="0">
              <a:buNone/>
            </a:pPr>
            <a:r>
              <a:rPr lang="en-US" dirty="0"/>
              <a:t>	&lt;attribut2&gt; = &lt;valeur2&gt;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0998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2CA6-AE11-483B-B8C4-5A1BC420A7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attributs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E09BF-3FC2-4ADB-A3D1-77120B9D2A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A5B2D8-564F-4BD8-8A12-1BEE86DAF5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1" y="2792888"/>
            <a:ext cx="3627309" cy="124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21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méthodes</a:t>
            </a:r>
          </a:p>
        </p:txBody>
      </p:sp>
    </p:spTree>
    <p:extLst>
      <p:ext uri="{BB962C8B-B14F-4D97-AF65-F5344CB8AC3E}">
        <p14:creationId xmlns:p14="http://schemas.microsoft.com/office/powerpoint/2010/main" val="482305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A6C74-FA68-4392-A9EA-78D23DCB67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méthodes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CA3CC-C418-4445-8250-54ECAF9C49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Maintenant</a:t>
            </a:r>
            <a:r>
              <a:rPr lang="en-US" dirty="0"/>
              <a:t> que </a:t>
            </a:r>
            <a:r>
              <a:rPr lang="en-US" dirty="0" err="1"/>
              <a:t>notre</a:t>
            </a:r>
            <a:r>
              <a:rPr lang="en-US" dirty="0"/>
              <a:t> concept (la </a:t>
            </a:r>
            <a:r>
              <a:rPr lang="en-US" dirty="0" err="1"/>
              <a:t>classe</a:t>
            </a:r>
            <a:r>
              <a:rPr lang="en-US" dirty="0"/>
              <a:t>) et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caractéristiques</a:t>
            </a:r>
            <a:r>
              <a:rPr lang="en-US" dirty="0"/>
              <a:t> (</a:t>
            </a:r>
            <a:r>
              <a:rPr lang="en-US" dirty="0" err="1"/>
              <a:t>attributs</a:t>
            </a:r>
            <a:r>
              <a:rPr lang="en-US" dirty="0"/>
              <a:t>)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pu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définir</a:t>
            </a:r>
            <a:r>
              <a:rPr lang="en-US" dirty="0"/>
              <a:t>, nous </a:t>
            </a:r>
            <a:r>
              <a:rPr lang="en-US" dirty="0" err="1"/>
              <a:t>pouvons</a:t>
            </a:r>
            <a:r>
              <a:rPr lang="en-US" dirty="0"/>
              <a:t> commencer à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méthodes</a:t>
            </a:r>
            <a:r>
              <a:rPr lang="en-US" dirty="0"/>
              <a:t>.</a:t>
            </a:r>
          </a:p>
          <a:p>
            <a:r>
              <a:rPr lang="en-US" dirty="0"/>
              <a:t>Une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réalité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sera </a:t>
            </a:r>
            <a:r>
              <a:rPr lang="en-US" dirty="0" err="1"/>
              <a:t>liée</a:t>
            </a:r>
            <a:r>
              <a:rPr lang="en-US" dirty="0"/>
              <a:t> à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et qui </a:t>
            </a:r>
            <a:r>
              <a:rPr lang="en-US" dirty="0" err="1"/>
              <a:t>pourra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question.</a:t>
            </a:r>
          </a:p>
          <a:p>
            <a:r>
              <a:rPr lang="en-US" dirty="0"/>
              <a:t>Une </a:t>
            </a:r>
            <a:r>
              <a:rPr lang="en-US" dirty="0" err="1"/>
              <a:t>méthode</a:t>
            </a:r>
            <a:r>
              <a:rPr lang="en-US" dirty="0"/>
              <a:t> doit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représenter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action que </a:t>
            </a:r>
            <a:r>
              <a:rPr lang="en-US" dirty="0" err="1"/>
              <a:t>l’objet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faire (</a:t>
            </a:r>
            <a:r>
              <a:rPr lang="en-US" dirty="0" err="1"/>
              <a:t>Ouvrir</a:t>
            </a:r>
            <a:r>
              <a:rPr lang="en-US" dirty="0"/>
              <a:t>, </a:t>
            </a:r>
            <a:r>
              <a:rPr lang="en-US" dirty="0" err="1"/>
              <a:t>Courir</a:t>
            </a:r>
            <a:r>
              <a:rPr lang="en-US" dirty="0"/>
              <a:t>, </a:t>
            </a:r>
            <a:r>
              <a:rPr lang="en-US" dirty="0" err="1"/>
              <a:t>Etudier</a:t>
            </a:r>
            <a:r>
              <a:rPr lang="en-US" dirty="0"/>
              <a:t>, etc.)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9222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A6C74-FA68-4392-A9EA-78D23DCB67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méthodes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CA3CC-C418-4445-8250-54ECAF9C49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def &lt;</a:t>
            </a:r>
            <a:r>
              <a:rPr lang="en-US" dirty="0">
                <a:solidFill>
                  <a:srgbClr val="FFC000"/>
                </a:solidFill>
              </a:rPr>
              <a:t>nom de la </a:t>
            </a:r>
            <a:r>
              <a:rPr lang="en-US" dirty="0" err="1">
                <a:solidFill>
                  <a:srgbClr val="FFC000"/>
                </a:solidFill>
              </a:rPr>
              <a:t>méthode</a:t>
            </a:r>
            <a:r>
              <a:rPr lang="en-US" dirty="0"/>
              <a:t>&gt;(self, &lt;</a:t>
            </a:r>
            <a:r>
              <a:rPr lang="en-US" dirty="0" err="1">
                <a:solidFill>
                  <a:srgbClr val="FFC000"/>
                </a:solidFill>
              </a:rPr>
              <a:t>paramètre</a:t>
            </a:r>
            <a:r>
              <a:rPr lang="en-US" dirty="0">
                <a:solidFill>
                  <a:srgbClr val="FFC000"/>
                </a:solidFill>
              </a:rPr>
              <a:t> 1</a:t>
            </a:r>
            <a:r>
              <a:rPr lang="en-US" dirty="0"/>
              <a:t>&gt;, &lt;</a:t>
            </a:r>
            <a:r>
              <a:rPr lang="en-US" dirty="0" err="1">
                <a:solidFill>
                  <a:srgbClr val="FFC000"/>
                </a:solidFill>
              </a:rPr>
              <a:t>paramètre</a:t>
            </a:r>
            <a:r>
              <a:rPr lang="en-US" dirty="0">
                <a:solidFill>
                  <a:srgbClr val="FFC000"/>
                </a:solidFill>
              </a:rPr>
              <a:t> 2</a:t>
            </a:r>
            <a:r>
              <a:rPr lang="en-US" dirty="0"/>
              <a:t>&gt;, etc.):</a:t>
            </a:r>
          </a:p>
          <a:p>
            <a:pPr marL="0" indent="0">
              <a:buNone/>
            </a:pPr>
            <a:r>
              <a:rPr lang="en-US" dirty="0"/>
              <a:t>	&lt;</a:t>
            </a:r>
            <a:r>
              <a:rPr lang="en-US" dirty="0">
                <a:solidFill>
                  <a:srgbClr val="FFC000"/>
                </a:solidFill>
              </a:rPr>
              <a:t>code de la </a:t>
            </a:r>
            <a:r>
              <a:rPr lang="en-US" dirty="0" err="1">
                <a:solidFill>
                  <a:srgbClr val="FFC000"/>
                </a:solidFill>
              </a:rPr>
              <a:t>méthode</a:t>
            </a:r>
            <a:r>
              <a:rPr lang="en-US" dirty="0"/>
              <a:t>&gt;</a:t>
            </a:r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Porter attention au </a:t>
            </a:r>
            <a:r>
              <a:rPr lang="en-CA" dirty="0" err="1"/>
              <a:t>paramètre</a:t>
            </a:r>
            <a:r>
              <a:rPr lang="en-CA" dirty="0"/>
              <a:t> “self”, </a:t>
            </a:r>
            <a:r>
              <a:rPr lang="en-CA" dirty="0" err="1"/>
              <a:t>ce</a:t>
            </a:r>
            <a:r>
              <a:rPr lang="en-CA" dirty="0"/>
              <a:t> dernier </a:t>
            </a:r>
            <a:r>
              <a:rPr lang="en-CA" dirty="0" err="1"/>
              <a:t>représente</a:t>
            </a:r>
            <a:r>
              <a:rPr lang="en-CA" dirty="0"/>
              <a:t> </a:t>
            </a:r>
            <a:r>
              <a:rPr lang="en-CA" dirty="0" err="1"/>
              <a:t>l’objet</a:t>
            </a:r>
            <a:r>
              <a:rPr lang="en-CA" dirty="0"/>
              <a:t> </a:t>
            </a:r>
            <a:r>
              <a:rPr lang="en-CA" dirty="0" err="1"/>
              <a:t>lui-même</a:t>
            </a:r>
            <a:r>
              <a:rPr lang="en-CA" dirty="0"/>
              <a:t> et </a:t>
            </a:r>
            <a:r>
              <a:rPr lang="en-CA" dirty="0" err="1"/>
              <a:t>permettra</a:t>
            </a:r>
            <a:r>
              <a:rPr lang="en-CA" dirty="0"/>
              <a:t> </a:t>
            </a:r>
            <a:r>
              <a:rPr lang="en-CA" dirty="0" err="1"/>
              <a:t>d’accéder</a:t>
            </a:r>
            <a:r>
              <a:rPr lang="en-CA" dirty="0"/>
              <a:t> à </a:t>
            </a:r>
            <a:r>
              <a:rPr lang="en-CA" dirty="0" err="1"/>
              <a:t>ses</a:t>
            </a:r>
            <a:r>
              <a:rPr lang="en-CA" dirty="0"/>
              <a:t> </a:t>
            </a:r>
            <a:r>
              <a:rPr lang="en-CA" dirty="0" err="1"/>
              <a:t>attributs</a:t>
            </a:r>
            <a:r>
              <a:rPr lang="en-CA" dirty="0"/>
              <a:t>. Nous </a:t>
            </a:r>
            <a:r>
              <a:rPr lang="en-CA" dirty="0" err="1"/>
              <a:t>verrons</a:t>
            </a:r>
            <a:r>
              <a:rPr lang="en-CA" dirty="0"/>
              <a:t> sous </a:t>
            </a:r>
            <a:r>
              <a:rPr lang="en-CA" dirty="0" err="1"/>
              <a:t>peu</a:t>
            </a:r>
            <a:r>
              <a:rPr lang="en-CA" dirty="0"/>
              <a:t> comment </a:t>
            </a:r>
            <a:r>
              <a:rPr lang="en-CA" dirty="0" err="1"/>
              <a:t>procéder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3467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A6C74-FA68-4392-A9EA-78D23DCB67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méthodes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CA3CC-C418-4445-8250-54ECAF9C49E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572E20-2E38-4874-A2EA-6E284887DFE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578580"/>
            <a:ext cx="7855912" cy="254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88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constructeurs</a:t>
            </a:r>
          </a:p>
        </p:txBody>
      </p:sp>
    </p:spTree>
    <p:extLst>
      <p:ext uri="{BB962C8B-B14F-4D97-AF65-F5344CB8AC3E}">
        <p14:creationId xmlns:p14="http://schemas.microsoft.com/office/powerpoint/2010/main" val="1425839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03363-88AF-493B-8DBB-69B2F71E0D3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constructeurs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3C6F-9377-4214-B162-457859E74EF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constructeur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particulière</a:t>
            </a:r>
            <a:r>
              <a:rPr lang="en-US" dirty="0"/>
              <a:t> qui sera </a:t>
            </a:r>
            <a:r>
              <a:rPr lang="en-US" dirty="0" err="1"/>
              <a:t>exécutée</a:t>
            </a:r>
            <a:r>
              <a:rPr lang="en-US" dirty="0"/>
              <a:t> au moment de la </a:t>
            </a:r>
            <a:r>
              <a:rPr lang="en-US" dirty="0" err="1"/>
              <a:t>création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r>
              <a:rPr lang="en-US" dirty="0"/>
              <a:t>.</a:t>
            </a:r>
          </a:p>
          <a:p>
            <a:r>
              <a:rPr lang="en-US" dirty="0"/>
              <a:t>Il a pour </a:t>
            </a:r>
            <a:r>
              <a:rPr lang="en-US" dirty="0" err="1"/>
              <a:t>rôle</a:t>
            </a:r>
            <a:r>
              <a:rPr lang="en-US" dirty="0"/>
              <a:t> de </a:t>
            </a:r>
            <a:r>
              <a:rPr lang="en-US" dirty="0" err="1"/>
              <a:t>fournir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initiales</a:t>
            </a:r>
            <a:r>
              <a:rPr lang="en-US" dirty="0"/>
              <a:t> à </a:t>
            </a:r>
            <a:r>
              <a:rPr lang="en-US" dirty="0" err="1"/>
              <a:t>l’objet</a:t>
            </a:r>
            <a:r>
              <a:rPr lang="en-US" dirty="0"/>
              <a:t> qui sera </a:t>
            </a:r>
            <a:r>
              <a:rPr lang="en-US" dirty="0" err="1"/>
              <a:t>créé</a:t>
            </a:r>
            <a:r>
              <a:rPr lang="en-US" dirty="0"/>
              <a:t>.</a:t>
            </a:r>
          </a:p>
          <a:p>
            <a:r>
              <a:rPr lang="en-US" dirty="0"/>
              <a:t>Pour se faire, le </a:t>
            </a:r>
            <a:r>
              <a:rPr lang="en-US" dirty="0" err="1"/>
              <a:t>constructeur</a:t>
            </a:r>
            <a:r>
              <a:rPr lang="en-US" dirty="0"/>
              <a:t> (</a:t>
            </a:r>
            <a:r>
              <a:rPr lang="en-US" dirty="0" err="1"/>
              <a:t>comme</a:t>
            </a:r>
            <a:r>
              <a:rPr lang="en-US" dirty="0"/>
              <a:t> les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méthodes</a:t>
            </a:r>
            <a:r>
              <a:rPr lang="en-US" dirty="0"/>
              <a:t>) </a:t>
            </a:r>
            <a:r>
              <a:rPr lang="en-US" dirty="0" err="1"/>
              <a:t>pourra</a:t>
            </a:r>
            <a:r>
              <a:rPr lang="en-US" dirty="0"/>
              <a:t> utilise le </a:t>
            </a:r>
            <a:r>
              <a:rPr lang="en-US" dirty="0" err="1"/>
              <a:t>paramètre</a:t>
            </a:r>
            <a:r>
              <a:rPr lang="en-US" dirty="0"/>
              <a:t> “self”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d’accédé</a:t>
            </a:r>
            <a:r>
              <a:rPr lang="en-US" dirty="0"/>
              <a:t> aux </a:t>
            </a:r>
            <a:r>
              <a:rPr lang="en-US" dirty="0" err="1"/>
              <a:t>attributs</a:t>
            </a:r>
            <a:r>
              <a:rPr lang="en-US" dirty="0"/>
              <a:t> et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fournir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initiale</a:t>
            </a:r>
            <a:r>
              <a:rPr lang="en-US" dirty="0"/>
              <a:t>.</a:t>
            </a:r>
          </a:p>
          <a:p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obtenue</a:t>
            </a:r>
            <a:r>
              <a:rPr lang="en-US" dirty="0"/>
              <a:t> </a:t>
            </a:r>
            <a:r>
              <a:rPr lang="en-US" dirty="0" err="1"/>
              <a:t>typiquement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des </a:t>
            </a:r>
            <a:r>
              <a:rPr lang="en-US" dirty="0" err="1"/>
              <a:t>paramètres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pourrait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fixe </a:t>
            </a:r>
            <a:r>
              <a:rPr lang="en-US" dirty="0" err="1"/>
              <a:t>selon</a:t>
            </a:r>
            <a:r>
              <a:rPr lang="en-US" dirty="0"/>
              <a:t> la situation (par </a:t>
            </a:r>
            <a:r>
              <a:rPr lang="en-US" dirty="0" err="1"/>
              <a:t>exemple</a:t>
            </a:r>
            <a:r>
              <a:rPr lang="en-US" dirty="0"/>
              <a:t>, le </a:t>
            </a:r>
            <a:r>
              <a:rPr lang="en-US" dirty="0" err="1"/>
              <a:t>kilométrage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nouvelle voiture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0)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027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couvert le traitement des fichiers.</a:t>
            </a:r>
          </a:p>
          <a:p>
            <a:r>
              <a:rPr lang="fr-CA" dirty="0"/>
              <a:t>Comme nous avons vu, il est possible de manipuler les fichiers sur le disque de l’ordinateur et d’y inscrire du contenu (sous format texte par exemple).</a:t>
            </a:r>
          </a:p>
          <a:p>
            <a:endParaRPr lang="fr-CA" dirty="0"/>
          </a:p>
          <a:p>
            <a:r>
              <a:rPr lang="fr-CA" dirty="0"/>
              <a:t>Dans le cours d’aujourd’hui, nous allons faire une introduction à un concept majeur de la programmation d’aujourd’hui: La programmation orientée objet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03363-88AF-493B-8DBB-69B2F71E0D3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constructeurs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3C6F-9377-4214-B162-457859E74EF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def __</a:t>
            </a:r>
            <a:r>
              <a:rPr lang="en-US" dirty="0" err="1"/>
              <a:t>init</a:t>
            </a:r>
            <a:r>
              <a:rPr lang="en-US" dirty="0"/>
              <a:t>__(self, &lt;</a:t>
            </a:r>
            <a:r>
              <a:rPr lang="en-US" dirty="0" err="1">
                <a:solidFill>
                  <a:srgbClr val="FFC000"/>
                </a:solidFill>
              </a:rPr>
              <a:t>paramètres</a:t>
            </a:r>
            <a:r>
              <a:rPr lang="en-US" dirty="0"/>
              <a:t>&gt;):</a:t>
            </a:r>
          </a:p>
          <a:p>
            <a:pPr marL="0" indent="0">
              <a:buNone/>
            </a:pPr>
            <a:r>
              <a:rPr lang="en-US" dirty="0"/>
              <a:t>	this.&lt;</a:t>
            </a:r>
            <a:r>
              <a:rPr lang="en-US" dirty="0" err="1">
                <a:solidFill>
                  <a:srgbClr val="FFC000"/>
                </a:solidFill>
              </a:rPr>
              <a:t>attribut</a:t>
            </a:r>
            <a:r>
              <a:rPr lang="en-US" dirty="0">
                <a:solidFill>
                  <a:srgbClr val="FFC000"/>
                </a:solidFill>
              </a:rPr>
              <a:t> 1</a:t>
            </a:r>
            <a:r>
              <a:rPr lang="en-US" dirty="0"/>
              <a:t>&gt; = &lt;</a:t>
            </a:r>
            <a:r>
              <a:rPr lang="en-US" dirty="0" err="1">
                <a:solidFill>
                  <a:srgbClr val="FFC000"/>
                </a:solidFill>
              </a:rPr>
              <a:t>paramètre</a:t>
            </a:r>
            <a:r>
              <a:rPr lang="en-US" dirty="0">
                <a:solidFill>
                  <a:srgbClr val="FFC000"/>
                </a:solidFill>
              </a:rPr>
              <a:t> 1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	this.&lt;</a:t>
            </a:r>
            <a:r>
              <a:rPr lang="en-US" dirty="0" err="1">
                <a:solidFill>
                  <a:srgbClr val="FFC000"/>
                </a:solidFill>
              </a:rPr>
              <a:t>attribut</a:t>
            </a:r>
            <a:r>
              <a:rPr lang="en-US" dirty="0">
                <a:solidFill>
                  <a:srgbClr val="FFC000"/>
                </a:solidFill>
              </a:rPr>
              <a:t> 2</a:t>
            </a:r>
            <a:r>
              <a:rPr lang="en-US" dirty="0"/>
              <a:t>&gt; = &lt;</a:t>
            </a:r>
            <a:r>
              <a:rPr lang="en-US" dirty="0" err="1">
                <a:solidFill>
                  <a:srgbClr val="FFC000"/>
                </a:solidFill>
              </a:rPr>
              <a:t>paramètre</a:t>
            </a:r>
            <a:r>
              <a:rPr lang="en-US" dirty="0">
                <a:solidFill>
                  <a:srgbClr val="FFC000"/>
                </a:solidFill>
              </a:rPr>
              <a:t> 2</a:t>
            </a:r>
            <a:r>
              <a:rPr lang="en-US" dirty="0"/>
              <a:t>&gt;</a:t>
            </a:r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65106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03363-88AF-493B-8DBB-69B2F71E0D3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constructeurs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3C6F-9377-4214-B162-457859E74EF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73D9B-5C05-4B6E-87F4-631B7DC814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753909"/>
            <a:ext cx="4820323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10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L’instanciation</a:t>
            </a:r>
          </a:p>
        </p:txBody>
      </p:sp>
    </p:spTree>
    <p:extLst>
      <p:ext uri="{BB962C8B-B14F-4D97-AF65-F5344CB8AC3E}">
        <p14:creationId xmlns:p14="http://schemas.microsoft.com/office/powerpoint/2010/main" val="2259098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EA859-D8D1-4994-8737-ACB9EC028F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L’instanciation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AF20A-A5E6-494D-A664-6B6ADE55D25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Maintenant</a:t>
            </a:r>
            <a:r>
              <a:rPr lang="en-US" dirty="0"/>
              <a:t> que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complètement</a:t>
            </a:r>
            <a:r>
              <a:rPr lang="en-US" dirty="0"/>
              <a:t> </a:t>
            </a:r>
            <a:r>
              <a:rPr lang="en-US" dirty="0" err="1"/>
              <a:t>prête</a:t>
            </a:r>
            <a:r>
              <a:rPr lang="en-US" dirty="0"/>
              <a:t>, il </a:t>
            </a:r>
            <a:r>
              <a:rPr lang="en-US" dirty="0" err="1"/>
              <a:t>est</a:t>
            </a:r>
            <a:r>
              <a:rPr lang="en-US" dirty="0"/>
              <a:t> possible de </a:t>
            </a:r>
            <a:r>
              <a:rPr lang="en-US" dirty="0" err="1"/>
              <a:t>créer</a:t>
            </a:r>
            <a:r>
              <a:rPr lang="en-US" dirty="0"/>
              <a:t> des </a:t>
            </a:r>
            <a:r>
              <a:rPr lang="en-US" dirty="0" err="1"/>
              <a:t>objets</a:t>
            </a:r>
            <a:r>
              <a:rPr lang="en-US" dirty="0"/>
              <a:t>, que nous </a:t>
            </a:r>
            <a:r>
              <a:rPr lang="en-US" dirty="0" err="1"/>
              <a:t>appellerons</a:t>
            </a:r>
            <a:r>
              <a:rPr lang="en-US" dirty="0"/>
              <a:t> des “instances” de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Voici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:</a:t>
            </a:r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&lt;</a:t>
            </a:r>
            <a:r>
              <a:rPr lang="en-CA" dirty="0">
                <a:solidFill>
                  <a:srgbClr val="FFC000"/>
                </a:solidFill>
              </a:rPr>
              <a:t>variable</a:t>
            </a:r>
            <a:r>
              <a:rPr lang="en-CA" dirty="0"/>
              <a:t>&gt; = &lt;</a:t>
            </a:r>
            <a:r>
              <a:rPr lang="en-CA" dirty="0" err="1">
                <a:solidFill>
                  <a:srgbClr val="FFC000"/>
                </a:solidFill>
              </a:rPr>
              <a:t>Classe</a:t>
            </a:r>
            <a:r>
              <a:rPr lang="en-CA" dirty="0"/>
              <a:t>&gt;(&lt;</a:t>
            </a:r>
            <a:r>
              <a:rPr lang="en-CA" dirty="0" err="1">
                <a:solidFill>
                  <a:srgbClr val="FFC000"/>
                </a:solidFill>
              </a:rPr>
              <a:t>paramètres</a:t>
            </a:r>
            <a:r>
              <a:rPr lang="en-CA" dirty="0">
                <a:solidFill>
                  <a:srgbClr val="FFC000"/>
                </a:solidFill>
              </a:rPr>
              <a:t> du </a:t>
            </a:r>
            <a:r>
              <a:rPr lang="en-CA" dirty="0" err="1">
                <a:solidFill>
                  <a:srgbClr val="FFC000"/>
                </a:solidFill>
              </a:rPr>
              <a:t>constructeur</a:t>
            </a:r>
            <a:r>
              <a:rPr lang="en-CA" dirty="0"/>
              <a:t>&gt;)</a:t>
            </a:r>
          </a:p>
        </p:txBody>
      </p:sp>
    </p:spTree>
    <p:extLst>
      <p:ext uri="{BB962C8B-B14F-4D97-AF65-F5344CB8AC3E}">
        <p14:creationId xmlns:p14="http://schemas.microsoft.com/office/powerpoint/2010/main" val="41919307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EA859-D8D1-4994-8737-ACB9EC028F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L’instanciation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AF20A-A5E6-494D-A664-6B6ADE55D25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27B34-840F-4B76-BD10-233D158E7FB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6961" y="3023533"/>
            <a:ext cx="5630061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229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L’utilisation de l’objet</a:t>
            </a:r>
          </a:p>
        </p:txBody>
      </p:sp>
    </p:spTree>
    <p:extLst>
      <p:ext uri="{BB962C8B-B14F-4D97-AF65-F5344CB8AC3E}">
        <p14:creationId xmlns:p14="http://schemas.microsoft.com/office/powerpoint/2010/main" val="3361931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C4193-0193-4A64-8102-0A656BACC7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L’utilisation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F2CA-F888-44EE-A670-B5CE25F5E5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l’objet</a:t>
            </a:r>
            <a:r>
              <a:rPr lang="en-US" dirty="0"/>
              <a:t> </a:t>
            </a:r>
            <a:r>
              <a:rPr lang="en-US" dirty="0" err="1"/>
              <a:t>créé</a:t>
            </a:r>
            <a:r>
              <a:rPr lang="en-US" dirty="0"/>
              <a:t>, il sera possible </a:t>
            </a:r>
            <a:r>
              <a:rPr lang="en-US" dirty="0" err="1"/>
              <a:t>d’accéder</a:t>
            </a:r>
            <a:r>
              <a:rPr lang="en-US" dirty="0"/>
              <a:t> à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attributs</a:t>
            </a:r>
            <a:r>
              <a:rPr lang="en-US" dirty="0"/>
              <a:t> et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méthodes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>
                <a:solidFill>
                  <a:srgbClr val="FFC000"/>
                </a:solidFill>
              </a:rPr>
              <a:t>variable</a:t>
            </a:r>
            <a:r>
              <a:rPr lang="en-US" dirty="0"/>
              <a:t>&gt;.&lt;</a:t>
            </a:r>
            <a:r>
              <a:rPr lang="en-US" dirty="0" err="1">
                <a:solidFill>
                  <a:srgbClr val="FFC000"/>
                </a:solidFill>
              </a:rPr>
              <a:t>attribut</a:t>
            </a:r>
            <a:r>
              <a:rPr lang="en-US" dirty="0">
                <a:solidFill>
                  <a:srgbClr val="FFC000"/>
                </a:solidFill>
              </a:rPr>
              <a:t>/</a:t>
            </a:r>
            <a:r>
              <a:rPr lang="en-US" dirty="0" err="1">
                <a:solidFill>
                  <a:srgbClr val="FFC000"/>
                </a:solidFill>
              </a:rPr>
              <a:t>méthode</a:t>
            </a:r>
            <a:r>
              <a:rPr lang="en-US" dirty="0"/>
              <a:t>&gt;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9006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C4193-0193-4A64-8102-0A656BACC70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L’utilisation</a:t>
            </a:r>
            <a:r>
              <a:rPr lang="en-US" dirty="0"/>
              <a:t> de </a:t>
            </a:r>
            <a:r>
              <a:rPr lang="en-US" dirty="0" err="1"/>
              <a:t>l’objet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2F2CA-F888-44EE-A670-B5CE25F5E5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AE116F-AB0E-483E-9634-67508C4044C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651752"/>
            <a:ext cx="5677692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236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relations d’héritage</a:t>
            </a:r>
          </a:p>
        </p:txBody>
      </p:sp>
    </p:spTree>
    <p:extLst>
      <p:ext uri="{BB962C8B-B14F-4D97-AF65-F5344CB8AC3E}">
        <p14:creationId xmlns:p14="http://schemas.microsoft.com/office/powerpoint/2010/main" val="34260488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L’héritage est un concept majeur et l’orienté objet.</a:t>
            </a:r>
          </a:p>
          <a:p>
            <a:endParaRPr lang="fr-CA" dirty="0"/>
          </a:p>
          <a:p>
            <a:r>
              <a:rPr lang="fr-CA" dirty="0"/>
              <a:t>Il permet de créer une structure hiérarchique des concepts afin d’éviter de réécrire du code plusieurs fois.</a:t>
            </a:r>
          </a:p>
          <a:p>
            <a:endParaRPr lang="fr-CA" dirty="0"/>
          </a:p>
          <a:p>
            <a:r>
              <a:rPr lang="fr-CA" dirty="0"/>
              <a:t>Ce concept exploite les relations de </a:t>
            </a:r>
            <a:r>
              <a:rPr lang="fr-CA" u="sng" dirty="0"/>
              <a:t>généralisation</a:t>
            </a:r>
            <a:r>
              <a:rPr lang="fr-CA" dirty="0"/>
              <a:t> et </a:t>
            </a:r>
            <a:r>
              <a:rPr lang="fr-CA" u="sng" dirty="0"/>
              <a:t>spécialisation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924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3897" y="2669825"/>
            <a:ext cx="9404723" cy="1400530"/>
          </a:xfrm>
        </p:spPr>
        <p:txBody>
          <a:bodyPr/>
          <a:lstStyle/>
          <a:p>
            <a:r>
              <a:rPr lang="fr-CA" dirty="0"/>
              <a:t>Introduction à la programmation orientée objet (POO)</a:t>
            </a:r>
          </a:p>
        </p:txBody>
      </p:sp>
    </p:spTree>
    <p:extLst>
      <p:ext uri="{BB962C8B-B14F-4D97-AF65-F5344CB8AC3E}">
        <p14:creationId xmlns:p14="http://schemas.microsoft.com/office/powerpoint/2010/main" val="30061544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5693A-3EDA-4B6A-BE41-32ADD37C21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9B4CA-5F9E-4455-AB80-C09486ACCA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L'héritage exploite le principe que les objets appartenant à la même catégorie partagent des caractéristiques (attributs) et des actions (méthode).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976118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1BCEE-D7B0-4608-AFB9-B3243A62B43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5B97D-6F71-4F4B-AB3D-3E07252DD4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Par exemple:</a:t>
            </a:r>
          </a:p>
          <a:p>
            <a:pPr lvl="1"/>
            <a:r>
              <a:rPr lang="fr-CA" dirty="0"/>
              <a:t>Un </a:t>
            </a:r>
            <a:r>
              <a:rPr lang="fr-CA" u="sng" dirty="0"/>
              <a:t>jumelé</a:t>
            </a:r>
            <a:r>
              <a:rPr lang="fr-CA" dirty="0"/>
              <a:t>, une </a:t>
            </a:r>
            <a:r>
              <a:rPr lang="fr-CA" u="sng" dirty="0"/>
              <a:t>unifamiliale</a:t>
            </a:r>
            <a:r>
              <a:rPr lang="fr-CA" dirty="0"/>
              <a:t> et une </a:t>
            </a:r>
            <a:r>
              <a:rPr lang="fr-CA" u="sng" dirty="0"/>
              <a:t>maison en rangé</a:t>
            </a:r>
            <a:r>
              <a:rPr lang="fr-CA" dirty="0"/>
              <a:t>e sont tous des </a:t>
            </a:r>
            <a:r>
              <a:rPr lang="fr-CA" u="sng" dirty="0"/>
              <a:t>habitation</a:t>
            </a:r>
            <a:r>
              <a:rPr lang="fr-CA" dirty="0"/>
              <a:t>s.</a:t>
            </a:r>
          </a:p>
          <a:p>
            <a:endParaRPr lang="fr-CA" dirty="0"/>
          </a:p>
          <a:p>
            <a:r>
              <a:rPr lang="fr-CA" dirty="0"/>
              <a:t>Ils sont donc tous des caractéristiques en commun:</a:t>
            </a:r>
          </a:p>
          <a:p>
            <a:pPr lvl="1"/>
            <a:r>
              <a:rPr lang="fr-CA" dirty="0"/>
              <a:t>Nombre d'étages</a:t>
            </a:r>
          </a:p>
          <a:p>
            <a:pPr lvl="1"/>
            <a:r>
              <a:rPr lang="fr-CA" dirty="0"/>
              <a:t>Nombre de salles de bain</a:t>
            </a:r>
          </a:p>
          <a:p>
            <a:pPr lvl="1"/>
            <a:r>
              <a:rPr lang="fr-CA" dirty="0"/>
              <a:t>Nombre de chambres</a:t>
            </a:r>
          </a:p>
          <a:p>
            <a:pPr lvl="1"/>
            <a:r>
              <a:rPr lang="fr-CA" dirty="0"/>
              <a:t>Année de construction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727491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0B0E-F25E-4A43-BE5D-2C4547EB469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L'héritage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BD94E-DB1E-43B0-8205-CDF690137E4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Il pourrait donc être utile d'écrire tous ses éléments en commun dans une classe </a:t>
            </a:r>
            <a:r>
              <a:rPr lang="fr-CA" u="sng" dirty="0"/>
              <a:t>habitation</a:t>
            </a:r>
            <a:r>
              <a:rPr lang="fr-CA" dirty="0"/>
              <a:t>, et de </a:t>
            </a:r>
            <a:r>
              <a:rPr lang="fr-CA" u="sng" dirty="0"/>
              <a:t>dériver</a:t>
            </a:r>
            <a:r>
              <a:rPr lang="fr-CA" dirty="0"/>
              <a:t> les autres classes de celle-ci.</a:t>
            </a:r>
          </a:p>
          <a:p>
            <a:endParaRPr lang="fr-CA" dirty="0"/>
          </a:p>
          <a:p>
            <a:r>
              <a:rPr lang="fr-CA" dirty="0"/>
              <a:t>Dériver une classe d'une autre signifie qu'on lui associe une relation de spécialisation (un jumelé </a:t>
            </a:r>
            <a:r>
              <a:rPr lang="fr-CA" u="sng" dirty="0"/>
              <a:t>est une sorte</a:t>
            </a:r>
            <a:r>
              <a:rPr lang="fr-CA" dirty="0"/>
              <a:t> d'habitation)</a:t>
            </a:r>
          </a:p>
          <a:p>
            <a:endParaRPr lang="fr-CA" dirty="0"/>
          </a:p>
          <a:p>
            <a:r>
              <a:rPr lang="fr-CA" dirty="0"/>
              <a:t>On appelle cette relation: "est un" (</a:t>
            </a:r>
            <a:r>
              <a:rPr lang="fr-CA" dirty="0" err="1"/>
              <a:t>Is-a</a:t>
            </a:r>
            <a:r>
              <a:rPr lang="fr-CA" dirty="0"/>
              <a:t>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09494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Tentez de classer les concepts suivants:</a:t>
            </a:r>
          </a:p>
          <a:p>
            <a:pPr lvl="1"/>
            <a:r>
              <a:rPr lang="fr-CA" dirty="0"/>
              <a:t>Chat</a:t>
            </a:r>
          </a:p>
          <a:p>
            <a:pPr lvl="1"/>
            <a:r>
              <a:rPr lang="fr-CA" dirty="0"/>
              <a:t>Chien</a:t>
            </a:r>
          </a:p>
          <a:p>
            <a:pPr lvl="1"/>
            <a:r>
              <a:rPr lang="fr-CA" dirty="0"/>
              <a:t>Tulipe</a:t>
            </a:r>
          </a:p>
          <a:p>
            <a:pPr lvl="1"/>
            <a:r>
              <a:rPr lang="fr-CA" dirty="0"/>
              <a:t>Jonquille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601432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Tentez de classer les concepts suivants:</a:t>
            </a:r>
          </a:p>
          <a:p>
            <a:pPr lvl="1"/>
            <a:r>
              <a:rPr lang="fr-CA" dirty="0"/>
              <a:t>Être vivant</a:t>
            </a:r>
          </a:p>
          <a:p>
            <a:pPr lvl="1"/>
            <a:r>
              <a:rPr lang="fr-CA" dirty="0"/>
              <a:t>Animal		</a:t>
            </a:r>
            <a:r>
              <a:rPr lang="fr-CA" dirty="0">
                <a:sym typeface="Wingdings" panose="05000000000000000000" pitchFamily="2" charset="2"/>
              </a:rPr>
              <a:t> Être vivant</a:t>
            </a:r>
            <a:endParaRPr lang="fr-CA" dirty="0"/>
          </a:p>
          <a:p>
            <a:pPr lvl="1"/>
            <a:r>
              <a:rPr lang="fr-CA" dirty="0"/>
              <a:t>Plante		</a:t>
            </a:r>
            <a:r>
              <a:rPr lang="fr-CA" dirty="0">
                <a:sym typeface="Wingdings" panose="05000000000000000000" pitchFamily="2" charset="2"/>
              </a:rPr>
              <a:t> Être vivant</a:t>
            </a:r>
            <a:endParaRPr lang="fr-CA" dirty="0"/>
          </a:p>
          <a:p>
            <a:pPr lvl="1"/>
            <a:r>
              <a:rPr lang="fr-CA" dirty="0"/>
              <a:t>Chat			</a:t>
            </a:r>
            <a:r>
              <a:rPr lang="fr-CA" dirty="0">
                <a:sym typeface="Wingdings" panose="05000000000000000000" pitchFamily="2" charset="2"/>
              </a:rPr>
              <a:t> Animal</a:t>
            </a:r>
            <a:endParaRPr lang="fr-CA" dirty="0"/>
          </a:p>
          <a:p>
            <a:pPr lvl="1"/>
            <a:r>
              <a:rPr lang="fr-CA" dirty="0"/>
              <a:t>Chien		</a:t>
            </a:r>
            <a:r>
              <a:rPr lang="fr-CA" dirty="0">
                <a:sym typeface="Wingdings" panose="05000000000000000000" pitchFamily="2" charset="2"/>
              </a:rPr>
              <a:t> Animal</a:t>
            </a:r>
            <a:endParaRPr lang="fr-CA" dirty="0"/>
          </a:p>
          <a:p>
            <a:pPr lvl="1"/>
            <a:r>
              <a:rPr lang="fr-CA" dirty="0"/>
              <a:t>Tulipe		</a:t>
            </a:r>
            <a:r>
              <a:rPr lang="fr-CA" dirty="0">
                <a:sym typeface="Wingdings" panose="05000000000000000000" pitchFamily="2" charset="2"/>
              </a:rPr>
              <a:t> Plante</a:t>
            </a:r>
            <a:endParaRPr lang="fr-CA" dirty="0"/>
          </a:p>
          <a:p>
            <a:pPr lvl="1"/>
            <a:r>
              <a:rPr lang="fr-CA" dirty="0"/>
              <a:t>Jonquille		</a:t>
            </a:r>
            <a:r>
              <a:rPr lang="fr-CA" dirty="0">
                <a:sym typeface="Wingdings" panose="05000000000000000000" pitchFamily="2" charset="2"/>
              </a:rPr>
              <a:t> Plante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17404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BDDB-70D5-4B3C-BE79-D471E263926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A289D4-BA0F-4EEF-8B56-77D7B9812C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Résultat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B8EEB6-D68C-4BB8-976B-523753FB80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6878" y="2802870"/>
            <a:ext cx="671512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902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9F38F-67C1-4452-81D0-E0CB289936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47FFE-04C3-45D6-8847-1FE6795B2B2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comment </a:t>
            </a:r>
            <a:r>
              <a:rPr lang="en-US" dirty="0" err="1"/>
              <a:t>fonctionne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.</a:t>
            </a:r>
          </a:p>
          <a:p>
            <a:r>
              <a:rPr lang="en-US" dirty="0" err="1"/>
              <a:t>Concrètement</a:t>
            </a:r>
            <a:r>
              <a:rPr lang="en-US" dirty="0"/>
              <a:t>, on </a:t>
            </a:r>
            <a:r>
              <a:rPr lang="en-US" dirty="0" err="1"/>
              <a:t>peut</a:t>
            </a:r>
            <a:r>
              <a:rPr lang="en-US" dirty="0"/>
              <a:t> “faire </a:t>
            </a:r>
            <a:r>
              <a:rPr lang="en-US" dirty="0" err="1"/>
              <a:t>dériver</a:t>
            </a:r>
            <a:r>
              <a:rPr lang="en-US" dirty="0"/>
              <a:t>” (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sous-</a:t>
            </a:r>
            <a:r>
              <a:rPr lang="en-US" dirty="0" err="1"/>
              <a:t>classe</a:t>
            </a:r>
            <a:r>
              <a:rPr lang="en-US" dirty="0"/>
              <a:t>) avec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class &lt;</a:t>
            </a:r>
            <a:r>
              <a:rPr lang="en-US" dirty="0">
                <a:solidFill>
                  <a:srgbClr val="FFC000"/>
                </a:solidFill>
              </a:rPr>
              <a:t>sous-</a:t>
            </a:r>
            <a:r>
              <a:rPr lang="en-US" dirty="0" err="1">
                <a:solidFill>
                  <a:srgbClr val="FFC000"/>
                </a:solidFill>
              </a:rPr>
              <a:t>classe</a:t>
            </a:r>
            <a:r>
              <a:rPr lang="en-US" dirty="0"/>
              <a:t>&gt;(&lt;</a:t>
            </a:r>
            <a:r>
              <a:rPr lang="en-US" dirty="0" err="1">
                <a:solidFill>
                  <a:srgbClr val="FFC000"/>
                </a:solidFill>
              </a:rPr>
              <a:t>classe</a:t>
            </a:r>
            <a:r>
              <a:rPr lang="en-US" dirty="0">
                <a:solidFill>
                  <a:srgbClr val="FFC000"/>
                </a:solidFill>
              </a:rPr>
              <a:t> parent</a:t>
            </a:r>
            <a:r>
              <a:rPr lang="en-US" dirty="0"/>
              <a:t>&gt;):</a:t>
            </a:r>
          </a:p>
          <a:p>
            <a:pPr marL="0" indent="0">
              <a:buNone/>
            </a:pPr>
            <a:r>
              <a:rPr lang="en-US" dirty="0"/>
              <a:t>	&lt;</a:t>
            </a:r>
            <a:r>
              <a:rPr lang="en-US" dirty="0" err="1">
                <a:solidFill>
                  <a:srgbClr val="FFC000"/>
                </a:solidFill>
              </a:rPr>
              <a:t>contenu</a:t>
            </a:r>
            <a:r>
              <a:rPr lang="en-US" dirty="0">
                <a:solidFill>
                  <a:srgbClr val="FFC000"/>
                </a:solidFill>
              </a:rPr>
              <a:t> de la sous-</a:t>
            </a:r>
            <a:r>
              <a:rPr lang="en-US" dirty="0" err="1">
                <a:solidFill>
                  <a:srgbClr val="FFC000"/>
                </a:solidFill>
              </a:rPr>
              <a:t>classe</a:t>
            </a:r>
            <a:r>
              <a:rPr lang="en-US" dirty="0"/>
              <a:t>&gt;</a:t>
            </a:r>
          </a:p>
          <a:p>
            <a:endParaRPr lang="en-CA" dirty="0"/>
          </a:p>
          <a:p>
            <a:r>
              <a:rPr lang="en-CA" dirty="0" err="1"/>
              <a:t>Conséquemment</a:t>
            </a:r>
            <a:r>
              <a:rPr lang="en-CA" dirty="0"/>
              <a:t>, </a:t>
            </a:r>
            <a:r>
              <a:rPr lang="en-CA" dirty="0" err="1"/>
              <a:t>tous</a:t>
            </a:r>
            <a:r>
              <a:rPr lang="en-CA" dirty="0"/>
              <a:t> les </a:t>
            </a:r>
            <a:r>
              <a:rPr lang="en-CA" dirty="0" err="1"/>
              <a:t>éléments</a:t>
            </a:r>
            <a:r>
              <a:rPr lang="en-CA" dirty="0"/>
              <a:t> de la </a:t>
            </a:r>
            <a:r>
              <a:rPr lang="en-CA" dirty="0" err="1"/>
              <a:t>classe</a:t>
            </a:r>
            <a:r>
              <a:rPr lang="en-CA" dirty="0"/>
              <a:t> parents </a:t>
            </a:r>
            <a:r>
              <a:rPr lang="en-CA" dirty="0" err="1"/>
              <a:t>seront</a:t>
            </a:r>
            <a:r>
              <a:rPr lang="en-CA" dirty="0"/>
              <a:t> </a:t>
            </a:r>
            <a:r>
              <a:rPr lang="en-CA" dirty="0" err="1"/>
              <a:t>accessibles</a:t>
            </a:r>
            <a:r>
              <a:rPr lang="en-CA" dirty="0"/>
              <a:t> à la sous-</a:t>
            </a:r>
            <a:r>
              <a:rPr lang="en-CA" dirty="0" err="1"/>
              <a:t>classe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35906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9F38F-67C1-4452-81D0-E0CB289936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47FFE-04C3-45D6-8847-1FE6795B2B2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constructeur</a:t>
            </a:r>
            <a:r>
              <a:rPr lang="en-US" dirty="0"/>
              <a:t> a </a:t>
            </a:r>
            <a:r>
              <a:rPr lang="en-US" dirty="0" err="1"/>
              <a:t>toutefois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particularité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Puisque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doit </a:t>
            </a:r>
            <a:r>
              <a:rPr lang="en-US" dirty="0" err="1"/>
              <a:t>initialiser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</a:t>
            </a:r>
            <a:r>
              <a:rPr lang="en-US" dirty="0" err="1"/>
              <a:t>attributs</a:t>
            </a:r>
            <a:r>
              <a:rPr lang="en-US" dirty="0"/>
              <a:t>, il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constructeur</a:t>
            </a:r>
            <a:r>
              <a:rPr lang="en-US" dirty="0"/>
              <a:t> </a:t>
            </a:r>
            <a:r>
              <a:rPr lang="en-US" dirty="0" err="1"/>
              <a:t>fasse</a:t>
            </a:r>
            <a:r>
              <a:rPr lang="en-US" dirty="0"/>
              <a:t> </a:t>
            </a:r>
            <a:r>
              <a:rPr lang="en-US" dirty="0" err="1"/>
              <a:t>appel</a:t>
            </a:r>
            <a:r>
              <a:rPr lang="en-US" dirty="0"/>
              <a:t> au </a:t>
            </a:r>
            <a:r>
              <a:rPr lang="en-US" dirty="0" err="1"/>
              <a:t>constructeur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r>
              <a:rPr lang="en-US" dirty="0"/>
              <a:t> parent.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Pour se faire,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/>
              <a:t>super().__</a:t>
            </a:r>
            <a:r>
              <a:rPr lang="en-US" dirty="0" err="1"/>
              <a:t>init</a:t>
            </a:r>
            <a:r>
              <a:rPr lang="en-US" dirty="0"/>
              <a:t>__(&lt;</a:t>
            </a:r>
            <a:r>
              <a:rPr lang="en-US" dirty="0">
                <a:solidFill>
                  <a:srgbClr val="FFC000"/>
                </a:solidFill>
              </a:rPr>
              <a:t>param</a:t>
            </a:r>
            <a:r>
              <a:rPr lang="en-US" dirty="0"/>
              <a:t>&gt;)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53283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9F38F-67C1-4452-81D0-E0CB289936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47FFE-04C3-45D6-8847-1FE6795B2B2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Quelqu’un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?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72B6A4-CFCD-4056-8201-61143D9EBD3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15047" y="2571236"/>
            <a:ext cx="5163271" cy="36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67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9F38F-67C1-4452-81D0-E0CB289936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L’héritage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47FFE-04C3-45D6-8847-1FE6795B2B2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résumé</a:t>
            </a:r>
          </a:p>
          <a:p>
            <a:pPr lvl="1"/>
            <a:r>
              <a:rPr lang="en-US" dirty="0" err="1"/>
              <a:t>Etudiant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sous-</a:t>
            </a:r>
            <a:r>
              <a:rPr lang="en-US" dirty="0" err="1"/>
              <a:t>classe</a:t>
            </a:r>
            <a:r>
              <a:rPr lang="en-US" dirty="0"/>
              <a:t> de </a:t>
            </a:r>
            <a:r>
              <a:rPr lang="en-US" dirty="0" err="1"/>
              <a:t>personne</a:t>
            </a:r>
            <a:endParaRPr lang="en-US" dirty="0"/>
          </a:p>
          <a:p>
            <a:pPr lvl="1"/>
            <a:r>
              <a:rPr lang="en-US" dirty="0" err="1"/>
              <a:t>Personne</a:t>
            </a:r>
            <a:r>
              <a:rPr lang="en-US" dirty="0"/>
              <a:t> </a:t>
            </a:r>
            <a:r>
              <a:rPr lang="en-US" dirty="0" err="1"/>
              <a:t>fournit</a:t>
            </a:r>
            <a:r>
              <a:rPr lang="en-US" dirty="0"/>
              <a:t> </a:t>
            </a:r>
            <a:r>
              <a:rPr lang="en-US" dirty="0" err="1"/>
              <a:t>l’attribut</a:t>
            </a:r>
            <a:r>
              <a:rPr lang="en-US" dirty="0"/>
              <a:t> “age”, </a:t>
            </a:r>
            <a:r>
              <a:rPr lang="en-US" dirty="0" err="1"/>
              <a:t>tandis</a:t>
            </a:r>
            <a:r>
              <a:rPr lang="en-US" dirty="0"/>
              <a:t> que “</a:t>
            </a:r>
            <a:r>
              <a:rPr lang="en-US" dirty="0" err="1"/>
              <a:t>Etudiant</a:t>
            </a:r>
            <a:r>
              <a:rPr lang="en-US" dirty="0"/>
              <a:t>” </a:t>
            </a:r>
            <a:r>
              <a:rPr lang="en-US" dirty="0" err="1"/>
              <a:t>fournit</a:t>
            </a:r>
            <a:r>
              <a:rPr lang="en-US" dirty="0"/>
              <a:t> “nom” et “</a:t>
            </a:r>
            <a:r>
              <a:rPr lang="en-US" dirty="0" err="1"/>
              <a:t>prenom</a:t>
            </a:r>
            <a:r>
              <a:rPr lang="en-US" dirty="0"/>
              <a:t>”</a:t>
            </a:r>
          </a:p>
          <a:p>
            <a:pPr lvl="1"/>
            <a:r>
              <a:rPr lang="en-US" dirty="0" err="1"/>
              <a:t>Quand</a:t>
            </a:r>
            <a:r>
              <a:rPr lang="en-US" dirty="0"/>
              <a:t> on </a:t>
            </a:r>
            <a:r>
              <a:rPr lang="en-US" dirty="0" err="1"/>
              <a:t>crée</a:t>
            </a:r>
            <a:r>
              <a:rPr lang="en-US" dirty="0"/>
              <a:t> un </a:t>
            </a:r>
            <a:r>
              <a:rPr lang="en-US" dirty="0" err="1"/>
              <a:t>étudiant</a:t>
            </a:r>
            <a:r>
              <a:rPr lang="en-US" dirty="0"/>
              <a:t>, on doit faire </a:t>
            </a:r>
            <a:r>
              <a:rPr lang="en-US" dirty="0" err="1"/>
              <a:t>appel</a:t>
            </a:r>
            <a:r>
              <a:rPr lang="en-US" dirty="0"/>
              <a:t> au </a:t>
            </a:r>
            <a:r>
              <a:rPr lang="en-US" dirty="0" err="1"/>
              <a:t>constructeur</a:t>
            </a:r>
            <a:r>
              <a:rPr lang="en-US" dirty="0"/>
              <a:t> de “</a:t>
            </a:r>
            <a:r>
              <a:rPr lang="en-US" dirty="0" err="1"/>
              <a:t>Personne</a:t>
            </a:r>
            <a:r>
              <a:rPr lang="en-US" dirty="0"/>
              <a:t>” pour </a:t>
            </a:r>
            <a:r>
              <a:rPr lang="en-US" dirty="0" err="1"/>
              <a:t>procéder</a:t>
            </a:r>
            <a:r>
              <a:rPr lang="en-US" dirty="0"/>
              <a:t> à </a:t>
            </a:r>
            <a:r>
              <a:rPr lang="en-US" dirty="0" err="1"/>
              <a:t>l’initialisation</a:t>
            </a:r>
            <a:r>
              <a:rPr lang="en-US" dirty="0"/>
              <a:t> de </a:t>
            </a:r>
            <a:r>
              <a:rPr lang="en-US" dirty="0" err="1"/>
              <a:t>l’âge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Après coup, 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le champ “Age” </a:t>
            </a:r>
            <a:r>
              <a:rPr lang="en-US" dirty="0" err="1"/>
              <a:t>d’étudiant</a:t>
            </a:r>
            <a:r>
              <a:rPr lang="en-US" dirty="0"/>
              <a:t> </a:t>
            </a:r>
            <a:r>
              <a:rPr lang="en-US" dirty="0" err="1"/>
              <a:t>puisque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dernière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disponible dans </a:t>
            </a:r>
            <a:r>
              <a:rPr lang="en-US" dirty="0" err="1"/>
              <a:t>ses</a:t>
            </a:r>
            <a:r>
              <a:rPr lang="en-US" dirty="0"/>
              <a:t> sous-classes.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42F71E-93E8-41A5-9ED8-276B8F1B3F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1159" y="5138313"/>
            <a:ext cx="613495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142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programmation orientée objet est façon de concevoir des applications. </a:t>
            </a:r>
          </a:p>
          <a:p>
            <a:r>
              <a:rPr lang="fr-CA" dirty="0"/>
              <a:t>Elle permet de regrouper des segments de code et d’information dans une entité qu’on appelle </a:t>
            </a:r>
            <a:r>
              <a:rPr lang="fr-CA" u="sng" dirty="0"/>
              <a:t>objet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Le rôle de l’orienté objet est de faire un rapprochement entre la façon dont un programme informatique fonctionne et la réflexion conceptuelle humaine.</a:t>
            </a:r>
          </a:p>
        </p:txBody>
      </p:sp>
    </p:spTree>
    <p:extLst>
      <p:ext uri="{BB962C8B-B14F-4D97-AF65-F5344CB8AC3E}">
        <p14:creationId xmlns:p14="http://schemas.microsoft.com/office/powerpoint/2010/main" val="41477910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résumé, la programmation orientée objet offre un ensemble de concept permettant de créer du code qui est plus « compatible » avec la façon de penser des développeurs.</a:t>
            </a:r>
          </a:p>
          <a:p>
            <a:r>
              <a:rPr lang="fr-CA" dirty="0"/>
              <a:t>Ces avantages prennent particulièrement effet au fur et à mesure que l’application gagne en complexité.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D3130-D8B9-4B44-9477-3A7D048E00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1B90B-A3F0-4D3A-942C-FC6C71720B1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le </a:t>
            </a:r>
            <a:r>
              <a:rPr lang="en-US" dirty="0" err="1"/>
              <a:t>reste</a:t>
            </a:r>
            <a:r>
              <a:rPr lang="en-US" dirty="0"/>
              <a:t> du </a:t>
            </a:r>
            <a:r>
              <a:rPr lang="en-US" dirty="0" err="1"/>
              <a:t>cours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les </a:t>
            </a:r>
            <a:r>
              <a:rPr lang="en-US" dirty="0" err="1"/>
              <a:t>exercices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derniers</a:t>
            </a:r>
            <a:r>
              <a:rPr lang="en-US" dirty="0"/>
              <a:t> </a:t>
            </a:r>
            <a:r>
              <a:rPr lang="en-US" dirty="0" err="1"/>
              <a:t>incluront</a:t>
            </a:r>
            <a:r>
              <a:rPr lang="en-US" dirty="0"/>
              <a:t> des </a:t>
            </a:r>
            <a:r>
              <a:rPr lang="en-US" dirty="0" err="1"/>
              <a:t>exercices</a:t>
            </a:r>
            <a:r>
              <a:rPr lang="en-US" dirty="0"/>
              <a:t> des concepts </a:t>
            </a:r>
            <a:r>
              <a:rPr lang="en-US" dirty="0" err="1"/>
              <a:t>orientés</a:t>
            </a:r>
            <a:r>
              <a:rPr lang="en-US" dirty="0"/>
              <a:t> </a:t>
            </a:r>
            <a:r>
              <a:rPr lang="en-US" dirty="0" err="1"/>
              <a:t>objet</a:t>
            </a:r>
            <a:r>
              <a:rPr lang="en-US" dirty="0"/>
              <a:t>, </a:t>
            </a:r>
            <a:r>
              <a:rPr lang="en-US" dirty="0" err="1"/>
              <a:t>ainsi</a:t>
            </a:r>
            <a:r>
              <a:rPr lang="en-US" dirty="0"/>
              <a:t> que des </a:t>
            </a:r>
            <a:r>
              <a:rPr lang="en-US" dirty="0" err="1"/>
              <a:t>exercices</a:t>
            </a:r>
            <a:r>
              <a:rPr lang="en-US" dirty="0"/>
              <a:t> de pratique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préparation</a:t>
            </a:r>
            <a:r>
              <a:rPr lang="en-US" dirty="0"/>
              <a:t> à </a:t>
            </a:r>
            <a:r>
              <a:rPr lang="en-US" dirty="0" err="1"/>
              <a:t>l’examen</a:t>
            </a:r>
            <a:r>
              <a:rPr lang="en-US" dirty="0"/>
              <a:t> de la </a:t>
            </a:r>
            <a:r>
              <a:rPr lang="en-US" dirty="0" err="1"/>
              <a:t>semaine</a:t>
            </a:r>
            <a:r>
              <a:rPr lang="en-US" dirty="0"/>
              <a:t> </a:t>
            </a:r>
            <a:r>
              <a:rPr lang="en-US" dirty="0" err="1"/>
              <a:t>prochaine</a:t>
            </a:r>
            <a:r>
              <a:rPr lang="en-US" dirty="0"/>
              <a:t> qui </a:t>
            </a:r>
            <a:r>
              <a:rPr lang="en-US" dirty="0" err="1"/>
              <a:t>comptera</a:t>
            </a:r>
            <a:r>
              <a:rPr lang="en-US" dirty="0"/>
              <a:t> pour 25% de la note du </a:t>
            </a:r>
            <a:r>
              <a:rPr lang="en-US" dirty="0" err="1"/>
              <a:t>cours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278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r>
              <a:rPr lang="en-US" dirty="0"/>
              <a:t>, </a:t>
            </a:r>
            <a:r>
              <a:rPr lang="en-US" dirty="0" err="1"/>
              <a:t>ce</a:t>
            </a:r>
            <a:r>
              <a:rPr lang="en-US" dirty="0"/>
              <a:t> sera </a:t>
            </a:r>
            <a:r>
              <a:rPr lang="en-US" dirty="0" err="1"/>
              <a:t>l’examen</a:t>
            </a:r>
            <a:r>
              <a:rPr lang="en-US" dirty="0"/>
              <a:t> 2 qui </a:t>
            </a:r>
            <a:r>
              <a:rPr lang="en-US" dirty="0" err="1"/>
              <a:t>compte</a:t>
            </a:r>
            <a:r>
              <a:rPr lang="en-US" dirty="0"/>
              <a:t> pour 25% de la note du </a:t>
            </a:r>
            <a:r>
              <a:rPr lang="en-US" dirty="0" err="1"/>
              <a:t>cours</a:t>
            </a:r>
            <a:r>
              <a:rPr lang="en-US" dirty="0"/>
              <a:t>.</a:t>
            </a:r>
          </a:p>
          <a:p>
            <a:r>
              <a:rPr lang="en-US" dirty="0"/>
              <a:t>Ce dernier </a:t>
            </a:r>
            <a:r>
              <a:rPr lang="en-US" dirty="0" err="1"/>
              <a:t>couvrira</a:t>
            </a:r>
            <a:r>
              <a:rPr lang="en-US" dirty="0"/>
              <a:t> </a:t>
            </a:r>
            <a:r>
              <a:rPr lang="en-US" dirty="0" err="1"/>
              <a:t>toute</a:t>
            </a:r>
            <a:r>
              <a:rPr lang="en-US" dirty="0"/>
              <a:t> la matière </a:t>
            </a:r>
            <a:r>
              <a:rPr lang="en-US" dirty="0" err="1"/>
              <a:t>vue</a:t>
            </a:r>
            <a:r>
              <a:rPr lang="en-US" dirty="0"/>
              <a:t> du </a:t>
            </a:r>
            <a:r>
              <a:rPr lang="en-US" dirty="0" err="1"/>
              <a:t>cours</a:t>
            </a:r>
            <a:r>
              <a:rPr lang="en-US" dirty="0"/>
              <a:t> 1 au </a:t>
            </a:r>
            <a:r>
              <a:rPr lang="en-US" dirty="0" err="1"/>
              <a:t>cours</a:t>
            </a:r>
            <a:r>
              <a:rPr lang="en-US" dirty="0"/>
              <a:t> 8.</a:t>
            </a:r>
          </a:p>
          <a:p>
            <a:r>
              <a:rPr lang="en-US" dirty="0"/>
              <a:t>Il </a:t>
            </a:r>
            <a:r>
              <a:rPr lang="en-US" dirty="0" err="1"/>
              <a:t>n’inclut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pas la matière du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Bonne </a:t>
            </a:r>
            <a:r>
              <a:rPr lang="en-US" dirty="0" err="1"/>
              <a:t>préparation</a:t>
            </a:r>
            <a:r>
              <a:rPr lang="en-US" dirty="0"/>
              <a:t>!</a:t>
            </a:r>
            <a:endParaRPr lang="en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https://en.wikipedia.org/wiki/GRASP_(object-oriented_design)</a:t>
            </a:r>
            <a:endParaRPr lang="fr-CA" dirty="0"/>
          </a:p>
          <a:p>
            <a:r>
              <a:rPr lang="fr-CA" dirty="0">
                <a:hlinkClick r:id="rId5"/>
              </a:rPr>
              <a:t>https://www.tutlane.com/tutorial/csharp/csharp-properties-get-set</a:t>
            </a:r>
            <a:endParaRPr lang="fr-CA" dirty="0"/>
          </a:p>
          <a:p>
            <a:r>
              <a:rPr lang="fr-CA" dirty="0">
                <a:hlinkClick r:id="rId6"/>
              </a:rPr>
              <a:t>https://en.wikipedia.org/wiki/Don%27t_repeat_yourself</a:t>
            </a:r>
            <a:endParaRPr lang="fr-CA" dirty="0"/>
          </a:p>
          <a:p>
            <a:r>
              <a:rPr lang="fr-CA" dirty="0">
                <a:hlinkClick r:id="rId7"/>
              </a:rPr>
              <a:t>https://en.wikipedia.org/wiki/KISS_principle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C4C3-C9AB-4090-8E86-5DB876ADA8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C9D1C-7A1E-437B-8587-01225B32B58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Si j'avais à définir un objet réel, je pourrais le faire en expliquant ses </a:t>
            </a:r>
            <a:r>
              <a:rPr lang="fr-CA" u="sng" dirty="0"/>
              <a:t>actions</a:t>
            </a:r>
            <a:r>
              <a:rPr lang="fr-CA" dirty="0"/>
              <a:t> (démarrer, courir, etc.) et ses </a:t>
            </a:r>
            <a:r>
              <a:rPr lang="fr-CA" u="sng" dirty="0"/>
              <a:t>caractéristiques</a:t>
            </a:r>
            <a:r>
              <a:rPr lang="fr-CA" dirty="0"/>
              <a:t> (Ex. Couleur, grosseur, etc.).</a:t>
            </a:r>
          </a:p>
          <a:p>
            <a:endParaRPr lang="fr-CA" dirty="0"/>
          </a:p>
          <a:p>
            <a:r>
              <a:rPr lang="fr-CA" dirty="0"/>
              <a:t>Comment pourrait-on définir les objets suivants</a:t>
            </a:r>
          </a:p>
          <a:p>
            <a:pPr lvl="1"/>
            <a:r>
              <a:rPr lang="fr-CA" dirty="0"/>
              <a:t>Voiture?</a:t>
            </a:r>
          </a:p>
          <a:p>
            <a:pPr lvl="1"/>
            <a:r>
              <a:rPr lang="fr-CA" dirty="0"/>
              <a:t>Bureau?</a:t>
            </a:r>
          </a:p>
          <a:p>
            <a:pPr lvl="1"/>
            <a:r>
              <a:rPr lang="fr-CA" dirty="0"/>
              <a:t>Un chien?</a:t>
            </a:r>
          </a:p>
        </p:txBody>
      </p:sp>
    </p:spTree>
    <p:extLst>
      <p:ext uri="{BB962C8B-B14F-4D97-AF65-F5344CB8AC3E}">
        <p14:creationId xmlns:p14="http://schemas.microsoft.com/office/powerpoint/2010/main" val="1180013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474B-19A0-4941-80C2-B8A89D1A0C3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1FCEA-67A9-4F2E-960B-C472B788B73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De la même façon, comment puis-je définir les éléments informatiques suivant:</a:t>
            </a:r>
          </a:p>
          <a:p>
            <a:pPr lvl="1"/>
            <a:r>
              <a:rPr lang="fr-CA" dirty="0"/>
              <a:t>Un fichier?</a:t>
            </a:r>
          </a:p>
          <a:p>
            <a:pPr lvl="1"/>
            <a:r>
              <a:rPr lang="fr-CA" dirty="0"/>
              <a:t>Une fenêtre?</a:t>
            </a:r>
          </a:p>
          <a:p>
            <a:pPr lvl="1"/>
            <a:r>
              <a:rPr lang="fr-CA" dirty="0"/>
              <a:t>Une requête HTTP?</a:t>
            </a:r>
          </a:p>
          <a:p>
            <a:pPr lvl="1"/>
            <a:r>
              <a:rPr lang="fr-CA" dirty="0"/>
              <a:t>Une connexion réseau?</a:t>
            </a:r>
          </a:p>
        </p:txBody>
      </p:sp>
    </p:spTree>
    <p:extLst>
      <p:ext uri="{BB962C8B-B14F-4D97-AF65-F5344CB8AC3E}">
        <p14:creationId xmlns:p14="http://schemas.microsoft.com/office/powerpoint/2010/main" val="2909073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4B90-E559-4B74-909F-ECBB2B568D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 à la POO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4C326-90B3-4617-9554-1D4535B706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nous allons le voir, la programmation orientée objet permet de traiter de façon plus compréhensible les éléments d'un programme.</a:t>
            </a:r>
          </a:p>
        </p:txBody>
      </p:sp>
    </p:spTree>
    <p:extLst>
      <p:ext uri="{BB962C8B-B14F-4D97-AF65-F5344CB8AC3E}">
        <p14:creationId xmlns:p14="http://schemas.microsoft.com/office/powerpoint/2010/main" val="67064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Avantage de la POO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avantages de la POO sont les suivants</a:t>
            </a:r>
          </a:p>
          <a:p>
            <a:pPr lvl="1"/>
            <a:r>
              <a:rPr lang="fr-CA" dirty="0"/>
              <a:t>Meilleure conceptualisation</a:t>
            </a:r>
          </a:p>
          <a:p>
            <a:pPr lvl="1"/>
            <a:r>
              <a:rPr lang="fr-CA" dirty="0"/>
              <a:t>Meilleure modularité</a:t>
            </a:r>
          </a:p>
          <a:p>
            <a:pPr lvl="1"/>
            <a:r>
              <a:rPr lang="fr-CA" dirty="0"/>
              <a:t>Meilleure abstraction</a:t>
            </a:r>
          </a:p>
          <a:p>
            <a:pPr lvl="1"/>
            <a:r>
              <a:rPr lang="fr-CA" dirty="0"/>
              <a:t>Meilleure réutilisabilité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724624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8735</TotalTime>
  <Words>1608</Words>
  <Application>Microsoft Office PowerPoint</Application>
  <PresentationFormat>Widescreen</PresentationFormat>
  <Paragraphs>220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Century Gothic</vt:lpstr>
      <vt:lpstr>Wingdings 3</vt:lpstr>
      <vt:lpstr>4_Ion</vt:lpstr>
      <vt:lpstr>5_Ion</vt:lpstr>
      <vt:lpstr>Programmation orientée objet</vt:lpstr>
      <vt:lpstr>Rappel du dernier cours</vt:lpstr>
      <vt:lpstr>Rappel du dernier cours</vt:lpstr>
      <vt:lpstr>Introduction à la programmation orientée objet (POO)</vt:lpstr>
      <vt:lpstr>Introduction à la POO</vt:lpstr>
      <vt:lpstr>Introduction à la POO</vt:lpstr>
      <vt:lpstr>Introduction à la POO</vt:lpstr>
      <vt:lpstr>Introduction à la POO</vt:lpstr>
      <vt:lpstr>Avantage de la POO</vt:lpstr>
      <vt:lpstr>Les concepts OO</vt:lpstr>
      <vt:lpstr>Concepts orientés objet</vt:lpstr>
      <vt:lpstr>Concepts orientés objet</vt:lpstr>
      <vt:lpstr>Implémentation de code orientée objet</vt:lpstr>
      <vt:lpstr>Implémentation de code orientée objet</vt:lpstr>
      <vt:lpstr>Implémentation de code orientée objet</vt:lpstr>
      <vt:lpstr>Les classes</vt:lpstr>
      <vt:lpstr>Les classes</vt:lpstr>
      <vt:lpstr>Les classes</vt:lpstr>
      <vt:lpstr>Les attributs</vt:lpstr>
      <vt:lpstr>Les attributs</vt:lpstr>
      <vt:lpstr>Les attributs</vt:lpstr>
      <vt:lpstr>Les attributs</vt:lpstr>
      <vt:lpstr>Les attributs</vt:lpstr>
      <vt:lpstr>Les méthodes</vt:lpstr>
      <vt:lpstr>Les méthodes</vt:lpstr>
      <vt:lpstr>Les méthodes</vt:lpstr>
      <vt:lpstr>Les méthodes</vt:lpstr>
      <vt:lpstr>Les constructeurs</vt:lpstr>
      <vt:lpstr>Les constructeurs</vt:lpstr>
      <vt:lpstr>Les constructeurs</vt:lpstr>
      <vt:lpstr>Les constructeurs</vt:lpstr>
      <vt:lpstr>L’instanciation</vt:lpstr>
      <vt:lpstr>L’instanciation</vt:lpstr>
      <vt:lpstr>L’instanciation</vt:lpstr>
      <vt:lpstr>L’utilisation de l’objet</vt:lpstr>
      <vt:lpstr>L’utilisation de l’objet</vt:lpstr>
      <vt:lpstr>L’utilisation de l’objet</vt:lpstr>
      <vt:lpstr>Les relations d’héritage</vt:lpstr>
      <vt:lpstr>L’héritage</vt:lpstr>
      <vt:lpstr>L'héritage</vt:lpstr>
      <vt:lpstr>L'héritage</vt:lpstr>
      <vt:lpstr>L'héritage</vt:lpstr>
      <vt:lpstr>L’héritage</vt:lpstr>
      <vt:lpstr>L’héritage</vt:lpstr>
      <vt:lpstr>L’héritage</vt:lpstr>
      <vt:lpstr>L’héritage</vt:lpstr>
      <vt:lpstr>L’héritage</vt:lpstr>
      <vt:lpstr>L’héritage</vt:lpstr>
      <vt:lpstr>L’héritage</vt:lpstr>
      <vt:lpstr>Conclusion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479</cp:revision>
  <dcterms:created xsi:type="dcterms:W3CDTF">2019-01-03T23:05:02Z</dcterms:created>
  <dcterms:modified xsi:type="dcterms:W3CDTF">2020-11-15T23:56:25Z</dcterms:modified>
</cp:coreProperties>
</file>