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60" r:id="rId4"/>
    <p:sldId id="314" r:id="rId5"/>
    <p:sldId id="315" r:id="rId6"/>
    <p:sldId id="455" r:id="rId7"/>
    <p:sldId id="458" r:id="rId8"/>
    <p:sldId id="466" r:id="rId9"/>
    <p:sldId id="476" r:id="rId10"/>
    <p:sldId id="486" r:id="rId11"/>
    <p:sldId id="479" r:id="rId12"/>
    <p:sldId id="484" r:id="rId13"/>
    <p:sldId id="485" r:id="rId14"/>
    <p:sldId id="512" r:id="rId15"/>
    <p:sldId id="488" r:id="rId16"/>
    <p:sldId id="481" r:id="rId17"/>
    <p:sldId id="532" r:id="rId18"/>
    <p:sldId id="534" r:id="rId19"/>
    <p:sldId id="558" r:id="rId20"/>
    <p:sldId id="489" r:id="rId21"/>
    <p:sldId id="480" r:id="rId22"/>
    <p:sldId id="498" r:id="rId23"/>
    <p:sldId id="490" r:id="rId24"/>
    <p:sldId id="482" r:id="rId25"/>
    <p:sldId id="491" r:id="rId26"/>
    <p:sldId id="492" r:id="rId27"/>
    <p:sldId id="493" r:id="rId28"/>
    <p:sldId id="494" r:id="rId29"/>
    <p:sldId id="487" r:id="rId30"/>
    <p:sldId id="483" r:id="rId31"/>
    <p:sldId id="497" r:id="rId32"/>
    <p:sldId id="495" r:id="rId33"/>
    <p:sldId id="459" r:id="rId34"/>
    <p:sldId id="465" r:id="rId35"/>
    <p:sldId id="561" r:id="rId36"/>
    <p:sldId id="562" r:id="rId37"/>
    <p:sldId id="563" r:id="rId38"/>
    <p:sldId id="513" r:id="rId39"/>
    <p:sldId id="564" r:id="rId40"/>
    <p:sldId id="565" r:id="rId41"/>
    <p:sldId id="519" r:id="rId42"/>
    <p:sldId id="566" r:id="rId43"/>
    <p:sldId id="515" r:id="rId44"/>
    <p:sldId id="516" r:id="rId45"/>
    <p:sldId id="575" r:id="rId46"/>
    <p:sldId id="517" r:id="rId47"/>
    <p:sldId id="567" r:id="rId48"/>
    <p:sldId id="518" r:id="rId49"/>
    <p:sldId id="568" r:id="rId50"/>
    <p:sldId id="467" r:id="rId51"/>
    <p:sldId id="468" r:id="rId52"/>
    <p:sldId id="559" r:id="rId53"/>
    <p:sldId id="472" r:id="rId54"/>
    <p:sldId id="536" r:id="rId55"/>
    <p:sldId id="540" r:id="rId56"/>
    <p:sldId id="560" r:id="rId57"/>
    <p:sldId id="539" r:id="rId58"/>
    <p:sldId id="538" r:id="rId59"/>
    <p:sldId id="535" r:id="rId60"/>
    <p:sldId id="579" r:id="rId61"/>
    <p:sldId id="469" r:id="rId62"/>
    <p:sldId id="470" r:id="rId63"/>
    <p:sldId id="473" r:id="rId64"/>
    <p:sldId id="526" r:id="rId65"/>
    <p:sldId id="520" r:id="rId66"/>
    <p:sldId id="525" r:id="rId67"/>
    <p:sldId id="531" r:id="rId68"/>
    <p:sldId id="527" r:id="rId69"/>
    <p:sldId id="545" r:id="rId70"/>
    <p:sldId id="546" r:id="rId71"/>
    <p:sldId id="548" r:id="rId72"/>
    <p:sldId id="547" r:id="rId73"/>
    <p:sldId id="478" r:id="rId74"/>
    <p:sldId id="543" r:id="rId75"/>
    <p:sldId id="549" r:id="rId76"/>
    <p:sldId id="550" r:id="rId77"/>
    <p:sldId id="551" r:id="rId78"/>
    <p:sldId id="552" r:id="rId79"/>
    <p:sldId id="544" r:id="rId80"/>
    <p:sldId id="573" r:id="rId81"/>
    <p:sldId id="574" r:id="rId82"/>
    <p:sldId id="528" r:id="rId83"/>
    <p:sldId id="522" r:id="rId84"/>
    <p:sldId id="542" r:id="rId85"/>
    <p:sldId id="529" r:id="rId86"/>
    <p:sldId id="523" r:id="rId87"/>
    <p:sldId id="541" r:id="rId88"/>
    <p:sldId id="524" r:id="rId89"/>
    <p:sldId id="460" r:id="rId90"/>
    <p:sldId id="464" r:id="rId91"/>
    <p:sldId id="499" r:id="rId92"/>
    <p:sldId id="501" r:id="rId93"/>
    <p:sldId id="500" r:id="rId94"/>
    <p:sldId id="555" r:id="rId95"/>
    <p:sldId id="557" r:id="rId96"/>
    <p:sldId id="556" r:id="rId97"/>
    <p:sldId id="577" r:id="rId98"/>
    <p:sldId id="578" r:id="rId99"/>
    <p:sldId id="576" r:id="rId100"/>
    <p:sldId id="502" r:id="rId101"/>
    <p:sldId id="505" r:id="rId102"/>
    <p:sldId id="553" r:id="rId103"/>
    <p:sldId id="503" r:id="rId104"/>
    <p:sldId id="506" r:id="rId105"/>
    <p:sldId id="507" r:id="rId106"/>
    <p:sldId id="508" r:id="rId107"/>
    <p:sldId id="509" r:id="rId108"/>
    <p:sldId id="510" r:id="rId109"/>
    <p:sldId id="569" r:id="rId110"/>
    <p:sldId id="554" r:id="rId111"/>
    <p:sldId id="572" r:id="rId112"/>
    <p:sldId id="570" r:id="rId113"/>
    <p:sldId id="571" r:id="rId114"/>
    <p:sldId id="504" r:id="rId115"/>
    <p:sldId id="312" r:id="rId116"/>
    <p:sldId id="313" r:id="rId117"/>
    <p:sldId id="317" r:id="rId118"/>
    <p:sldId id="318" r:id="rId119"/>
    <p:sldId id="311" r:id="rId1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3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theme" Target="theme/theme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tableStyles" Target="tableStyles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presProps" Target="presProps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9/15/2026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9/15/2026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9/15/2026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9/15/2026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9/15/2026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9/15/2026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509A250-FF31-4206-8172-F9D3106AACB1}" type="datetimeFigureOut">
              <a:rPr lang="en-US" dirty="0"/>
              <a:t>9/15/2026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5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17.xml"/><Relationship Id="rId1" Type="http://schemas.openxmlformats.org/officeDocument/2006/relationships/tags" Target="../tags/tag216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19.xml"/><Relationship Id="rId1" Type="http://schemas.openxmlformats.org/officeDocument/2006/relationships/tags" Target="../tags/tag218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tags" Target="../tags/tag222.xml"/><Relationship Id="rId2" Type="http://schemas.openxmlformats.org/officeDocument/2006/relationships/tags" Target="../tags/tag221.xml"/><Relationship Id="rId1" Type="http://schemas.openxmlformats.org/officeDocument/2006/relationships/tags" Target="../tags/tag220.xml"/><Relationship Id="rId5" Type="http://schemas.openxmlformats.org/officeDocument/2006/relationships/image" Target="../media/image39.png"/><Relationship Id="rId4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tags" Target="../tags/tag225.xml"/><Relationship Id="rId2" Type="http://schemas.openxmlformats.org/officeDocument/2006/relationships/tags" Target="../tags/tag224.xml"/><Relationship Id="rId1" Type="http://schemas.openxmlformats.org/officeDocument/2006/relationships/tags" Target="../tags/tag223.xml"/><Relationship Id="rId5" Type="http://schemas.openxmlformats.org/officeDocument/2006/relationships/image" Target="../media/image40.png"/><Relationship Id="rId4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tags" Target="../tags/tag228.xml"/><Relationship Id="rId2" Type="http://schemas.openxmlformats.org/officeDocument/2006/relationships/tags" Target="../tags/tag227.xml"/><Relationship Id="rId1" Type="http://schemas.openxmlformats.org/officeDocument/2006/relationships/tags" Target="../tags/tag226.xml"/><Relationship Id="rId5" Type="http://schemas.openxmlformats.org/officeDocument/2006/relationships/image" Target="../media/image41.png"/><Relationship Id="rId4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tags" Target="../tags/tag231.xml"/><Relationship Id="rId2" Type="http://schemas.openxmlformats.org/officeDocument/2006/relationships/tags" Target="../tags/tag230.xml"/><Relationship Id="rId1" Type="http://schemas.openxmlformats.org/officeDocument/2006/relationships/tags" Target="../tags/tag229.xml"/><Relationship Id="rId5" Type="http://schemas.openxmlformats.org/officeDocument/2006/relationships/image" Target="../media/image42.png"/><Relationship Id="rId4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tags" Target="../tags/tag234.xml"/><Relationship Id="rId2" Type="http://schemas.openxmlformats.org/officeDocument/2006/relationships/tags" Target="../tags/tag233.xml"/><Relationship Id="rId1" Type="http://schemas.openxmlformats.org/officeDocument/2006/relationships/tags" Target="../tags/tag232.xml"/><Relationship Id="rId5" Type="http://schemas.openxmlformats.org/officeDocument/2006/relationships/image" Target="../media/image43.png"/><Relationship Id="rId4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tags" Target="../tags/tag237.xml"/><Relationship Id="rId2" Type="http://schemas.openxmlformats.org/officeDocument/2006/relationships/tags" Target="../tags/tag236.xml"/><Relationship Id="rId1" Type="http://schemas.openxmlformats.org/officeDocument/2006/relationships/tags" Target="../tags/tag235.xml"/><Relationship Id="rId5" Type="http://schemas.openxmlformats.org/officeDocument/2006/relationships/image" Target="../media/image44.png"/><Relationship Id="rId4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tags" Target="../tags/tag240.xml"/><Relationship Id="rId2" Type="http://schemas.openxmlformats.org/officeDocument/2006/relationships/tags" Target="../tags/tag239.xml"/><Relationship Id="rId1" Type="http://schemas.openxmlformats.org/officeDocument/2006/relationships/tags" Target="../tags/tag238.xml"/><Relationship Id="rId5" Type="http://schemas.openxmlformats.org/officeDocument/2006/relationships/image" Target="../media/image45.png"/><Relationship Id="rId4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8.xml"/><Relationship Id="rId1" Type="http://schemas.openxmlformats.org/officeDocument/2006/relationships/tags" Target="../tags/tag17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42.xml"/><Relationship Id="rId1" Type="http://schemas.openxmlformats.org/officeDocument/2006/relationships/tags" Target="../tags/tag241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tags" Target="../tags/tag245.xml"/><Relationship Id="rId2" Type="http://schemas.openxmlformats.org/officeDocument/2006/relationships/tags" Target="../tags/tag244.xml"/><Relationship Id="rId1" Type="http://schemas.openxmlformats.org/officeDocument/2006/relationships/tags" Target="../tags/tag243.xml"/><Relationship Id="rId5" Type="http://schemas.openxmlformats.org/officeDocument/2006/relationships/image" Target="../media/image46.png"/><Relationship Id="rId4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tags" Target="../tags/tag248.xml"/><Relationship Id="rId2" Type="http://schemas.openxmlformats.org/officeDocument/2006/relationships/tags" Target="../tags/tag247.xml"/><Relationship Id="rId1" Type="http://schemas.openxmlformats.org/officeDocument/2006/relationships/tags" Target="../tags/tag246.xml"/><Relationship Id="rId5" Type="http://schemas.openxmlformats.org/officeDocument/2006/relationships/image" Target="../media/image47.png"/><Relationship Id="rId4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50.xml"/><Relationship Id="rId1" Type="http://schemas.openxmlformats.org/officeDocument/2006/relationships/tags" Target="../tags/tag249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52.xml"/><Relationship Id="rId1" Type="http://schemas.openxmlformats.org/officeDocument/2006/relationships/tags" Target="../tags/tag251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53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55.xml"/><Relationship Id="rId1" Type="http://schemas.openxmlformats.org/officeDocument/2006/relationships/tags" Target="../tags/tag254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56.xml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58.xml"/><Relationship Id="rId1" Type="http://schemas.openxmlformats.org/officeDocument/2006/relationships/tags" Target="../tags/tag257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5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5" Type="http://schemas.openxmlformats.org/officeDocument/2006/relationships/image" Target="../media/image6.png"/><Relationship Id="rId4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5" Type="http://schemas.openxmlformats.org/officeDocument/2006/relationships/image" Target="../media/image7.png"/><Relationship Id="rId4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27.xml"/><Relationship Id="rId7" Type="http://schemas.openxmlformats.org/officeDocument/2006/relationships/image" Target="../media/image9.png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2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1.xml"/><Relationship Id="rId1" Type="http://schemas.openxmlformats.org/officeDocument/2006/relationships/tags" Target="../tags/tag3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tags" Target="../tags/tag34.xml"/><Relationship Id="rId2" Type="http://schemas.openxmlformats.org/officeDocument/2006/relationships/tags" Target="../tags/tag33.xml"/><Relationship Id="rId1" Type="http://schemas.openxmlformats.org/officeDocument/2006/relationships/tags" Target="../tags/tag32.xml"/><Relationship Id="rId5" Type="http://schemas.openxmlformats.org/officeDocument/2006/relationships/image" Target="../media/image10.png"/><Relationship Id="rId4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6.xml"/><Relationship Id="rId1" Type="http://schemas.openxmlformats.org/officeDocument/2006/relationships/tags" Target="../tags/tag3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5" Type="http://schemas.openxmlformats.org/officeDocument/2006/relationships/image" Target="../media/image11.png"/><Relationship Id="rId4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5" Type="http://schemas.openxmlformats.org/officeDocument/2006/relationships/image" Target="../media/image12.png"/><Relationship Id="rId4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tags" Target="../tags/tag46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5" Type="http://schemas.openxmlformats.org/officeDocument/2006/relationships/image" Target="../media/image13.png"/><Relationship Id="rId4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tags" Target="../tags/tag50.xml"/><Relationship Id="rId2" Type="http://schemas.openxmlformats.org/officeDocument/2006/relationships/tags" Target="../tags/tag49.xml"/><Relationship Id="rId1" Type="http://schemas.openxmlformats.org/officeDocument/2006/relationships/tags" Target="../tags/tag48.xml"/><Relationship Id="rId5" Type="http://schemas.openxmlformats.org/officeDocument/2006/relationships/image" Target="../media/image14.png"/><Relationship Id="rId4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tags" Target="../tags/tag58.xml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5" Type="http://schemas.openxmlformats.org/officeDocument/2006/relationships/image" Target="../media/image16.png"/><Relationship Id="rId4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.xml"/><Relationship Id="rId1" Type="http://schemas.openxmlformats.org/officeDocument/2006/relationships/tags" Target="../tags/tag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1.xml"/><Relationship Id="rId1" Type="http://schemas.openxmlformats.org/officeDocument/2006/relationships/tags" Target="../tags/tag6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tags" Target="../tags/tag64.xml"/><Relationship Id="rId2" Type="http://schemas.openxmlformats.org/officeDocument/2006/relationships/tags" Target="../tags/tag63.xml"/><Relationship Id="rId1" Type="http://schemas.openxmlformats.org/officeDocument/2006/relationships/tags" Target="../tags/tag62.xml"/><Relationship Id="rId5" Type="http://schemas.openxmlformats.org/officeDocument/2006/relationships/image" Target="../media/image17.png"/><Relationship Id="rId4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6.xml"/><Relationship Id="rId1" Type="http://schemas.openxmlformats.org/officeDocument/2006/relationships/tags" Target="../tags/tag6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9.xml"/><Relationship Id="rId1" Type="http://schemas.openxmlformats.org/officeDocument/2006/relationships/tags" Target="../tags/tag6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tags" Target="../tags/tag72.xml"/><Relationship Id="rId2" Type="http://schemas.openxmlformats.org/officeDocument/2006/relationships/tags" Target="../tags/tag71.xml"/><Relationship Id="rId1" Type="http://schemas.openxmlformats.org/officeDocument/2006/relationships/tags" Target="../tags/tag70.xml"/><Relationship Id="rId5" Type="http://schemas.openxmlformats.org/officeDocument/2006/relationships/image" Target="../media/image18.png"/><Relationship Id="rId4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4.xml"/><Relationship Id="rId1" Type="http://schemas.openxmlformats.org/officeDocument/2006/relationships/tags" Target="../tags/tag7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tags" Target="../tags/tag77.xml"/><Relationship Id="rId2" Type="http://schemas.openxmlformats.org/officeDocument/2006/relationships/tags" Target="../tags/tag76.xml"/><Relationship Id="rId1" Type="http://schemas.openxmlformats.org/officeDocument/2006/relationships/tags" Target="../tags/tag75.xml"/><Relationship Id="rId5" Type="http://schemas.openxmlformats.org/officeDocument/2006/relationships/image" Target="../media/image19.png"/><Relationship Id="rId4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tags" Target="../tags/tag80.xml"/><Relationship Id="rId2" Type="http://schemas.openxmlformats.org/officeDocument/2006/relationships/tags" Target="../tags/tag79.xml"/><Relationship Id="rId1" Type="http://schemas.openxmlformats.org/officeDocument/2006/relationships/tags" Target="../tags/tag78.xml"/><Relationship Id="rId5" Type="http://schemas.openxmlformats.org/officeDocument/2006/relationships/image" Target="../media/image20.png"/><Relationship Id="rId4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tags" Target="../tags/tag83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5" Type="http://schemas.openxmlformats.org/officeDocument/2006/relationships/image" Target="../media/image21.png"/><Relationship Id="rId4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tags" Target="../tags/tag86.xml"/><Relationship Id="rId2" Type="http://schemas.openxmlformats.org/officeDocument/2006/relationships/tags" Target="../tags/tag85.xml"/><Relationship Id="rId1" Type="http://schemas.openxmlformats.org/officeDocument/2006/relationships/tags" Target="../tags/tag84.xml"/><Relationship Id="rId5" Type="http://schemas.openxmlformats.org/officeDocument/2006/relationships/image" Target="../media/image22.png"/><Relationship Id="rId4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8.xml"/><Relationship Id="rId1" Type="http://schemas.openxmlformats.org/officeDocument/2006/relationships/tags" Target="../tags/tag8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0.xml"/><Relationship Id="rId1" Type="http://schemas.openxmlformats.org/officeDocument/2006/relationships/tags" Target="../tags/tag89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2.xml"/><Relationship Id="rId1" Type="http://schemas.openxmlformats.org/officeDocument/2006/relationships/tags" Target="../tags/tag9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4.xml"/><Relationship Id="rId1" Type="http://schemas.openxmlformats.org/officeDocument/2006/relationships/tags" Target="../tags/tag9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6.xml"/><Relationship Id="rId1" Type="http://schemas.openxmlformats.org/officeDocument/2006/relationships/tags" Target="../tags/tag9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8.xml"/><Relationship Id="rId1" Type="http://schemas.openxmlformats.org/officeDocument/2006/relationships/tags" Target="../tags/tag9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0.xml"/><Relationship Id="rId1" Type="http://schemas.openxmlformats.org/officeDocument/2006/relationships/tags" Target="../tags/tag99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2.xml"/><Relationship Id="rId1" Type="http://schemas.openxmlformats.org/officeDocument/2006/relationships/tags" Target="../tags/tag10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4.xml"/><Relationship Id="rId1" Type="http://schemas.openxmlformats.org/officeDocument/2006/relationships/tags" Target="../tags/tag10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.xml"/><Relationship Id="rId1" Type="http://schemas.openxmlformats.org/officeDocument/2006/relationships/tags" Target="../tags/tag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5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7.xml"/><Relationship Id="rId1" Type="http://schemas.openxmlformats.org/officeDocument/2006/relationships/tags" Target="../tags/tag10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9.xml"/><Relationship Id="rId1" Type="http://schemas.openxmlformats.org/officeDocument/2006/relationships/tags" Target="../tags/tag108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1.xml"/><Relationship Id="rId1" Type="http://schemas.openxmlformats.org/officeDocument/2006/relationships/tags" Target="../tags/tag110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tags" Target="../tags/tag114.xml"/><Relationship Id="rId2" Type="http://schemas.openxmlformats.org/officeDocument/2006/relationships/tags" Target="../tags/tag113.xml"/><Relationship Id="rId1" Type="http://schemas.openxmlformats.org/officeDocument/2006/relationships/tags" Target="../tags/tag112.xml"/><Relationship Id="rId5" Type="http://schemas.openxmlformats.org/officeDocument/2006/relationships/image" Target="../media/image23.png"/><Relationship Id="rId4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tags" Target="../tags/tag117.xml"/><Relationship Id="rId2" Type="http://schemas.openxmlformats.org/officeDocument/2006/relationships/tags" Target="../tags/tag116.xml"/><Relationship Id="rId1" Type="http://schemas.openxmlformats.org/officeDocument/2006/relationships/tags" Target="../tags/tag115.xml"/><Relationship Id="rId5" Type="http://schemas.openxmlformats.org/officeDocument/2006/relationships/image" Target="../media/image24.png"/><Relationship Id="rId4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tags" Target="../tags/tag120.xml"/><Relationship Id="rId2" Type="http://schemas.openxmlformats.org/officeDocument/2006/relationships/tags" Target="../tags/tag119.xml"/><Relationship Id="rId1" Type="http://schemas.openxmlformats.org/officeDocument/2006/relationships/tags" Target="../tags/tag118.xml"/><Relationship Id="rId5" Type="http://schemas.openxmlformats.org/officeDocument/2006/relationships/image" Target="../media/image25.png"/><Relationship Id="rId4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tags" Target="../tags/tag123.xml"/><Relationship Id="rId7" Type="http://schemas.openxmlformats.org/officeDocument/2006/relationships/image" Target="../media/image27.png"/><Relationship Id="rId2" Type="http://schemas.openxmlformats.org/officeDocument/2006/relationships/tags" Target="../tags/tag122.xml"/><Relationship Id="rId1" Type="http://schemas.openxmlformats.org/officeDocument/2006/relationships/tags" Target="../tags/tag121.xml"/><Relationship Id="rId6" Type="http://schemas.openxmlformats.org/officeDocument/2006/relationships/image" Target="../media/image26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24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tags" Target="../tags/tag127.xml"/><Relationship Id="rId2" Type="http://schemas.openxmlformats.org/officeDocument/2006/relationships/tags" Target="../tags/tag126.xml"/><Relationship Id="rId1" Type="http://schemas.openxmlformats.org/officeDocument/2006/relationships/tags" Target="../tags/tag125.xml"/><Relationship Id="rId5" Type="http://schemas.openxmlformats.org/officeDocument/2006/relationships/image" Target="../media/image28.png"/><Relationship Id="rId4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tags" Target="../tags/tag130.xml"/><Relationship Id="rId2" Type="http://schemas.openxmlformats.org/officeDocument/2006/relationships/tags" Target="../tags/tag129.xml"/><Relationship Id="rId1" Type="http://schemas.openxmlformats.org/officeDocument/2006/relationships/tags" Target="../tags/tag128.xml"/><Relationship Id="rId5" Type="http://schemas.openxmlformats.org/officeDocument/2006/relationships/image" Target="../media/image29.png"/><Relationship Id="rId4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.xml"/><Relationship Id="rId1" Type="http://schemas.openxmlformats.org/officeDocument/2006/relationships/tags" Target="../tags/tag9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tags" Target="../tags/tag133.xml"/><Relationship Id="rId2" Type="http://schemas.openxmlformats.org/officeDocument/2006/relationships/tags" Target="../tags/tag132.xml"/><Relationship Id="rId1" Type="http://schemas.openxmlformats.org/officeDocument/2006/relationships/tags" Target="../tags/tag131.xml"/><Relationship Id="rId5" Type="http://schemas.openxmlformats.org/officeDocument/2006/relationships/image" Target="../media/image30.png"/><Relationship Id="rId4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4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6.xml"/><Relationship Id="rId1" Type="http://schemas.openxmlformats.org/officeDocument/2006/relationships/tags" Target="../tags/tag135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8.xml"/><Relationship Id="rId1" Type="http://schemas.openxmlformats.org/officeDocument/2006/relationships/tags" Target="../tags/tag13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9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tags" Target="../tags/tag142.xml"/><Relationship Id="rId2" Type="http://schemas.openxmlformats.org/officeDocument/2006/relationships/tags" Target="../tags/tag141.xml"/><Relationship Id="rId1" Type="http://schemas.openxmlformats.org/officeDocument/2006/relationships/tags" Target="../tags/tag140.xml"/><Relationship Id="rId5" Type="http://schemas.openxmlformats.org/officeDocument/2006/relationships/image" Target="../media/image31.png"/><Relationship Id="rId4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tags" Target="../tags/tag145.xml"/><Relationship Id="rId2" Type="http://schemas.openxmlformats.org/officeDocument/2006/relationships/tags" Target="../tags/tag144.xml"/><Relationship Id="rId1" Type="http://schemas.openxmlformats.org/officeDocument/2006/relationships/tags" Target="../tags/tag143.xml"/><Relationship Id="rId5" Type="http://schemas.openxmlformats.org/officeDocument/2006/relationships/image" Target="../media/image32.png"/><Relationship Id="rId4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7.xml"/><Relationship Id="rId1" Type="http://schemas.openxmlformats.org/officeDocument/2006/relationships/tags" Target="../tags/tag146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8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0.xml"/><Relationship Id="rId1" Type="http://schemas.openxmlformats.org/officeDocument/2006/relationships/tags" Target="../tags/tag14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2.xml"/><Relationship Id="rId1" Type="http://schemas.openxmlformats.org/officeDocument/2006/relationships/tags" Target="../tags/tag151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tags" Target="../tags/tag155.xml"/><Relationship Id="rId2" Type="http://schemas.openxmlformats.org/officeDocument/2006/relationships/tags" Target="../tags/tag154.xml"/><Relationship Id="rId1" Type="http://schemas.openxmlformats.org/officeDocument/2006/relationships/tags" Target="../tags/tag153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56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8.xml"/><Relationship Id="rId1" Type="http://schemas.openxmlformats.org/officeDocument/2006/relationships/tags" Target="../tags/tag15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60.xml"/><Relationship Id="rId1" Type="http://schemas.openxmlformats.org/officeDocument/2006/relationships/tags" Target="../tags/tag159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62.xml"/><Relationship Id="rId1" Type="http://schemas.openxmlformats.org/officeDocument/2006/relationships/tags" Target="../tags/tag161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tags" Target="../tags/tag165.xml"/><Relationship Id="rId2" Type="http://schemas.openxmlformats.org/officeDocument/2006/relationships/tags" Target="../tags/tag164.xml"/><Relationship Id="rId1" Type="http://schemas.openxmlformats.org/officeDocument/2006/relationships/tags" Target="../tags/tag163.xml"/><Relationship Id="rId4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67.xml"/><Relationship Id="rId1" Type="http://schemas.openxmlformats.org/officeDocument/2006/relationships/tags" Target="../tags/tag166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69.xml"/><Relationship Id="rId1" Type="http://schemas.openxmlformats.org/officeDocument/2006/relationships/tags" Target="../tags/tag168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71.xml"/><Relationship Id="rId1" Type="http://schemas.openxmlformats.org/officeDocument/2006/relationships/tags" Target="../tags/tag170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73.xml"/><Relationship Id="rId1" Type="http://schemas.openxmlformats.org/officeDocument/2006/relationships/tags" Target="../tags/tag17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.xml"/><Relationship Id="rId1" Type="http://schemas.openxmlformats.org/officeDocument/2006/relationships/tags" Target="../tags/tag1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75.xml"/><Relationship Id="rId1" Type="http://schemas.openxmlformats.org/officeDocument/2006/relationships/tags" Target="../tags/tag174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tags" Target="../tags/tag178.xml"/><Relationship Id="rId2" Type="http://schemas.openxmlformats.org/officeDocument/2006/relationships/tags" Target="../tags/tag177.xml"/><Relationship Id="rId1" Type="http://schemas.openxmlformats.org/officeDocument/2006/relationships/tags" Target="../tags/tag176.xml"/><Relationship Id="rId5" Type="http://schemas.openxmlformats.org/officeDocument/2006/relationships/image" Target="../media/image33.png"/><Relationship Id="rId4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9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81.xml"/><Relationship Id="rId1" Type="http://schemas.openxmlformats.org/officeDocument/2006/relationships/tags" Target="../tags/tag180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tags" Target="../tags/tag184.xml"/><Relationship Id="rId2" Type="http://schemas.openxmlformats.org/officeDocument/2006/relationships/tags" Target="../tags/tag183.xml"/><Relationship Id="rId1" Type="http://schemas.openxmlformats.org/officeDocument/2006/relationships/tags" Target="../tags/tag182.xml"/><Relationship Id="rId5" Type="http://schemas.openxmlformats.org/officeDocument/2006/relationships/image" Target="../media/image34.png"/><Relationship Id="rId4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5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87.xml"/><Relationship Id="rId1" Type="http://schemas.openxmlformats.org/officeDocument/2006/relationships/tags" Target="../tags/tag186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tags" Target="../tags/tag190.xml"/><Relationship Id="rId2" Type="http://schemas.openxmlformats.org/officeDocument/2006/relationships/tags" Target="../tags/tag189.xml"/><Relationship Id="rId1" Type="http://schemas.openxmlformats.org/officeDocument/2006/relationships/tags" Target="../tags/tag188.xml"/><Relationship Id="rId5" Type="http://schemas.openxmlformats.org/officeDocument/2006/relationships/image" Target="../media/image35.png"/><Relationship Id="rId4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92.xml"/><Relationship Id="rId1" Type="http://schemas.openxmlformats.org/officeDocument/2006/relationships/tags" Target="../tags/tag191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.xml"/><Relationship Id="rId1" Type="http://schemas.openxmlformats.org/officeDocument/2006/relationships/tags" Target="../tags/tag14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95.xml"/><Relationship Id="rId1" Type="http://schemas.openxmlformats.org/officeDocument/2006/relationships/tags" Target="../tags/tag194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97.xml"/><Relationship Id="rId1" Type="http://schemas.openxmlformats.org/officeDocument/2006/relationships/tags" Target="../tags/tag196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8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00.xml"/><Relationship Id="rId1" Type="http://schemas.openxmlformats.org/officeDocument/2006/relationships/tags" Target="../tags/tag199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02.xml"/><Relationship Id="rId1" Type="http://schemas.openxmlformats.org/officeDocument/2006/relationships/tags" Target="../tags/tag201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tags" Target="../tags/tag205.xml"/><Relationship Id="rId2" Type="http://schemas.openxmlformats.org/officeDocument/2006/relationships/tags" Target="../tags/tag204.xml"/><Relationship Id="rId1" Type="http://schemas.openxmlformats.org/officeDocument/2006/relationships/tags" Target="../tags/tag203.xml"/><Relationship Id="rId5" Type="http://schemas.openxmlformats.org/officeDocument/2006/relationships/image" Target="../media/image36.png"/><Relationship Id="rId4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07.xml"/><Relationship Id="rId1" Type="http://schemas.openxmlformats.org/officeDocument/2006/relationships/tags" Target="../tags/tag206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09.xml"/><Relationship Id="rId1" Type="http://schemas.openxmlformats.org/officeDocument/2006/relationships/tags" Target="../tags/tag208.xml"/><Relationship Id="rId4" Type="http://schemas.openxmlformats.org/officeDocument/2006/relationships/image" Target="../media/image37.pn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11.xml"/><Relationship Id="rId1" Type="http://schemas.openxmlformats.org/officeDocument/2006/relationships/tags" Target="../tags/tag210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tags" Target="../tags/tag214.xml"/><Relationship Id="rId2" Type="http://schemas.openxmlformats.org/officeDocument/2006/relationships/tags" Target="../tags/tag213.xml"/><Relationship Id="rId1" Type="http://schemas.openxmlformats.org/officeDocument/2006/relationships/tags" Target="../tags/tag212.xml"/><Relationship Id="rId5" Type="http://schemas.openxmlformats.org/officeDocument/2006/relationships/image" Target="../media/image38.png"/><Relationship Id="rId4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Sécurité</a:t>
            </a:r>
            <a:r>
              <a:rPr lang="en-US" dirty="0"/>
              <a:t> des </a:t>
            </a:r>
            <a:r>
              <a:rPr lang="en-US" dirty="0" err="1"/>
              <a:t>utilisateurs</a:t>
            </a:r>
            <a:endParaRPr lang="fr-CA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/>
        <p:txBody>
          <a:bodyPr/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412553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9A9FB5-089C-CC38-A865-6A46232398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C6B482C-9D63-CE57-1ACC-B6618F6EA63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46111" y="2594669"/>
            <a:ext cx="9404723" cy="1400530"/>
          </a:xfrm>
        </p:spPr>
        <p:txBody>
          <a:bodyPr/>
          <a:lstStyle/>
          <a:p>
            <a:r>
              <a:rPr lang="fr-CA" dirty="0" err="1"/>
              <a:t>Adduser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737017252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6D1171-1A89-1F4F-6213-F82EFBB383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D33C38-8A1E-839C-BA45-A2964FD5707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46111" y="2594669"/>
            <a:ext cx="9404723" cy="1400530"/>
          </a:xfrm>
        </p:spPr>
        <p:txBody>
          <a:bodyPr/>
          <a:lstStyle/>
          <a:p>
            <a:r>
              <a:rPr lang="fr-CA" dirty="0"/>
              <a:t>Expiration du mot de passe</a:t>
            </a:r>
          </a:p>
        </p:txBody>
      </p:sp>
    </p:spTree>
    <p:extLst>
      <p:ext uri="{BB962C8B-B14F-4D97-AF65-F5344CB8AC3E}">
        <p14:creationId xmlns:p14="http://schemas.microsoft.com/office/powerpoint/2010/main" val="4111878156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3E465A-518E-B157-4765-800A815C4FE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Expiration du mot de passe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2769A5-FC17-00D7-8EF7-F415B44F0206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Pour limiter les risques liés à l’utilisation d’un mot de passe par un utilisateur non autorisé, il s’agit d’une bonne pratique de le changer à une certaine fréquence.</a:t>
            </a:r>
          </a:p>
          <a:p>
            <a:endParaRPr lang="fr-CA" dirty="0"/>
          </a:p>
          <a:p>
            <a:r>
              <a:rPr lang="fr-CA" dirty="0"/>
              <a:t>La fréquence exacte recommandée dépend de l’organisation et du type de système auquel il donne accès.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004623755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FA0354-4AB7-3CCD-AB17-E6C33E6F247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Expiration du mot de passe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3F29B4-E03D-1BF5-F574-BEE3818E0D9D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Dans cette section, nous couvrirons donc les opérations suivantes</a:t>
            </a:r>
          </a:p>
          <a:p>
            <a:pPr lvl="1"/>
            <a:r>
              <a:rPr lang="fr-CA" dirty="0"/>
              <a:t>Afficher les informations d’expiration du mot de passe d’un compte</a:t>
            </a:r>
          </a:p>
          <a:p>
            <a:pPr lvl="1"/>
            <a:r>
              <a:rPr lang="fr-CA" dirty="0"/>
              <a:t>Définir une durée maximale</a:t>
            </a:r>
          </a:p>
          <a:p>
            <a:pPr lvl="1"/>
            <a:r>
              <a:rPr lang="fr-CA" dirty="0"/>
              <a:t>Définir une durée minimale</a:t>
            </a:r>
          </a:p>
          <a:p>
            <a:pPr lvl="1"/>
            <a:r>
              <a:rPr lang="fr-CA" dirty="0"/>
              <a:t>Définir un avertissement d’expiration imminente</a:t>
            </a:r>
          </a:p>
          <a:p>
            <a:pPr lvl="1"/>
            <a:r>
              <a:rPr lang="fr-CA" dirty="0"/>
              <a:t>Obliger l’utilisateur à changer son mot de passe</a:t>
            </a:r>
          </a:p>
          <a:p>
            <a:pPr lvl="1"/>
            <a:r>
              <a:rPr lang="fr-CA" dirty="0"/>
              <a:t>Changement du mot de passe</a:t>
            </a:r>
          </a:p>
          <a:p>
            <a:pPr lvl="1"/>
            <a:r>
              <a:rPr lang="fr-CA" dirty="0"/>
              <a:t>Application de politique uniformisée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801685981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745DF0-ED80-A885-DE7E-0B35DAC242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0184F2-3CCF-5D67-797E-6EBEEF51026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Expiration du mot de passe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A98730-3903-49BF-44E6-736DAC7009FA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Pour afficher les informations sur l’expiration d’un mot de passe pour un utilisateur, on peut utiliser la commande:</a:t>
            </a:r>
          </a:p>
          <a:p>
            <a:pPr lvl="1"/>
            <a:r>
              <a:rPr lang="fr-CA" dirty="0" err="1"/>
              <a:t>chage</a:t>
            </a:r>
            <a:r>
              <a:rPr lang="fr-CA" dirty="0"/>
              <a:t> –l </a:t>
            </a:r>
            <a:r>
              <a:rPr lang="en-CA" dirty="0"/>
              <a:t>&lt;</a:t>
            </a:r>
            <a:r>
              <a:rPr lang="en-CA" dirty="0" err="1"/>
              <a:t>utilisateur</a:t>
            </a:r>
            <a:r>
              <a:rPr lang="en-CA" dirty="0"/>
              <a:t>&gt;</a:t>
            </a:r>
          </a:p>
          <a:p>
            <a:pPr lvl="1"/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301EAB-C478-DAEF-8354-2D67151D1D5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296864" y="3490700"/>
            <a:ext cx="6306430" cy="1781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558474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8C413F-9C4C-0769-D517-3BE2D5EF723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Durée minimum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52D5E5-B522-FDFE-EDE7-9C14310C8436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Pour </a:t>
            </a:r>
            <a:r>
              <a:rPr lang="en-CA" dirty="0" err="1"/>
              <a:t>définir</a:t>
            </a:r>
            <a:r>
              <a:rPr lang="en-CA" dirty="0"/>
              <a:t> la durée minimum </a:t>
            </a:r>
            <a:r>
              <a:rPr lang="en-CA" dirty="0" err="1"/>
              <a:t>qu’un</a:t>
            </a:r>
            <a:r>
              <a:rPr lang="en-CA" dirty="0"/>
              <a:t> </a:t>
            </a:r>
            <a:r>
              <a:rPr lang="en-CA" dirty="0" err="1"/>
              <a:t>utilisateur</a:t>
            </a:r>
            <a:r>
              <a:rPr lang="en-CA" dirty="0"/>
              <a:t> doit </a:t>
            </a:r>
            <a:r>
              <a:rPr lang="en-CA" dirty="0" err="1"/>
              <a:t>garder</a:t>
            </a:r>
            <a:r>
              <a:rPr lang="en-CA" dirty="0"/>
              <a:t> un mot de passe, on </a:t>
            </a:r>
            <a:r>
              <a:rPr lang="en-CA" dirty="0" err="1"/>
              <a:t>peut</a:t>
            </a:r>
            <a:r>
              <a:rPr lang="en-CA" dirty="0"/>
              <a:t> </a:t>
            </a:r>
            <a:r>
              <a:rPr lang="en-CA" dirty="0" err="1"/>
              <a:t>utiliser</a:t>
            </a:r>
            <a:r>
              <a:rPr lang="en-CA" dirty="0"/>
              <a:t> la </a:t>
            </a:r>
            <a:r>
              <a:rPr lang="en-CA" dirty="0" err="1"/>
              <a:t>commande</a:t>
            </a:r>
            <a:endParaRPr lang="en-CA" dirty="0"/>
          </a:p>
          <a:p>
            <a:pPr lvl="1"/>
            <a:r>
              <a:rPr lang="en-CA" dirty="0" err="1"/>
              <a:t>chage</a:t>
            </a:r>
            <a:r>
              <a:rPr lang="en-CA" dirty="0"/>
              <a:t> –m &lt;</a:t>
            </a:r>
            <a:r>
              <a:rPr lang="en-CA" dirty="0" err="1"/>
              <a:t>nombre_de_jour</a:t>
            </a:r>
            <a:r>
              <a:rPr lang="en-CA" dirty="0"/>
              <a:t>&gt; &lt;</a:t>
            </a:r>
            <a:r>
              <a:rPr lang="en-CA" dirty="0" err="1"/>
              <a:t>utilisateur</a:t>
            </a:r>
            <a:r>
              <a:rPr lang="en-CA" dirty="0"/>
              <a:t>&gt;</a:t>
            </a:r>
          </a:p>
          <a:p>
            <a:endParaRPr lang="en-CA" dirty="0"/>
          </a:p>
          <a:p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B8C14F-A0B8-3A75-00C8-21308C4780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742138" y="3429000"/>
            <a:ext cx="6306430" cy="3153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544270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BD62B8-EA17-FBB7-6E51-2057727412D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Durée maximum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C2AEC4-BBB5-6305-EDA5-943E234F04F2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Pour changer la durée maximum </a:t>
            </a:r>
            <a:r>
              <a:rPr lang="en-CA" dirty="0" err="1"/>
              <a:t>avant</a:t>
            </a:r>
            <a:r>
              <a:rPr lang="en-CA" dirty="0"/>
              <a:t> de </a:t>
            </a:r>
            <a:r>
              <a:rPr lang="en-CA" dirty="0" err="1"/>
              <a:t>pouvoir</a:t>
            </a:r>
            <a:r>
              <a:rPr lang="en-CA" dirty="0"/>
              <a:t> modifier le mot de passe, on </a:t>
            </a:r>
            <a:r>
              <a:rPr lang="en-CA" dirty="0" err="1"/>
              <a:t>peut</a:t>
            </a:r>
            <a:r>
              <a:rPr lang="en-CA" dirty="0"/>
              <a:t> </a:t>
            </a:r>
            <a:r>
              <a:rPr lang="en-CA" dirty="0" err="1"/>
              <a:t>utiliser</a:t>
            </a:r>
            <a:r>
              <a:rPr lang="en-CA" dirty="0"/>
              <a:t> la </a:t>
            </a:r>
            <a:r>
              <a:rPr lang="en-CA" dirty="0" err="1"/>
              <a:t>commande</a:t>
            </a:r>
            <a:r>
              <a:rPr lang="en-CA" dirty="0"/>
              <a:t> </a:t>
            </a:r>
            <a:r>
              <a:rPr lang="en-CA" dirty="0" err="1"/>
              <a:t>suivante</a:t>
            </a:r>
            <a:r>
              <a:rPr lang="en-CA" dirty="0"/>
              <a:t>:</a:t>
            </a:r>
          </a:p>
          <a:p>
            <a:pPr lvl="1"/>
            <a:r>
              <a:rPr lang="en-CA" dirty="0" err="1"/>
              <a:t>chage</a:t>
            </a:r>
            <a:r>
              <a:rPr lang="en-CA" dirty="0"/>
              <a:t> –M &lt;durée </a:t>
            </a:r>
            <a:r>
              <a:rPr lang="en-CA" dirty="0" err="1"/>
              <a:t>en</a:t>
            </a:r>
            <a:r>
              <a:rPr lang="en-CA" dirty="0"/>
              <a:t> jour&gt; &lt;</a:t>
            </a:r>
            <a:r>
              <a:rPr lang="en-CA" dirty="0" err="1"/>
              <a:t>utilisateur</a:t>
            </a:r>
            <a:r>
              <a:rPr lang="en-CA" dirty="0"/>
              <a:t>&gt;</a:t>
            </a:r>
          </a:p>
          <a:p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93CAD4F-85DD-D611-C7DB-3BE17C676CF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780281" y="3347330"/>
            <a:ext cx="6277851" cy="3057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092746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8736F9-D8AF-DC23-8973-3B4736F747C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Avertissement de l’expiration du mot de passe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A2B223-23CB-6073-1636-DE37990D4429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Pour </a:t>
            </a:r>
            <a:r>
              <a:rPr lang="en-CA" dirty="0" err="1"/>
              <a:t>s’assurer</a:t>
            </a:r>
            <a:r>
              <a:rPr lang="en-CA" dirty="0"/>
              <a:t> que </a:t>
            </a:r>
            <a:r>
              <a:rPr lang="en-CA" dirty="0" err="1"/>
              <a:t>l’utilisateur</a:t>
            </a:r>
            <a:r>
              <a:rPr lang="en-CA" dirty="0"/>
              <a:t> </a:t>
            </a:r>
            <a:r>
              <a:rPr lang="en-CA" dirty="0" err="1"/>
              <a:t>reçoive</a:t>
            </a:r>
            <a:r>
              <a:rPr lang="en-CA" dirty="0"/>
              <a:t> un </a:t>
            </a:r>
            <a:r>
              <a:rPr lang="en-CA" dirty="0" err="1"/>
              <a:t>avertissement</a:t>
            </a:r>
            <a:r>
              <a:rPr lang="en-CA" dirty="0"/>
              <a:t> dans les </a:t>
            </a:r>
            <a:r>
              <a:rPr lang="en-CA" dirty="0" err="1"/>
              <a:t>jours</a:t>
            </a:r>
            <a:r>
              <a:rPr lang="en-CA" dirty="0"/>
              <a:t> </a:t>
            </a:r>
            <a:r>
              <a:rPr lang="en-CA" dirty="0" err="1"/>
              <a:t>avant</a:t>
            </a:r>
            <a:r>
              <a:rPr lang="en-CA" dirty="0"/>
              <a:t> </a:t>
            </a:r>
            <a:r>
              <a:rPr lang="en-CA" dirty="0" err="1"/>
              <a:t>l’expiration</a:t>
            </a:r>
            <a:r>
              <a:rPr lang="en-CA" dirty="0"/>
              <a:t> de son mot de passe, on </a:t>
            </a:r>
            <a:r>
              <a:rPr lang="en-CA" dirty="0" err="1"/>
              <a:t>peut</a:t>
            </a:r>
            <a:r>
              <a:rPr lang="en-CA" dirty="0"/>
              <a:t> </a:t>
            </a:r>
            <a:r>
              <a:rPr lang="en-CA" dirty="0" err="1"/>
              <a:t>utiliser</a:t>
            </a:r>
            <a:r>
              <a:rPr lang="en-CA" dirty="0"/>
              <a:t> la </a:t>
            </a:r>
            <a:r>
              <a:rPr lang="en-CA" dirty="0" err="1"/>
              <a:t>commande</a:t>
            </a:r>
            <a:r>
              <a:rPr lang="en-CA" dirty="0"/>
              <a:t>:</a:t>
            </a:r>
          </a:p>
          <a:p>
            <a:pPr lvl="1"/>
            <a:r>
              <a:rPr lang="en-CA" dirty="0" err="1"/>
              <a:t>chage</a:t>
            </a:r>
            <a:r>
              <a:rPr lang="en-CA" dirty="0"/>
              <a:t> –W &lt;</a:t>
            </a:r>
            <a:r>
              <a:rPr lang="en-CA" dirty="0" err="1"/>
              <a:t>nombre</a:t>
            </a:r>
            <a:r>
              <a:rPr lang="en-CA" dirty="0"/>
              <a:t> de </a:t>
            </a:r>
            <a:r>
              <a:rPr lang="en-CA" dirty="0" err="1"/>
              <a:t>jours</a:t>
            </a:r>
            <a:r>
              <a:rPr lang="en-CA" dirty="0"/>
              <a:t>&gt; &lt;</a:t>
            </a:r>
            <a:r>
              <a:rPr lang="en-CA" dirty="0" err="1"/>
              <a:t>utilisateur</a:t>
            </a:r>
            <a:r>
              <a:rPr lang="en-CA" dirty="0"/>
              <a:t>&gt;</a:t>
            </a:r>
          </a:p>
          <a:p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A7A7F31-9D63-0D2B-9ED8-789D62701B08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494034" y="3545982"/>
            <a:ext cx="6277851" cy="3105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18634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880E4-8011-64DF-FACD-996525112E2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Forcer changement à la connexion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6498CE-4338-6B40-749A-2C31BF0CF81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Pour obliger </a:t>
            </a:r>
            <a:r>
              <a:rPr lang="en-CA" dirty="0" err="1"/>
              <a:t>l’utilisateur</a:t>
            </a:r>
            <a:r>
              <a:rPr lang="en-CA" dirty="0"/>
              <a:t> à changer son mot de passe à </a:t>
            </a:r>
            <a:r>
              <a:rPr lang="en-CA" dirty="0" err="1"/>
              <a:t>sa</a:t>
            </a:r>
            <a:r>
              <a:rPr lang="en-CA" dirty="0"/>
              <a:t> </a:t>
            </a:r>
            <a:r>
              <a:rPr lang="en-CA" dirty="0" err="1"/>
              <a:t>prochaine</a:t>
            </a:r>
            <a:r>
              <a:rPr lang="en-CA" dirty="0"/>
              <a:t> connexion, on </a:t>
            </a:r>
            <a:r>
              <a:rPr lang="en-CA" dirty="0" err="1"/>
              <a:t>peut</a:t>
            </a:r>
            <a:r>
              <a:rPr lang="en-CA" dirty="0"/>
              <a:t> </a:t>
            </a:r>
            <a:r>
              <a:rPr lang="en-CA" dirty="0" err="1"/>
              <a:t>utiliser</a:t>
            </a:r>
            <a:r>
              <a:rPr lang="en-CA" dirty="0"/>
              <a:t> la </a:t>
            </a:r>
            <a:r>
              <a:rPr lang="en-CA" dirty="0" err="1"/>
              <a:t>syntaxe</a:t>
            </a:r>
            <a:r>
              <a:rPr lang="en-CA" dirty="0"/>
              <a:t> </a:t>
            </a:r>
            <a:r>
              <a:rPr lang="en-CA" dirty="0" err="1"/>
              <a:t>suivante</a:t>
            </a:r>
            <a:r>
              <a:rPr lang="en-CA" dirty="0"/>
              <a:t>:</a:t>
            </a:r>
          </a:p>
          <a:p>
            <a:pPr lvl="1"/>
            <a:r>
              <a:rPr lang="en-CA" dirty="0" err="1"/>
              <a:t>chage</a:t>
            </a:r>
            <a:r>
              <a:rPr lang="en-CA" dirty="0"/>
              <a:t> –d 0 &lt;</a:t>
            </a:r>
            <a:r>
              <a:rPr lang="en-CA" dirty="0" err="1"/>
              <a:t>utilisateur</a:t>
            </a:r>
            <a:r>
              <a:rPr lang="en-CA" dirty="0"/>
              <a:t>&gt;</a:t>
            </a:r>
          </a:p>
          <a:p>
            <a:pPr lvl="1"/>
            <a:endParaRPr lang="en-CA" dirty="0"/>
          </a:p>
          <a:p>
            <a:r>
              <a:rPr lang="en-CA" dirty="0" err="1"/>
              <a:t>C’est</a:t>
            </a:r>
            <a:r>
              <a:rPr lang="en-CA" dirty="0"/>
              <a:t> </a:t>
            </a:r>
            <a:r>
              <a:rPr lang="en-CA" dirty="0" err="1"/>
              <a:t>particulièrement</a:t>
            </a:r>
            <a:r>
              <a:rPr lang="en-CA" dirty="0"/>
              <a:t> utile </a:t>
            </a:r>
            <a:r>
              <a:rPr lang="en-CA" dirty="0" err="1"/>
              <a:t>si</a:t>
            </a:r>
            <a:r>
              <a:rPr lang="en-CA" dirty="0"/>
              <a:t> </a:t>
            </a:r>
            <a:r>
              <a:rPr lang="en-CA" dirty="0" err="1"/>
              <a:t>l’administrateur</a:t>
            </a:r>
            <a:r>
              <a:rPr lang="en-CA" dirty="0"/>
              <a:t> </a:t>
            </a:r>
            <a:r>
              <a:rPr lang="en-CA" dirty="0" err="1"/>
              <a:t>lui</a:t>
            </a:r>
            <a:r>
              <a:rPr lang="en-CA" dirty="0"/>
              <a:t> a </a:t>
            </a:r>
            <a:r>
              <a:rPr lang="en-CA" dirty="0" err="1"/>
              <a:t>assigné</a:t>
            </a:r>
            <a:r>
              <a:rPr lang="en-CA" dirty="0"/>
              <a:t> un mot de passe </a:t>
            </a:r>
            <a:r>
              <a:rPr lang="en-CA" dirty="0" err="1"/>
              <a:t>temporaire</a:t>
            </a:r>
            <a:endParaRPr lang="en-CA" dirty="0"/>
          </a:p>
          <a:p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71FAEA2-A341-BD52-4926-FC1206FF0A4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555969" y="4547555"/>
            <a:ext cx="4182059" cy="752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796870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7B4F4-CAFD-7C78-E76E-91CB6D88DD0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Changer mot de passe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99A176-8C35-3720-1BEC-182E3BE75A14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Pour changer le mot de passe d’un utilisateur, utilisez la commande suivante:</a:t>
            </a:r>
          </a:p>
          <a:p>
            <a:pPr lvl="1"/>
            <a:r>
              <a:rPr lang="fr-CA" dirty="0" err="1"/>
              <a:t>passwd</a:t>
            </a:r>
            <a:r>
              <a:rPr lang="fr-CA" dirty="0"/>
              <a:t> (Si c’est votre propre mot de passe)</a:t>
            </a:r>
          </a:p>
          <a:p>
            <a:pPr lvl="1"/>
            <a:r>
              <a:rPr lang="fr-CA" dirty="0" err="1"/>
              <a:t>passwd</a:t>
            </a:r>
            <a:r>
              <a:rPr lang="fr-CA" dirty="0"/>
              <a:t> &lt;utilisateur&gt; (pour un autre utilisateur)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074182E-22AB-FAB9-3D13-E779C176A99F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637158" y="3991345"/>
            <a:ext cx="6277851" cy="1228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737797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CDA8A-D64C-9EAE-66D0-BD87FF805F9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Combiner les paramètres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D1263B-F54D-B754-FC36-91C500E2BDFA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 err="1"/>
              <a:t>Notez</a:t>
            </a:r>
            <a:r>
              <a:rPr lang="en-CA" dirty="0"/>
              <a:t> </a:t>
            </a:r>
            <a:r>
              <a:rPr lang="en-CA" dirty="0" err="1"/>
              <a:t>qu’il</a:t>
            </a:r>
            <a:r>
              <a:rPr lang="en-CA" dirty="0"/>
              <a:t> </a:t>
            </a:r>
            <a:r>
              <a:rPr lang="en-CA" dirty="0" err="1"/>
              <a:t>est</a:t>
            </a:r>
            <a:r>
              <a:rPr lang="en-CA" dirty="0"/>
              <a:t> possible de combiner </a:t>
            </a:r>
            <a:r>
              <a:rPr lang="en-CA" dirty="0" err="1"/>
              <a:t>plusieurs</a:t>
            </a:r>
            <a:r>
              <a:rPr lang="en-CA" dirty="0"/>
              <a:t> </a:t>
            </a:r>
            <a:r>
              <a:rPr lang="en-CA" dirty="0" err="1"/>
              <a:t>groupes</a:t>
            </a:r>
            <a:r>
              <a:rPr lang="en-CA" dirty="0"/>
              <a:t> de </a:t>
            </a:r>
            <a:r>
              <a:rPr lang="en-CA" dirty="0" err="1"/>
              <a:t>paramètres</a:t>
            </a:r>
            <a:r>
              <a:rPr lang="en-CA" dirty="0"/>
              <a:t> avec la </a:t>
            </a:r>
            <a:r>
              <a:rPr lang="en-CA" dirty="0" err="1"/>
              <a:t>commande</a:t>
            </a:r>
            <a:r>
              <a:rPr lang="en-CA" dirty="0"/>
              <a:t> “</a:t>
            </a:r>
            <a:r>
              <a:rPr lang="en-CA" dirty="0" err="1"/>
              <a:t>chage</a:t>
            </a:r>
            <a:r>
              <a:rPr lang="en-CA" dirty="0"/>
              <a:t>”.</a:t>
            </a:r>
          </a:p>
          <a:p>
            <a:r>
              <a:rPr lang="en-CA" dirty="0" err="1"/>
              <a:t>Exemple</a:t>
            </a:r>
            <a:r>
              <a:rPr lang="en-CA" dirty="0"/>
              <a:t>:</a:t>
            </a:r>
          </a:p>
          <a:p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DDD6288-EFBD-169E-7F5A-D7D2E0E7431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600589" y="3307152"/>
            <a:ext cx="6287377" cy="752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7255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D26EF3-81D6-2926-ECAD-9F08E4E008C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 err="1"/>
              <a:t>adduser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6D1504-84AA-BE60-8A0A-3DE3F179FBA3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 err="1"/>
              <a:t>adduser</a:t>
            </a:r>
            <a:r>
              <a:rPr lang="fr-CA" dirty="0"/>
              <a:t> est une commande qui sert à créer un nouveau compte utilisateur, mais à la différence de </a:t>
            </a:r>
            <a:r>
              <a:rPr lang="fr-CA" dirty="0" err="1"/>
              <a:t>useradd</a:t>
            </a:r>
            <a:r>
              <a:rPr lang="fr-CA" dirty="0"/>
              <a:t>, elle vous guidera étape par étape pour fournir toutes les informations de l’utilisateur, et fera automatiquement la création du répertoire « Home » de l’utilisateur.</a:t>
            </a:r>
          </a:p>
          <a:p>
            <a:r>
              <a:rPr lang="fr-CA" dirty="0"/>
              <a:t>Il s’agit de la méthode privilégiée pour créer un nouveau compte utilisateur.</a:t>
            </a:r>
          </a:p>
          <a:p>
            <a:endParaRPr lang="fr-CA" dirty="0"/>
          </a:p>
          <a:p>
            <a:r>
              <a:rPr lang="fr-CA" dirty="0"/>
              <a:t>Voyons un exemple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895886124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FA4BEC-7227-44BC-3AD4-E63947843AC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Politique uniformisée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906B50-FCB0-EE84-5491-2CFC28704D9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Si </a:t>
            </a:r>
            <a:r>
              <a:rPr lang="en-CA" dirty="0" err="1"/>
              <a:t>vous</a:t>
            </a:r>
            <a:r>
              <a:rPr lang="en-CA" dirty="0"/>
              <a:t> </a:t>
            </a:r>
            <a:r>
              <a:rPr lang="en-CA" dirty="0" err="1"/>
              <a:t>souhaitez</a:t>
            </a:r>
            <a:r>
              <a:rPr lang="en-CA" dirty="0"/>
              <a:t> que </a:t>
            </a:r>
            <a:r>
              <a:rPr lang="en-CA" dirty="0" err="1"/>
              <a:t>ces</a:t>
            </a:r>
            <a:r>
              <a:rPr lang="en-CA" dirty="0"/>
              <a:t> </a:t>
            </a:r>
            <a:r>
              <a:rPr lang="en-CA" dirty="0" err="1"/>
              <a:t>paramètres</a:t>
            </a:r>
            <a:r>
              <a:rPr lang="en-CA" dirty="0"/>
              <a:t> </a:t>
            </a:r>
            <a:r>
              <a:rPr lang="en-CA" dirty="0" err="1"/>
              <a:t>soient</a:t>
            </a:r>
            <a:r>
              <a:rPr lang="en-CA" dirty="0"/>
              <a:t> appliqués </a:t>
            </a:r>
            <a:r>
              <a:rPr lang="en-CA" dirty="0" err="1"/>
              <a:t>automatiquement</a:t>
            </a:r>
            <a:r>
              <a:rPr lang="en-CA" dirty="0"/>
              <a:t> aux nouveaux </a:t>
            </a:r>
            <a:r>
              <a:rPr lang="en-CA" dirty="0" err="1"/>
              <a:t>comptes</a:t>
            </a:r>
            <a:r>
              <a:rPr lang="en-CA" dirty="0"/>
              <a:t> </a:t>
            </a:r>
            <a:r>
              <a:rPr lang="en-CA" dirty="0" err="1"/>
              <a:t>créés</a:t>
            </a:r>
            <a:r>
              <a:rPr lang="en-CA" dirty="0"/>
              <a:t>, </a:t>
            </a:r>
            <a:r>
              <a:rPr lang="en-CA" dirty="0" err="1"/>
              <a:t>vous</a:t>
            </a:r>
            <a:r>
              <a:rPr lang="en-CA" dirty="0"/>
              <a:t> </a:t>
            </a:r>
            <a:r>
              <a:rPr lang="en-CA" dirty="0" err="1"/>
              <a:t>devez</a:t>
            </a:r>
            <a:r>
              <a:rPr lang="en-CA" dirty="0"/>
              <a:t> modifier le </a:t>
            </a:r>
            <a:r>
              <a:rPr lang="en-CA" dirty="0" err="1"/>
              <a:t>fichier</a:t>
            </a:r>
            <a:r>
              <a:rPr lang="en-CA" dirty="0"/>
              <a:t> </a:t>
            </a:r>
            <a:r>
              <a:rPr lang="en-CA" dirty="0" err="1"/>
              <a:t>suivant</a:t>
            </a:r>
            <a:r>
              <a:rPr lang="en-CA" dirty="0"/>
              <a:t>: </a:t>
            </a:r>
          </a:p>
          <a:p>
            <a:pPr lvl="1"/>
            <a:r>
              <a:rPr lang="en-CA" dirty="0"/>
              <a:t>/</a:t>
            </a:r>
            <a:r>
              <a:rPr lang="en-CA" dirty="0" err="1"/>
              <a:t>etc</a:t>
            </a:r>
            <a:r>
              <a:rPr lang="en-CA" dirty="0"/>
              <a:t>/</a:t>
            </a:r>
            <a:r>
              <a:rPr lang="en-CA" dirty="0" err="1"/>
              <a:t>login.defs</a:t>
            </a:r>
            <a:endParaRPr lang="en-CA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792753310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5FB3D5-E94A-23E6-6A09-724C4C8EDA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8369FA-A05B-BE49-C00C-C83CC2D1226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Politique uniformisée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2C9631-7327-6487-A862-96526C9D3F9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Si </a:t>
            </a:r>
            <a:r>
              <a:rPr lang="en-CA" dirty="0" err="1"/>
              <a:t>vous</a:t>
            </a:r>
            <a:r>
              <a:rPr lang="en-CA" dirty="0"/>
              <a:t> </a:t>
            </a:r>
            <a:r>
              <a:rPr lang="en-CA" dirty="0" err="1"/>
              <a:t>souhaitez</a:t>
            </a:r>
            <a:r>
              <a:rPr lang="en-CA" dirty="0"/>
              <a:t> que </a:t>
            </a:r>
            <a:r>
              <a:rPr lang="en-CA" dirty="0" err="1"/>
              <a:t>ces</a:t>
            </a:r>
            <a:r>
              <a:rPr lang="en-CA" dirty="0"/>
              <a:t> </a:t>
            </a:r>
            <a:r>
              <a:rPr lang="en-CA" dirty="0" err="1"/>
              <a:t>paramètres</a:t>
            </a:r>
            <a:r>
              <a:rPr lang="en-CA" dirty="0"/>
              <a:t> </a:t>
            </a:r>
            <a:r>
              <a:rPr lang="en-CA" dirty="0" err="1"/>
              <a:t>soient</a:t>
            </a:r>
            <a:r>
              <a:rPr lang="en-CA" dirty="0"/>
              <a:t> appliqués </a:t>
            </a:r>
            <a:r>
              <a:rPr lang="en-CA" dirty="0" err="1"/>
              <a:t>automatiquement</a:t>
            </a:r>
            <a:r>
              <a:rPr lang="en-CA" dirty="0"/>
              <a:t> aux nouveaux </a:t>
            </a:r>
            <a:r>
              <a:rPr lang="en-CA" dirty="0" err="1"/>
              <a:t>comptes</a:t>
            </a:r>
            <a:r>
              <a:rPr lang="en-CA" dirty="0"/>
              <a:t> </a:t>
            </a:r>
            <a:r>
              <a:rPr lang="en-CA" dirty="0" err="1"/>
              <a:t>créés</a:t>
            </a:r>
            <a:r>
              <a:rPr lang="en-CA" dirty="0"/>
              <a:t>, </a:t>
            </a:r>
            <a:r>
              <a:rPr lang="en-CA" dirty="0" err="1"/>
              <a:t>vous</a:t>
            </a:r>
            <a:r>
              <a:rPr lang="en-CA" dirty="0"/>
              <a:t> </a:t>
            </a:r>
            <a:r>
              <a:rPr lang="en-CA" dirty="0" err="1"/>
              <a:t>devez</a:t>
            </a:r>
            <a:r>
              <a:rPr lang="en-CA" dirty="0"/>
              <a:t> modifier le </a:t>
            </a:r>
            <a:r>
              <a:rPr lang="en-CA" dirty="0" err="1"/>
              <a:t>fichier</a:t>
            </a:r>
            <a:r>
              <a:rPr lang="en-CA" dirty="0"/>
              <a:t> </a:t>
            </a:r>
            <a:r>
              <a:rPr lang="en-CA" dirty="0" err="1"/>
              <a:t>suivant</a:t>
            </a:r>
            <a:r>
              <a:rPr lang="en-CA" dirty="0"/>
              <a:t> avec un </a:t>
            </a:r>
            <a:r>
              <a:rPr lang="en-CA" dirty="0" err="1"/>
              <a:t>éditeur</a:t>
            </a:r>
            <a:r>
              <a:rPr lang="en-CA" dirty="0"/>
              <a:t> de </a:t>
            </a:r>
            <a:r>
              <a:rPr lang="en-CA" dirty="0" err="1"/>
              <a:t>texte</a:t>
            </a:r>
            <a:r>
              <a:rPr lang="en-CA" dirty="0"/>
              <a:t>: </a:t>
            </a:r>
          </a:p>
          <a:p>
            <a:pPr lvl="1"/>
            <a:r>
              <a:rPr lang="en-CA" dirty="0"/>
              <a:t>/</a:t>
            </a:r>
            <a:r>
              <a:rPr lang="en-CA" dirty="0" err="1"/>
              <a:t>etc</a:t>
            </a:r>
            <a:r>
              <a:rPr lang="en-CA" dirty="0"/>
              <a:t>/</a:t>
            </a:r>
            <a:r>
              <a:rPr lang="en-CA" dirty="0" err="1"/>
              <a:t>login.defs</a:t>
            </a:r>
            <a:endParaRPr lang="en-CA" dirty="0"/>
          </a:p>
          <a:p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C19232A-338B-8BE8-4CFC-4B0E170AFE6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787153" y="3578086"/>
            <a:ext cx="6399940" cy="3071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922411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8529DC-9495-2719-8B8D-A5A7CA3CCF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D39537-0E1D-E752-BABC-AB483D9BB6A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Politique uniformisée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5F280E-A267-81FE-C0C4-0F4421F49AE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 err="1"/>
              <a:t>Voyons</a:t>
            </a:r>
            <a:r>
              <a:rPr lang="en-CA" dirty="0"/>
              <a:t> un </a:t>
            </a:r>
            <a:r>
              <a:rPr lang="en-CA" dirty="0" err="1"/>
              <a:t>exemple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76D850-7614-5B5B-1AF9-63166E48413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518699" y="2474421"/>
            <a:ext cx="8342660" cy="4383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798901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5D0463-2D24-3C2D-2FB4-03A571CD66D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Politique uniformisée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025973-09E3-40C8-E5F4-B954C703158B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Comme on peut le voir, les nouvelles valeurs se sont automatiquement appliquées au nouveau compte.</a:t>
            </a:r>
          </a:p>
          <a:p>
            <a:endParaRPr lang="fr-CA" dirty="0"/>
          </a:p>
          <a:p>
            <a:r>
              <a:rPr lang="fr-CA" dirty="0"/>
              <a:t>Si vous souhaitez l’appliquer aux comptes déjà existants toutefois, un script sera nécessaire.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564375977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ED463F-83B7-D05B-1E85-F93F80CE46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762EEC-98A9-5A70-1FE0-8B04626334C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Politique de mot de passe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986DCE-7133-F503-2375-10EE0CF4D5E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Voici donc qui termine notre section sur les politiques de mot de passe.</a:t>
            </a:r>
          </a:p>
        </p:txBody>
      </p:sp>
    </p:spTree>
    <p:extLst>
      <p:ext uri="{BB962C8B-B14F-4D97-AF65-F5344CB8AC3E}">
        <p14:creationId xmlns:p14="http://schemas.microsoft.com/office/powerpoint/2010/main" val="2224310383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E22F55-8DE8-46ED-8E00-6169ED7DC6C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46111" y="2591910"/>
            <a:ext cx="9404723" cy="1400530"/>
          </a:xfrm>
        </p:spPr>
        <p:txBody>
          <a:bodyPr/>
          <a:lstStyle/>
          <a:p>
            <a:r>
              <a:rPr lang="fr-CA" dirty="0"/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2562615783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2266AF-6277-4967-B723-B4DC70554CE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 err="1"/>
              <a:t>En</a:t>
            </a:r>
            <a:r>
              <a:rPr lang="en-CA" dirty="0"/>
              <a:t> résumé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840989-4C56-4E96-8487-F83B551BB974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en-CA" dirty="0" err="1"/>
              <a:t>En</a:t>
            </a:r>
            <a:r>
              <a:rPr lang="en-CA" dirty="0"/>
              <a:t> résumé</a:t>
            </a:r>
          </a:p>
          <a:p>
            <a:pPr lvl="1"/>
            <a:r>
              <a:rPr lang="en-CA" dirty="0"/>
              <a:t>La </a:t>
            </a:r>
            <a:r>
              <a:rPr lang="en-CA" dirty="0" err="1"/>
              <a:t>sécurité</a:t>
            </a:r>
            <a:r>
              <a:rPr lang="en-CA" dirty="0"/>
              <a:t> des </a:t>
            </a:r>
            <a:r>
              <a:rPr lang="en-CA" dirty="0" err="1"/>
              <a:t>comptes</a:t>
            </a:r>
            <a:r>
              <a:rPr lang="en-CA" dirty="0"/>
              <a:t> </a:t>
            </a:r>
            <a:r>
              <a:rPr lang="en-CA" dirty="0" err="1"/>
              <a:t>utilisateurs</a:t>
            </a:r>
            <a:r>
              <a:rPr lang="en-CA" dirty="0"/>
              <a:t> sous Linux </a:t>
            </a:r>
            <a:r>
              <a:rPr lang="en-CA" dirty="0" err="1"/>
              <a:t>implique</a:t>
            </a:r>
            <a:r>
              <a:rPr lang="en-CA" dirty="0"/>
              <a:t> un certain </a:t>
            </a:r>
            <a:r>
              <a:rPr lang="en-CA" dirty="0" err="1"/>
              <a:t>nombre</a:t>
            </a:r>
            <a:r>
              <a:rPr lang="en-CA" dirty="0"/>
              <a:t> de configurations </a:t>
            </a:r>
            <a:r>
              <a:rPr lang="en-CA" dirty="0" err="1"/>
              <a:t>incluant</a:t>
            </a:r>
            <a:r>
              <a:rPr lang="en-CA" dirty="0"/>
              <a:t> la protection des </a:t>
            </a:r>
            <a:r>
              <a:rPr lang="en-CA" dirty="0" err="1"/>
              <a:t>comptes</a:t>
            </a:r>
            <a:r>
              <a:rPr lang="en-CA" dirty="0"/>
              <a:t> par mots de passe, la </a:t>
            </a:r>
            <a:r>
              <a:rPr lang="en-CA" dirty="0" err="1"/>
              <a:t>définition</a:t>
            </a:r>
            <a:r>
              <a:rPr lang="en-CA" dirty="0"/>
              <a:t> </a:t>
            </a:r>
            <a:r>
              <a:rPr lang="en-CA" dirty="0" err="1"/>
              <a:t>d’accès</a:t>
            </a:r>
            <a:r>
              <a:rPr lang="en-CA" dirty="0"/>
              <a:t> </a:t>
            </a:r>
            <a:r>
              <a:rPr lang="en-CA" dirty="0" err="1"/>
              <a:t>administrateur</a:t>
            </a:r>
            <a:r>
              <a:rPr lang="en-CA" dirty="0"/>
              <a:t>, la gestion des </a:t>
            </a:r>
            <a:r>
              <a:rPr lang="en-CA" dirty="0" err="1"/>
              <a:t>accès</a:t>
            </a:r>
            <a:r>
              <a:rPr lang="en-CA" dirty="0"/>
              <a:t> sur les </a:t>
            </a:r>
            <a:r>
              <a:rPr lang="en-CA" dirty="0" err="1"/>
              <a:t>fichiers</a:t>
            </a:r>
            <a:r>
              <a:rPr lang="en-CA" dirty="0"/>
              <a:t> et </a:t>
            </a:r>
            <a:r>
              <a:rPr lang="en-CA" dirty="0" err="1"/>
              <a:t>répertoires</a:t>
            </a:r>
            <a:r>
              <a:rPr lang="en-CA" dirty="0"/>
              <a:t>, </a:t>
            </a:r>
            <a:r>
              <a:rPr lang="en-CA" dirty="0" err="1"/>
              <a:t>ainsi</a:t>
            </a:r>
            <a:r>
              <a:rPr lang="en-CA" dirty="0"/>
              <a:t> que </a:t>
            </a:r>
            <a:r>
              <a:rPr lang="en-CA" dirty="0" err="1"/>
              <a:t>l’implémentation</a:t>
            </a:r>
            <a:r>
              <a:rPr lang="en-CA" dirty="0"/>
              <a:t> de </a:t>
            </a:r>
            <a:r>
              <a:rPr lang="en-CA" dirty="0" err="1"/>
              <a:t>solide</a:t>
            </a:r>
            <a:r>
              <a:rPr lang="en-CA" dirty="0"/>
              <a:t> politique de mot de passe.</a:t>
            </a: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390629603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E22F55-8DE8-46ED-8E00-6169ED7DC6C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46111" y="2591910"/>
            <a:ext cx="9404723" cy="1400530"/>
          </a:xfrm>
        </p:spPr>
        <p:txBody>
          <a:bodyPr/>
          <a:lstStyle/>
          <a:p>
            <a:r>
              <a:rPr lang="fr-CA" dirty="0"/>
              <a:t>Prochain cours</a:t>
            </a:r>
          </a:p>
        </p:txBody>
      </p:sp>
    </p:spTree>
    <p:extLst>
      <p:ext uri="{BB962C8B-B14F-4D97-AF65-F5344CB8AC3E}">
        <p14:creationId xmlns:p14="http://schemas.microsoft.com/office/powerpoint/2010/main" val="1114749429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1C0D28-A8BC-4CE1-AC9D-8A55C176C7A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Prochain </a:t>
            </a:r>
            <a:r>
              <a:rPr lang="en-US" dirty="0" err="1"/>
              <a:t>cours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F5E8B4-172A-46DF-A0E1-1F260F9C157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Au prochain </a:t>
            </a:r>
            <a:r>
              <a:rPr lang="en-US" dirty="0" err="1"/>
              <a:t>cours</a:t>
            </a:r>
            <a:r>
              <a:rPr lang="en-US" dirty="0"/>
              <a:t>, nous </a:t>
            </a:r>
            <a:r>
              <a:rPr lang="en-US" dirty="0" err="1"/>
              <a:t>commencerons</a:t>
            </a:r>
            <a:r>
              <a:rPr lang="en-US" dirty="0"/>
              <a:t> à </a:t>
            </a:r>
            <a:r>
              <a:rPr lang="en-US" dirty="0" err="1"/>
              <a:t>apprendre</a:t>
            </a:r>
            <a:r>
              <a:rPr lang="en-US" dirty="0"/>
              <a:t> la configuration des </a:t>
            </a:r>
            <a:r>
              <a:rPr lang="en-US"/>
              <a:t>services réseau.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3291152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E22F55-8DE8-46ED-8E00-6169ED7DC6C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46111" y="2591910"/>
            <a:ext cx="9404723" cy="1400530"/>
          </a:xfrm>
        </p:spPr>
        <p:txBody>
          <a:bodyPr/>
          <a:lstStyle/>
          <a:p>
            <a:r>
              <a:rPr lang="fr-CA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21954171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7EF6EC-711F-911F-628A-ED8EAD4E5E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C8C739-55E4-8602-2F97-5A609B45B5C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 err="1"/>
              <a:t>adduser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48EC66-8D3E-7539-9025-65D51B64E8B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Exemple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FA3B939-AB62-38F5-F781-33D3240AF48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94782" y="2673120"/>
            <a:ext cx="5343037" cy="3357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2153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91DC26-F53D-288E-7C35-2CA9B710F2E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 err="1"/>
              <a:t>adduser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6CA6EB-9905-AD30-BAEF-C97F7E481B4C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Remarquez que </a:t>
            </a:r>
            <a:r>
              <a:rPr lang="fr-CA" dirty="0" err="1"/>
              <a:t>adduser</a:t>
            </a:r>
            <a:r>
              <a:rPr lang="fr-CA" dirty="0"/>
              <a:t> a automatiquement créé un répertoire « home » pour notre nouvel utilisateur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FE5A6B-5C75-F033-77CB-7F7B832E1C7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83147" y="3121541"/>
            <a:ext cx="3305636" cy="1314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6749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8B27B4-9962-DDA3-4CE1-23A588A0161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Données des comptes utilisateurs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DAFC82-01BB-FCA9-E148-4F47B6680644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Sachez que l’information des comptes créés se trouve notamment dans deux fichiers importants:</a:t>
            </a:r>
          </a:p>
          <a:p>
            <a:pPr lvl="1"/>
            <a:r>
              <a:rPr lang="fr-CA" dirty="0" err="1"/>
              <a:t>etc</a:t>
            </a:r>
            <a:r>
              <a:rPr lang="fr-CA" dirty="0"/>
              <a:t>/</a:t>
            </a:r>
            <a:r>
              <a:rPr lang="fr-CA" dirty="0" err="1"/>
              <a:t>shadow</a:t>
            </a:r>
            <a:r>
              <a:rPr lang="fr-CA" dirty="0"/>
              <a:t>	: Contient le Hash du mot de passe du compte</a:t>
            </a:r>
          </a:p>
          <a:p>
            <a:pPr lvl="1"/>
            <a:endParaRPr lang="fr-CA" dirty="0"/>
          </a:p>
          <a:p>
            <a:pPr lvl="1"/>
            <a:endParaRPr lang="fr-CA" dirty="0"/>
          </a:p>
          <a:p>
            <a:pPr lvl="1"/>
            <a:endParaRPr lang="fr-CA" dirty="0"/>
          </a:p>
          <a:p>
            <a:pPr lvl="1"/>
            <a:r>
              <a:rPr lang="fr-CA" dirty="0" err="1"/>
              <a:t>etc</a:t>
            </a:r>
            <a:r>
              <a:rPr lang="fr-CA" dirty="0"/>
              <a:t>/</a:t>
            </a:r>
            <a:r>
              <a:rPr lang="fr-CA" dirty="0" err="1"/>
              <a:t>passwd</a:t>
            </a:r>
            <a:r>
              <a:rPr lang="fr-CA" dirty="0"/>
              <a:t>	: Contient les informations générales du compte</a:t>
            </a:r>
          </a:p>
          <a:p>
            <a:pPr lvl="1"/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C0E32CB-F36F-0A43-B914-B659A35AF91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940374" y="3245040"/>
            <a:ext cx="7611537" cy="63826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51257CC-3B9B-E86B-75B3-B430F8B79E2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667655" y="5021755"/>
            <a:ext cx="6630325" cy="638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236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B0111F-772E-25B5-2529-9D9C6CFD6E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9F2C6B9-1832-835E-13AD-F2747015281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46111" y="2594669"/>
            <a:ext cx="9404723" cy="1400530"/>
          </a:xfrm>
        </p:spPr>
        <p:txBody>
          <a:bodyPr/>
          <a:lstStyle/>
          <a:p>
            <a:r>
              <a:rPr lang="fr-CA" dirty="0" err="1"/>
              <a:t>usermod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40740602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698AC9-E3C3-4633-6B3F-1519A930B3F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 err="1"/>
              <a:t>usermod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F19CF6-64D2-BA79-2E20-4A08D8D99D1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La commande </a:t>
            </a:r>
            <a:r>
              <a:rPr lang="fr-CA" dirty="0" err="1"/>
              <a:t>usermod</a:t>
            </a:r>
            <a:r>
              <a:rPr lang="fr-CA" dirty="0"/>
              <a:t> permet de faire des modifications sur un utilisateur existant.</a:t>
            </a:r>
          </a:p>
          <a:p>
            <a:r>
              <a:rPr lang="fr-CA" dirty="0"/>
              <a:t>Par exemple:</a:t>
            </a:r>
          </a:p>
          <a:p>
            <a:pPr lvl="1"/>
            <a:r>
              <a:rPr lang="fr-CA" dirty="0"/>
              <a:t>Modifier son nom</a:t>
            </a:r>
          </a:p>
          <a:p>
            <a:pPr lvl="1"/>
            <a:r>
              <a:rPr lang="fr-CA" dirty="0"/>
              <a:t>Verrouiller/</a:t>
            </a:r>
            <a:r>
              <a:rPr lang="fr-CA" dirty="0" err="1"/>
              <a:t>Déverouiller</a:t>
            </a:r>
            <a:r>
              <a:rPr lang="fr-CA" dirty="0"/>
              <a:t> son compte</a:t>
            </a:r>
          </a:p>
          <a:p>
            <a:pPr lvl="1"/>
            <a:r>
              <a:rPr lang="fr-CA" dirty="0"/>
              <a:t>Modifier les groupes desquels il est membre</a:t>
            </a:r>
          </a:p>
          <a:p>
            <a:pPr lvl="1"/>
            <a:endParaRPr lang="fr-CA" dirty="0"/>
          </a:p>
          <a:p>
            <a:r>
              <a:rPr lang="fr-CA" dirty="0"/>
              <a:t>Nous verrons les deux premiers dans les prochaines diapositives, et la gestion des groupes sera dans un peu plus tard dans la séance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8975245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9B607-8F69-0816-68AE-A6BAF3048A3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Modifier le nom de l’utilisateur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81F11E-646E-EFBF-810B-25DF0684417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 err="1"/>
              <a:t>usermod</a:t>
            </a:r>
            <a:r>
              <a:rPr lang="fr-CA" dirty="0"/>
              <a:t> permet de modifier le nom d’un utilisateur</a:t>
            </a:r>
          </a:p>
          <a:p>
            <a:endParaRPr lang="fr-CA" dirty="0"/>
          </a:p>
          <a:p>
            <a:r>
              <a:rPr lang="fr-CA" dirty="0"/>
              <a:t>La syntaxe est:</a:t>
            </a:r>
          </a:p>
          <a:p>
            <a:pPr lvl="1"/>
            <a:r>
              <a:rPr lang="fr-CA" dirty="0" err="1"/>
              <a:t>usermod</a:t>
            </a:r>
            <a:r>
              <a:rPr lang="fr-CA" dirty="0"/>
              <a:t> –l &lt;</a:t>
            </a:r>
            <a:r>
              <a:rPr lang="fr-CA" dirty="0" err="1"/>
              <a:t>nouveau_nom</a:t>
            </a:r>
            <a:r>
              <a:rPr lang="fr-CA" dirty="0"/>
              <a:t>&gt; &lt;</a:t>
            </a:r>
            <a:r>
              <a:rPr lang="fr-CA" dirty="0" err="1"/>
              <a:t>ancien_nom</a:t>
            </a:r>
            <a:r>
              <a:rPr lang="fr-CA" dirty="0"/>
              <a:t>&gt;</a:t>
            </a:r>
          </a:p>
          <a:p>
            <a:pPr lvl="1"/>
            <a:endParaRPr lang="fr-CA" dirty="0"/>
          </a:p>
          <a:p>
            <a:r>
              <a:rPr lang="fr-CA" dirty="0"/>
              <a:t>Exemple</a:t>
            </a:r>
          </a:p>
          <a:p>
            <a:endParaRPr lang="en-CA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570F986-49F4-27A5-D754-3D9DC9A6215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311154" y="4701970"/>
            <a:ext cx="6277851" cy="952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3955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790C67-BD9D-F4FD-438E-C5887C92857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Verrouiller/</a:t>
            </a:r>
            <a:r>
              <a:rPr lang="fr-CA" dirty="0" err="1"/>
              <a:t>Dévérouiller</a:t>
            </a:r>
            <a:r>
              <a:rPr lang="fr-CA" dirty="0"/>
              <a:t> le compte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356172-A373-F5F4-E319-668E9873731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Pour </a:t>
            </a:r>
            <a:r>
              <a:rPr lang="en-CA" dirty="0" err="1"/>
              <a:t>empêcher</a:t>
            </a:r>
            <a:r>
              <a:rPr lang="en-CA" dirty="0"/>
              <a:t> un </a:t>
            </a:r>
            <a:r>
              <a:rPr lang="en-CA" dirty="0" err="1"/>
              <a:t>utilisateur</a:t>
            </a:r>
            <a:r>
              <a:rPr lang="en-CA" dirty="0"/>
              <a:t> de se connecter à son </a:t>
            </a:r>
            <a:r>
              <a:rPr lang="en-CA" dirty="0" err="1"/>
              <a:t>compte</a:t>
            </a:r>
            <a:r>
              <a:rPr lang="en-CA" dirty="0"/>
              <a:t>, on </a:t>
            </a:r>
            <a:r>
              <a:rPr lang="en-CA" dirty="0" err="1"/>
              <a:t>peut</a:t>
            </a:r>
            <a:r>
              <a:rPr lang="en-CA" dirty="0"/>
              <a:t> le </a:t>
            </a:r>
            <a:r>
              <a:rPr lang="en-CA" dirty="0" err="1"/>
              <a:t>verrouille</a:t>
            </a:r>
            <a:r>
              <a:rPr lang="en-CA" dirty="0"/>
              <a:t> avec la </a:t>
            </a:r>
            <a:r>
              <a:rPr lang="en-CA" dirty="0" err="1"/>
              <a:t>commande</a:t>
            </a:r>
            <a:r>
              <a:rPr lang="en-CA" dirty="0"/>
              <a:t>:</a:t>
            </a:r>
          </a:p>
          <a:p>
            <a:pPr lvl="1"/>
            <a:r>
              <a:rPr lang="en-CA" dirty="0" err="1"/>
              <a:t>usermod</a:t>
            </a:r>
            <a:r>
              <a:rPr lang="en-CA" dirty="0"/>
              <a:t> –L &lt;</a:t>
            </a:r>
            <a:r>
              <a:rPr lang="en-CA" dirty="0" err="1"/>
              <a:t>utilisateur</a:t>
            </a:r>
            <a:r>
              <a:rPr lang="en-CA" dirty="0"/>
              <a:t>&gt; : </a:t>
            </a:r>
            <a:r>
              <a:rPr lang="en-CA" dirty="0" err="1"/>
              <a:t>Vérouiller</a:t>
            </a:r>
            <a:r>
              <a:rPr lang="en-CA" dirty="0"/>
              <a:t> le </a:t>
            </a:r>
            <a:r>
              <a:rPr lang="en-CA" dirty="0" err="1"/>
              <a:t>compte</a:t>
            </a:r>
            <a:r>
              <a:rPr lang="en-CA" dirty="0"/>
              <a:t> (Lock)</a:t>
            </a:r>
          </a:p>
          <a:p>
            <a:pPr lvl="1"/>
            <a:r>
              <a:rPr lang="en-CA" dirty="0" err="1"/>
              <a:t>usermod</a:t>
            </a:r>
            <a:r>
              <a:rPr lang="en-CA" dirty="0"/>
              <a:t> –U &lt;</a:t>
            </a:r>
            <a:r>
              <a:rPr lang="en-CA" dirty="0" err="1"/>
              <a:t>utilisateur</a:t>
            </a:r>
            <a:r>
              <a:rPr lang="en-CA" dirty="0"/>
              <a:t>&gt; : </a:t>
            </a:r>
            <a:r>
              <a:rPr lang="en-CA" dirty="0" err="1"/>
              <a:t>Vérouiller</a:t>
            </a:r>
            <a:r>
              <a:rPr lang="en-CA" dirty="0"/>
              <a:t> le </a:t>
            </a:r>
            <a:r>
              <a:rPr lang="en-CA" dirty="0" err="1"/>
              <a:t>compte</a:t>
            </a:r>
            <a:r>
              <a:rPr lang="en-CA" dirty="0"/>
              <a:t> (Unlock)</a:t>
            </a:r>
          </a:p>
          <a:p>
            <a:pPr lvl="1"/>
            <a:endParaRPr lang="en-CA" dirty="0"/>
          </a:p>
          <a:p>
            <a:r>
              <a:rPr lang="en-CA" dirty="0" err="1"/>
              <a:t>Notez</a:t>
            </a:r>
            <a:r>
              <a:rPr lang="en-CA" dirty="0"/>
              <a:t> que </a:t>
            </a:r>
            <a:r>
              <a:rPr lang="en-CA" dirty="0" err="1"/>
              <a:t>verrouiller</a:t>
            </a:r>
            <a:r>
              <a:rPr lang="en-CA" dirty="0"/>
              <a:t> le </a:t>
            </a:r>
            <a:r>
              <a:rPr lang="en-CA" dirty="0" err="1"/>
              <a:t>compte</a:t>
            </a:r>
            <a:r>
              <a:rPr lang="en-CA" dirty="0"/>
              <a:t> rend </a:t>
            </a:r>
            <a:r>
              <a:rPr lang="en-CA" dirty="0" err="1"/>
              <a:t>en</a:t>
            </a:r>
            <a:r>
              <a:rPr lang="en-CA" dirty="0"/>
              <a:t> </a:t>
            </a:r>
            <a:r>
              <a:rPr lang="en-CA" dirty="0" err="1"/>
              <a:t>réalité</a:t>
            </a:r>
            <a:r>
              <a:rPr lang="en-CA" dirty="0"/>
              <a:t> le mot de passe du </a:t>
            </a:r>
            <a:r>
              <a:rPr lang="en-CA" dirty="0" err="1"/>
              <a:t>compte</a:t>
            </a:r>
            <a:r>
              <a:rPr lang="en-CA" dirty="0"/>
              <a:t> </a:t>
            </a:r>
            <a:r>
              <a:rPr lang="en-CA" dirty="0" err="1"/>
              <a:t>inutilisable</a:t>
            </a:r>
            <a:r>
              <a:rPr lang="en-CA" dirty="0"/>
              <a:t>, il </a:t>
            </a:r>
            <a:r>
              <a:rPr lang="en-CA" dirty="0" err="1"/>
              <a:t>n’empêche</a:t>
            </a:r>
            <a:r>
              <a:rPr lang="en-CA" dirty="0"/>
              <a:t> pas le </a:t>
            </a:r>
            <a:r>
              <a:rPr lang="en-CA" dirty="0" err="1"/>
              <a:t>compte</a:t>
            </a:r>
            <a:r>
              <a:rPr lang="en-CA" dirty="0"/>
              <a:t> root </a:t>
            </a:r>
            <a:r>
              <a:rPr lang="en-CA" dirty="0" err="1"/>
              <a:t>d’en</a:t>
            </a:r>
            <a:r>
              <a:rPr lang="en-CA" dirty="0"/>
              <a:t> prendre la </a:t>
            </a:r>
            <a:r>
              <a:rPr lang="en-CA" dirty="0" err="1"/>
              <a:t>commande</a:t>
            </a:r>
            <a:r>
              <a:rPr lang="en-CA" dirty="0"/>
              <a:t> avec “</a:t>
            </a:r>
            <a:r>
              <a:rPr lang="en-CA" dirty="0" err="1"/>
              <a:t>su</a:t>
            </a:r>
            <a:r>
              <a:rPr lang="en-CA" dirty="0"/>
              <a:t>”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8315583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056D3E-7F56-46F2-6B76-19AEB0DE01E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Verrouiller/</a:t>
            </a:r>
            <a:r>
              <a:rPr lang="fr-CA" dirty="0" err="1"/>
              <a:t>Dévérouiller</a:t>
            </a:r>
            <a:r>
              <a:rPr lang="fr-CA" dirty="0"/>
              <a:t> le compte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E332D5-3655-86A8-6F01-4E2463FF2D9B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Comme on voit dans l’exemple ci-dessous:</a:t>
            </a:r>
          </a:p>
          <a:p>
            <a:pPr lvl="1"/>
            <a:r>
              <a:rPr lang="fr-CA" dirty="0"/>
              <a:t>Je verrouille le compte de Julie</a:t>
            </a:r>
          </a:p>
          <a:p>
            <a:pPr lvl="1"/>
            <a:r>
              <a:rPr lang="fr-CA" dirty="0"/>
              <a:t>Je prends le compte de Alex pour perdre mes accès Root</a:t>
            </a:r>
          </a:p>
          <a:p>
            <a:pPr lvl="1"/>
            <a:r>
              <a:rPr lang="fr-CA" dirty="0"/>
              <a:t>J’essaie de connecter au compte de Julie, mais après avoir fourni le mot de passe, on voit que ce n’est plus possible.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E2C6D9D-01B0-FE31-E5D1-B19F48E418A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252150" y="4564029"/>
            <a:ext cx="4096322" cy="1467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4785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46111" y="3026469"/>
            <a:ext cx="9404723" cy="1400530"/>
          </a:xfrm>
        </p:spPr>
        <p:txBody>
          <a:bodyPr/>
          <a:lstStyle/>
          <a:p>
            <a:r>
              <a:rPr lang="fr-CA" dirty="0"/>
              <a:t>Rappel du dernier cours</a:t>
            </a:r>
          </a:p>
        </p:txBody>
      </p:sp>
    </p:spTree>
    <p:extLst>
      <p:ext uri="{BB962C8B-B14F-4D97-AF65-F5344CB8AC3E}">
        <p14:creationId xmlns:p14="http://schemas.microsoft.com/office/powerpoint/2010/main" val="22910283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2E8A12-6BA1-A889-AF5C-2DCA583699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505B0AF-14C8-6EF1-C99F-30AA319FE7D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46111" y="2594669"/>
            <a:ext cx="9404723" cy="1400530"/>
          </a:xfrm>
        </p:spPr>
        <p:txBody>
          <a:bodyPr/>
          <a:lstStyle/>
          <a:p>
            <a:r>
              <a:rPr lang="fr-CA" dirty="0" err="1"/>
              <a:t>Userdel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143089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DC11E2-9036-1038-E110-DFC682C1C9D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 err="1"/>
              <a:t>userdel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66F9A-86A3-017F-9119-731A598856C9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La commande « </a:t>
            </a:r>
            <a:r>
              <a:rPr lang="fr-CA" dirty="0" err="1"/>
              <a:t>userdel</a:t>
            </a:r>
            <a:r>
              <a:rPr lang="fr-CA" dirty="0"/>
              <a:t> » permet de supprimer un utilisateur.</a:t>
            </a:r>
          </a:p>
          <a:p>
            <a:r>
              <a:rPr lang="fr-CA" dirty="0"/>
              <a:t>Idéalement, ajouter le paramètre « -r » pour effectuer la suppression du répertoire « Home » au même moment</a:t>
            </a:r>
          </a:p>
          <a:p>
            <a:endParaRPr lang="fr-CA" dirty="0"/>
          </a:p>
          <a:p>
            <a:endParaRPr lang="fr-CA" dirty="0"/>
          </a:p>
          <a:p>
            <a:endParaRPr lang="fr-CA" dirty="0"/>
          </a:p>
          <a:p>
            <a:endParaRPr lang="fr-CA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6D9CEA2-59EF-C3CE-7B40-EC4AA2A1AF6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361414" y="3504664"/>
            <a:ext cx="4734586" cy="1152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2285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3CA527-0CD0-8B9B-D5AC-4A10A31CD54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 err="1"/>
              <a:t>userdel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8911A5-A82D-3998-58E6-B3300DDE8AF9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 lnSpcReduction="10000"/>
          </a:bodyPr>
          <a:lstStyle/>
          <a:p>
            <a:r>
              <a:rPr lang="fr-CA" dirty="0"/>
              <a:t>Attention! Si l’utilisateur a toujours des processus actifs, la suppression peut ne pas fonctionner.</a:t>
            </a:r>
          </a:p>
          <a:p>
            <a:endParaRPr lang="fr-CA" dirty="0"/>
          </a:p>
          <a:p>
            <a:endParaRPr lang="fr-CA" dirty="0"/>
          </a:p>
          <a:p>
            <a:endParaRPr lang="fr-CA" dirty="0"/>
          </a:p>
          <a:p>
            <a:r>
              <a:rPr lang="fr-CA" dirty="0"/>
              <a:t>Vous avez deux options:</a:t>
            </a:r>
          </a:p>
          <a:p>
            <a:pPr lvl="1"/>
            <a:r>
              <a:rPr lang="fr-CA" dirty="0"/>
              <a:t>1) Redémarrer le serveur et effectuer la suppression sans vous connecter au compte en question pour éviter que des processus ne se lancent sous son nom</a:t>
            </a:r>
          </a:p>
          <a:p>
            <a:pPr lvl="1"/>
            <a:r>
              <a:rPr lang="fr-CA" dirty="0"/>
              <a:t>2) Utiliser la commande « Kill -9 &lt;PID&gt; » (attention, on peut l’utiliser en environnement de laboratoire, mais cette commande peut causer de l’instabilité sur le serveur)</a:t>
            </a:r>
            <a:endParaRPr lang="en-CA" dirty="0"/>
          </a:p>
          <a:p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B7ED8E8-6A24-7216-4085-2ED0AE9D8A2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564948" y="2828689"/>
            <a:ext cx="5468113" cy="1009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2971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65783D-2ED2-FCE7-F254-F308C7B10E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FF3226-0DA8-2FC4-892C-58A90917120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46111" y="2594669"/>
            <a:ext cx="9404723" cy="1400530"/>
          </a:xfrm>
        </p:spPr>
        <p:txBody>
          <a:bodyPr/>
          <a:lstStyle/>
          <a:p>
            <a:r>
              <a:rPr lang="fr-CA" dirty="0" err="1"/>
              <a:t>Passwd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4306516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F681C4-FE01-2695-B4B9-B07E1822445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 err="1"/>
              <a:t>passwd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914610-C418-B7B2-E141-7DDD635BEDF2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La commande « </a:t>
            </a:r>
            <a:r>
              <a:rPr lang="fr-CA" dirty="0" err="1"/>
              <a:t>passwd</a:t>
            </a:r>
            <a:r>
              <a:rPr lang="fr-CA" dirty="0"/>
              <a:t> » permet de modifier le mot de passe d’un utilisateur.</a:t>
            </a:r>
          </a:p>
          <a:p>
            <a:r>
              <a:rPr lang="fr-CA" dirty="0"/>
              <a:t>La commande est « </a:t>
            </a:r>
            <a:r>
              <a:rPr lang="fr-CA" dirty="0" err="1"/>
              <a:t>passwd</a:t>
            </a:r>
            <a:r>
              <a:rPr lang="fr-CA" dirty="0"/>
              <a:t> » suivi du compte utilisateur à modifier.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206A634-D5D2-73A7-9044-31FC96E221EF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447458" y="3517156"/>
            <a:ext cx="4492098" cy="1531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1964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38DDE7-3F94-FBC2-A51E-3ECE69DDBB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7B99174-28F9-B1F1-9746-95B416CC65D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46111" y="2594669"/>
            <a:ext cx="9404723" cy="1400530"/>
          </a:xfrm>
        </p:spPr>
        <p:txBody>
          <a:bodyPr/>
          <a:lstStyle/>
          <a:p>
            <a:r>
              <a:rPr lang="fr-CA" dirty="0"/>
              <a:t>Su</a:t>
            </a:r>
          </a:p>
        </p:txBody>
      </p:sp>
    </p:spTree>
    <p:extLst>
      <p:ext uri="{BB962C8B-B14F-4D97-AF65-F5344CB8AC3E}">
        <p14:creationId xmlns:p14="http://schemas.microsoft.com/office/powerpoint/2010/main" val="12913082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D15270-67E9-7337-4155-5D11ECE356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8F6D0F-E4B9-CFB2-FAC2-B987B5D9368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Su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E9E868-B8B4-EB75-2AA6-8ABC6DD814B6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La commande « su » est l’acronyme de « Switch User » et permet de changer de compte utilisateur dans notre session de terminal.</a:t>
            </a:r>
          </a:p>
          <a:p>
            <a:r>
              <a:rPr lang="fr-CA" dirty="0"/>
              <a:t>Il sera nécessaire d’entrer le mot de passe de l’utilisateur pour utiliser son compte à moins de le faire à partir du compte root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D4D3147-9F98-86DD-2FAA-FC41D2A9AE6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439163" y="3735213"/>
            <a:ext cx="4215045" cy="1417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7323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967615-BF5C-B1E2-D268-77A932CBB0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932C31-405E-E78C-5815-3ADA8894FDE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46111" y="2594669"/>
            <a:ext cx="9404723" cy="1400530"/>
          </a:xfrm>
        </p:spPr>
        <p:txBody>
          <a:bodyPr/>
          <a:lstStyle/>
          <a:p>
            <a:r>
              <a:rPr lang="fr-CA" dirty="0" err="1"/>
              <a:t>WhoAmI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41496566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E091D4-38B7-06AF-3A9E-7CBEEC322B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AA2B8F-3B05-12B8-74C2-566E2870350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 err="1"/>
              <a:t>whoami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DDAE27-4F3D-B660-0248-2051B1F7A8B3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La commande « </a:t>
            </a:r>
            <a:r>
              <a:rPr lang="fr-CA" dirty="0" err="1"/>
              <a:t>whoami</a:t>
            </a:r>
            <a:r>
              <a:rPr lang="fr-CA" dirty="0"/>
              <a:t> » (</a:t>
            </a:r>
            <a:r>
              <a:rPr lang="fr-CA" dirty="0" err="1"/>
              <a:t>Who</a:t>
            </a:r>
            <a:r>
              <a:rPr lang="fr-CA" dirty="0"/>
              <a:t> Am I = Qui suis-je) permet de savoir quel compte est présentement en utilisation.</a:t>
            </a:r>
          </a:p>
          <a:p>
            <a:r>
              <a:rPr lang="fr-CA" dirty="0"/>
              <a:t>Notez que vous pouvez normalement le voir au début de votre ligne de commande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E7B2874-4807-32F0-2B3D-084B34AAAB7C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200777" y="3741895"/>
            <a:ext cx="3846342" cy="1664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76178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ED95FD-4996-D2D8-086C-A2625D8B30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8FC07DC-00C6-77D7-400D-15682F5EAAD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46111" y="2594669"/>
            <a:ext cx="9404723" cy="1400530"/>
          </a:xfrm>
        </p:spPr>
        <p:txBody>
          <a:bodyPr/>
          <a:lstStyle/>
          <a:p>
            <a:r>
              <a:rPr lang="fr-CA" dirty="0" err="1"/>
              <a:t>useradd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8464856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Rappel du dernier cours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en-CA" dirty="0"/>
              <a:t>Au dernier </a:t>
            </a:r>
            <a:r>
              <a:rPr lang="en-CA" dirty="0" err="1"/>
              <a:t>cours</a:t>
            </a:r>
            <a:r>
              <a:rPr lang="en-CA" dirty="0"/>
              <a:t>, nous </a:t>
            </a:r>
            <a:r>
              <a:rPr lang="en-CA" dirty="0" err="1"/>
              <a:t>avons</a:t>
            </a:r>
            <a:r>
              <a:rPr lang="en-CA" dirty="0"/>
              <a:t> </a:t>
            </a:r>
            <a:r>
              <a:rPr lang="en-CA" dirty="0" err="1"/>
              <a:t>couvert</a:t>
            </a:r>
            <a:r>
              <a:rPr lang="en-CA" dirty="0"/>
              <a:t> la configuration du </a:t>
            </a:r>
            <a:r>
              <a:rPr lang="en-CA" dirty="0" err="1"/>
              <a:t>système</a:t>
            </a:r>
            <a:r>
              <a:rPr lang="en-CA" dirty="0"/>
              <a:t> </a:t>
            </a:r>
            <a:r>
              <a:rPr lang="en-CA" dirty="0" err="1"/>
              <a:t>d’exploitation</a:t>
            </a:r>
            <a:r>
              <a:rPr lang="en-CA" dirty="0"/>
              <a:t> Linux </a:t>
            </a:r>
            <a:r>
              <a:rPr lang="en-CA" dirty="0" err="1"/>
              <a:t>ainsi</a:t>
            </a:r>
            <a:r>
              <a:rPr lang="en-CA" dirty="0"/>
              <a:t> que la gestion des processus.</a:t>
            </a:r>
          </a:p>
          <a:p>
            <a:endParaRPr lang="en-CA" dirty="0"/>
          </a:p>
          <a:p>
            <a:r>
              <a:rPr lang="en-CA" dirty="0"/>
              <a:t>Dans le </a:t>
            </a:r>
            <a:r>
              <a:rPr lang="en-CA" dirty="0" err="1"/>
              <a:t>cours</a:t>
            </a:r>
            <a:r>
              <a:rPr lang="en-CA" dirty="0"/>
              <a:t> </a:t>
            </a:r>
            <a:r>
              <a:rPr lang="en-CA" dirty="0" err="1"/>
              <a:t>d’aujourd’hui</a:t>
            </a:r>
            <a:r>
              <a:rPr lang="en-CA" dirty="0"/>
              <a:t>, nous </a:t>
            </a:r>
            <a:r>
              <a:rPr lang="en-CA" dirty="0" err="1"/>
              <a:t>commencerons</a:t>
            </a:r>
            <a:r>
              <a:rPr lang="en-CA" dirty="0"/>
              <a:t> à </a:t>
            </a:r>
            <a:r>
              <a:rPr lang="en-CA" dirty="0" err="1"/>
              <a:t>apprendre</a:t>
            </a:r>
            <a:r>
              <a:rPr lang="en-CA" dirty="0"/>
              <a:t> la </a:t>
            </a:r>
            <a:r>
              <a:rPr lang="en-CA" dirty="0" err="1"/>
              <a:t>sécurité</a:t>
            </a:r>
            <a:r>
              <a:rPr lang="en-CA" dirty="0"/>
              <a:t> </a:t>
            </a:r>
            <a:r>
              <a:rPr lang="en-CA" dirty="0" err="1"/>
              <a:t>liée</a:t>
            </a:r>
            <a:r>
              <a:rPr lang="en-CA" dirty="0"/>
              <a:t> aux </a:t>
            </a:r>
            <a:r>
              <a:rPr lang="en-CA" dirty="0" err="1"/>
              <a:t>utilisateurs</a:t>
            </a:r>
            <a:endParaRPr lang="en-CA" dirty="0"/>
          </a:p>
          <a:p>
            <a:pPr lvl="1"/>
            <a:endParaRPr lang="fr-CA" dirty="0"/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72059798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451F80-A015-286F-55FB-9AFB5E0852E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 err="1"/>
              <a:t>useradd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36FE27-5715-CB85-9917-0E27F9E90CC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La commande </a:t>
            </a:r>
            <a:r>
              <a:rPr lang="fr-CA" dirty="0" err="1"/>
              <a:t>useradd</a:t>
            </a:r>
            <a:r>
              <a:rPr lang="fr-CA" dirty="0"/>
              <a:t> permet de créer un compte utilisateur, et c’est tout.</a:t>
            </a:r>
          </a:p>
          <a:p>
            <a:r>
              <a:rPr lang="fr-CA" dirty="0"/>
              <a:t>Contrairement à </a:t>
            </a:r>
            <a:r>
              <a:rPr lang="fr-CA" dirty="0" err="1"/>
              <a:t>adduser</a:t>
            </a:r>
            <a:r>
              <a:rPr lang="fr-CA" dirty="0"/>
              <a:t>, elle n’offrira pas de série de questions pour configurer les différents éléments du compte comme le répertoire « Home » ou le mot de passe.</a:t>
            </a:r>
          </a:p>
          <a:p>
            <a:r>
              <a:rPr lang="fr-CA" dirty="0"/>
              <a:t>Ces derniers doivent être configurés séparément.</a:t>
            </a:r>
          </a:p>
          <a:p>
            <a:endParaRPr lang="fr-CA" dirty="0"/>
          </a:p>
          <a:p>
            <a:r>
              <a:rPr lang="fr-CA" dirty="0" err="1"/>
              <a:t>useradd</a:t>
            </a:r>
            <a:r>
              <a:rPr lang="fr-CA" dirty="0"/>
              <a:t> est typiquement privilégié quand on souhaite automatiser la création de comptes à travers un script plutôt que de le faire en tant qu’administrateur.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92632751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36E7D4-E7E4-DECE-9F51-1087F6EBE93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 err="1"/>
              <a:t>useradd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3D666A-0EF9-AF7C-6695-1553AD85429D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La </a:t>
            </a:r>
            <a:r>
              <a:rPr lang="en-CA" dirty="0" err="1"/>
              <a:t>syntaxe</a:t>
            </a:r>
            <a:r>
              <a:rPr lang="en-CA" dirty="0"/>
              <a:t> </a:t>
            </a:r>
            <a:r>
              <a:rPr lang="en-CA" dirty="0" err="1"/>
              <a:t>est</a:t>
            </a:r>
            <a:r>
              <a:rPr lang="en-CA" dirty="0"/>
              <a:t>:  </a:t>
            </a:r>
            <a:r>
              <a:rPr lang="en-CA" dirty="0" err="1"/>
              <a:t>useradd</a:t>
            </a:r>
            <a:r>
              <a:rPr lang="en-CA" dirty="0"/>
              <a:t> &lt;</a:t>
            </a:r>
            <a:r>
              <a:rPr lang="en-CA" dirty="0" err="1"/>
              <a:t>utilisateur</a:t>
            </a:r>
            <a:r>
              <a:rPr lang="en-CA" dirty="0"/>
              <a:t>&gt;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502389-D3F5-03C7-BDDE-0153BE985C2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03311" y="3293287"/>
            <a:ext cx="4900369" cy="1040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04341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1DFB2-7189-A3F7-16F7-E8F55FEDA5B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Gestion des utilisateurs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7CA8B8-A2B4-AF52-1814-89ED0DB2DA7C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Voici qui termine notre section sur la gestion des comptes utilisateurs.</a:t>
            </a:r>
          </a:p>
          <a:p>
            <a:r>
              <a:rPr lang="fr-CA" dirty="0"/>
              <a:t>Dans la prochaine section, nous verrons plus en détail le concept d’administrateur, de compte root et de 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8473342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87843E-BF48-E43D-FB92-B3B0F7F6F9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CF518D8-F3B6-F4A6-85CA-A32AE74E6CD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46111" y="2594669"/>
            <a:ext cx="9404723" cy="1400530"/>
          </a:xfrm>
        </p:spPr>
        <p:txBody>
          <a:bodyPr/>
          <a:lstStyle/>
          <a:p>
            <a:r>
              <a:rPr lang="fr-CA" dirty="0"/>
              <a:t>Gestion des comptes administrateur</a:t>
            </a:r>
          </a:p>
        </p:txBody>
      </p:sp>
    </p:spTree>
    <p:extLst>
      <p:ext uri="{BB962C8B-B14F-4D97-AF65-F5344CB8AC3E}">
        <p14:creationId xmlns:p14="http://schemas.microsoft.com/office/powerpoint/2010/main" val="125574104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D28CC3-0CF6-0D69-BCEA-928853A7BF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4A66FC-F5A6-282C-BB1F-E8C7DD70A27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Gestion des comptes administrateurs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E97043-6C50-614A-EBFF-C854633E2D2B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fr-CA" dirty="0"/>
              <a:t>Linux possède un bon nombre de commandes qui sont limitées à des utilisateurs possédant des permissions pour les exécuter.</a:t>
            </a:r>
          </a:p>
          <a:p>
            <a:r>
              <a:rPr lang="fr-CA" dirty="0"/>
              <a:t>Jusqu’ici, le compte root n’a jamais eu rencontré de problème d’accès puisque root est ce qu’on appelle un « super utilisateur » (</a:t>
            </a:r>
            <a:r>
              <a:rPr lang="fr-CA" dirty="0" err="1"/>
              <a:t>superuser</a:t>
            </a:r>
            <a:r>
              <a:rPr lang="fr-CA" dirty="0"/>
              <a:t>) conçu pour avoir le maximum de privilège sur l’environnement.</a:t>
            </a:r>
          </a:p>
          <a:p>
            <a:r>
              <a:rPr lang="fr-CA" dirty="0"/>
              <a:t>Toutefois, nous souhaiterons déléguer certaines actions normalement réservées aux utilisateurs réguliers que nous avons créés.</a:t>
            </a:r>
          </a:p>
          <a:p>
            <a:r>
              <a:rPr lang="fr-CA" dirty="0"/>
              <a:t>Pour ce faire, ils devront les combiner au mot clé « </a:t>
            </a:r>
            <a:r>
              <a:rPr lang="fr-CA" dirty="0" err="1"/>
              <a:t>sudo</a:t>
            </a:r>
            <a:r>
              <a:rPr lang="fr-CA" dirty="0"/>
              <a:t> », qui signifie « Super User Do » (le super utilisateur fait …)</a:t>
            </a:r>
          </a:p>
        </p:txBody>
      </p:sp>
    </p:spTree>
    <p:extLst>
      <p:ext uri="{BB962C8B-B14F-4D97-AF65-F5344CB8AC3E}">
        <p14:creationId xmlns:p14="http://schemas.microsoft.com/office/powerpoint/2010/main" val="225709325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70E896-8D14-DB14-652B-A3A9E4BEB0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E1119E-E685-E616-3A83-2D4D1D2ADB4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Gestion des comptes administrateurs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750AA7-4387-8D33-BE7C-D063D1C439E9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fr-CA" dirty="0"/>
              <a:t>Prenons la commande « apt-get », celle-ci n’est normalement pas accessible à un utilisateur régulier.</a:t>
            </a:r>
          </a:p>
          <a:p>
            <a:r>
              <a:rPr lang="fr-CA" dirty="0"/>
              <a:t>Voici ce qui se passe si un utilisateur régulier tente de s’en servir:</a:t>
            </a:r>
            <a:endParaRPr lang="en-CA" dirty="0"/>
          </a:p>
          <a:p>
            <a:endParaRPr lang="fr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56E6F8-BB74-6E2C-2247-5D05D359014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240608" y="3359927"/>
            <a:ext cx="9535856" cy="1124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64572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1EF598-6520-6395-744D-3D0C147AAD67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Gestion des comptes administrateurs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C1A60C-BDF6-2519-A8C3-168ED228A9F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Comme on peut le voir, il ne peuvent pas exécuter les commandes qui demande restreinte.</a:t>
            </a:r>
          </a:p>
          <a:p>
            <a:r>
              <a:rPr lang="fr-CA" dirty="0"/>
              <a:t>Elle devra utiliser la commande « </a:t>
            </a:r>
            <a:r>
              <a:rPr lang="fr-CA" dirty="0" err="1"/>
              <a:t>sudo</a:t>
            </a:r>
            <a:r>
              <a:rPr lang="fr-CA" dirty="0"/>
              <a:t> », mais celle-ci ne fonctionnera que si elle est configurée pour donner ces accès à l’utilisateur en question.</a:t>
            </a:r>
          </a:p>
          <a:p>
            <a:r>
              <a:rPr lang="fr-CA" dirty="0"/>
              <a:t>Voyons ce qui se passe autrement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56474612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BBBB5A-7CFC-C0E7-E507-BDD03BFFD4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CAF68B-B971-7574-1184-2B7A2882F17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Gestion des comptes administrateurs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F6582D-5434-7B12-C83B-A80AC905241C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endParaRPr lang="fr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r>
              <a:rPr lang="en-CA" dirty="0"/>
              <a:t>Comme on </a:t>
            </a:r>
            <a:r>
              <a:rPr lang="en-CA" dirty="0" err="1"/>
              <a:t>voit</a:t>
            </a:r>
            <a:r>
              <a:rPr lang="en-CA" dirty="0"/>
              <a:t>, Julie </a:t>
            </a:r>
            <a:r>
              <a:rPr lang="en-CA" dirty="0" err="1"/>
              <a:t>n’est</a:t>
            </a:r>
            <a:r>
              <a:rPr lang="en-CA" dirty="0"/>
              <a:t> pas </a:t>
            </a:r>
            <a:r>
              <a:rPr lang="en-CA" dirty="0" err="1"/>
              <a:t>configurée</a:t>
            </a:r>
            <a:r>
              <a:rPr lang="en-CA" dirty="0"/>
              <a:t> dans le </a:t>
            </a:r>
            <a:r>
              <a:rPr lang="en-CA" dirty="0" err="1"/>
              <a:t>fichier</a:t>
            </a:r>
            <a:r>
              <a:rPr lang="en-CA" dirty="0"/>
              <a:t> “</a:t>
            </a:r>
            <a:r>
              <a:rPr lang="en-CA" dirty="0" err="1"/>
              <a:t>sudoer</a:t>
            </a:r>
            <a:r>
              <a:rPr lang="en-CA" dirty="0"/>
              <a:t>” </a:t>
            </a:r>
          </a:p>
          <a:p>
            <a:r>
              <a:rPr lang="en-CA" dirty="0"/>
              <a:t>Il </a:t>
            </a:r>
            <a:r>
              <a:rPr lang="en-CA" dirty="0" err="1"/>
              <a:t>s’agit</a:t>
            </a:r>
            <a:r>
              <a:rPr lang="en-CA" dirty="0"/>
              <a:t> d’un </a:t>
            </a:r>
            <a:r>
              <a:rPr lang="en-CA" dirty="0" err="1"/>
              <a:t>fichier</a:t>
            </a:r>
            <a:r>
              <a:rPr lang="en-CA" dirty="0"/>
              <a:t> de configuration qui </a:t>
            </a:r>
            <a:r>
              <a:rPr lang="en-CA" dirty="0" err="1"/>
              <a:t>permet</a:t>
            </a:r>
            <a:r>
              <a:rPr lang="en-CA" dirty="0"/>
              <a:t> </a:t>
            </a:r>
            <a:r>
              <a:rPr lang="en-CA" dirty="0" err="1"/>
              <a:t>d’accorder</a:t>
            </a:r>
            <a:r>
              <a:rPr lang="en-CA" dirty="0"/>
              <a:t> des </a:t>
            </a:r>
            <a:r>
              <a:rPr lang="en-CA" dirty="0" err="1"/>
              <a:t>accès</a:t>
            </a:r>
            <a:r>
              <a:rPr lang="en-CA" dirty="0"/>
              <a:t> “</a:t>
            </a:r>
            <a:r>
              <a:rPr lang="en-CA" dirty="0" err="1"/>
              <a:t>sudo</a:t>
            </a:r>
            <a:r>
              <a:rPr lang="en-CA" dirty="0"/>
              <a:t>” aux </a:t>
            </a:r>
            <a:r>
              <a:rPr lang="en-CA" dirty="0" err="1"/>
              <a:t>utilisateurs</a:t>
            </a:r>
            <a:r>
              <a:rPr lang="en-CA" dirty="0"/>
              <a:t> </a:t>
            </a:r>
            <a:r>
              <a:rPr lang="en-CA" dirty="0" err="1"/>
              <a:t>réguliers</a:t>
            </a:r>
            <a:endParaRPr lang="en-CA" dirty="0"/>
          </a:p>
          <a:p>
            <a:r>
              <a:rPr lang="en-CA" dirty="0" err="1"/>
              <a:t>voyons</a:t>
            </a:r>
            <a:r>
              <a:rPr lang="en-CA" dirty="0"/>
              <a:t> comment faire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0F43903-F4DF-21B4-1FBC-4A703017C6F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03312" y="2243671"/>
            <a:ext cx="9507277" cy="1257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8566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41FE7F-78DC-B168-FCB5-8C0B9CA859D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Configuration </a:t>
            </a:r>
            <a:r>
              <a:rPr lang="fr-CA" dirty="0" err="1"/>
              <a:t>sudoers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0090C7-4A01-4A03-8427-9FFE8D2D0876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Les configurations pour les comptes « </a:t>
            </a:r>
            <a:r>
              <a:rPr lang="fr-CA" dirty="0" err="1"/>
              <a:t>Sudoers</a:t>
            </a:r>
            <a:r>
              <a:rPr lang="fr-CA" dirty="0"/>
              <a:t> » se font dans le fichier suivant</a:t>
            </a:r>
          </a:p>
          <a:p>
            <a:pPr lvl="1"/>
            <a:r>
              <a:rPr lang="fr-CA" dirty="0"/>
              <a:t>/,</a:t>
            </a:r>
            <a:r>
              <a:rPr lang="fr-CA" dirty="0" err="1"/>
              <a:t>etc</a:t>
            </a:r>
            <a:r>
              <a:rPr lang="fr-CA" dirty="0"/>
              <a:t>/</a:t>
            </a:r>
            <a:r>
              <a:rPr lang="fr-CA" dirty="0" err="1"/>
              <a:t>sudoers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F39198F-4A25-8060-EF94-664DB859AB4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311964" y="3374974"/>
            <a:ext cx="10673301" cy="3259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79816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8DF03D-CC53-5292-6583-97DEF6D088F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Configuration </a:t>
            </a:r>
            <a:r>
              <a:rPr lang="fr-CA" dirty="0" err="1"/>
              <a:t>sudoers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3952AD-AFD3-1328-8484-5F53337D6299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Prenons le temps de regarder les configurations du fichier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CADF20A-BDEB-61B1-51A2-471302C3C3C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97066" y="2633363"/>
            <a:ext cx="8046447" cy="3338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5811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46111" y="2594669"/>
            <a:ext cx="9404723" cy="1400530"/>
          </a:xfrm>
        </p:spPr>
        <p:txBody>
          <a:bodyPr/>
          <a:lstStyle/>
          <a:p>
            <a:r>
              <a:rPr lang="fr-CA" dirty="0"/>
              <a:t>Introduction à la sécurité des utilisateurs</a:t>
            </a:r>
          </a:p>
        </p:txBody>
      </p:sp>
    </p:spTree>
    <p:extLst>
      <p:ext uri="{BB962C8B-B14F-4D97-AF65-F5344CB8AC3E}">
        <p14:creationId xmlns:p14="http://schemas.microsoft.com/office/powerpoint/2010/main" val="342249345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1E3822-67D1-EAC1-0F55-1414B3A95E3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Configuration </a:t>
            </a:r>
            <a:r>
              <a:rPr lang="fr-CA" dirty="0" err="1"/>
              <a:t>sudoers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66CE9B-AA54-DFCE-50F6-32061837ACC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Nous verrons la syntaxe sous peu, mais ces lignes signifient que les accès suivants sont accordés:</a:t>
            </a:r>
          </a:p>
          <a:p>
            <a:endParaRPr lang="fr-CA" dirty="0"/>
          </a:p>
          <a:p>
            <a:r>
              <a:rPr lang="fr-CA" dirty="0"/>
              <a:t>1) Root à plein accès à </a:t>
            </a:r>
            <a:r>
              <a:rPr lang="fr-CA" dirty="0" err="1"/>
              <a:t>sudo</a:t>
            </a:r>
            <a:endParaRPr lang="fr-CA" dirty="0"/>
          </a:p>
          <a:p>
            <a:r>
              <a:rPr lang="fr-CA" dirty="0"/>
              <a:t>2 ) Tous les membres du groupe « admin » ont plein accès à </a:t>
            </a:r>
            <a:r>
              <a:rPr lang="fr-CA" dirty="0" err="1"/>
              <a:t>sudo</a:t>
            </a:r>
            <a:endParaRPr lang="fr-CA" dirty="0"/>
          </a:p>
          <a:p>
            <a:r>
              <a:rPr lang="fr-CA" dirty="0"/>
              <a:t>3) Tous les membres du groupe « </a:t>
            </a:r>
            <a:r>
              <a:rPr lang="fr-CA" dirty="0" err="1"/>
              <a:t>sudo</a:t>
            </a:r>
            <a:r>
              <a:rPr lang="fr-CA" dirty="0"/>
              <a:t> » ont plein accès à </a:t>
            </a:r>
            <a:r>
              <a:rPr lang="fr-CA" dirty="0" err="1"/>
              <a:t>sudo</a:t>
            </a:r>
            <a:endParaRPr lang="fr-CA" dirty="0"/>
          </a:p>
          <a:p>
            <a:endParaRPr lang="fr-CA" dirty="0"/>
          </a:p>
          <a:p>
            <a:r>
              <a:rPr lang="fr-CA" dirty="0"/>
              <a:t>On peut d’ailleurs confirmer que ces groupes existent déjà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722C790-4DD1-DFE6-72B5-D50765FA381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365213" y="5462851"/>
            <a:ext cx="4277322" cy="771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92715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B17ACC-C7EC-0427-7A24-8D87FD89F90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Syntaxe du fichier </a:t>
            </a:r>
            <a:r>
              <a:rPr lang="fr-CA" dirty="0" err="1"/>
              <a:t>Sudoers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6F0BF3-FC0E-4D65-DC8C-7CA1375B682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Maintenant, voyons comment nous pouvez créer nos propres règles d’accès à </a:t>
            </a:r>
            <a:r>
              <a:rPr lang="fr-CA" dirty="0" err="1"/>
              <a:t>sudo</a:t>
            </a:r>
            <a:r>
              <a:rPr lang="fr-CA" dirty="0"/>
              <a:t>.</a:t>
            </a:r>
          </a:p>
          <a:p>
            <a:r>
              <a:rPr lang="fr-CA" dirty="0"/>
              <a:t>Par exemple:</a:t>
            </a:r>
          </a:p>
          <a:p>
            <a:pPr lvl="1"/>
            <a:r>
              <a:rPr lang="fr-CA" dirty="0"/>
              <a:t>Je voudrais que Marie puisse mettre à jour les applications avec apt-get, mais c’est tout</a:t>
            </a:r>
          </a:p>
          <a:p>
            <a:pPr lvl="1"/>
            <a:r>
              <a:rPr lang="fr-CA" dirty="0"/>
              <a:t>Je voudrais que Jean puisse installer et supprimer des applications</a:t>
            </a:r>
          </a:p>
          <a:p>
            <a:pPr lvl="1"/>
            <a:r>
              <a:rPr lang="fr-CA" dirty="0"/>
              <a:t>Etc.</a:t>
            </a:r>
          </a:p>
          <a:p>
            <a:pPr lvl="1"/>
            <a:endParaRPr lang="fr-CA" dirty="0"/>
          </a:p>
          <a:p>
            <a:r>
              <a:rPr lang="fr-CA" dirty="0"/>
              <a:t>Voyons comment la syntaxe fonctionne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77106023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5234A1-60BD-C4E5-DC82-A607FCB5827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Syntaxe du fichier </a:t>
            </a:r>
            <a:r>
              <a:rPr lang="fr-CA" dirty="0" err="1"/>
              <a:t>Sudoers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1E2122-9307-EFC6-B608-291A5B365C8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Les instructions de </a:t>
            </a:r>
            <a:r>
              <a:rPr lang="fr-CA" dirty="0" err="1"/>
              <a:t>sudoers</a:t>
            </a:r>
            <a:r>
              <a:rPr lang="fr-CA" dirty="0"/>
              <a:t> sont composé ainsi:</a:t>
            </a:r>
          </a:p>
          <a:p>
            <a:r>
              <a:rPr lang="en-CA" dirty="0"/>
              <a:t>&lt;Qui&gt; &lt;Hote&gt; &lt;Options&gt; &lt;</a:t>
            </a:r>
            <a:r>
              <a:rPr lang="en-CA" dirty="0" err="1"/>
              <a:t>Commande</a:t>
            </a:r>
            <a:r>
              <a:rPr lang="en-CA" dirty="0"/>
              <a:t>&gt;</a:t>
            </a:r>
          </a:p>
          <a:p>
            <a:pPr marL="0" indent="0">
              <a:buNone/>
            </a:pPr>
            <a:endParaRPr lang="en-CA" dirty="0"/>
          </a:p>
          <a:p>
            <a:r>
              <a:rPr lang="en-CA" dirty="0"/>
              <a:t>Par </a:t>
            </a:r>
            <a:r>
              <a:rPr lang="en-CA" dirty="0" err="1"/>
              <a:t>exemple</a:t>
            </a:r>
            <a:r>
              <a:rPr lang="en-CA" dirty="0"/>
              <a:t>:</a:t>
            </a:r>
          </a:p>
          <a:p>
            <a:pPr lvl="1"/>
            <a:r>
              <a:rPr lang="en-GB" dirty="0" err="1"/>
              <a:t>julie</a:t>
            </a:r>
            <a:r>
              <a:rPr lang="en-GB" dirty="0"/>
              <a:t> ALL=(ALL) NOPASSWD: /</a:t>
            </a:r>
            <a:r>
              <a:rPr lang="en-GB" dirty="0" err="1"/>
              <a:t>usr</a:t>
            </a:r>
            <a:r>
              <a:rPr lang="en-GB" dirty="0"/>
              <a:t>/bin/apt-get install *</a:t>
            </a:r>
          </a:p>
          <a:p>
            <a:pPr lvl="1"/>
            <a:r>
              <a:rPr lang="en-CA" dirty="0" err="1"/>
              <a:t>alex</a:t>
            </a:r>
            <a:r>
              <a:rPr lang="en-CA" dirty="0"/>
              <a:t> ALL=(root) /</a:t>
            </a:r>
            <a:r>
              <a:rPr lang="en-CA" dirty="0" err="1"/>
              <a:t>usr</a:t>
            </a:r>
            <a:r>
              <a:rPr lang="en-CA" dirty="0"/>
              <a:t>/bin/</a:t>
            </a:r>
            <a:r>
              <a:rPr lang="en-CA" dirty="0" err="1"/>
              <a:t>systemctl</a:t>
            </a:r>
            <a:r>
              <a:rPr lang="en-CA" dirty="0"/>
              <a:t> *</a:t>
            </a:r>
          </a:p>
          <a:p>
            <a:pPr lvl="1"/>
            <a:r>
              <a:rPr lang="en-CA" dirty="0"/>
              <a:t>bob ALL=(root) /</a:t>
            </a:r>
            <a:r>
              <a:rPr lang="en-CA" dirty="0" err="1"/>
              <a:t>usr</a:t>
            </a:r>
            <a:r>
              <a:rPr lang="en-CA" dirty="0"/>
              <a:t>/bin/</a:t>
            </a:r>
            <a:r>
              <a:rPr lang="en-CA" dirty="0" err="1"/>
              <a:t>systemctl</a:t>
            </a:r>
            <a:r>
              <a:rPr lang="en-CA" dirty="0"/>
              <a:t> restart apache2 </a:t>
            </a:r>
          </a:p>
          <a:p>
            <a:pPr lvl="1"/>
            <a:r>
              <a:rPr lang="en-GB" dirty="0"/>
              <a:t>%support ALL=(root) /</a:t>
            </a:r>
            <a:r>
              <a:rPr lang="en-GB" dirty="0" err="1"/>
              <a:t>usr</a:t>
            </a:r>
            <a:r>
              <a:rPr lang="en-GB" dirty="0"/>
              <a:t>/bin/apt update, /</a:t>
            </a:r>
            <a:r>
              <a:rPr lang="en-GB" dirty="0" err="1"/>
              <a:t>usr</a:t>
            </a:r>
            <a:r>
              <a:rPr lang="en-GB" dirty="0"/>
              <a:t>/bin/apt upgrade</a:t>
            </a:r>
          </a:p>
          <a:p>
            <a:pPr lvl="1"/>
            <a:endParaRPr lang="en-GB" dirty="0"/>
          </a:p>
          <a:p>
            <a:r>
              <a:rPr lang="en-GB" dirty="0" err="1"/>
              <a:t>Prenons</a:t>
            </a:r>
            <a:r>
              <a:rPr lang="en-GB" dirty="0"/>
              <a:t> le temps de </a:t>
            </a:r>
            <a:r>
              <a:rPr lang="en-GB" dirty="0" err="1"/>
              <a:t>voir</a:t>
            </a:r>
            <a:r>
              <a:rPr lang="en-GB" dirty="0"/>
              <a:t> </a:t>
            </a:r>
            <a:r>
              <a:rPr lang="en-GB" dirty="0" err="1"/>
              <a:t>chaque</a:t>
            </a:r>
            <a:r>
              <a:rPr lang="en-GB" dirty="0"/>
              <a:t> </a:t>
            </a:r>
            <a:r>
              <a:rPr lang="en-GB" dirty="0" err="1"/>
              <a:t>éléments</a:t>
            </a:r>
            <a:r>
              <a:rPr lang="en-GB" dirty="0"/>
              <a:t> de la </a:t>
            </a:r>
            <a:r>
              <a:rPr lang="en-GB" dirty="0" err="1"/>
              <a:t>syntaxe</a:t>
            </a:r>
            <a:endParaRPr lang="en-CA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88203978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B9FA19-F6FB-1820-726D-FC0EBDC2B10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Qui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368A6A-3AAA-2B34-6900-624CB8A42533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Le premier élément est d’identifier à qui s’applique la règle.</a:t>
            </a:r>
          </a:p>
          <a:p>
            <a:r>
              <a:rPr lang="fr-CA" dirty="0"/>
              <a:t>Celle-ci peut s’appliquer à un </a:t>
            </a:r>
            <a:r>
              <a:rPr lang="fr-CA" u="sng" dirty="0"/>
              <a:t>utilisateur</a:t>
            </a:r>
            <a:r>
              <a:rPr lang="fr-CA" dirty="0"/>
              <a:t> ou aux membres d’un </a:t>
            </a:r>
            <a:r>
              <a:rPr lang="fr-CA" u="sng" dirty="0"/>
              <a:t>groupe</a:t>
            </a:r>
            <a:r>
              <a:rPr lang="fr-CA" dirty="0"/>
              <a:t> d’utilisateur.</a:t>
            </a:r>
          </a:p>
          <a:p>
            <a:r>
              <a:rPr lang="fr-CA" dirty="0"/>
              <a:t>Syntaxe</a:t>
            </a:r>
          </a:p>
          <a:p>
            <a:pPr lvl="1"/>
            <a:r>
              <a:rPr lang="fr-CA" dirty="0"/>
              <a:t>Utilisateur = &lt;nom de l’utilisateur&gt; (ex. </a:t>
            </a:r>
            <a:r>
              <a:rPr lang="fr-CA" dirty="0" err="1"/>
              <a:t>alex</a:t>
            </a:r>
            <a:r>
              <a:rPr lang="fr-CA" dirty="0"/>
              <a:t>)</a:t>
            </a:r>
          </a:p>
          <a:p>
            <a:pPr lvl="1"/>
            <a:r>
              <a:rPr lang="fr-CA" dirty="0"/>
              <a:t>Groupe = %&lt;nom du groupe&gt; (ex. %administrateur)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53156813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5B7A59-906D-C132-467B-3BCBF7B7B36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 err="1"/>
              <a:t>Hote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5934B8-2F7E-1929-5DBE-F8F6284CB6C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L’élément hôte inclut deux éléments</a:t>
            </a:r>
          </a:p>
          <a:p>
            <a:pPr lvl="1"/>
            <a:r>
              <a:rPr lang="fr-CA" dirty="0"/>
              <a:t>Le serveur sur lequel la commande exécutée</a:t>
            </a:r>
          </a:p>
          <a:p>
            <a:pPr lvl="1"/>
            <a:r>
              <a:rPr lang="fr-CA" dirty="0"/>
              <a:t>Le compte utilisateur qui sera utilisé pour exécuter la commande</a:t>
            </a:r>
          </a:p>
          <a:p>
            <a:pPr lvl="1"/>
            <a:endParaRPr lang="fr-CA" dirty="0"/>
          </a:p>
          <a:p>
            <a:r>
              <a:rPr lang="fr-CA" dirty="0"/>
              <a:t>La syntaxe est la suivante</a:t>
            </a:r>
          </a:p>
          <a:p>
            <a:pPr lvl="1"/>
            <a:r>
              <a:rPr lang="fr-CA" dirty="0"/>
              <a:t>&lt;HOTE&gt;=(&lt;COMPTE&gt;)</a:t>
            </a:r>
          </a:p>
          <a:p>
            <a:pPr lvl="1"/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66079799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B7D62-661F-F3CE-0E4E-A71F2FE5E3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87D8B8-D88A-3B91-D882-5137EC4B2F8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 err="1"/>
              <a:t>Hote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AD9E6D-E51B-1C91-E653-C244A60AB8C4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Pour l’hôte, vous pouvez utiliser la commande « </a:t>
            </a:r>
            <a:r>
              <a:rPr lang="fr-CA" dirty="0" err="1"/>
              <a:t>hostname</a:t>
            </a:r>
            <a:r>
              <a:rPr lang="fr-CA" dirty="0"/>
              <a:t> » pour connaitre le nom de votre serveur, ou simplement utiliser ALL pour l’appliquer, peu importe le serveur</a:t>
            </a:r>
          </a:p>
          <a:p>
            <a:endParaRPr lang="fr-CA" dirty="0"/>
          </a:p>
          <a:p>
            <a:r>
              <a:rPr lang="fr-CA" dirty="0"/>
              <a:t>Pour le compte à utiliser, vous pouvez utiliser ALL pour permettre tous les comptes, ou spécifiquement indiqué quel compte doit être utilisé pour exécuter la commande (ex. root)</a:t>
            </a:r>
          </a:p>
          <a:p>
            <a:endParaRPr lang="fr-CA" dirty="0"/>
          </a:p>
          <a:p>
            <a:r>
              <a:rPr lang="fr-CA" dirty="0"/>
              <a:t>Dans le doute, cette syntaxe-ci fonctionnera</a:t>
            </a:r>
          </a:p>
          <a:p>
            <a:pPr lvl="1"/>
            <a:r>
              <a:rPr lang="fr-CA" dirty="0"/>
              <a:t>ALL=(ALL)</a:t>
            </a:r>
          </a:p>
          <a:p>
            <a:endParaRPr lang="fr-CA" dirty="0"/>
          </a:p>
          <a:p>
            <a:endParaRPr lang="fr-CA" dirty="0"/>
          </a:p>
          <a:p>
            <a:pPr lvl="1"/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61207773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D9C7BF-2E9F-1417-91B5-AB6D1280F1F7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Option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3EAA96-237D-7BEF-884A-3BF3DA3B610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Les options sont des paramètres additionnels qui peuvent implémenter certaines mesures de sécurité</a:t>
            </a:r>
          </a:p>
          <a:p>
            <a:r>
              <a:rPr lang="fr-CA" dirty="0"/>
              <a:t>Voici la liste</a:t>
            </a:r>
          </a:p>
          <a:p>
            <a:pPr lvl="1"/>
            <a:r>
              <a:rPr lang="fr-CA" dirty="0"/>
              <a:t>NOPASSWD vs PASSWD</a:t>
            </a:r>
          </a:p>
          <a:p>
            <a:pPr lvl="2"/>
            <a:r>
              <a:rPr lang="fr-CA" dirty="0"/>
              <a:t>Oblige ou non l’utilisateur à entrer à nouveau son mot de passe lorsque la commande </a:t>
            </a:r>
            <a:r>
              <a:rPr lang="fr-CA" dirty="0" err="1"/>
              <a:t>sudo</a:t>
            </a:r>
            <a:r>
              <a:rPr lang="fr-CA" dirty="0"/>
              <a:t> est utilisée</a:t>
            </a:r>
          </a:p>
          <a:p>
            <a:pPr lvl="1"/>
            <a:r>
              <a:rPr lang="fr-CA" dirty="0"/>
              <a:t>NOEXEC vs EXEC</a:t>
            </a:r>
          </a:p>
          <a:p>
            <a:pPr lvl="2"/>
            <a:r>
              <a:rPr lang="fr-CA" dirty="0"/>
              <a:t>Permets ou non à la commande utilisée de démarrer des sous-processus enfants</a:t>
            </a:r>
          </a:p>
          <a:p>
            <a:pPr lvl="1"/>
            <a:r>
              <a:rPr lang="fr-CA" dirty="0"/>
              <a:t>SETENV vs NOSETENV</a:t>
            </a:r>
          </a:p>
          <a:p>
            <a:pPr lvl="2"/>
            <a:r>
              <a:rPr lang="fr-CA" dirty="0"/>
              <a:t>Permets ou non à la commande utilisée de modifier des variables d’environnement ou non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63898075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D64BA7-433E-971A-0CE8-8DC54F0D2C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6B099-8070-83CE-8C98-0B9C54BA01A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Option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C53454-3115-BE2E-80C5-01F09B43777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Par exemple:</a:t>
            </a:r>
          </a:p>
          <a:p>
            <a:pPr lvl="1"/>
            <a:r>
              <a:rPr lang="fr-CA" dirty="0" err="1"/>
              <a:t>alex</a:t>
            </a:r>
            <a:r>
              <a:rPr lang="fr-CA" dirty="0"/>
              <a:t> ALL=(ALL) NOPASSWD : ALL</a:t>
            </a:r>
          </a:p>
          <a:p>
            <a:pPr lvl="1"/>
            <a:endParaRPr lang="fr-CA" dirty="0"/>
          </a:p>
          <a:p>
            <a:r>
              <a:rPr lang="fr-CA" dirty="0"/>
              <a:t>Dans cet exemple, </a:t>
            </a:r>
            <a:r>
              <a:rPr lang="fr-CA" dirty="0" err="1"/>
              <a:t>alex</a:t>
            </a:r>
            <a:r>
              <a:rPr lang="fr-CA" dirty="0"/>
              <a:t> peut exécuter toutes les commandes réservées avec </a:t>
            </a:r>
            <a:r>
              <a:rPr lang="fr-CA" dirty="0" err="1"/>
              <a:t>sudo</a:t>
            </a:r>
            <a:r>
              <a:rPr lang="fr-CA" dirty="0"/>
              <a:t>, et il n’a pas besoin d’entrer son mot de passe à chaque fois.</a:t>
            </a:r>
          </a:p>
          <a:p>
            <a:endParaRPr lang="fr-CA" dirty="0"/>
          </a:p>
          <a:p>
            <a:r>
              <a:rPr lang="fr-CA" dirty="0"/>
              <a:t>Notez qu’après chaque option, il faut ajouter « : ». Exemple:</a:t>
            </a:r>
          </a:p>
          <a:p>
            <a:pPr lvl="1"/>
            <a:r>
              <a:rPr lang="fr-CA" dirty="0" err="1"/>
              <a:t>alex</a:t>
            </a:r>
            <a:r>
              <a:rPr lang="fr-CA" dirty="0"/>
              <a:t> ALL=(ALL) NOPASSWD : NOEXEC: ALL</a:t>
            </a:r>
          </a:p>
          <a:p>
            <a:pPr lvl="1"/>
            <a:endParaRPr lang="fr-CA" dirty="0"/>
          </a:p>
          <a:p>
            <a:pPr lvl="1"/>
            <a:endParaRPr lang="fr-CA" dirty="0"/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99218190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1D4937-E1A6-79FE-FBFE-17062C388B7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Commande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CEBFC2-2949-4A70-8FCE-EC48D8BF550A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La partie « commande » demande de fournir toutes les commandes pouvant être exécutées avec </a:t>
            </a:r>
            <a:r>
              <a:rPr lang="fr-CA" dirty="0" err="1"/>
              <a:t>sudo</a:t>
            </a:r>
            <a:r>
              <a:rPr lang="fr-CA" dirty="0"/>
              <a:t>.</a:t>
            </a:r>
          </a:p>
          <a:p>
            <a:r>
              <a:rPr lang="fr-CA" dirty="0"/>
              <a:t>Ces dernières doivent être séparées par des virgules, ou simplement utilisées ALL si on veut toutes les permettre.</a:t>
            </a:r>
          </a:p>
          <a:p>
            <a:endParaRPr lang="fr-CA" dirty="0"/>
          </a:p>
          <a:p>
            <a:r>
              <a:rPr lang="en-CA" dirty="0"/>
              <a:t>Il </a:t>
            </a:r>
            <a:r>
              <a:rPr lang="en-CA" dirty="0" err="1"/>
              <a:t>est</a:t>
            </a:r>
            <a:r>
              <a:rPr lang="en-CA" dirty="0"/>
              <a:t> possible </a:t>
            </a:r>
            <a:r>
              <a:rPr lang="en-CA" dirty="0" err="1"/>
              <a:t>d’utiliser</a:t>
            </a:r>
            <a:r>
              <a:rPr lang="en-CA" dirty="0"/>
              <a:t> un joker (*) à </a:t>
            </a:r>
            <a:r>
              <a:rPr lang="en-CA" dirty="0" err="1"/>
              <a:t>l’intérieur</a:t>
            </a:r>
            <a:r>
              <a:rPr lang="en-CA" dirty="0"/>
              <a:t>, </a:t>
            </a:r>
            <a:r>
              <a:rPr lang="en-CA" dirty="0" err="1"/>
              <a:t>mais</a:t>
            </a:r>
            <a:r>
              <a:rPr lang="en-CA" dirty="0"/>
              <a:t> il faut </a:t>
            </a:r>
            <a:r>
              <a:rPr lang="en-CA" dirty="0" err="1"/>
              <a:t>être</a:t>
            </a:r>
            <a:r>
              <a:rPr lang="en-CA" dirty="0"/>
              <a:t> prudent, car </a:t>
            </a:r>
            <a:r>
              <a:rPr lang="en-CA" dirty="0" err="1"/>
              <a:t>celle</a:t>
            </a:r>
            <a:r>
              <a:rPr lang="en-CA" dirty="0"/>
              <a:t>-ci </a:t>
            </a:r>
            <a:r>
              <a:rPr lang="en-CA" dirty="0" err="1"/>
              <a:t>peut</a:t>
            </a:r>
            <a:r>
              <a:rPr lang="en-CA" dirty="0"/>
              <a:t> </a:t>
            </a:r>
            <a:r>
              <a:rPr lang="en-CA" dirty="0" err="1"/>
              <a:t>permettre</a:t>
            </a:r>
            <a:r>
              <a:rPr lang="en-CA" dirty="0"/>
              <a:t> </a:t>
            </a:r>
            <a:r>
              <a:rPr lang="en-CA" dirty="0" err="1"/>
              <a:t>d’effectuer</a:t>
            </a:r>
            <a:r>
              <a:rPr lang="en-CA" dirty="0"/>
              <a:t> des </a:t>
            </a:r>
            <a:r>
              <a:rPr lang="en-CA" dirty="0" err="1"/>
              <a:t>opérations</a:t>
            </a:r>
            <a:r>
              <a:rPr lang="en-CA" dirty="0"/>
              <a:t> qui </a:t>
            </a:r>
            <a:r>
              <a:rPr lang="en-CA" dirty="0" err="1"/>
              <a:t>pourraient</a:t>
            </a:r>
            <a:r>
              <a:rPr lang="en-CA" dirty="0"/>
              <a:t> </a:t>
            </a:r>
            <a:r>
              <a:rPr lang="en-CA" dirty="0" err="1"/>
              <a:t>contourner</a:t>
            </a:r>
            <a:r>
              <a:rPr lang="en-CA" dirty="0"/>
              <a:t> des </a:t>
            </a:r>
            <a:r>
              <a:rPr lang="en-CA" dirty="0" err="1"/>
              <a:t>contraintes</a:t>
            </a:r>
            <a:r>
              <a:rPr lang="en-CA" dirty="0"/>
              <a:t> de </a:t>
            </a:r>
            <a:r>
              <a:rPr lang="en-CA" dirty="0" err="1"/>
              <a:t>sécurité</a:t>
            </a:r>
            <a:r>
              <a:rPr lang="en-CA" dirty="0"/>
              <a:t> (pas </a:t>
            </a:r>
            <a:r>
              <a:rPr lang="en-CA" dirty="0" err="1"/>
              <a:t>toujours</a:t>
            </a:r>
            <a:r>
              <a:rPr lang="en-CA" dirty="0"/>
              <a:t> </a:t>
            </a:r>
            <a:r>
              <a:rPr lang="en-CA" dirty="0" err="1"/>
              <a:t>recommandé</a:t>
            </a:r>
            <a:r>
              <a:rPr lang="en-CA" dirty="0"/>
              <a:t>)</a:t>
            </a:r>
          </a:p>
          <a:p>
            <a:endParaRPr lang="en-CA" dirty="0"/>
          </a:p>
          <a:p>
            <a:r>
              <a:rPr lang="en-CA" dirty="0" err="1"/>
              <a:t>Voyons</a:t>
            </a:r>
            <a:r>
              <a:rPr lang="en-CA" dirty="0"/>
              <a:t> des </a:t>
            </a:r>
            <a:r>
              <a:rPr lang="en-CA" dirty="0" err="1"/>
              <a:t>exemples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7706769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2F048F-6C38-2BFA-DBE3-43213281AD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97CFBC-AC3F-D4BF-0243-79EF0CD99AD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Commande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5EEDB8-7F57-81B7-4626-C7BE9F4733E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Devinez ce que font chacune de ces lignes:</a:t>
            </a:r>
          </a:p>
          <a:p>
            <a:pPr lvl="1"/>
            <a:r>
              <a:rPr lang="fr-CA" dirty="0" err="1"/>
              <a:t>alex</a:t>
            </a:r>
            <a:r>
              <a:rPr lang="fr-CA" dirty="0"/>
              <a:t> ALL=(ALL) NOPASSWD : ALL</a:t>
            </a:r>
          </a:p>
          <a:p>
            <a:pPr lvl="1"/>
            <a:r>
              <a:rPr lang="fr-CA" dirty="0"/>
              <a:t>bob ALL=(ALL) NOPASSWD : </a:t>
            </a:r>
            <a:r>
              <a:rPr lang="en-CA" dirty="0"/>
              <a:t>/</a:t>
            </a:r>
            <a:r>
              <a:rPr lang="en-CA" dirty="0" err="1"/>
              <a:t>usr</a:t>
            </a:r>
            <a:r>
              <a:rPr lang="en-CA" dirty="0"/>
              <a:t>/bin/</a:t>
            </a:r>
            <a:r>
              <a:rPr lang="fr-CA" dirty="0"/>
              <a:t>apt-get *</a:t>
            </a:r>
          </a:p>
          <a:p>
            <a:pPr lvl="1"/>
            <a:r>
              <a:rPr lang="fr-CA" dirty="0" err="1"/>
              <a:t>sylvie</a:t>
            </a:r>
            <a:r>
              <a:rPr lang="fr-CA" dirty="0"/>
              <a:t> ALL=(ALL) </a:t>
            </a:r>
            <a:r>
              <a:rPr lang="en-CA" dirty="0"/>
              <a:t>/</a:t>
            </a:r>
            <a:r>
              <a:rPr lang="en-CA" dirty="0" err="1"/>
              <a:t>usr</a:t>
            </a:r>
            <a:r>
              <a:rPr lang="en-CA" dirty="0"/>
              <a:t>/bin/</a:t>
            </a:r>
            <a:r>
              <a:rPr lang="fr-CA" dirty="0"/>
              <a:t>apt-get update</a:t>
            </a:r>
          </a:p>
          <a:p>
            <a:pPr lvl="1"/>
            <a:r>
              <a:rPr lang="fr-CA" dirty="0" err="1"/>
              <a:t>julie</a:t>
            </a:r>
            <a:r>
              <a:rPr lang="fr-CA" dirty="0"/>
              <a:t> ALL=(ALL) NOPASSWD : </a:t>
            </a:r>
            <a:r>
              <a:rPr lang="en-CA" dirty="0"/>
              <a:t>/</a:t>
            </a:r>
            <a:r>
              <a:rPr lang="en-CA" dirty="0" err="1"/>
              <a:t>usr</a:t>
            </a:r>
            <a:r>
              <a:rPr lang="en-CA" dirty="0"/>
              <a:t>/bin/</a:t>
            </a:r>
            <a:r>
              <a:rPr lang="fr-CA" dirty="0"/>
              <a:t>apt-get </a:t>
            </a:r>
            <a:r>
              <a:rPr lang="fr-CA" dirty="0" err="1"/>
              <a:t>install</a:t>
            </a:r>
            <a:r>
              <a:rPr lang="fr-CA" dirty="0"/>
              <a:t> *</a:t>
            </a:r>
          </a:p>
          <a:p>
            <a:pPr lvl="1"/>
            <a:endParaRPr lang="fr-CA" dirty="0"/>
          </a:p>
          <a:p>
            <a:pPr lvl="1"/>
            <a:endParaRPr lang="fr-CA" dirty="0"/>
          </a:p>
          <a:p>
            <a:pPr lvl="1"/>
            <a:endParaRPr lang="fr-CA" dirty="0"/>
          </a:p>
          <a:p>
            <a:pPr lvl="1"/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8440492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Introduction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en-CA" dirty="0"/>
              <a:t>Linux </a:t>
            </a:r>
            <a:r>
              <a:rPr lang="en-CA" dirty="0" err="1"/>
              <a:t>offre</a:t>
            </a:r>
            <a:r>
              <a:rPr lang="en-CA" dirty="0"/>
              <a:t> un certain </a:t>
            </a:r>
            <a:r>
              <a:rPr lang="en-CA" dirty="0" err="1"/>
              <a:t>nombre</a:t>
            </a:r>
            <a:r>
              <a:rPr lang="en-CA" dirty="0"/>
              <a:t> de </a:t>
            </a:r>
            <a:r>
              <a:rPr lang="en-CA" dirty="0" err="1"/>
              <a:t>mécanismes</a:t>
            </a:r>
            <a:r>
              <a:rPr lang="en-CA" dirty="0"/>
              <a:t> </a:t>
            </a:r>
            <a:r>
              <a:rPr lang="en-CA" dirty="0" err="1"/>
              <a:t>afin</a:t>
            </a:r>
            <a:r>
              <a:rPr lang="en-CA" dirty="0"/>
              <a:t> </a:t>
            </a:r>
            <a:r>
              <a:rPr lang="en-CA" dirty="0" err="1"/>
              <a:t>s’assurer</a:t>
            </a:r>
            <a:r>
              <a:rPr lang="en-CA" dirty="0"/>
              <a:t> la restriction de lecture, de modification et </a:t>
            </a:r>
            <a:r>
              <a:rPr lang="en-CA" dirty="0" err="1"/>
              <a:t>d’exécution</a:t>
            </a:r>
            <a:r>
              <a:rPr lang="en-CA" dirty="0"/>
              <a:t> des </a:t>
            </a:r>
            <a:r>
              <a:rPr lang="en-CA" dirty="0" err="1"/>
              <a:t>fichiers</a:t>
            </a:r>
            <a:r>
              <a:rPr lang="en-CA" dirty="0"/>
              <a:t> à des </a:t>
            </a:r>
            <a:r>
              <a:rPr lang="en-CA" dirty="0" err="1"/>
              <a:t>groupes</a:t>
            </a:r>
            <a:r>
              <a:rPr lang="en-CA" dirty="0"/>
              <a:t> </a:t>
            </a:r>
            <a:r>
              <a:rPr lang="en-CA" dirty="0" err="1"/>
              <a:t>d’utilisateurs</a:t>
            </a:r>
            <a:r>
              <a:rPr lang="en-CA" dirty="0"/>
              <a:t> </a:t>
            </a:r>
            <a:r>
              <a:rPr lang="en-CA" dirty="0" err="1"/>
              <a:t>définis</a:t>
            </a:r>
            <a:r>
              <a:rPr lang="en-CA" dirty="0"/>
              <a:t>.</a:t>
            </a:r>
          </a:p>
          <a:p>
            <a:r>
              <a:rPr lang="en-CA" dirty="0"/>
              <a:t>Dans le </a:t>
            </a:r>
            <a:r>
              <a:rPr lang="en-CA" dirty="0" err="1"/>
              <a:t>cours</a:t>
            </a:r>
            <a:r>
              <a:rPr lang="en-CA" dirty="0"/>
              <a:t> </a:t>
            </a:r>
            <a:r>
              <a:rPr lang="en-CA" dirty="0" err="1"/>
              <a:t>d’aujourd’hui</a:t>
            </a:r>
            <a:r>
              <a:rPr lang="en-CA" dirty="0"/>
              <a:t>, nous </a:t>
            </a:r>
            <a:r>
              <a:rPr lang="en-CA" dirty="0" err="1"/>
              <a:t>verrons</a:t>
            </a:r>
            <a:r>
              <a:rPr lang="en-CA" dirty="0"/>
              <a:t> comment </a:t>
            </a:r>
            <a:r>
              <a:rPr lang="en-CA" dirty="0" err="1"/>
              <a:t>administrer</a:t>
            </a:r>
            <a:r>
              <a:rPr lang="en-CA" dirty="0"/>
              <a:t> </a:t>
            </a:r>
            <a:r>
              <a:rPr lang="en-CA" dirty="0" err="1"/>
              <a:t>ses</a:t>
            </a:r>
            <a:r>
              <a:rPr lang="en-CA" dirty="0"/>
              <a:t> </a:t>
            </a:r>
            <a:r>
              <a:rPr lang="en-CA" dirty="0" err="1"/>
              <a:t>utilisateurs</a:t>
            </a:r>
            <a:r>
              <a:rPr lang="en-CA" dirty="0"/>
              <a:t> et les </a:t>
            </a:r>
            <a:r>
              <a:rPr lang="en-CA" dirty="0" err="1"/>
              <a:t>groupes</a:t>
            </a:r>
            <a:r>
              <a:rPr lang="en-CA" dirty="0"/>
              <a:t> </a:t>
            </a:r>
            <a:r>
              <a:rPr lang="en-CA" dirty="0" err="1"/>
              <a:t>d’accès</a:t>
            </a:r>
            <a:r>
              <a:rPr lang="en-CA" dirty="0"/>
              <a:t>, </a:t>
            </a:r>
            <a:r>
              <a:rPr lang="en-CA" dirty="0" err="1"/>
              <a:t>ainsi</a:t>
            </a:r>
            <a:r>
              <a:rPr lang="en-CA" dirty="0"/>
              <a:t> que des </a:t>
            </a:r>
            <a:r>
              <a:rPr lang="en-CA" dirty="0" err="1"/>
              <a:t>stratégies</a:t>
            </a:r>
            <a:r>
              <a:rPr lang="en-CA" dirty="0"/>
              <a:t> à </a:t>
            </a:r>
            <a:r>
              <a:rPr lang="en-CA" dirty="0" err="1"/>
              <a:t>mettre</a:t>
            </a:r>
            <a:r>
              <a:rPr lang="en-CA" dirty="0"/>
              <a:t> </a:t>
            </a:r>
            <a:r>
              <a:rPr lang="en-CA" dirty="0" err="1"/>
              <a:t>en</a:t>
            </a:r>
            <a:r>
              <a:rPr lang="en-CA" dirty="0"/>
              <a:t> place pour </a:t>
            </a:r>
            <a:r>
              <a:rPr lang="en-CA" dirty="0" err="1"/>
              <a:t>s’assurer</a:t>
            </a:r>
            <a:r>
              <a:rPr lang="en-CA" dirty="0"/>
              <a:t> que les </a:t>
            </a:r>
            <a:r>
              <a:rPr lang="en-CA" dirty="0" err="1"/>
              <a:t>utilisateurs</a:t>
            </a:r>
            <a:r>
              <a:rPr lang="en-CA" dirty="0"/>
              <a:t> </a:t>
            </a:r>
            <a:r>
              <a:rPr lang="en-CA" dirty="0" err="1"/>
              <a:t>appliquent</a:t>
            </a:r>
            <a:r>
              <a:rPr lang="en-CA" dirty="0"/>
              <a:t> de bonne pratique de </a:t>
            </a:r>
            <a:r>
              <a:rPr lang="en-CA" dirty="0" err="1"/>
              <a:t>sécurité</a:t>
            </a:r>
            <a:r>
              <a:rPr lang="en-CA" dirty="0"/>
              <a:t> dans </a:t>
            </a:r>
            <a:r>
              <a:rPr lang="en-CA" dirty="0" err="1"/>
              <a:t>leur</a:t>
            </a:r>
            <a:r>
              <a:rPr lang="en-CA" dirty="0"/>
              <a:t> utilisation des </a:t>
            </a:r>
            <a:r>
              <a:rPr lang="en-CA" dirty="0" err="1"/>
              <a:t>systèmes</a:t>
            </a:r>
            <a:r>
              <a:rPr lang="en-CA" dirty="0"/>
              <a:t> </a:t>
            </a:r>
            <a:r>
              <a:rPr lang="en-CA" dirty="0" err="1"/>
              <a:t>informatiques</a:t>
            </a:r>
            <a:r>
              <a:rPr lang="en-CA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7081884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669F69-8D2C-289D-FE6D-A1450F5833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AE70F18-FA27-967C-A54F-281E67781FD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46111" y="2594669"/>
            <a:ext cx="9404723" cy="1400530"/>
          </a:xfrm>
        </p:spPr>
        <p:txBody>
          <a:bodyPr/>
          <a:lstStyle/>
          <a:p>
            <a:r>
              <a:rPr lang="fr-CA" dirty="0"/>
              <a:t>Gestion des groupes</a:t>
            </a:r>
          </a:p>
        </p:txBody>
      </p:sp>
    </p:spTree>
    <p:extLst>
      <p:ext uri="{BB962C8B-B14F-4D97-AF65-F5344CB8AC3E}">
        <p14:creationId xmlns:p14="http://schemas.microsoft.com/office/powerpoint/2010/main" val="304548556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EB5775-47CE-BB97-FCD0-C19CF2A70A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CE47B2-C330-157A-24E6-5843F439EC9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Gestion des groupes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811815-FCA1-74EE-542B-0C97AFB88481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Linux permet de créer et administrer des groupes. </a:t>
            </a:r>
          </a:p>
          <a:p>
            <a:r>
              <a:rPr lang="fr-CA" dirty="0"/>
              <a:t>Ces groupes sont assignés aux utilisateurs et permettent de gérer les permissions tel que nous verrons un peu plus loin.</a:t>
            </a:r>
          </a:p>
          <a:p>
            <a:r>
              <a:rPr lang="fr-CA" dirty="0"/>
              <a:t>Par exemple</a:t>
            </a:r>
          </a:p>
          <a:p>
            <a:pPr lvl="1"/>
            <a:r>
              <a:rPr lang="fr-CA" dirty="0"/>
              <a:t>Un répertoire pourrait n’être accessible qu’aux personnes d’un certain groupe</a:t>
            </a:r>
          </a:p>
          <a:p>
            <a:pPr lvl="1"/>
            <a:r>
              <a:rPr lang="fr-CA" dirty="0"/>
              <a:t>Certaines commandes administrateurs pourraient n’être accessibles qu’aux personnes d’un certain groupe,</a:t>
            </a:r>
          </a:p>
          <a:p>
            <a:pPr lvl="1"/>
            <a:r>
              <a:rPr lang="fr-CA" dirty="0"/>
              <a:t>Etc.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45700206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82FDA3-962F-2551-39D3-152AE2C5E2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09DE1B-5ADB-2BD6-65FA-29DCD89AB21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Groupe primaire vs Groupe secondaire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AFF3C5-BD58-E69A-B449-20746E434449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fr-CA" dirty="0"/>
              <a:t>Avant de commencer, sachez que Linux assigne toujours un groupe « primaire » à un nouvel utilisateur.</a:t>
            </a:r>
          </a:p>
          <a:p>
            <a:r>
              <a:rPr lang="fr-CA" dirty="0"/>
              <a:t>Ce groupe peut varier avec la distribution, mais il s’agit généralement d’un nouveau groupe qui porte le nom de l’utilisateur.</a:t>
            </a:r>
          </a:p>
          <a:p>
            <a:r>
              <a:rPr lang="fr-CA" dirty="0"/>
              <a:t>Ce groupe sert à identifier le groupe d’accès dominant de l’utilisateur (Ex. Développeur, </a:t>
            </a:r>
            <a:r>
              <a:rPr lang="fr-CA" dirty="0" err="1"/>
              <a:t>ressources_humaines</a:t>
            </a:r>
            <a:r>
              <a:rPr lang="fr-CA" dirty="0"/>
              <a:t>, etc.) tandis que les autres (appelée groupe « Secondaire ») serviront à lui assigner des profiles d’accès supplémentaire au besoin.</a:t>
            </a:r>
          </a:p>
        </p:txBody>
      </p:sp>
    </p:spTree>
    <p:extLst>
      <p:ext uri="{BB962C8B-B14F-4D97-AF65-F5344CB8AC3E}">
        <p14:creationId xmlns:p14="http://schemas.microsoft.com/office/powerpoint/2010/main" val="100152244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B1B8A7-D132-8C3C-8154-9D0CC4A27C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BE651-F9FC-9952-80A6-C29A5D9BE7D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Gestion des groupes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4D402E-E91D-4754-29FB-A72869F299B6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Dans cette section, nous couvrirons les commandes suivantes:</a:t>
            </a:r>
          </a:p>
          <a:p>
            <a:pPr lvl="1"/>
            <a:r>
              <a:rPr lang="fr-CA" dirty="0"/>
              <a:t>Voir les groupes existants (cat /,</a:t>
            </a:r>
            <a:r>
              <a:rPr lang="fr-CA" dirty="0" err="1"/>
              <a:t>etc</a:t>
            </a:r>
            <a:r>
              <a:rPr lang="fr-CA" dirty="0"/>
              <a:t>/group)</a:t>
            </a:r>
          </a:p>
          <a:p>
            <a:pPr lvl="1"/>
            <a:r>
              <a:rPr lang="fr-CA" dirty="0"/>
              <a:t>Afficher les groupes d’un utilisateur (groups) </a:t>
            </a:r>
          </a:p>
          <a:p>
            <a:pPr lvl="1"/>
            <a:r>
              <a:rPr lang="fr-CA" dirty="0"/>
              <a:t>Créer un nouveau groupe (</a:t>
            </a:r>
            <a:r>
              <a:rPr lang="fr-CA" dirty="0" err="1"/>
              <a:t>groupadd</a:t>
            </a:r>
            <a:r>
              <a:rPr lang="fr-CA" dirty="0"/>
              <a:t>)</a:t>
            </a:r>
          </a:p>
          <a:p>
            <a:pPr lvl="1"/>
            <a:r>
              <a:rPr lang="fr-CA" dirty="0"/>
              <a:t>Supprimer un groupe (</a:t>
            </a:r>
            <a:r>
              <a:rPr lang="fr-CA" dirty="0" err="1"/>
              <a:t>groupdel</a:t>
            </a:r>
            <a:r>
              <a:rPr lang="fr-CA" dirty="0"/>
              <a:t>)</a:t>
            </a:r>
          </a:p>
          <a:p>
            <a:pPr lvl="1"/>
            <a:r>
              <a:rPr lang="fr-CA" dirty="0"/>
              <a:t>Changer les groupes d’un utilisateur (</a:t>
            </a:r>
            <a:r>
              <a:rPr lang="fr-CA" dirty="0" err="1"/>
              <a:t>usermod</a:t>
            </a:r>
            <a:r>
              <a:rPr lang="fr-CA" dirty="0"/>
              <a:t>)</a:t>
            </a:r>
          </a:p>
          <a:p>
            <a:pPr lvl="1"/>
            <a:r>
              <a:rPr lang="fr-CA" dirty="0"/>
              <a:t>Afficher les utilisateurs d’un groupe</a:t>
            </a:r>
          </a:p>
          <a:p>
            <a:pPr lvl="1"/>
            <a:endParaRPr lang="fr-CA" dirty="0"/>
          </a:p>
          <a:p>
            <a:pPr lvl="1"/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10324834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376839-7A87-3903-3EC1-5E93674E1B4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Afficher les groupes existants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92B0CA-776F-9D50-C3A1-E7A431DB14C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Pour afficher tous les groupes disponibles, exécutez la commande suivante:</a:t>
            </a:r>
          </a:p>
          <a:p>
            <a:pPr lvl="1"/>
            <a:r>
              <a:rPr lang="fr-CA" dirty="0"/>
              <a:t>cat /,</a:t>
            </a:r>
            <a:r>
              <a:rPr lang="fr-CA" dirty="0" err="1"/>
              <a:t>etc</a:t>
            </a:r>
            <a:r>
              <a:rPr lang="fr-CA" dirty="0"/>
              <a:t>/group</a:t>
            </a:r>
            <a:endParaRPr lang="en-CA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61707D1-3551-FD36-DF4A-EC082762C17F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583582" y="3398078"/>
            <a:ext cx="4906060" cy="1505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71911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9FA1D-9429-EB39-2222-B7144E21A2A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Voir les groupes d’un utilisateur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5B389B-9867-7CA4-4442-22DFEDAC3A9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Pour voir à quel groupe l’utilisateur connecté fait partie, utilisez la commande: </a:t>
            </a:r>
          </a:p>
          <a:p>
            <a:pPr lvl="1"/>
            <a:r>
              <a:rPr lang="fr-CA" dirty="0"/>
              <a:t>groups</a:t>
            </a:r>
          </a:p>
          <a:p>
            <a:r>
              <a:rPr lang="fr-CA" dirty="0"/>
              <a:t>Pour voir les groupes d’un utilisateur spécifique, utilisez la commande:</a:t>
            </a:r>
          </a:p>
          <a:p>
            <a:pPr lvl="1"/>
            <a:r>
              <a:rPr lang="fr-CA" dirty="0"/>
              <a:t>groups &lt;utilisateur&gt;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AADC8B3-F585-5C65-3EB7-372F01584E0C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253920" y="4543287"/>
            <a:ext cx="6296904" cy="1381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69850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AD068C-3735-8EC1-E4DE-91EBDFDDDE6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Voir les groupes d’un utilisateur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F473BC-D3B2-7F14-97FB-F66716679B22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Comme on mentionnait, un utilisateur a un groupe primaire et plusieurs groupes secondaires.</a:t>
            </a:r>
          </a:p>
          <a:p>
            <a:r>
              <a:rPr lang="fr-CA" dirty="0"/>
              <a:t>Pour connaitre son groupe primaire, utilisez la commande</a:t>
            </a:r>
          </a:p>
          <a:p>
            <a:pPr lvl="1"/>
            <a:r>
              <a:rPr lang="fr-CA" dirty="0"/>
              <a:t>id &lt;utilisateur&gt;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87EE834-2E9B-4A0B-5864-31DF5D78550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455891" y="3965877"/>
            <a:ext cx="6306430" cy="1200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50624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6A65AB-8949-10F6-9A9D-7032EFFCC8D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Créer un nouveau groupe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F79102-B47B-2EFC-3C21-D8C895F71C6D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Pour créer un nouveau groupe, utilisez la commande</a:t>
            </a:r>
          </a:p>
          <a:p>
            <a:pPr lvl="1"/>
            <a:r>
              <a:rPr lang="fr-CA" dirty="0" err="1"/>
              <a:t>Groupadd</a:t>
            </a:r>
            <a:r>
              <a:rPr lang="fr-CA" dirty="0"/>
              <a:t> &lt;</a:t>
            </a:r>
            <a:r>
              <a:rPr lang="fr-CA" dirty="0" err="1"/>
              <a:t>nom_du_groupe</a:t>
            </a:r>
            <a:r>
              <a:rPr lang="fr-CA" dirty="0"/>
              <a:t>&gt;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FD9B83-C4E3-28A7-4903-CA34919AC37F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288584" y="3343530"/>
            <a:ext cx="3905795" cy="50489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A968853-9E93-DF3C-7254-6B472EBE91C6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288584" y="4319773"/>
            <a:ext cx="6277851" cy="819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71753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86F98B-999A-059D-BA57-1499B7CD782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Supprimer un groupe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616562-9E07-2A88-C4A2-39A5DA39DF7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Pour supprimer un groupe existant, utilisez la commande</a:t>
            </a:r>
          </a:p>
          <a:p>
            <a:pPr lvl="1"/>
            <a:r>
              <a:rPr lang="fr-CA" dirty="0" err="1"/>
              <a:t>Groupdel</a:t>
            </a:r>
            <a:r>
              <a:rPr lang="fr-CA" dirty="0"/>
              <a:t> &lt;</a:t>
            </a:r>
            <a:r>
              <a:rPr lang="fr-CA" dirty="0" err="1"/>
              <a:t>nom_du_groupe</a:t>
            </a:r>
            <a:r>
              <a:rPr lang="fr-CA" dirty="0"/>
              <a:t>&gt;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F8F8049-46D3-6C34-F41B-7B0A730AABEF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352804" y="3429000"/>
            <a:ext cx="4667901" cy="96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16237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0A12B-09EA-7290-92D6-9353C06DB10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Changer les groupes d’un utilisateur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5DCF19-A8D3-D44C-C69B-64FD044E3B6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 err="1"/>
              <a:t>Usermod</a:t>
            </a:r>
            <a:endParaRPr lang="fr-CA" dirty="0"/>
          </a:p>
          <a:p>
            <a:r>
              <a:rPr lang="fr-CA" dirty="0"/>
              <a:t>Pour ajouter les utilisateurs dans un groupe, utiliser la commande</a:t>
            </a:r>
          </a:p>
          <a:p>
            <a:pPr lvl="1"/>
            <a:r>
              <a:rPr lang="fr-CA" dirty="0" err="1"/>
              <a:t>usermod</a:t>
            </a:r>
            <a:r>
              <a:rPr lang="fr-CA" dirty="0"/>
              <a:t> -</a:t>
            </a:r>
            <a:r>
              <a:rPr lang="fr-CA" dirty="0" err="1"/>
              <a:t>aG</a:t>
            </a:r>
            <a:r>
              <a:rPr lang="fr-CA" dirty="0"/>
              <a:t> &lt;group&gt; &lt;utilisateur&gt;</a:t>
            </a:r>
          </a:p>
          <a:p>
            <a:r>
              <a:rPr lang="en-CA" dirty="0"/>
              <a:t>Pour </a:t>
            </a:r>
            <a:r>
              <a:rPr lang="en-CA" dirty="0" err="1"/>
              <a:t>retirer</a:t>
            </a:r>
            <a:r>
              <a:rPr lang="en-CA" dirty="0"/>
              <a:t> un </a:t>
            </a:r>
            <a:r>
              <a:rPr lang="en-CA" dirty="0" err="1"/>
              <a:t>utilisateur</a:t>
            </a:r>
            <a:r>
              <a:rPr lang="en-CA" dirty="0"/>
              <a:t>, </a:t>
            </a:r>
            <a:r>
              <a:rPr lang="en-CA" dirty="0" err="1"/>
              <a:t>utilisez</a:t>
            </a:r>
            <a:r>
              <a:rPr lang="en-CA" dirty="0"/>
              <a:t> la </a:t>
            </a:r>
            <a:r>
              <a:rPr lang="en-CA" dirty="0" err="1"/>
              <a:t>commande</a:t>
            </a:r>
            <a:r>
              <a:rPr lang="en-CA" dirty="0"/>
              <a:t>:</a:t>
            </a:r>
          </a:p>
          <a:p>
            <a:pPr lvl="1"/>
            <a:r>
              <a:rPr lang="en-CA" dirty="0" err="1"/>
              <a:t>gpasswd</a:t>
            </a:r>
            <a:r>
              <a:rPr lang="en-CA" dirty="0"/>
              <a:t> –d &lt;</a:t>
            </a:r>
            <a:r>
              <a:rPr lang="en-CA" dirty="0" err="1"/>
              <a:t>utilisateur</a:t>
            </a:r>
            <a:r>
              <a:rPr lang="en-CA" dirty="0"/>
              <a:t>&gt; &lt;</a:t>
            </a:r>
            <a:r>
              <a:rPr lang="en-CA" dirty="0" err="1"/>
              <a:t>groupe</a:t>
            </a:r>
            <a:r>
              <a:rPr lang="en-CA" dirty="0"/>
              <a:t>&gt;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EF08C2B-BCF9-166E-7F01-3BB7E5A99B1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524264" y="4287422"/>
            <a:ext cx="6296904" cy="1590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9065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B2CF10-F1C5-99E3-2151-481C5090AC8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Introduction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2287C0-42EA-EE49-0533-345600E6E5E1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fr-CA" dirty="0"/>
              <a:t>Dans le cours d’aujourd’hui, nous couvrirons donc</a:t>
            </a:r>
          </a:p>
          <a:p>
            <a:pPr lvl="1"/>
            <a:r>
              <a:rPr lang="fr-CA" dirty="0"/>
              <a:t>Gestion des comptes utilisateurs</a:t>
            </a:r>
          </a:p>
          <a:p>
            <a:pPr lvl="1"/>
            <a:r>
              <a:rPr lang="fr-CA" dirty="0"/>
              <a:t>Gestion des comptes administrateur</a:t>
            </a:r>
          </a:p>
          <a:p>
            <a:pPr lvl="1"/>
            <a:r>
              <a:rPr lang="fr-CA" dirty="0"/>
              <a:t>Gestion des groupes</a:t>
            </a:r>
          </a:p>
          <a:p>
            <a:pPr lvl="1"/>
            <a:r>
              <a:rPr lang="fr-CA" dirty="0"/>
              <a:t>Sécurité des accès aux fichiers</a:t>
            </a:r>
          </a:p>
          <a:p>
            <a:pPr lvl="1"/>
            <a:r>
              <a:rPr lang="fr-CA" dirty="0"/>
              <a:t>Politique de mot de passe</a:t>
            </a:r>
          </a:p>
        </p:txBody>
      </p:sp>
    </p:spTree>
    <p:extLst>
      <p:ext uri="{BB962C8B-B14F-4D97-AF65-F5344CB8AC3E}">
        <p14:creationId xmlns:p14="http://schemas.microsoft.com/office/powerpoint/2010/main" val="299265833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C28AA-08A4-2BC8-022C-062EEB449C7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Afficher les utilisateurs d’un groupe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68364D-2C86-43A7-3C82-E509050C0922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Pour affichez les utilisateurs d’un groupe, utilisez la commande</a:t>
            </a:r>
          </a:p>
          <a:p>
            <a:pPr lvl="1"/>
            <a:r>
              <a:rPr lang="en-CA" dirty="0" err="1"/>
              <a:t>getent</a:t>
            </a:r>
            <a:r>
              <a:rPr lang="en-CA" dirty="0"/>
              <a:t> group &lt;</a:t>
            </a:r>
            <a:r>
              <a:rPr lang="en-CA" dirty="0" err="1"/>
              <a:t>groupe</a:t>
            </a:r>
            <a:r>
              <a:rPr lang="en-CA" dirty="0"/>
              <a:t>&gt;</a:t>
            </a:r>
          </a:p>
          <a:p>
            <a:pPr lvl="1"/>
            <a:endParaRPr lang="en-CA" dirty="0"/>
          </a:p>
          <a:p>
            <a:r>
              <a:rPr lang="en-CA" dirty="0" err="1"/>
              <a:t>Exemple</a:t>
            </a:r>
            <a:endParaRPr lang="en-CA" dirty="0"/>
          </a:p>
          <a:p>
            <a:pPr lvl="1"/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3F93818-CE80-ABF7-8026-558996DDA64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277774" y="3953201"/>
            <a:ext cx="6296904" cy="1257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52595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7AF210-D90F-DFBB-4E1E-2FB73A8763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41F274-9DD1-10C3-1860-541A10EDBB47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46111" y="2594669"/>
            <a:ext cx="9404723" cy="1400530"/>
          </a:xfrm>
        </p:spPr>
        <p:txBody>
          <a:bodyPr/>
          <a:lstStyle/>
          <a:p>
            <a:r>
              <a:rPr lang="fr-CA" dirty="0"/>
              <a:t>Gestion des accès aux fichiers/répertoires</a:t>
            </a:r>
          </a:p>
        </p:txBody>
      </p:sp>
    </p:spTree>
    <p:extLst>
      <p:ext uri="{BB962C8B-B14F-4D97-AF65-F5344CB8AC3E}">
        <p14:creationId xmlns:p14="http://schemas.microsoft.com/office/powerpoint/2010/main" val="246148217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400C0C-C182-704D-5C65-8E7E08867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AC1D0C-C179-6308-518A-7AF6A41FEF7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Gestion des accès aux fichiers/répertoires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9E35B2-DC91-E980-0B43-BC34FD832BA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Dans les dernières sections, nous avons vu comment créer des utilisateurs, puis de créer des groupes d’accès qui peuvent leur être assigné.</a:t>
            </a:r>
          </a:p>
          <a:p>
            <a:endParaRPr lang="fr-CA" dirty="0"/>
          </a:p>
          <a:p>
            <a:r>
              <a:rPr lang="fr-CA" dirty="0"/>
              <a:t>La prochaine étape sera de définir des accès sur les fichiers et répertoires basés sur leur compte utilisateur ainsi que sur les groupes auxquelles ils appartiennent.</a:t>
            </a:r>
          </a:p>
          <a:p>
            <a:endParaRPr lang="fr-CA" dirty="0"/>
          </a:p>
          <a:p>
            <a:r>
              <a:rPr lang="fr-CA" dirty="0"/>
              <a:t>C’est ce que nous verrons dans cette section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59615775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C00946-F79C-0160-01F4-97308BE852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97D225-3C05-933E-7070-25FB0FD603F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Gestion des accès aux fichiers/répertoires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BB4E96-7A47-7632-2527-EF30F58C7D74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Dans cette section, nous verrons les commandes suivantes:</a:t>
            </a:r>
          </a:p>
          <a:p>
            <a:pPr lvl="1"/>
            <a:r>
              <a:rPr lang="fr-CA" dirty="0"/>
              <a:t>ls -l</a:t>
            </a:r>
          </a:p>
          <a:p>
            <a:pPr lvl="1"/>
            <a:r>
              <a:rPr lang="en-CA" dirty="0" err="1"/>
              <a:t>chmod</a:t>
            </a:r>
            <a:endParaRPr lang="en-CA" dirty="0"/>
          </a:p>
          <a:p>
            <a:pPr lvl="1"/>
            <a:r>
              <a:rPr lang="en-CA" dirty="0" err="1"/>
              <a:t>chown</a:t>
            </a:r>
            <a:endParaRPr lang="en-CA" dirty="0"/>
          </a:p>
          <a:p>
            <a:pPr lvl="1"/>
            <a:r>
              <a:rPr lang="en-CA" dirty="0" err="1"/>
              <a:t>chgrp</a:t>
            </a:r>
            <a:endParaRPr lang="en-CA" dirty="0"/>
          </a:p>
          <a:p>
            <a:pPr lvl="1"/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79430091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8C0A8D-9FDA-8A25-C10A-ADD38A2374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AC837FA-D3AA-192F-6784-B5609E71433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46111" y="2594669"/>
            <a:ext cx="9404723" cy="1400530"/>
          </a:xfrm>
        </p:spPr>
        <p:txBody>
          <a:bodyPr/>
          <a:lstStyle/>
          <a:p>
            <a:r>
              <a:rPr lang="fr-CA" dirty="0"/>
              <a:t>ls -l</a:t>
            </a:r>
          </a:p>
        </p:txBody>
      </p:sp>
    </p:spTree>
    <p:extLst>
      <p:ext uri="{BB962C8B-B14F-4D97-AF65-F5344CB8AC3E}">
        <p14:creationId xmlns:p14="http://schemas.microsoft.com/office/powerpoint/2010/main" val="138085468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A5D2F5-CA67-2825-55AD-2389D48495D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ls -l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9D3EBE-2B9B-8BF2-C954-BB886EB4118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La commande « ls –l » permet d’afficher la liste des fichiers ainsi que de nombreux détails qui les concernent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1EC33D8-4ED5-19DD-AD17-0BE4BC1BE4B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447137" y="2890073"/>
            <a:ext cx="5784021" cy="3623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07950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D7CAA3-B0D5-5CCA-AFB0-514FF57A0FD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Ls –l 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DD78AF-5293-E292-4701-F84542CE568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Les colonnes représentent respectivement</a:t>
            </a:r>
          </a:p>
          <a:p>
            <a:pPr lvl="1"/>
            <a:r>
              <a:rPr lang="fr-CA" dirty="0"/>
              <a:t>Les permissions</a:t>
            </a:r>
          </a:p>
          <a:p>
            <a:pPr lvl="1"/>
            <a:r>
              <a:rPr lang="fr-CA" dirty="0"/>
              <a:t>Le nombre de liens qui référence le fichier ou répertoire</a:t>
            </a:r>
          </a:p>
          <a:p>
            <a:pPr lvl="1"/>
            <a:r>
              <a:rPr lang="fr-CA" dirty="0"/>
              <a:t>Le propriétaire</a:t>
            </a:r>
          </a:p>
          <a:p>
            <a:pPr lvl="1"/>
            <a:r>
              <a:rPr lang="fr-CA" dirty="0"/>
              <a:t>Le groupe</a:t>
            </a:r>
          </a:p>
          <a:p>
            <a:pPr lvl="1"/>
            <a:r>
              <a:rPr lang="fr-CA" dirty="0"/>
              <a:t>La taille</a:t>
            </a:r>
          </a:p>
          <a:p>
            <a:pPr lvl="1"/>
            <a:r>
              <a:rPr lang="fr-CA" dirty="0"/>
              <a:t>La date de dernière modification</a:t>
            </a:r>
          </a:p>
          <a:p>
            <a:pPr lvl="1"/>
            <a:r>
              <a:rPr lang="fr-CA" dirty="0"/>
              <a:t>Le nom du fichier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0330DE5-488A-9B98-9E88-0F3CBFF85D9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899589" y="5351170"/>
            <a:ext cx="6325483" cy="1419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30969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A8E971-F07D-6522-C9B9-3CBCADE36AA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ls -l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28D715-7D0A-F148-9F38-1FB6983FF141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 lnSpcReduction="10000"/>
          </a:bodyPr>
          <a:lstStyle/>
          <a:p>
            <a:r>
              <a:rPr lang="fr-CA" dirty="0"/>
              <a:t>Pour les besoins du cours, nous n’aurons uniquement besoin que des éléments suivants:</a:t>
            </a:r>
          </a:p>
          <a:p>
            <a:pPr lvl="1"/>
            <a:r>
              <a:rPr lang="fr-CA" dirty="0"/>
              <a:t>1) Les permissions</a:t>
            </a:r>
          </a:p>
          <a:p>
            <a:pPr lvl="1"/>
            <a:r>
              <a:rPr lang="fr-CA" dirty="0"/>
              <a:t>2) Le propriétaire</a:t>
            </a:r>
          </a:p>
          <a:p>
            <a:pPr lvl="1"/>
            <a:r>
              <a:rPr lang="fr-CA" dirty="0"/>
              <a:t>3) Le groupe</a:t>
            </a:r>
            <a:endParaRPr lang="en-CA" dirty="0"/>
          </a:p>
          <a:p>
            <a:r>
              <a:rPr lang="en-CA" dirty="0" err="1"/>
              <a:t>Ces</a:t>
            </a:r>
            <a:r>
              <a:rPr lang="en-CA" dirty="0"/>
              <a:t> </a:t>
            </a:r>
            <a:r>
              <a:rPr lang="en-CA" dirty="0" err="1"/>
              <a:t>dernières</a:t>
            </a:r>
            <a:r>
              <a:rPr lang="en-CA" dirty="0"/>
              <a:t> nous </a:t>
            </a:r>
            <a:r>
              <a:rPr lang="en-CA" dirty="0" err="1"/>
              <a:t>permettront</a:t>
            </a:r>
            <a:r>
              <a:rPr lang="en-CA" dirty="0"/>
              <a:t> de </a:t>
            </a:r>
            <a:r>
              <a:rPr lang="en-CA" dirty="0" err="1"/>
              <a:t>définir</a:t>
            </a:r>
            <a:r>
              <a:rPr lang="en-CA" dirty="0"/>
              <a:t> les permissions (1) qui </a:t>
            </a:r>
            <a:r>
              <a:rPr lang="en-CA" dirty="0" err="1"/>
              <a:t>sont</a:t>
            </a:r>
            <a:r>
              <a:rPr lang="en-CA" dirty="0"/>
              <a:t> </a:t>
            </a:r>
            <a:r>
              <a:rPr lang="en-CA" dirty="0" err="1"/>
              <a:t>accordés</a:t>
            </a:r>
            <a:r>
              <a:rPr lang="en-CA" dirty="0"/>
              <a:t> au propriétaire (2) et au </a:t>
            </a:r>
            <a:r>
              <a:rPr lang="en-CA" dirty="0" err="1"/>
              <a:t>membre</a:t>
            </a:r>
            <a:r>
              <a:rPr lang="en-CA" dirty="0"/>
              <a:t> du </a:t>
            </a:r>
            <a:r>
              <a:rPr lang="en-CA" dirty="0" err="1"/>
              <a:t>groupe</a:t>
            </a:r>
            <a:r>
              <a:rPr lang="en-CA" dirty="0"/>
              <a:t> (2) </a:t>
            </a:r>
            <a:r>
              <a:rPr lang="en-CA" dirty="0" err="1"/>
              <a:t>assigné</a:t>
            </a:r>
            <a:r>
              <a:rPr lang="en-CA" dirty="0"/>
              <a:t> au </a:t>
            </a:r>
            <a:r>
              <a:rPr lang="en-CA" dirty="0" err="1"/>
              <a:t>fichier</a:t>
            </a:r>
            <a:r>
              <a:rPr lang="en-CA" dirty="0"/>
              <a:t> </a:t>
            </a:r>
            <a:r>
              <a:rPr lang="en-CA" dirty="0" err="1"/>
              <a:t>ou</a:t>
            </a:r>
            <a:r>
              <a:rPr lang="en-CA" dirty="0"/>
              <a:t> </a:t>
            </a:r>
            <a:r>
              <a:rPr lang="en-CA" dirty="0" err="1"/>
              <a:t>répertoire</a:t>
            </a:r>
            <a:r>
              <a:rPr lang="en-CA" dirty="0"/>
              <a:t>, </a:t>
            </a:r>
            <a:r>
              <a:rPr lang="en-CA" dirty="0" err="1"/>
              <a:t>ainsi</a:t>
            </a:r>
            <a:r>
              <a:rPr lang="en-CA" dirty="0"/>
              <a:t> </a:t>
            </a:r>
            <a:r>
              <a:rPr lang="en-CA" dirty="0" err="1"/>
              <a:t>qu’au</a:t>
            </a:r>
            <a:r>
              <a:rPr lang="en-CA" dirty="0"/>
              <a:t> </a:t>
            </a:r>
            <a:r>
              <a:rPr lang="en-CA" dirty="0" err="1"/>
              <a:t>reste</a:t>
            </a:r>
            <a:r>
              <a:rPr lang="en-CA" dirty="0"/>
              <a:t> des </a:t>
            </a:r>
            <a:r>
              <a:rPr lang="en-CA" dirty="0" err="1"/>
              <a:t>utilisateurs</a:t>
            </a:r>
            <a:r>
              <a:rPr lang="en-CA" dirty="0"/>
              <a:t> (</a:t>
            </a:r>
            <a:r>
              <a:rPr lang="en-CA" dirty="0" err="1"/>
              <a:t>référé</a:t>
            </a:r>
            <a:r>
              <a:rPr lang="en-CA" dirty="0"/>
              <a:t> </a:t>
            </a:r>
            <a:r>
              <a:rPr lang="en-CA" dirty="0" err="1"/>
              <a:t>comme</a:t>
            </a:r>
            <a:r>
              <a:rPr lang="en-CA" dirty="0"/>
              <a:t> “le </a:t>
            </a:r>
            <a:r>
              <a:rPr lang="en-CA" dirty="0" err="1"/>
              <a:t>reste</a:t>
            </a:r>
            <a:r>
              <a:rPr lang="en-CA" dirty="0"/>
              <a:t> du monde”)</a:t>
            </a:r>
          </a:p>
          <a:p>
            <a:r>
              <a:rPr lang="en-CA" dirty="0"/>
              <a:t>Pour les modifier, nous </a:t>
            </a:r>
            <a:r>
              <a:rPr lang="en-CA" dirty="0" err="1"/>
              <a:t>utiliserons</a:t>
            </a:r>
            <a:r>
              <a:rPr lang="en-CA" dirty="0"/>
              <a:t> les </a:t>
            </a:r>
            <a:r>
              <a:rPr lang="en-CA" dirty="0" err="1"/>
              <a:t>prochaines</a:t>
            </a:r>
            <a:r>
              <a:rPr lang="en-CA" dirty="0"/>
              <a:t> </a:t>
            </a:r>
            <a:r>
              <a:rPr lang="en-CA" dirty="0" err="1"/>
              <a:t>commandes</a:t>
            </a:r>
            <a:r>
              <a:rPr lang="en-CA" dirty="0"/>
              <a:t> que nous </a:t>
            </a:r>
            <a:r>
              <a:rPr lang="en-CA" dirty="0" err="1"/>
              <a:t>verrons</a:t>
            </a:r>
            <a:r>
              <a:rPr lang="en-CA" dirty="0"/>
              <a:t>, </a:t>
            </a:r>
            <a:r>
              <a:rPr lang="en-CA" dirty="0" err="1"/>
              <a:t>soit</a:t>
            </a:r>
            <a:r>
              <a:rPr lang="en-CA" dirty="0"/>
              <a:t>: </a:t>
            </a:r>
            <a:r>
              <a:rPr lang="en-CA" dirty="0" err="1"/>
              <a:t>chmod</a:t>
            </a:r>
            <a:r>
              <a:rPr lang="en-CA" dirty="0"/>
              <a:t> (permission), </a:t>
            </a:r>
            <a:r>
              <a:rPr lang="en-CA" dirty="0" err="1"/>
              <a:t>chown</a:t>
            </a:r>
            <a:r>
              <a:rPr lang="en-CA" dirty="0"/>
              <a:t> (propriétaire) et </a:t>
            </a:r>
            <a:r>
              <a:rPr lang="en-CA" dirty="0" err="1"/>
              <a:t>chgrp</a:t>
            </a:r>
            <a:r>
              <a:rPr lang="en-CA" dirty="0"/>
              <a:t> (</a:t>
            </a:r>
            <a:r>
              <a:rPr lang="en-CA" dirty="0" err="1"/>
              <a:t>groupe</a:t>
            </a:r>
            <a:r>
              <a:rPr lang="en-CA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7759533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E2A5D0-8C2B-DA59-EFFB-84E402876B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4C0C86-BA6B-B7F0-4CC5-8029BF04E5F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46111" y="2594669"/>
            <a:ext cx="9404723" cy="1400530"/>
          </a:xfrm>
        </p:spPr>
        <p:txBody>
          <a:bodyPr/>
          <a:lstStyle/>
          <a:p>
            <a:r>
              <a:rPr lang="fr-CA" dirty="0"/>
              <a:t>chmod</a:t>
            </a:r>
          </a:p>
        </p:txBody>
      </p:sp>
    </p:spTree>
    <p:extLst>
      <p:ext uri="{BB962C8B-B14F-4D97-AF65-F5344CB8AC3E}">
        <p14:creationId xmlns:p14="http://schemas.microsoft.com/office/powerpoint/2010/main" val="398890184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8A498D-16EF-44EC-55F4-1CB5F01D62E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chmod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484CD1-3011-924C-14CB-13D19911AA8D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La commande chmod permet de définir qui a accès à un fichier ou un répertoire et quel type d’accès ce dernier à.</a:t>
            </a:r>
          </a:p>
          <a:p>
            <a:r>
              <a:rPr lang="fr-CA" dirty="0"/>
              <a:t>La syntaxe de « chmod » est la suivante:</a:t>
            </a:r>
          </a:p>
          <a:p>
            <a:pPr lvl="1"/>
            <a:r>
              <a:rPr lang="fr-CA" dirty="0"/>
              <a:t>chmod &lt;bit d’accès&gt; &lt;fichier/répertoire ciblé&gt;</a:t>
            </a:r>
          </a:p>
          <a:p>
            <a:pPr lvl="1"/>
            <a:endParaRPr lang="fr-CA" dirty="0"/>
          </a:p>
          <a:p>
            <a:r>
              <a:rPr lang="fr-CA" dirty="0"/>
              <a:t>Exemple:</a:t>
            </a:r>
          </a:p>
          <a:p>
            <a:pPr lvl="1"/>
            <a:r>
              <a:rPr lang="en-CA" dirty="0" err="1"/>
              <a:t>chmod</a:t>
            </a:r>
            <a:r>
              <a:rPr lang="en-CA" dirty="0"/>
              <a:t> 751 demo.txt</a:t>
            </a:r>
          </a:p>
          <a:p>
            <a:pPr lvl="1"/>
            <a:endParaRPr lang="en-CA" dirty="0"/>
          </a:p>
          <a:p>
            <a:r>
              <a:rPr lang="en-CA" dirty="0"/>
              <a:t>Mais </a:t>
            </a:r>
            <a:r>
              <a:rPr lang="en-CA" dirty="0" err="1"/>
              <a:t>c’est</a:t>
            </a:r>
            <a:r>
              <a:rPr lang="en-CA" dirty="0"/>
              <a:t> quoi des bits </a:t>
            </a:r>
            <a:r>
              <a:rPr lang="en-CA" dirty="0" err="1"/>
              <a:t>d’accès</a:t>
            </a:r>
            <a:r>
              <a:rPr lang="en-CA" dirty="0"/>
              <a:t>? </a:t>
            </a:r>
            <a:r>
              <a:rPr lang="en-CA" dirty="0" err="1"/>
              <a:t>Voyons</a:t>
            </a:r>
            <a:r>
              <a:rPr lang="en-CA" dirty="0"/>
              <a:t> comment </a:t>
            </a:r>
            <a:r>
              <a:rPr lang="en-CA" dirty="0" err="1"/>
              <a:t>ça</a:t>
            </a:r>
            <a:r>
              <a:rPr lang="en-CA" dirty="0"/>
              <a:t> </a:t>
            </a:r>
            <a:r>
              <a:rPr lang="en-CA" dirty="0" err="1"/>
              <a:t>fonctionne</a:t>
            </a:r>
            <a:r>
              <a:rPr lang="en-CA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06552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77F26B-1F50-24A2-950C-33E1241B47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A8FC62-33EC-C2D3-32A2-9CACF7C86F7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46111" y="2594669"/>
            <a:ext cx="9404723" cy="1400530"/>
          </a:xfrm>
        </p:spPr>
        <p:txBody>
          <a:bodyPr/>
          <a:lstStyle/>
          <a:p>
            <a:r>
              <a:rPr lang="fr-CA" dirty="0"/>
              <a:t>Gestion des utilisateurs</a:t>
            </a:r>
          </a:p>
        </p:txBody>
      </p:sp>
    </p:spTree>
    <p:extLst>
      <p:ext uri="{BB962C8B-B14F-4D97-AF65-F5344CB8AC3E}">
        <p14:creationId xmlns:p14="http://schemas.microsoft.com/office/powerpoint/2010/main" val="4179634404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79050B-C175-F595-6560-8F8CE083EF6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Les bits d’accès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5250C8-A9E0-5D9F-3F92-0681F5713424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Les bits d’accès impliquent 3 ensembles de permissions d’accès pour 3 catégories d’utilisateur</a:t>
            </a:r>
          </a:p>
          <a:p>
            <a:r>
              <a:rPr lang="fr-CA" dirty="0"/>
              <a:t>Classe d’utilisateur</a:t>
            </a:r>
          </a:p>
          <a:p>
            <a:pPr lvl="1"/>
            <a:r>
              <a:rPr lang="fr-CA" dirty="0"/>
              <a:t>Le propriétaire du fichier</a:t>
            </a:r>
          </a:p>
          <a:p>
            <a:pPr lvl="1"/>
            <a:r>
              <a:rPr lang="fr-CA" dirty="0"/>
              <a:t>Les membres du groupe propriétaire du fichier</a:t>
            </a:r>
          </a:p>
          <a:p>
            <a:pPr lvl="1"/>
            <a:r>
              <a:rPr lang="fr-CA" dirty="0"/>
              <a:t>Tous les autres utilisateurs</a:t>
            </a:r>
          </a:p>
          <a:p>
            <a:r>
              <a:rPr lang="fr-CA" dirty="0"/>
              <a:t>Les ensembles de permissions</a:t>
            </a:r>
          </a:p>
          <a:p>
            <a:pPr lvl="1"/>
            <a:r>
              <a:rPr lang="fr-CA" dirty="0"/>
              <a:t>Lecture</a:t>
            </a:r>
          </a:p>
          <a:p>
            <a:pPr lvl="1"/>
            <a:r>
              <a:rPr lang="fr-CA" dirty="0"/>
              <a:t>Écriture/Modifier</a:t>
            </a:r>
          </a:p>
          <a:p>
            <a:pPr lvl="1"/>
            <a:r>
              <a:rPr lang="fr-CA" dirty="0"/>
              <a:t>Exécution</a:t>
            </a:r>
          </a:p>
          <a:p>
            <a:pPr lvl="1"/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64442581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767515-9FAD-7F6B-FDD3-FEC06F0D67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CF5A5A-4383-C463-39CE-E2D52D0418B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Les bits d’accès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8CC6C9-0E6E-C4F3-6ABD-B30925EC1EEC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Les rôles de lecture/écriture/exécution varient selon si on s’adresse à un fichier ou a un répertoire</a:t>
            </a:r>
          </a:p>
          <a:p>
            <a:pPr lvl="1"/>
            <a:endParaRPr lang="en-CA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B3D68D1-C99B-9976-2E13-208A9C11E065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59706475"/>
              </p:ext>
            </p:extLst>
          </p:nvPr>
        </p:nvGraphicFramePr>
        <p:xfrm>
          <a:off x="1411798" y="4591951"/>
          <a:ext cx="857504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9641">
                  <a:extLst>
                    <a:ext uri="{9D8B030D-6E8A-4147-A177-3AD203B41FA5}">
                      <a16:colId xmlns:a16="http://schemas.microsoft.com/office/drawing/2014/main" val="669839850"/>
                    </a:ext>
                  </a:extLst>
                </a:gridCol>
                <a:gridCol w="5725399">
                  <a:extLst>
                    <a:ext uri="{9D8B030D-6E8A-4147-A177-3AD203B41FA5}">
                      <a16:colId xmlns:a16="http://schemas.microsoft.com/office/drawing/2014/main" val="197762777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Répertoire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dirty="0"/>
                        <a:t>Permission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51536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Lecture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Voir le contenu du répertoire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04339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Écriture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Modifier les fichiers/répertoire dans le répertoire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09500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Exécution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Accéder au répertoire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9084721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B6E4F0DC-EDC6-8764-E81E-D7BCF58EFBF7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3671635526"/>
              </p:ext>
            </p:extLst>
          </p:nvPr>
        </p:nvGraphicFramePr>
        <p:xfrm>
          <a:off x="1411797" y="2851941"/>
          <a:ext cx="8575039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9640">
                  <a:extLst>
                    <a:ext uri="{9D8B030D-6E8A-4147-A177-3AD203B41FA5}">
                      <a16:colId xmlns:a16="http://schemas.microsoft.com/office/drawing/2014/main" val="669839850"/>
                    </a:ext>
                  </a:extLst>
                </a:gridCol>
                <a:gridCol w="5725399">
                  <a:extLst>
                    <a:ext uri="{9D8B030D-6E8A-4147-A177-3AD203B41FA5}">
                      <a16:colId xmlns:a16="http://schemas.microsoft.com/office/drawing/2014/main" val="197762777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Fichier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Permission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51536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Lecture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Lire le contenu du fichier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04339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Écriture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Modifier le fichier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09500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Exécution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Exécuter le fichier (script ou programme)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90847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885768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B66F2B-5378-A85A-D2D7-04A30ABA80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12A333-869C-CBED-9256-286527086BC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Les bits d’accès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790D57-6812-61A3-125F-D25D8798396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fr-CA" dirty="0"/>
              <a:t>Prenons un exemple. Imaginons que nous souhaitons créer de profil d’accès sur un fichier</a:t>
            </a:r>
          </a:p>
          <a:p>
            <a:pPr lvl="1"/>
            <a:r>
              <a:rPr lang="fr-CA" dirty="0"/>
              <a:t>Propriétaire: tous les accès.</a:t>
            </a:r>
          </a:p>
          <a:p>
            <a:pPr lvl="1"/>
            <a:r>
              <a:rPr lang="fr-CA" dirty="0"/>
              <a:t>Groupe propriétaire: Lecture et exécution</a:t>
            </a:r>
          </a:p>
          <a:p>
            <a:pPr lvl="1"/>
            <a:r>
              <a:rPr lang="fr-CA" dirty="0"/>
              <a:t>Tous les autres: Lecture uniquement</a:t>
            </a:r>
          </a:p>
          <a:p>
            <a:pPr lvl="1"/>
            <a:endParaRPr lang="fr-CA" dirty="0"/>
          </a:p>
          <a:p>
            <a:r>
              <a:rPr lang="fr-CA" dirty="0"/>
              <a:t>Comment faire?</a:t>
            </a:r>
          </a:p>
          <a:p>
            <a:endParaRPr lang="fr-CA" dirty="0"/>
          </a:p>
          <a:p>
            <a:endParaRPr lang="fr-CA" dirty="0"/>
          </a:p>
          <a:p>
            <a:endParaRPr lang="fr-CA" dirty="0"/>
          </a:p>
          <a:p>
            <a:pPr lvl="1"/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53268566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5B0DE6-9E33-CAD1-8562-4CB92D35362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Notation des bits d’accès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4C56B2-2788-ED49-5F83-B943C9ABFA0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2" y="2052918"/>
            <a:ext cx="9257238" cy="4195481"/>
          </a:xfrm>
        </p:spPr>
        <p:txBody>
          <a:bodyPr/>
          <a:lstStyle/>
          <a:p>
            <a:r>
              <a:rPr lang="fr-CA" dirty="0"/>
              <a:t>Les bits d’accès peuvent être définis par deux notations différentes:</a:t>
            </a:r>
          </a:p>
          <a:p>
            <a:pPr lvl="1"/>
            <a:r>
              <a:rPr lang="fr-CA" dirty="0"/>
              <a:t>Notation numérique</a:t>
            </a:r>
          </a:p>
          <a:p>
            <a:pPr lvl="1"/>
            <a:r>
              <a:rPr lang="fr-CA" dirty="0"/>
              <a:t>Notation symbolique</a:t>
            </a:r>
            <a:endParaRPr lang="en-CA" dirty="0"/>
          </a:p>
          <a:p>
            <a:endParaRPr lang="fr-CA" dirty="0"/>
          </a:p>
          <a:p>
            <a:r>
              <a:rPr lang="fr-CA" dirty="0"/>
              <a:t>Prenons de voir chacune d’entre elles</a:t>
            </a:r>
          </a:p>
        </p:txBody>
      </p:sp>
    </p:spTree>
    <p:extLst>
      <p:ext uri="{BB962C8B-B14F-4D97-AF65-F5344CB8AC3E}">
        <p14:creationId xmlns:p14="http://schemas.microsoft.com/office/powerpoint/2010/main" val="1265351576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FBE028-3A76-C5B5-397E-4E91B1495B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Notation numérique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68A8CC-59BF-062A-16F1-381881D06F03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En notation numérique, 3 chiffres seront fournis pour indiquer les accès. Ces chiffres donneront le profile d’accès pour chacune des catégories d’utilisateur dans cet ordre:</a:t>
            </a:r>
          </a:p>
          <a:p>
            <a:pPr lvl="1"/>
            <a:r>
              <a:rPr lang="fr-CA" dirty="0"/>
              <a:t>Propriétaire du fichier/répertoire</a:t>
            </a:r>
          </a:p>
          <a:p>
            <a:pPr lvl="1"/>
            <a:r>
              <a:rPr lang="fr-CA" dirty="0"/>
              <a:t>Groupe du fichier/répertoire</a:t>
            </a:r>
          </a:p>
          <a:p>
            <a:pPr lvl="1"/>
            <a:r>
              <a:rPr lang="fr-CA" dirty="0"/>
              <a:t>Tous les autres utilisateurs</a:t>
            </a:r>
          </a:p>
          <a:p>
            <a:pPr lvl="1"/>
            <a:endParaRPr lang="fr-CA" dirty="0"/>
          </a:p>
          <a:p>
            <a:r>
              <a:rPr lang="fr-CA" dirty="0"/>
              <a:t>Ces valeurs sont des chiffres de 0 à 7</a:t>
            </a:r>
          </a:p>
          <a:p>
            <a:r>
              <a:rPr lang="fr-CA" dirty="0"/>
              <a:t>Voyons comment ils fonctionnent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49520584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AC6DAE-CCBD-7128-48B6-BC69ECFDCD1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Notation numérique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156EDF-B839-FACF-E885-BC85B3E3ACA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Chacun des chiffres de la notation numérique est encodé sur 3 bits, et chacun des bits indique si une permission est accordée: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474D8BB-D3CF-2A81-F53F-02E051473033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879872087"/>
              </p:ext>
            </p:extLst>
          </p:nvPr>
        </p:nvGraphicFramePr>
        <p:xfrm>
          <a:off x="1411798" y="3073252"/>
          <a:ext cx="8127999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2714639046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3575499139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87515403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Rôle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Position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Valeur décimale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70226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Lecture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1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4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56010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Écriture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2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2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14657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Exécution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3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1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03446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8667395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5B0E4A-242D-88C1-4FFC-6CDCA1A3075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Notation numérique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FF1C6B-42F7-ACA3-F522-0787F6938094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Imaginons que nous souhaitons accorder le droit de lecture (1) et d’exécution (4), quelle sera la valeur correspondante?</a:t>
            </a:r>
          </a:p>
          <a:p>
            <a:endParaRPr lang="fr-CA" dirty="0"/>
          </a:p>
          <a:p>
            <a:r>
              <a:rPr lang="en-CA" dirty="0"/>
              <a:t>Démarche:</a:t>
            </a:r>
          </a:p>
          <a:p>
            <a:pPr lvl="1"/>
            <a:r>
              <a:rPr lang="en-CA" dirty="0"/>
              <a:t>Bit de lecture à </a:t>
            </a:r>
            <a:r>
              <a:rPr lang="en-CA" dirty="0" err="1"/>
              <a:t>une</a:t>
            </a:r>
            <a:r>
              <a:rPr lang="en-CA" dirty="0"/>
              <a:t> </a:t>
            </a:r>
            <a:r>
              <a:rPr lang="en-CA" dirty="0" err="1"/>
              <a:t>valeur</a:t>
            </a:r>
            <a:r>
              <a:rPr lang="en-CA" dirty="0"/>
              <a:t> de 4</a:t>
            </a:r>
          </a:p>
          <a:p>
            <a:pPr lvl="1"/>
            <a:r>
              <a:rPr lang="en-CA" dirty="0"/>
              <a:t>Bit </a:t>
            </a:r>
            <a:r>
              <a:rPr lang="en-CA" dirty="0" err="1"/>
              <a:t>d’exécution</a:t>
            </a:r>
            <a:r>
              <a:rPr lang="en-CA" dirty="0"/>
              <a:t> à </a:t>
            </a:r>
            <a:r>
              <a:rPr lang="en-CA" dirty="0" err="1"/>
              <a:t>une</a:t>
            </a:r>
            <a:r>
              <a:rPr lang="en-CA" dirty="0"/>
              <a:t> </a:t>
            </a:r>
            <a:r>
              <a:rPr lang="en-CA" dirty="0" err="1"/>
              <a:t>valeur</a:t>
            </a:r>
            <a:r>
              <a:rPr lang="en-CA" dirty="0"/>
              <a:t> de 1</a:t>
            </a:r>
          </a:p>
          <a:p>
            <a:pPr lvl="1"/>
            <a:r>
              <a:rPr lang="en-CA" dirty="0"/>
              <a:t>La </a:t>
            </a:r>
            <a:r>
              <a:rPr lang="en-CA" dirty="0" err="1"/>
              <a:t>valeur</a:t>
            </a:r>
            <a:r>
              <a:rPr lang="en-CA" dirty="0"/>
              <a:t> </a:t>
            </a:r>
            <a:r>
              <a:rPr lang="en-CA" dirty="0" err="1"/>
              <a:t>binaire</a:t>
            </a:r>
            <a:r>
              <a:rPr lang="en-CA" dirty="0"/>
              <a:t> </a:t>
            </a:r>
            <a:r>
              <a:rPr lang="en-CA" dirty="0" err="1"/>
              <a:t>est</a:t>
            </a:r>
            <a:r>
              <a:rPr lang="en-CA" dirty="0"/>
              <a:t> </a:t>
            </a:r>
            <a:r>
              <a:rPr lang="en-CA" dirty="0" err="1"/>
              <a:t>donc</a:t>
            </a:r>
            <a:r>
              <a:rPr lang="en-CA" dirty="0"/>
              <a:t> 101</a:t>
            </a:r>
          </a:p>
          <a:p>
            <a:pPr lvl="1"/>
            <a:r>
              <a:rPr lang="en-CA" dirty="0"/>
              <a:t>On se rappel </a:t>
            </a:r>
            <a:r>
              <a:rPr lang="en-CA" dirty="0" err="1"/>
              <a:t>qu’en</a:t>
            </a:r>
            <a:r>
              <a:rPr lang="en-CA" dirty="0"/>
              <a:t> </a:t>
            </a:r>
            <a:r>
              <a:rPr lang="en-CA" dirty="0" err="1"/>
              <a:t>binaire</a:t>
            </a:r>
            <a:r>
              <a:rPr lang="en-CA" dirty="0"/>
              <a:t>, les positions valent 4, 2 et 1, </a:t>
            </a:r>
            <a:r>
              <a:rPr lang="en-CA" dirty="0" err="1"/>
              <a:t>donc</a:t>
            </a:r>
            <a:r>
              <a:rPr lang="en-CA" dirty="0"/>
              <a:t> on conserve 4 et 1. </a:t>
            </a:r>
          </a:p>
          <a:p>
            <a:pPr lvl="1"/>
            <a:r>
              <a:rPr lang="en-CA" dirty="0"/>
              <a:t>La </a:t>
            </a:r>
            <a:r>
              <a:rPr lang="en-CA" dirty="0" err="1"/>
              <a:t>somme</a:t>
            </a:r>
            <a:r>
              <a:rPr lang="en-CA" dirty="0"/>
              <a:t> </a:t>
            </a:r>
            <a:r>
              <a:rPr lang="en-CA" dirty="0" err="1"/>
              <a:t>est</a:t>
            </a:r>
            <a:r>
              <a:rPr lang="en-CA" dirty="0"/>
              <a:t> </a:t>
            </a:r>
            <a:r>
              <a:rPr lang="en-CA" dirty="0" err="1"/>
              <a:t>donc</a:t>
            </a:r>
            <a:r>
              <a:rPr lang="en-CA"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20457751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8F17FA-D809-4A80-402A-B18978E59FC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Notation numérique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60B1DA-1B4A-A5C5-7549-CD8BB7B85E39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fr-CA" dirty="0"/>
              <a:t>Félicitation! Nous avons défini le niveau d’accès pour un groupe d’utilisateur, maintenant imaginons que nous voulons le faire pour tous les types d’utilisateurs.</a:t>
            </a:r>
          </a:p>
          <a:p>
            <a:r>
              <a:rPr lang="fr-CA" dirty="0"/>
              <a:t>Prenons cet exemple:</a:t>
            </a:r>
          </a:p>
          <a:p>
            <a:pPr lvl="1"/>
            <a:r>
              <a:rPr lang="fr-CA" dirty="0"/>
              <a:t>Propriétaire: Tous les accès (4 + 2 + 1 = 7)</a:t>
            </a:r>
          </a:p>
          <a:p>
            <a:pPr lvl="1"/>
            <a:r>
              <a:rPr lang="fr-CA" dirty="0"/>
              <a:t>Groupe propriétaire: Lecture et exécution (4 + 1 = 5)</a:t>
            </a:r>
          </a:p>
          <a:p>
            <a:pPr lvl="1"/>
            <a:r>
              <a:rPr lang="fr-CA" dirty="0"/>
              <a:t>Tous les autres: Lecture uniquement (4 = 4)</a:t>
            </a:r>
          </a:p>
          <a:p>
            <a:pPr lvl="1"/>
            <a:endParaRPr lang="fr-CA" dirty="0"/>
          </a:p>
          <a:p>
            <a:r>
              <a:rPr lang="fr-CA" dirty="0"/>
              <a:t>La notation numérique est donc: 754</a:t>
            </a:r>
          </a:p>
          <a:p>
            <a:r>
              <a:rPr lang="fr-CA" dirty="0"/>
              <a:t>La commande est donc: chmod 754 demo.txt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050229593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D4DF16-9F7B-094B-25A6-98C4C99DBF0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Notation numérique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5AFF38-4874-0A54-8478-9C0A9807ECDC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Maintenant que nous avons vu la notation numérique, voyons la notation symbolique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264931291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EAD95C-5CAD-8DBD-17F0-05C0C492112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Notation symbolique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FA3DFD-1489-8D39-7D12-5939173269C6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2" y="2052918"/>
            <a:ext cx="9471923" cy="4195481"/>
          </a:xfrm>
        </p:spPr>
        <p:txBody>
          <a:bodyPr/>
          <a:lstStyle/>
          <a:p>
            <a:r>
              <a:rPr lang="fr-CA" dirty="0"/>
              <a:t>La notation symbolique est composée de plusieurs modificateurs d’accès qui inclut</a:t>
            </a:r>
          </a:p>
          <a:p>
            <a:pPr lvl="1"/>
            <a:r>
              <a:rPr lang="fr-CA" dirty="0"/>
              <a:t>À qui l’appliqué (Propriétaire = u, Group = g, Reste du monde = o, Tous=a)</a:t>
            </a:r>
          </a:p>
          <a:p>
            <a:pPr lvl="1"/>
            <a:r>
              <a:rPr lang="fr-CA" dirty="0"/>
              <a:t>Si on ajoute (+) ou si on retire (-)</a:t>
            </a:r>
          </a:p>
          <a:p>
            <a:pPr lvl="1"/>
            <a:r>
              <a:rPr lang="fr-CA" dirty="0"/>
              <a:t>Si on modifie la lecture (r), l’écriture (w) ou l’exécution (x)</a:t>
            </a:r>
          </a:p>
          <a:p>
            <a:endParaRPr lang="en-CA" dirty="0"/>
          </a:p>
          <a:p>
            <a:r>
              <a:rPr lang="en-CA" dirty="0" err="1"/>
              <a:t>Voyons</a:t>
            </a:r>
            <a:r>
              <a:rPr lang="en-CA" dirty="0"/>
              <a:t> </a:t>
            </a:r>
            <a:r>
              <a:rPr lang="en-CA" dirty="0" err="1"/>
              <a:t>quelques</a:t>
            </a:r>
            <a:r>
              <a:rPr lang="en-CA" dirty="0"/>
              <a:t> </a:t>
            </a:r>
            <a:r>
              <a:rPr lang="en-CA" dirty="0" err="1"/>
              <a:t>exemples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657075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EC5CA0-006E-67D0-1425-36C1F8BAE7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BD33B4-F726-BF4A-A503-ED68CD8E37D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Gestion des utilisateurs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971898-4BA7-D887-DA8F-2DE78781246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 lnSpcReduction="10000"/>
          </a:bodyPr>
          <a:lstStyle/>
          <a:p>
            <a:r>
              <a:rPr lang="fr-CA" dirty="0"/>
              <a:t>Un compte utilisateur permet à une personne de se connecter au serveur et d’effectuer des tâches (copier des fichiers, visualiser les fichiers de journalisation, etc.)</a:t>
            </a:r>
          </a:p>
          <a:p>
            <a:endParaRPr lang="fr-CA" dirty="0"/>
          </a:p>
          <a:p>
            <a:r>
              <a:rPr lang="fr-CA" dirty="0"/>
              <a:t>Nous verrons dans les prochaines sections que ces comptes utilisateurs peuvent se faire assigner des permissions sur des fichiers et répertoires spécifiques, se faire assigner à des groupes, et se faire assigner des permissions normalement limitées à des administrateurs (appelé « </a:t>
            </a:r>
            <a:r>
              <a:rPr lang="fr-CA" dirty="0" err="1"/>
              <a:t>Sudoers</a:t>
            </a:r>
            <a:r>
              <a:rPr lang="fr-CA" dirty="0"/>
              <a:t> »).</a:t>
            </a:r>
          </a:p>
          <a:p>
            <a:endParaRPr lang="fr-CA" dirty="0"/>
          </a:p>
          <a:p>
            <a:r>
              <a:rPr lang="fr-CA" dirty="0"/>
              <a:t>Dans cette section, nous couvrirons uniquement la création et gestion des comptes elle-même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382752145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AD71C8-D5B9-3182-DF69-82CCBAC12237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Notation symbolique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E034D7-A497-5DFD-F02A-9176C3AA27B9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Exemple</a:t>
            </a:r>
          </a:p>
          <a:p>
            <a:pPr lvl="1"/>
            <a:r>
              <a:rPr lang="fr-CA" dirty="0"/>
              <a:t>Ajouter le droit de lecture et écriture au groupe</a:t>
            </a:r>
          </a:p>
          <a:p>
            <a:pPr lvl="2"/>
            <a:r>
              <a:rPr lang="fr-CA" dirty="0"/>
              <a:t>chmod </a:t>
            </a:r>
            <a:r>
              <a:rPr lang="fr-CA" dirty="0" err="1"/>
              <a:t>g+rw</a:t>
            </a:r>
            <a:r>
              <a:rPr lang="fr-CA" dirty="0"/>
              <a:t> </a:t>
            </a:r>
            <a:r>
              <a:rPr lang="fr-CA" dirty="0" err="1"/>
              <a:t>demo.php</a:t>
            </a:r>
            <a:endParaRPr lang="fr-CA" dirty="0"/>
          </a:p>
          <a:p>
            <a:pPr lvl="1"/>
            <a:r>
              <a:rPr lang="fr-CA" dirty="0"/>
              <a:t>Ajouter le droit d’exécution au groupe et au reste du monde</a:t>
            </a:r>
          </a:p>
          <a:p>
            <a:pPr lvl="2"/>
            <a:r>
              <a:rPr lang="fr-CA" dirty="0"/>
              <a:t>chmod </a:t>
            </a:r>
            <a:r>
              <a:rPr lang="fr-CA" dirty="0" err="1"/>
              <a:t>g+x,o+x</a:t>
            </a:r>
            <a:r>
              <a:rPr lang="fr-CA" dirty="0"/>
              <a:t> </a:t>
            </a:r>
            <a:r>
              <a:rPr lang="fr-CA" dirty="0" err="1"/>
              <a:t>demo.php</a:t>
            </a:r>
            <a:endParaRPr lang="fr-CA" dirty="0"/>
          </a:p>
          <a:p>
            <a:pPr lvl="1"/>
            <a:r>
              <a:rPr lang="fr-CA" dirty="0"/>
              <a:t>Enlever tous les droits au reste du monde</a:t>
            </a:r>
          </a:p>
          <a:p>
            <a:pPr lvl="2"/>
            <a:r>
              <a:rPr lang="fr-CA" dirty="0"/>
              <a:t>chmod o-</a:t>
            </a:r>
            <a:r>
              <a:rPr lang="fr-CA" dirty="0" err="1"/>
              <a:t>rwx</a:t>
            </a:r>
            <a:r>
              <a:rPr lang="fr-CA" dirty="0"/>
              <a:t> </a:t>
            </a:r>
            <a:r>
              <a:rPr lang="fr-CA" dirty="0" err="1"/>
              <a:t>demo.php</a:t>
            </a:r>
            <a:endParaRPr lang="fr-CA" dirty="0"/>
          </a:p>
          <a:p>
            <a:pPr lvl="1"/>
            <a:r>
              <a:rPr lang="fr-CA" dirty="0"/>
              <a:t>Donner tous les droits à tout le monde</a:t>
            </a:r>
          </a:p>
          <a:p>
            <a:pPr lvl="2"/>
            <a:r>
              <a:rPr lang="fr-CA" dirty="0"/>
              <a:t>chmod </a:t>
            </a:r>
            <a:r>
              <a:rPr lang="fr-CA" dirty="0" err="1"/>
              <a:t>a+rwx</a:t>
            </a:r>
            <a:r>
              <a:rPr lang="fr-CA" dirty="0"/>
              <a:t> </a:t>
            </a:r>
            <a:r>
              <a:rPr lang="fr-CA" dirty="0" err="1"/>
              <a:t>demo.php</a:t>
            </a:r>
            <a:endParaRPr lang="fr-CA" dirty="0"/>
          </a:p>
          <a:p>
            <a:pPr lvl="1"/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235641859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6EE866-FEF1-72F5-6210-905F873C59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CC383B-62D4-391E-583C-5FEBD3CF8E7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Notation symbolique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4527A0-42F1-0EC9-95E1-1A62F83123E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Exemple (Partie 2)</a:t>
            </a:r>
          </a:p>
          <a:p>
            <a:pPr lvl="1"/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F4C2EA0-66C1-E436-C155-5F5D9518353F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251627" y="2698774"/>
            <a:ext cx="4934487" cy="1847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871772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5345FF-E6CA-089C-CC53-E0F18E28B2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075587-23F5-FBDB-0074-54354C38604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46111" y="2594669"/>
            <a:ext cx="9404723" cy="1400530"/>
          </a:xfrm>
        </p:spPr>
        <p:txBody>
          <a:bodyPr/>
          <a:lstStyle/>
          <a:p>
            <a:r>
              <a:rPr lang="fr-CA" dirty="0" err="1"/>
              <a:t>chown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937284998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DB5E81-5C5B-7F85-35E4-D3D724CDC50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 err="1"/>
              <a:t>chown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82E943-F547-33F2-ECE8-1DA3F837FFC3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La commande </a:t>
            </a:r>
            <a:r>
              <a:rPr lang="fr-CA" dirty="0" err="1"/>
              <a:t>chown</a:t>
            </a:r>
            <a:r>
              <a:rPr lang="fr-CA" dirty="0"/>
              <a:t> (Change </a:t>
            </a:r>
            <a:r>
              <a:rPr lang="fr-CA" dirty="0" err="1"/>
              <a:t>Owner</a:t>
            </a:r>
            <a:r>
              <a:rPr lang="fr-CA" dirty="0"/>
              <a:t>) permet simplement de modifier qui est l’utilisateur défini comme propriétaire du fichier ou du répertoire.</a:t>
            </a:r>
          </a:p>
          <a:p>
            <a:endParaRPr lang="fr-CA" dirty="0"/>
          </a:p>
          <a:p>
            <a:r>
              <a:rPr lang="fr-CA" dirty="0"/>
              <a:t>La syntaxe est: </a:t>
            </a:r>
            <a:r>
              <a:rPr lang="fr-CA" dirty="0" err="1"/>
              <a:t>chown</a:t>
            </a:r>
            <a:r>
              <a:rPr lang="fr-CA" dirty="0"/>
              <a:t> &lt;utilisateur&gt; &lt;fichier/répertoire&gt;</a:t>
            </a:r>
          </a:p>
          <a:p>
            <a:endParaRPr lang="fr-CA" dirty="0"/>
          </a:p>
          <a:p>
            <a:r>
              <a:rPr lang="fr-CA" dirty="0"/>
              <a:t>Voyons un exemple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362771029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1015B9-828A-B187-AD66-AACB2F57E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1DE6E1-607B-6A13-EFEE-59E42BC40DF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 err="1"/>
              <a:t>chown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99F848-3998-A00A-11DE-82001678CFF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Exemple</a:t>
            </a:r>
          </a:p>
          <a:p>
            <a:endParaRPr lang="fr-CA" dirty="0"/>
          </a:p>
          <a:p>
            <a:endParaRPr lang="fr-CA" dirty="0"/>
          </a:p>
          <a:p>
            <a:endParaRPr lang="fr-CA" dirty="0"/>
          </a:p>
          <a:p>
            <a:endParaRPr lang="fr-CA" dirty="0"/>
          </a:p>
          <a:p>
            <a:endParaRPr lang="fr-CA" dirty="0"/>
          </a:p>
          <a:p>
            <a:r>
              <a:rPr lang="fr-CA" dirty="0"/>
              <a:t>Comme on peut voir, le fichier demo.txt était assigné à l’utilisateur « root », mais après avoir exécuté la commande </a:t>
            </a:r>
            <a:r>
              <a:rPr lang="fr-CA" dirty="0" err="1"/>
              <a:t>chown</a:t>
            </a:r>
            <a:r>
              <a:rPr lang="fr-CA" dirty="0"/>
              <a:t>, il est maintenant assigné à l’utilisateur « </a:t>
            </a:r>
            <a:r>
              <a:rPr lang="fr-CA" dirty="0" err="1"/>
              <a:t>alex</a:t>
            </a:r>
            <a:r>
              <a:rPr lang="fr-CA" dirty="0"/>
              <a:t> » que nous avions préalablement créé.</a:t>
            </a:r>
            <a:endParaRPr lang="en-C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093F7A7-8EB4-5EA7-4BE0-5920EB4B58E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331859" y="2560643"/>
            <a:ext cx="6315956" cy="1895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52169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859366-10B3-3778-798E-A628648A6D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30D81AD-B621-788D-7BD5-3BAA54CED08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46111" y="2594669"/>
            <a:ext cx="9404723" cy="1400530"/>
          </a:xfrm>
        </p:spPr>
        <p:txBody>
          <a:bodyPr/>
          <a:lstStyle/>
          <a:p>
            <a:r>
              <a:rPr lang="fr-CA" dirty="0" err="1"/>
              <a:t>chgrp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437401810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276449-2C7A-98A4-F9B6-1D88F9492B2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 err="1"/>
              <a:t>chgrp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425D19-4390-E4D8-C74B-D50CFE90C35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La commande </a:t>
            </a:r>
            <a:r>
              <a:rPr lang="fr-CA" dirty="0" err="1"/>
              <a:t>chgrp</a:t>
            </a:r>
            <a:r>
              <a:rPr lang="fr-CA" dirty="0"/>
              <a:t> (Change Group) permet simplement de modifier qui est le groupe défini comme groupe propriétaire du fichier ou du répertoire.</a:t>
            </a:r>
          </a:p>
          <a:p>
            <a:endParaRPr lang="fr-CA" dirty="0"/>
          </a:p>
          <a:p>
            <a:r>
              <a:rPr lang="fr-CA" dirty="0"/>
              <a:t>La syntaxe est: </a:t>
            </a:r>
            <a:r>
              <a:rPr lang="fr-CA" dirty="0" err="1"/>
              <a:t>chgrp</a:t>
            </a:r>
            <a:r>
              <a:rPr lang="fr-CA" dirty="0"/>
              <a:t> &lt;utilisateur&gt; &lt;fichier/répertoire&gt;</a:t>
            </a:r>
          </a:p>
          <a:p>
            <a:endParaRPr lang="fr-CA" dirty="0"/>
          </a:p>
          <a:p>
            <a:r>
              <a:rPr lang="fr-CA" dirty="0"/>
              <a:t>Voyons un exemple</a:t>
            </a:r>
            <a:endParaRPr lang="en-CA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218288933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1CCD3A-C912-EBFD-E71B-1EAA0DE90C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0C980D-7299-B692-8BF9-8C0BD7A101E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 err="1"/>
              <a:t>chgrp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01190B-F206-7B9C-27B7-9CC74EB44C89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Exemple</a:t>
            </a:r>
          </a:p>
          <a:p>
            <a:endParaRPr lang="fr-CA" dirty="0"/>
          </a:p>
          <a:p>
            <a:endParaRPr lang="fr-CA" dirty="0"/>
          </a:p>
          <a:p>
            <a:endParaRPr lang="fr-CA" dirty="0"/>
          </a:p>
          <a:p>
            <a:endParaRPr lang="fr-CA" dirty="0"/>
          </a:p>
          <a:p>
            <a:endParaRPr lang="fr-CA" dirty="0"/>
          </a:p>
          <a:p>
            <a:r>
              <a:rPr lang="fr-CA" dirty="0"/>
              <a:t>Comme on peut voir, le fichier demo.txt était assigné au groupe « root », mais après avoir exécuté la commande </a:t>
            </a:r>
            <a:r>
              <a:rPr lang="fr-CA" dirty="0" err="1"/>
              <a:t>chgrp</a:t>
            </a:r>
            <a:r>
              <a:rPr lang="fr-CA" dirty="0"/>
              <a:t>, il est maintenant assigné au groupe « test » que nous avions préalablement créé.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36935C7-CAD8-840A-52BB-64F86F189D5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201487" y="2579772"/>
            <a:ext cx="6354062" cy="1952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454790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1CA222-7E81-C14A-1886-0CA87B489E5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Gestion des accès aux fichiers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ADD2E3-6888-D0D9-D4A8-B74FCD1E8A12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Voici qui termine notre section sur la gestion des accès aux fichiers</a:t>
            </a:r>
          </a:p>
          <a:p>
            <a:r>
              <a:rPr lang="fr-CA" dirty="0"/>
              <a:t>Dans la prochaine section, nous verrons la gestion des politiques de mot de passe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83611458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53B24D-88D2-F7AE-C311-5E0F442465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0CD37F-2F8A-F2FB-B442-D754B8A19BF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46111" y="2594669"/>
            <a:ext cx="9404723" cy="1400530"/>
          </a:xfrm>
        </p:spPr>
        <p:txBody>
          <a:bodyPr/>
          <a:lstStyle/>
          <a:p>
            <a:r>
              <a:rPr lang="fr-CA" dirty="0"/>
              <a:t>Politique de mot de passe</a:t>
            </a:r>
          </a:p>
        </p:txBody>
      </p:sp>
    </p:spTree>
    <p:extLst>
      <p:ext uri="{BB962C8B-B14F-4D97-AF65-F5344CB8AC3E}">
        <p14:creationId xmlns:p14="http://schemas.microsoft.com/office/powerpoint/2010/main" val="38878892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1FE770-CCD2-1465-E199-D8611A1451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75F0A4-F92E-255C-BD3E-4FBB1F119BA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Gestion des utilisateurs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483DD2-962B-8E30-3907-CDF0D6FB7D2C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Dans cette section, nous couvrirons les commandes suivantes</a:t>
            </a:r>
          </a:p>
          <a:p>
            <a:pPr lvl="1"/>
            <a:r>
              <a:rPr lang="en-CA" dirty="0" err="1"/>
              <a:t>adduser</a:t>
            </a:r>
            <a:endParaRPr lang="en-CA" dirty="0"/>
          </a:p>
          <a:p>
            <a:pPr lvl="1"/>
            <a:r>
              <a:rPr lang="en-CA" dirty="0" err="1"/>
              <a:t>usermod</a:t>
            </a:r>
            <a:endParaRPr lang="en-CA" dirty="0"/>
          </a:p>
          <a:p>
            <a:pPr lvl="1"/>
            <a:r>
              <a:rPr lang="en-CA" dirty="0" err="1"/>
              <a:t>userdel</a:t>
            </a:r>
            <a:endParaRPr lang="en-CA" dirty="0"/>
          </a:p>
          <a:p>
            <a:pPr lvl="1"/>
            <a:r>
              <a:rPr lang="en-CA" dirty="0" err="1"/>
              <a:t>passw</a:t>
            </a:r>
            <a:endParaRPr lang="en-CA" dirty="0"/>
          </a:p>
          <a:p>
            <a:pPr lvl="1"/>
            <a:r>
              <a:rPr lang="en-CA" dirty="0" err="1"/>
              <a:t>su</a:t>
            </a:r>
            <a:r>
              <a:rPr lang="en-CA" dirty="0"/>
              <a:t> </a:t>
            </a:r>
          </a:p>
          <a:p>
            <a:pPr lvl="1"/>
            <a:r>
              <a:rPr lang="en-CA" dirty="0" err="1"/>
              <a:t>whoami</a:t>
            </a:r>
            <a:endParaRPr lang="en-CA" dirty="0"/>
          </a:p>
          <a:p>
            <a:pPr lvl="1"/>
            <a:r>
              <a:rPr lang="en-CA" dirty="0" err="1"/>
              <a:t>useradd</a:t>
            </a:r>
            <a:endParaRPr lang="en-CA" dirty="0"/>
          </a:p>
          <a:p>
            <a:pPr lvl="1"/>
            <a:endParaRPr lang="en-CA" dirty="0"/>
          </a:p>
          <a:p>
            <a:pPr lvl="1"/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884654387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876C46-7513-0A07-86C0-99F4A11F7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A83195-12A4-A8BA-16A2-A69E7C68273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Politique de mot de passe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C96DF9-2185-481B-22BE-0634A04B945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Les politiques de mots de passe permettent aux organisations de définir le niveau de complexité que les mots de passe doivent respecter sur leurs systèmes ainsi que la fréquence à laquelle ces derniers doivent être changés.</a:t>
            </a:r>
          </a:p>
          <a:p>
            <a:endParaRPr lang="fr-CA" dirty="0"/>
          </a:p>
          <a:p>
            <a:r>
              <a:rPr lang="fr-CA" dirty="0"/>
              <a:t>Dans cette section, nous couvrirons comment implémenter ces politiques pour les comptes Linux.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788280754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5CEF13-5C08-DE43-6113-E8F4EEABFC1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Politique de mot de passe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186680-74A2-ABA1-B8E4-88923F1F2C3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Pour définir une politique de mot de passe, nous couvrirons les deux éléments suivants:</a:t>
            </a:r>
          </a:p>
          <a:p>
            <a:pPr lvl="1"/>
            <a:r>
              <a:rPr lang="fr-CA" dirty="0"/>
              <a:t>La complexité du mot de passe</a:t>
            </a:r>
          </a:p>
          <a:p>
            <a:pPr lvl="1"/>
            <a:r>
              <a:rPr lang="fr-CA" dirty="0"/>
              <a:t>L’expiration du mot de passe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305006633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062127-7936-52DA-FF0E-864025271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BDB87D-8F39-9AB7-F44E-E94C1D333CC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46111" y="2594669"/>
            <a:ext cx="9404723" cy="1400530"/>
          </a:xfrm>
        </p:spPr>
        <p:txBody>
          <a:bodyPr/>
          <a:lstStyle/>
          <a:p>
            <a:r>
              <a:rPr lang="fr-CA" dirty="0"/>
              <a:t>Complexité du mot de passe</a:t>
            </a:r>
          </a:p>
        </p:txBody>
      </p:sp>
    </p:spTree>
    <p:extLst>
      <p:ext uri="{BB962C8B-B14F-4D97-AF65-F5344CB8AC3E}">
        <p14:creationId xmlns:p14="http://schemas.microsoft.com/office/powerpoint/2010/main" val="3466937906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D1AC17-EA19-11B5-732B-94E8F4949F5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Complexité du mot de passe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713FC6-DEA8-87A9-566C-A3A912C3917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Les politiques de complexité de mot de passe permettent de s’assurer qu’un utilisateur doit avoir un mot de passe suffisamment complexe pour éviter qu’un pirate le trouve facilement.</a:t>
            </a:r>
          </a:p>
          <a:p>
            <a:r>
              <a:rPr lang="fr-CA" dirty="0"/>
              <a:t>Ça peut inclure</a:t>
            </a:r>
          </a:p>
          <a:p>
            <a:pPr lvl="1"/>
            <a:r>
              <a:rPr lang="fr-CA" dirty="0"/>
              <a:t>Nombre de caractères minimum</a:t>
            </a:r>
          </a:p>
          <a:p>
            <a:pPr lvl="1"/>
            <a:r>
              <a:rPr lang="fr-CA" dirty="0"/>
              <a:t>Utilisation de type de caractère spécial (chiffre, majuscule, etc.)</a:t>
            </a:r>
          </a:p>
          <a:p>
            <a:pPr lvl="1"/>
            <a:r>
              <a:rPr lang="fr-CA" dirty="0"/>
              <a:t>Etc.</a:t>
            </a:r>
          </a:p>
          <a:p>
            <a:pPr lvl="1"/>
            <a:endParaRPr lang="fr-CA" dirty="0"/>
          </a:p>
          <a:p>
            <a:r>
              <a:rPr lang="fr-CA" dirty="0"/>
              <a:t>Pour ce faire, nous utiliserons le module PW </a:t>
            </a:r>
            <a:r>
              <a:rPr lang="fr-CA" dirty="0" err="1"/>
              <a:t>Quality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530823677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AF02F6-ECBE-7F07-FC88-8B214638D7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2610F3-8C55-A232-8158-38998014D6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Installation de PW </a:t>
            </a:r>
            <a:r>
              <a:rPr lang="fr-CA" dirty="0" err="1"/>
              <a:t>Quality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0AF062-24E0-7EE3-1F35-505DD75F622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Pour effectuer des configurations de sécurité sur les mots de passe des comptes utilisateur, vous devez effectuer l’installation de PW </a:t>
            </a:r>
            <a:r>
              <a:rPr lang="fr-CA" dirty="0" err="1"/>
              <a:t>Quality</a:t>
            </a:r>
            <a:r>
              <a:rPr lang="fr-CA" dirty="0"/>
              <a:t> avec la commande suivante</a:t>
            </a:r>
          </a:p>
          <a:p>
            <a:pPr lvl="1"/>
            <a:r>
              <a:rPr lang="fr-CA" dirty="0"/>
              <a:t>apt-get </a:t>
            </a:r>
            <a:r>
              <a:rPr lang="fr-CA" dirty="0" err="1"/>
              <a:t>install</a:t>
            </a:r>
            <a:r>
              <a:rPr lang="fr-CA" dirty="0"/>
              <a:t> </a:t>
            </a:r>
            <a:r>
              <a:rPr lang="fr-CA" dirty="0" err="1"/>
              <a:t>libpam-pwquality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680759046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6370AE-FC4A-5C13-5D1C-251A6CB9A9C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Valider activation du module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FC5A5B-31EF-9349-14F2-4C23926AB36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Pour </a:t>
            </a:r>
            <a:r>
              <a:rPr lang="en-CA" dirty="0" err="1"/>
              <a:t>valider</a:t>
            </a:r>
            <a:r>
              <a:rPr lang="en-CA" dirty="0"/>
              <a:t> </a:t>
            </a:r>
            <a:r>
              <a:rPr lang="en-CA" dirty="0" err="1"/>
              <a:t>l’installation</a:t>
            </a:r>
            <a:r>
              <a:rPr lang="en-CA" dirty="0"/>
              <a:t>, </a:t>
            </a:r>
            <a:r>
              <a:rPr lang="en-CA" dirty="0" err="1"/>
              <a:t>procédez</a:t>
            </a:r>
            <a:r>
              <a:rPr lang="en-CA" dirty="0"/>
              <a:t> aux étapes </a:t>
            </a:r>
            <a:r>
              <a:rPr lang="en-CA" dirty="0" err="1"/>
              <a:t>suivantes</a:t>
            </a:r>
            <a:r>
              <a:rPr lang="en-CA" dirty="0"/>
              <a:t>:</a:t>
            </a:r>
          </a:p>
          <a:p>
            <a:pPr lvl="1"/>
            <a:r>
              <a:rPr lang="en-CA" dirty="0"/>
              <a:t>1) </a:t>
            </a:r>
            <a:r>
              <a:rPr lang="en-CA" dirty="0" err="1"/>
              <a:t>Ouvrez</a:t>
            </a:r>
            <a:r>
              <a:rPr lang="en-CA" dirty="0"/>
              <a:t> le </a:t>
            </a:r>
            <a:r>
              <a:rPr lang="en-CA" dirty="0" err="1"/>
              <a:t>fichier</a:t>
            </a:r>
            <a:r>
              <a:rPr lang="en-CA" dirty="0"/>
              <a:t> /,</a:t>
            </a:r>
            <a:r>
              <a:rPr lang="en-CA" dirty="0" err="1"/>
              <a:t>etc</a:t>
            </a:r>
            <a:r>
              <a:rPr lang="en-CA" dirty="0"/>
              <a:t>/</a:t>
            </a:r>
            <a:r>
              <a:rPr lang="en-CA" dirty="0" err="1"/>
              <a:t>pam.d</a:t>
            </a:r>
            <a:r>
              <a:rPr lang="en-CA" dirty="0"/>
              <a:t>/common-password</a:t>
            </a:r>
          </a:p>
          <a:p>
            <a:pPr lvl="1"/>
            <a:r>
              <a:rPr lang="en-CA" dirty="0"/>
              <a:t>2) </a:t>
            </a:r>
            <a:r>
              <a:rPr lang="en-CA" dirty="0" err="1"/>
              <a:t>Assurez-vous</a:t>
            </a:r>
            <a:r>
              <a:rPr lang="en-CA" dirty="0"/>
              <a:t> de </a:t>
            </a:r>
            <a:r>
              <a:rPr lang="en-CA" dirty="0" err="1"/>
              <a:t>voir</a:t>
            </a:r>
            <a:r>
              <a:rPr lang="en-CA" dirty="0"/>
              <a:t> la </a:t>
            </a:r>
            <a:r>
              <a:rPr lang="en-CA" dirty="0" err="1"/>
              <a:t>ligne</a:t>
            </a:r>
            <a:r>
              <a:rPr lang="en-CA" dirty="0"/>
              <a:t> </a:t>
            </a:r>
            <a:r>
              <a:rPr lang="en-CA" dirty="0" err="1"/>
              <a:t>suivante</a:t>
            </a:r>
            <a:r>
              <a:rPr lang="en-CA" dirty="0"/>
              <a:t>:</a:t>
            </a:r>
          </a:p>
          <a:p>
            <a:pPr lvl="2"/>
            <a:r>
              <a:rPr lang="en-CA" dirty="0"/>
              <a:t>password requisite pam_pwquality.so retry=3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2FB4377-FEEA-F9B9-B16E-66764EAC35A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712008" y="3825205"/>
            <a:ext cx="8402223" cy="2276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786173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07FF71-434D-86EF-3778-44A605B751E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Implémentation des critères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CE2CB2-F709-7803-76BA-68BAF95085D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Pour modifier les </a:t>
            </a:r>
            <a:r>
              <a:rPr lang="en-CA" dirty="0" err="1"/>
              <a:t>critères</a:t>
            </a:r>
            <a:r>
              <a:rPr lang="en-CA" dirty="0"/>
              <a:t> </a:t>
            </a:r>
            <a:r>
              <a:rPr lang="en-CA" dirty="0" err="1"/>
              <a:t>obligatoires</a:t>
            </a:r>
            <a:r>
              <a:rPr lang="en-CA" dirty="0"/>
              <a:t> pour les mots de passe, </a:t>
            </a:r>
            <a:r>
              <a:rPr lang="en-CA" dirty="0" err="1"/>
              <a:t>vous</a:t>
            </a:r>
            <a:r>
              <a:rPr lang="en-CA" dirty="0"/>
              <a:t> </a:t>
            </a:r>
            <a:r>
              <a:rPr lang="en-CA" dirty="0" err="1"/>
              <a:t>devez</a:t>
            </a:r>
            <a:r>
              <a:rPr lang="en-CA" dirty="0"/>
              <a:t> modifier le </a:t>
            </a:r>
            <a:r>
              <a:rPr lang="en-CA" dirty="0" err="1"/>
              <a:t>fichier</a:t>
            </a:r>
            <a:r>
              <a:rPr lang="en-CA" dirty="0"/>
              <a:t> </a:t>
            </a:r>
            <a:r>
              <a:rPr lang="en-CA" dirty="0" err="1"/>
              <a:t>suivant</a:t>
            </a:r>
            <a:r>
              <a:rPr lang="en-CA" dirty="0"/>
              <a:t> avec un </a:t>
            </a:r>
            <a:r>
              <a:rPr lang="en-CA" dirty="0" err="1"/>
              <a:t>éditeur</a:t>
            </a:r>
            <a:r>
              <a:rPr lang="en-CA" dirty="0"/>
              <a:t> de </a:t>
            </a:r>
            <a:r>
              <a:rPr lang="en-CA" dirty="0" err="1"/>
              <a:t>texte</a:t>
            </a:r>
            <a:r>
              <a:rPr lang="en-CA" dirty="0"/>
              <a:t>:</a:t>
            </a:r>
          </a:p>
          <a:p>
            <a:pPr lvl="1"/>
            <a:r>
              <a:rPr lang="en-CA" dirty="0"/>
              <a:t>/</a:t>
            </a:r>
            <a:r>
              <a:rPr lang="en-CA" dirty="0" err="1"/>
              <a:t>etc</a:t>
            </a:r>
            <a:r>
              <a:rPr lang="en-CA" dirty="0"/>
              <a:t>/security/</a:t>
            </a:r>
            <a:r>
              <a:rPr lang="en-CA" dirty="0" err="1"/>
              <a:t>pwquality.conf</a:t>
            </a:r>
            <a:endParaRPr lang="en-CA" dirty="0"/>
          </a:p>
          <a:p>
            <a:pPr lvl="1"/>
            <a:endParaRPr lang="en-CA" dirty="0"/>
          </a:p>
          <a:p>
            <a:r>
              <a:rPr lang="en-CA" dirty="0"/>
              <a:t>Vous </a:t>
            </a:r>
            <a:r>
              <a:rPr lang="en-CA" dirty="0" err="1"/>
              <a:t>remarquerez</a:t>
            </a:r>
            <a:r>
              <a:rPr lang="en-CA" dirty="0"/>
              <a:t> </a:t>
            </a:r>
            <a:r>
              <a:rPr lang="en-CA" dirty="0" err="1"/>
              <a:t>différents</a:t>
            </a:r>
            <a:r>
              <a:rPr lang="en-CA" dirty="0"/>
              <a:t> types de </a:t>
            </a:r>
            <a:r>
              <a:rPr lang="en-CA" dirty="0" err="1"/>
              <a:t>critères</a:t>
            </a:r>
            <a:r>
              <a:rPr lang="en-CA" dirty="0"/>
              <a:t> avec des </a:t>
            </a:r>
            <a:r>
              <a:rPr lang="en-CA" dirty="0" err="1"/>
              <a:t>commentaires</a:t>
            </a:r>
            <a:r>
              <a:rPr lang="en-CA" dirty="0"/>
              <a:t> </a:t>
            </a:r>
            <a:r>
              <a:rPr lang="en-CA" dirty="0" err="1"/>
              <a:t>explicatifs</a:t>
            </a:r>
            <a:r>
              <a:rPr lang="en-CA" dirty="0"/>
              <a:t>.</a:t>
            </a:r>
          </a:p>
          <a:p>
            <a:r>
              <a:rPr lang="en-CA" dirty="0"/>
              <a:t>Pour </a:t>
            </a:r>
            <a:r>
              <a:rPr lang="en-CA" dirty="0" err="1"/>
              <a:t>l’active</a:t>
            </a:r>
            <a:r>
              <a:rPr lang="en-CA" dirty="0"/>
              <a:t>, </a:t>
            </a:r>
            <a:r>
              <a:rPr lang="en-CA" dirty="0" err="1"/>
              <a:t>simplement</a:t>
            </a:r>
            <a:r>
              <a:rPr lang="en-CA" dirty="0"/>
              <a:t> </a:t>
            </a:r>
            <a:r>
              <a:rPr lang="en-CA" dirty="0" err="1"/>
              <a:t>enlever</a:t>
            </a:r>
            <a:r>
              <a:rPr lang="en-CA" dirty="0"/>
              <a:t> le # de </a:t>
            </a:r>
            <a:r>
              <a:rPr lang="en-CA" dirty="0" err="1"/>
              <a:t>commentaire</a:t>
            </a:r>
            <a:r>
              <a:rPr lang="en-CA" dirty="0"/>
              <a:t> et modifier la </a:t>
            </a:r>
            <a:r>
              <a:rPr lang="en-CA" dirty="0" err="1"/>
              <a:t>valeur</a:t>
            </a:r>
            <a:r>
              <a:rPr lang="en-CA" dirty="0"/>
              <a:t> pour </a:t>
            </a:r>
            <a:r>
              <a:rPr lang="en-CA" dirty="0" err="1"/>
              <a:t>ce</a:t>
            </a:r>
            <a:r>
              <a:rPr lang="en-CA" dirty="0"/>
              <a:t> que </a:t>
            </a:r>
            <a:r>
              <a:rPr lang="en-CA" dirty="0" err="1"/>
              <a:t>vous</a:t>
            </a:r>
            <a:r>
              <a:rPr lang="en-CA" dirty="0"/>
              <a:t> </a:t>
            </a:r>
            <a:r>
              <a:rPr lang="en-CA" dirty="0" err="1"/>
              <a:t>souhaitez</a:t>
            </a:r>
            <a:endParaRPr lang="en-CA" dirty="0"/>
          </a:p>
          <a:p>
            <a:endParaRPr lang="en-CA" dirty="0"/>
          </a:p>
          <a:p>
            <a:r>
              <a:rPr lang="en-CA" dirty="0" err="1"/>
              <a:t>Voyons</a:t>
            </a:r>
            <a:r>
              <a:rPr lang="en-CA" dirty="0"/>
              <a:t> un </a:t>
            </a:r>
            <a:r>
              <a:rPr lang="en-CA" dirty="0" err="1"/>
              <a:t>exemple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174926533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2D21C1-2BBC-9A6D-10BF-7C994B6520F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Implémentation des critères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5E59B6D-4D48-4CD0-275F-44213FF97F4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248355" y="2023321"/>
            <a:ext cx="7715517" cy="4648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95716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14A1BE-5175-BF7F-1212-57F57C18E9F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Implémentation des critères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D623A4-35E9-69EF-708A-2024EFDBD8D4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Dans l’exemple précédent, on demande que le mot de passe possède au moins 3 caractères, et 3 classes de caractères différentes (Trois parmi: Minuscule, Majuscule, Chiffre, Caractère spécial)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318385437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4A72A8-F194-2569-21A4-BCBEDCEDAA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A3D00A-8973-AC68-8815-DBF8C9CE4B5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Implémentation des critères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C01A4E-EE94-2123-EEB5-61E33759C296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Une </a:t>
            </a:r>
            <a:r>
              <a:rPr lang="en-CA" dirty="0" err="1"/>
              <a:t>fois</a:t>
            </a:r>
            <a:r>
              <a:rPr lang="en-CA" dirty="0"/>
              <a:t> que </a:t>
            </a:r>
            <a:r>
              <a:rPr lang="en-CA" dirty="0" err="1"/>
              <a:t>c’est</a:t>
            </a:r>
            <a:r>
              <a:rPr lang="en-CA" dirty="0"/>
              <a:t> fait, </a:t>
            </a:r>
            <a:r>
              <a:rPr lang="en-CA" dirty="0" err="1"/>
              <a:t>vous</a:t>
            </a:r>
            <a:r>
              <a:rPr lang="en-CA" dirty="0"/>
              <a:t> </a:t>
            </a:r>
            <a:r>
              <a:rPr lang="en-CA" dirty="0" err="1"/>
              <a:t>verrez</a:t>
            </a:r>
            <a:r>
              <a:rPr lang="en-CA" dirty="0"/>
              <a:t> </a:t>
            </a:r>
            <a:r>
              <a:rPr lang="en-CA" dirty="0" err="1"/>
              <a:t>qu’un</a:t>
            </a:r>
            <a:r>
              <a:rPr lang="en-CA" dirty="0"/>
              <a:t> message </a:t>
            </a:r>
            <a:r>
              <a:rPr lang="en-CA" dirty="0" err="1"/>
              <a:t>d’erreur</a:t>
            </a:r>
            <a:r>
              <a:rPr lang="en-CA" dirty="0"/>
              <a:t> </a:t>
            </a:r>
            <a:r>
              <a:rPr lang="en-CA" dirty="0" err="1"/>
              <a:t>apparaitra</a:t>
            </a:r>
            <a:r>
              <a:rPr lang="en-CA" dirty="0"/>
              <a:t> </a:t>
            </a:r>
            <a:r>
              <a:rPr lang="en-CA" dirty="0" err="1"/>
              <a:t>si</a:t>
            </a:r>
            <a:r>
              <a:rPr lang="en-CA" dirty="0"/>
              <a:t> </a:t>
            </a:r>
            <a:r>
              <a:rPr lang="en-CA" dirty="0" err="1"/>
              <a:t>vous</a:t>
            </a:r>
            <a:r>
              <a:rPr lang="en-CA" dirty="0"/>
              <a:t> ne </a:t>
            </a:r>
            <a:r>
              <a:rPr lang="en-CA" dirty="0" err="1"/>
              <a:t>respectez</a:t>
            </a:r>
            <a:r>
              <a:rPr lang="en-CA" dirty="0"/>
              <a:t> pas les </a:t>
            </a:r>
            <a:r>
              <a:rPr lang="en-CA" dirty="0" err="1"/>
              <a:t>règles</a:t>
            </a:r>
            <a:r>
              <a:rPr lang="en-CA" dirty="0"/>
              <a:t> </a:t>
            </a:r>
            <a:r>
              <a:rPr lang="en-CA" dirty="0" err="1"/>
              <a:t>définies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3386660-C2B5-4FBC-3B5C-3FB523EE3438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420326" y="3096074"/>
            <a:ext cx="5582429" cy="1286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72346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20182</TotalTime>
  <Words>4326</Words>
  <Application>Microsoft Office PowerPoint</Application>
  <PresentationFormat>Widescreen</PresentationFormat>
  <Paragraphs>549</Paragraphs>
  <Slides>119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119</vt:i4>
      </vt:variant>
    </vt:vector>
  </HeadingPairs>
  <TitlesOfParts>
    <vt:vector size="122" baseType="lpstr">
      <vt:lpstr>Century Gothic</vt:lpstr>
      <vt:lpstr>Wingdings 3</vt:lpstr>
      <vt:lpstr>Ion</vt:lpstr>
      <vt:lpstr>Sécurité des utilisateurs</vt:lpstr>
      <vt:lpstr>Rappel du dernier cours</vt:lpstr>
      <vt:lpstr>Rappel du dernier cours</vt:lpstr>
      <vt:lpstr>Introduction à la sécurité des utilisateurs</vt:lpstr>
      <vt:lpstr>Introduction</vt:lpstr>
      <vt:lpstr>Introduction</vt:lpstr>
      <vt:lpstr>Gestion des utilisateurs</vt:lpstr>
      <vt:lpstr>Gestion des utilisateurs</vt:lpstr>
      <vt:lpstr>Gestion des utilisateurs</vt:lpstr>
      <vt:lpstr>Adduser</vt:lpstr>
      <vt:lpstr>adduser</vt:lpstr>
      <vt:lpstr>adduser</vt:lpstr>
      <vt:lpstr>adduser</vt:lpstr>
      <vt:lpstr>Données des comptes utilisateurs</vt:lpstr>
      <vt:lpstr>usermod</vt:lpstr>
      <vt:lpstr>usermod</vt:lpstr>
      <vt:lpstr>Modifier le nom de l’utilisateur</vt:lpstr>
      <vt:lpstr>Verrouiller/Dévérouiller le compte</vt:lpstr>
      <vt:lpstr>Verrouiller/Dévérouiller le compte</vt:lpstr>
      <vt:lpstr>Userdel</vt:lpstr>
      <vt:lpstr>userdel</vt:lpstr>
      <vt:lpstr>userdel</vt:lpstr>
      <vt:lpstr>Passwd</vt:lpstr>
      <vt:lpstr>passwd</vt:lpstr>
      <vt:lpstr>Su</vt:lpstr>
      <vt:lpstr>Su</vt:lpstr>
      <vt:lpstr>WhoAmI</vt:lpstr>
      <vt:lpstr>whoami</vt:lpstr>
      <vt:lpstr>useradd</vt:lpstr>
      <vt:lpstr>useradd</vt:lpstr>
      <vt:lpstr>useradd</vt:lpstr>
      <vt:lpstr>Gestion des utilisateurs</vt:lpstr>
      <vt:lpstr>Gestion des comptes administrateur</vt:lpstr>
      <vt:lpstr>Gestion des comptes administrateurs</vt:lpstr>
      <vt:lpstr>Gestion des comptes administrateurs</vt:lpstr>
      <vt:lpstr>Gestion des comptes administrateurs</vt:lpstr>
      <vt:lpstr>Gestion des comptes administrateurs</vt:lpstr>
      <vt:lpstr>Configuration sudoers</vt:lpstr>
      <vt:lpstr>Configuration sudoers</vt:lpstr>
      <vt:lpstr>Configuration sudoers</vt:lpstr>
      <vt:lpstr>Syntaxe du fichier Sudoers</vt:lpstr>
      <vt:lpstr>Syntaxe du fichier Sudoers</vt:lpstr>
      <vt:lpstr>Qui</vt:lpstr>
      <vt:lpstr>Hote</vt:lpstr>
      <vt:lpstr>Hote</vt:lpstr>
      <vt:lpstr>Option</vt:lpstr>
      <vt:lpstr>Option</vt:lpstr>
      <vt:lpstr>Commande</vt:lpstr>
      <vt:lpstr>Commande</vt:lpstr>
      <vt:lpstr>Gestion des groupes</vt:lpstr>
      <vt:lpstr>Gestion des groupes</vt:lpstr>
      <vt:lpstr>Groupe primaire vs Groupe secondaire</vt:lpstr>
      <vt:lpstr>Gestion des groupes</vt:lpstr>
      <vt:lpstr>Afficher les groupes existants</vt:lpstr>
      <vt:lpstr>Voir les groupes d’un utilisateur</vt:lpstr>
      <vt:lpstr>Voir les groupes d’un utilisateur</vt:lpstr>
      <vt:lpstr>Créer un nouveau groupe</vt:lpstr>
      <vt:lpstr>Supprimer un groupe</vt:lpstr>
      <vt:lpstr>Changer les groupes d’un utilisateur</vt:lpstr>
      <vt:lpstr>Afficher les utilisateurs d’un groupe</vt:lpstr>
      <vt:lpstr>Gestion des accès aux fichiers/répertoires</vt:lpstr>
      <vt:lpstr>Gestion des accès aux fichiers/répertoires</vt:lpstr>
      <vt:lpstr>Gestion des accès aux fichiers/répertoires</vt:lpstr>
      <vt:lpstr>ls -l</vt:lpstr>
      <vt:lpstr>ls -l</vt:lpstr>
      <vt:lpstr>Ls –l </vt:lpstr>
      <vt:lpstr>ls -l</vt:lpstr>
      <vt:lpstr>chmod</vt:lpstr>
      <vt:lpstr>chmod</vt:lpstr>
      <vt:lpstr>Les bits d’accès</vt:lpstr>
      <vt:lpstr>Les bits d’accès</vt:lpstr>
      <vt:lpstr>Les bits d’accès</vt:lpstr>
      <vt:lpstr>Notation des bits d’accès</vt:lpstr>
      <vt:lpstr>Notation numérique</vt:lpstr>
      <vt:lpstr>Notation numérique</vt:lpstr>
      <vt:lpstr>Notation numérique</vt:lpstr>
      <vt:lpstr>Notation numérique</vt:lpstr>
      <vt:lpstr>Notation numérique</vt:lpstr>
      <vt:lpstr>Notation symbolique</vt:lpstr>
      <vt:lpstr>Notation symbolique</vt:lpstr>
      <vt:lpstr>Notation symbolique</vt:lpstr>
      <vt:lpstr>chown</vt:lpstr>
      <vt:lpstr>chown</vt:lpstr>
      <vt:lpstr>chown</vt:lpstr>
      <vt:lpstr>chgrp</vt:lpstr>
      <vt:lpstr>chgrp</vt:lpstr>
      <vt:lpstr>chgrp</vt:lpstr>
      <vt:lpstr>Gestion des accès aux fichiers</vt:lpstr>
      <vt:lpstr>Politique de mot de passe</vt:lpstr>
      <vt:lpstr>Politique de mot de passe</vt:lpstr>
      <vt:lpstr>Politique de mot de passe</vt:lpstr>
      <vt:lpstr>Complexité du mot de passe</vt:lpstr>
      <vt:lpstr>Complexité du mot de passe</vt:lpstr>
      <vt:lpstr>Installation de PW Quality</vt:lpstr>
      <vt:lpstr>Valider activation du module</vt:lpstr>
      <vt:lpstr>Implémentation des critères</vt:lpstr>
      <vt:lpstr>Implémentation des critères</vt:lpstr>
      <vt:lpstr>Implémentation des critères</vt:lpstr>
      <vt:lpstr>Implémentation des critères</vt:lpstr>
      <vt:lpstr>Expiration du mot de passe</vt:lpstr>
      <vt:lpstr>Expiration du mot de passe</vt:lpstr>
      <vt:lpstr>Expiration du mot de passe</vt:lpstr>
      <vt:lpstr>Expiration du mot de passe</vt:lpstr>
      <vt:lpstr>Durée minimum</vt:lpstr>
      <vt:lpstr>Durée maximum</vt:lpstr>
      <vt:lpstr>Avertissement de l’expiration du mot de passe</vt:lpstr>
      <vt:lpstr>Forcer changement à la connexion</vt:lpstr>
      <vt:lpstr>Changer mot de passe</vt:lpstr>
      <vt:lpstr>Combiner les paramètres</vt:lpstr>
      <vt:lpstr>Politique uniformisée</vt:lpstr>
      <vt:lpstr>Politique uniformisée</vt:lpstr>
      <vt:lpstr>Politique uniformisée</vt:lpstr>
      <vt:lpstr>Politique uniformisée</vt:lpstr>
      <vt:lpstr>Politique de mot de passe</vt:lpstr>
      <vt:lpstr>Conclusion</vt:lpstr>
      <vt:lpstr>En résumé</vt:lpstr>
      <vt:lpstr>Prochain cours</vt:lpstr>
      <vt:lpstr>Prochain cours</vt:lpstr>
      <vt:lpstr>Questions?</vt:lpstr>
    </vt:vector>
  </TitlesOfParts>
  <Company>Cégep de l'Outaouais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Utilisateur Windows</dc:creator>
  <cp:lastModifiedBy>Alexandre Mageau-Pétrin</cp:lastModifiedBy>
  <cp:revision>599</cp:revision>
  <dcterms:created xsi:type="dcterms:W3CDTF">2018-10-09T21:33:05Z</dcterms:created>
  <dcterms:modified xsi:type="dcterms:W3CDTF">2026-09-15T20:09:30Z</dcterms:modified>
</cp:coreProperties>
</file>