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387" r:id="rId4"/>
    <p:sldId id="388" r:id="rId5"/>
    <p:sldId id="389" r:id="rId6"/>
    <p:sldId id="390" r:id="rId7"/>
    <p:sldId id="391" r:id="rId8"/>
    <p:sldId id="392" r:id="rId9"/>
    <p:sldId id="393" r:id="rId10"/>
    <p:sldId id="394" r:id="rId11"/>
    <p:sldId id="395" r:id="rId12"/>
    <p:sldId id="396" r:id="rId13"/>
    <p:sldId id="397" r:id="rId14"/>
    <p:sldId id="398" r:id="rId15"/>
    <p:sldId id="399" r:id="rId16"/>
    <p:sldId id="400" r:id="rId17"/>
    <p:sldId id="401" r:id="rId18"/>
    <p:sldId id="359" r:id="rId19"/>
    <p:sldId id="360" r:id="rId20"/>
    <p:sldId id="295" r:id="rId21"/>
    <p:sldId id="303" r:id="rId22"/>
    <p:sldId id="409" r:id="rId23"/>
    <p:sldId id="402" r:id="rId24"/>
    <p:sldId id="361" r:id="rId25"/>
    <p:sldId id="363" r:id="rId26"/>
    <p:sldId id="411" r:id="rId27"/>
    <p:sldId id="410" r:id="rId28"/>
    <p:sldId id="376" r:id="rId29"/>
    <p:sldId id="377" r:id="rId30"/>
    <p:sldId id="412" r:id="rId31"/>
    <p:sldId id="378" r:id="rId32"/>
    <p:sldId id="413" r:id="rId33"/>
    <p:sldId id="379" r:id="rId34"/>
    <p:sldId id="403" r:id="rId35"/>
    <p:sldId id="404" r:id="rId36"/>
    <p:sldId id="405" r:id="rId37"/>
    <p:sldId id="406" r:id="rId38"/>
    <p:sldId id="415" r:id="rId39"/>
    <p:sldId id="416" r:id="rId40"/>
    <p:sldId id="417" r:id="rId41"/>
    <p:sldId id="418" r:id="rId42"/>
    <p:sldId id="419" r:id="rId43"/>
    <p:sldId id="421" r:id="rId44"/>
    <p:sldId id="422" r:id="rId45"/>
    <p:sldId id="408" r:id="rId46"/>
    <p:sldId id="423" r:id="rId47"/>
    <p:sldId id="424" r:id="rId48"/>
    <p:sldId id="426" r:id="rId49"/>
    <p:sldId id="427" r:id="rId50"/>
    <p:sldId id="321" r:id="rId51"/>
    <p:sldId id="322" r:id="rId52"/>
    <p:sldId id="294" r:id="rId53"/>
    <p:sldId id="298" r:id="rId54"/>
    <p:sldId id="323" r:id="rId55"/>
    <p:sldId id="324"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7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2023-01-27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2023-01-27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2023-01-27</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2023-01-27</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2023-01-27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2023-01-27</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‹N°›</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indeed.com/" TargetMode="External"/><Relationship Id="rId2" Type="http://schemas.openxmlformats.org/officeDocument/2006/relationships/hyperlink" Target="http://www.emploi.gc.c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w3schools.com/sql/func_sqlserver_rand.asp" TargetMode="External"/><Relationship Id="rId2" Type="http://schemas.openxmlformats.org/officeDocument/2006/relationships/hyperlink" Target="http://www.complexsql.com/difference-between-sql-and-tsql-sql-vs-tsql/" TargetMode="External"/><Relationship Id="rId1" Type="http://schemas.openxmlformats.org/officeDocument/2006/relationships/slideLayout" Target="../slideLayouts/slideLayout2.xml"/><Relationship Id="rId4" Type="http://schemas.openxmlformats.org/officeDocument/2006/relationships/hyperlink" Target="https://www.tutorialspoint.com/sql/sql-string-functions.htm#function_tri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tutorialspoint.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udemy.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pluralsight.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nvPr>
        </p:nvSpPr>
        <p:spPr/>
        <p:txBody>
          <a:bodyPr/>
          <a:lstStyle/>
          <a:p>
            <a:r>
              <a:rPr lang="fr-CA" dirty="0" err="1"/>
              <a:t>Transact</a:t>
            </a:r>
            <a:r>
              <a:rPr lang="fr-CA" dirty="0"/>
              <a:t> SQL</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41DF-57B1-4FBC-8F3E-7670C1246130}"/>
              </a:ext>
            </a:extLst>
          </p:cNvPr>
          <p:cNvSpPr>
            <a:spLocks noGrp="1"/>
          </p:cNvSpPr>
          <p:nvPr>
            <p:ph type="title"/>
          </p:nvPr>
        </p:nvSpPr>
        <p:spPr/>
        <p:txBody>
          <a:bodyPr/>
          <a:lstStyle/>
          <a:p>
            <a:r>
              <a:rPr lang="fr-CA" dirty="0"/>
              <a:t>Choix des compétences a développer</a:t>
            </a:r>
          </a:p>
        </p:txBody>
      </p:sp>
      <p:sp>
        <p:nvSpPr>
          <p:cNvPr id="3" name="Content Placeholder 2">
            <a:extLst>
              <a:ext uri="{FF2B5EF4-FFF2-40B4-BE49-F238E27FC236}">
                <a16:creationId xmlns:a16="http://schemas.microsoft.com/office/drawing/2014/main" id="{1F48375F-D16D-49EA-B970-B2124054AF0D}"/>
              </a:ext>
            </a:extLst>
          </p:cNvPr>
          <p:cNvSpPr>
            <a:spLocks noGrp="1"/>
          </p:cNvSpPr>
          <p:nvPr>
            <p:ph idx="1"/>
          </p:nvPr>
        </p:nvSpPr>
        <p:spPr/>
        <p:txBody>
          <a:bodyPr/>
          <a:lstStyle/>
          <a:p>
            <a:r>
              <a:rPr lang="fr-CA" dirty="0"/>
              <a:t>Deux types de compétence</a:t>
            </a:r>
          </a:p>
          <a:p>
            <a:pPr lvl="1"/>
            <a:r>
              <a:rPr lang="fr-CA" dirty="0"/>
              <a:t>Soft-</a:t>
            </a:r>
            <a:r>
              <a:rPr lang="fr-CA" dirty="0" err="1"/>
              <a:t>skills</a:t>
            </a:r>
            <a:endParaRPr lang="fr-CA" dirty="0"/>
          </a:p>
          <a:p>
            <a:pPr lvl="1"/>
            <a:r>
              <a:rPr lang="fr-CA" dirty="0"/>
              <a:t>Hard </a:t>
            </a:r>
            <a:r>
              <a:rPr lang="fr-CA" dirty="0" err="1"/>
              <a:t>skills</a:t>
            </a:r>
            <a:endParaRPr lang="fr-CA" dirty="0"/>
          </a:p>
        </p:txBody>
      </p:sp>
    </p:spTree>
    <p:extLst>
      <p:ext uri="{BB962C8B-B14F-4D97-AF65-F5344CB8AC3E}">
        <p14:creationId xmlns:p14="http://schemas.microsoft.com/office/powerpoint/2010/main" val="303744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15D2-E751-4157-A0F3-05A5284F0538}"/>
              </a:ext>
            </a:extLst>
          </p:cNvPr>
          <p:cNvSpPr>
            <a:spLocks noGrp="1"/>
          </p:cNvSpPr>
          <p:nvPr>
            <p:ph type="title"/>
          </p:nvPr>
        </p:nvSpPr>
        <p:spPr/>
        <p:txBody>
          <a:bodyPr/>
          <a:lstStyle/>
          <a:p>
            <a:r>
              <a:rPr lang="fr-CA" dirty="0"/>
              <a:t>Soft-</a:t>
            </a:r>
            <a:r>
              <a:rPr lang="fr-CA" dirty="0" err="1"/>
              <a:t>skills</a:t>
            </a:r>
            <a:endParaRPr lang="fr-CA" dirty="0"/>
          </a:p>
        </p:txBody>
      </p:sp>
      <p:sp>
        <p:nvSpPr>
          <p:cNvPr id="3" name="Content Placeholder 2">
            <a:extLst>
              <a:ext uri="{FF2B5EF4-FFF2-40B4-BE49-F238E27FC236}">
                <a16:creationId xmlns:a16="http://schemas.microsoft.com/office/drawing/2014/main" id="{C31C123C-FC4B-479E-A03B-186900296A78}"/>
              </a:ext>
            </a:extLst>
          </p:cNvPr>
          <p:cNvSpPr>
            <a:spLocks noGrp="1"/>
          </p:cNvSpPr>
          <p:nvPr>
            <p:ph idx="1"/>
          </p:nvPr>
        </p:nvSpPr>
        <p:spPr/>
        <p:txBody>
          <a:bodyPr/>
          <a:lstStyle/>
          <a:p>
            <a:r>
              <a:rPr lang="fr-CA" dirty="0"/>
              <a:t>Les "soft-</a:t>
            </a:r>
            <a:r>
              <a:rPr lang="fr-CA" dirty="0" err="1"/>
              <a:t>skills</a:t>
            </a:r>
            <a:r>
              <a:rPr lang="fr-CA" dirty="0"/>
              <a:t>" font références aux compétences non-technique.</a:t>
            </a:r>
          </a:p>
          <a:p>
            <a:r>
              <a:rPr lang="fr-CA" dirty="0"/>
              <a:t>Par exemple:</a:t>
            </a:r>
          </a:p>
          <a:p>
            <a:pPr lvl="1"/>
            <a:r>
              <a:rPr lang="fr-CA" dirty="0"/>
              <a:t>Éthique de travail</a:t>
            </a:r>
          </a:p>
          <a:p>
            <a:pPr lvl="1"/>
            <a:r>
              <a:rPr lang="fr-CA" dirty="0"/>
              <a:t>Attitude positive</a:t>
            </a:r>
          </a:p>
          <a:p>
            <a:pPr lvl="1"/>
            <a:r>
              <a:rPr lang="fr-CA" dirty="0"/>
              <a:t>Bonne aptitude de communication</a:t>
            </a:r>
          </a:p>
          <a:p>
            <a:pPr lvl="1"/>
            <a:r>
              <a:rPr lang="fr-CA" dirty="0"/>
              <a:t>Gestion du temps</a:t>
            </a:r>
          </a:p>
          <a:p>
            <a:pPr lvl="1"/>
            <a:r>
              <a:rPr lang="fr-CA" dirty="0"/>
              <a:t>Travail d'équipe</a:t>
            </a:r>
          </a:p>
          <a:p>
            <a:pPr lvl="1"/>
            <a:r>
              <a:rPr lang="fr-CA" dirty="0"/>
              <a:t>Confiance en soi</a:t>
            </a:r>
          </a:p>
          <a:p>
            <a:pPr lvl="1"/>
            <a:r>
              <a:rPr lang="fr-CA" dirty="0"/>
              <a:t>Capacité d'apprendre des critiques</a:t>
            </a:r>
          </a:p>
          <a:p>
            <a:pPr lvl="1"/>
            <a:r>
              <a:rPr lang="fr-CA" dirty="0"/>
              <a:t>etc.</a:t>
            </a:r>
          </a:p>
        </p:txBody>
      </p:sp>
    </p:spTree>
    <p:extLst>
      <p:ext uri="{BB962C8B-B14F-4D97-AF65-F5344CB8AC3E}">
        <p14:creationId xmlns:p14="http://schemas.microsoft.com/office/powerpoint/2010/main" val="52936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15D2-E751-4157-A0F3-05A5284F0538}"/>
              </a:ext>
            </a:extLst>
          </p:cNvPr>
          <p:cNvSpPr>
            <a:spLocks noGrp="1"/>
          </p:cNvSpPr>
          <p:nvPr>
            <p:ph type="title"/>
          </p:nvPr>
        </p:nvSpPr>
        <p:spPr/>
        <p:txBody>
          <a:bodyPr/>
          <a:lstStyle/>
          <a:p>
            <a:r>
              <a:rPr lang="fr-CA" dirty="0"/>
              <a:t>Soft-</a:t>
            </a:r>
            <a:r>
              <a:rPr lang="fr-CA" dirty="0" err="1"/>
              <a:t>skills</a:t>
            </a:r>
            <a:endParaRPr lang="fr-CA" dirty="0"/>
          </a:p>
        </p:txBody>
      </p:sp>
      <p:sp>
        <p:nvSpPr>
          <p:cNvPr id="3" name="Content Placeholder 2">
            <a:extLst>
              <a:ext uri="{FF2B5EF4-FFF2-40B4-BE49-F238E27FC236}">
                <a16:creationId xmlns:a16="http://schemas.microsoft.com/office/drawing/2014/main" id="{C31C123C-FC4B-479E-A03B-186900296A78}"/>
              </a:ext>
            </a:extLst>
          </p:cNvPr>
          <p:cNvSpPr>
            <a:spLocks noGrp="1"/>
          </p:cNvSpPr>
          <p:nvPr>
            <p:ph idx="1"/>
          </p:nvPr>
        </p:nvSpPr>
        <p:spPr/>
        <p:txBody>
          <a:bodyPr/>
          <a:lstStyle/>
          <a:p>
            <a:r>
              <a:rPr lang="fr-CA" dirty="0"/>
              <a:t>Bien souvent, on néglige ces compétences qui sont pourtant aussi importante que les "hard </a:t>
            </a:r>
            <a:r>
              <a:rPr lang="fr-CA" dirty="0" err="1"/>
              <a:t>skills</a:t>
            </a:r>
            <a:r>
              <a:rPr lang="fr-CA" dirty="0"/>
              <a:t>" (Compétence technique).</a:t>
            </a:r>
          </a:p>
          <a:p>
            <a:endParaRPr lang="fr-CA" dirty="0"/>
          </a:p>
        </p:txBody>
      </p:sp>
    </p:spTree>
    <p:extLst>
      <p:ext uri="{BB962C8B-B14F-4D97-AF65-F5344CB8AC3E}">
        <p14:creationId xmlns:p14="http://schemas.microsoft.com/office/powerpoint/2010/main" val="3865851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1058F-8172-4E9E-8BEA-55ABDD812E61}"/>
              </a:ext>
            </a:extLst>
          </p:cNvPr>
          <p:cNvSpPr>
            <a:spLocks noGrp="1"/>
          </p:cNvSpPr>
          <p:nvPr>
            <p:ph type="title"/>
          </p:nvPr>
        </p:nvSpPr>
        <p:spPr/>
        <p:txBody>
          <a:bodyPr/>
          <a:lstStyle/>
          <a:p>
            <a:r>
              <a:rPr lang="fr-CA" dirty="0"/>
              <a:t>Soft-</a:t>
            </a:r>
            <a:r>
              <a:rPr lang="fr-CA" dirty="0" err="1"/>
              <a:t>skills</a:t>
            </a:r>
            <a:endParaRPr lang="fr-CA" dirty="0"/>
          </a:p>
        </p:txBody>
      </p:sp>
      <p:sp>
        <p:nvSpPr>
          <p:cNvPr id="3" name="Content Placeholder 2">
            <a:extLst>
              <a:ext uri="{FF2B5EF4-FFF2-40B4-BE49-F238E27FC236}">
                <a16:creationId xmlns:a16="http://schemas.microsoft.com/office/drawing/2014/main" id="{27698AE9-A3E5-4930-851B-358853172CE7}"/>
              </a:ext>
            </a:extLst>
          </p:cNvPr>
          <p:cNvSpPr>
            <a:spLocks noGrp="1"/>
          </p:cNvSpPr>
          <p:nvPr>
            <p:ph idx="1"/>
          </p:nvPr>
        </p:nvSpPr>
        <p:spPr/>
        <p:txBody>
          <a:bodyPr>
            <a:normAutofit lnSpcReduction="10000"/>
          </a:bodyPr>
          <a:lstStyle/>
          <a:p>
            <a:r>
              <a:rPr lang="fr-CA" dirty="0"/>
              <a:t>Retenez donc ceci:</a:t>
            </a:r>
          </a:p>
          <a:p>
            <a:pPr marL="0" indent="0">
              <a:buNone/>
            </a:pPr>
            <a:r>
              <a:rPr lang="fr-CA" dirty="0"/>
              <a:t>Peu importe comment fort vous être d'un point de vue technique, votre carrière ne progressera que si vous:</a:t>
            </a:r>
          </a:p>
          <a:p>
            <a:pPr lvl="1"/>
            <a:r>
              <a:rPr lang="fr-CA" dirty="0"/>
              <a:t>êtes agréable a côtoyer (</a:t>
            </a:r>
            <a:r>
              <a:rPr lang="fr-CA" u="sng" dirty="0"/>
              <a:t>Attitude positive</a:t>
            </a:r>
            <a:r>
              <a:rPr lang="fr-CA" dirty="0"/>
              <a:t>)</a:t>
            </a:r>
          </a:p>
          <a:p>
            <a:pPr lvl="1"/>
            <a:r>
              <a:rPr lang="fr-CA" dirty="0"/>
              <a:t>Apporter des solutions (</a:t>
            </a:r>
            <a:r>
              <a:rPr lang="fr-CA" u="sng" dirty="0"/>
              <a:t>communication</a:t>
            </a:r>
            <a:r>
              <a:rPr lang="fr-CA" dirty="0"/>
              <a:t>, </a:t>
            </a:r>
            <a:r>
              <a:rPr lang="fr-CA" u="sng" dirty="0"/>
              <a:t>travail d'équipe</a:t>
            </a:r>
            <a:r>
              <a:rPr lang="fr-CA" dirty="0"/>
              <a:t> et </a:t>
            </a:r>
            <a:r>
              <a:rPr lang="fr-CA" u="sng" dirty="0"/>
              <a:t>résolution de problème</a:t>
            </a:r>
            <a:r>
              <a:rPr lang="fr-CA" dirty="0"/>
              <a:t>)</a:t>
            </a:r>
          </a:p>
          <a:p>
            <a:pPr lvl="1"/>
            <a:r>
              <a:rPr lang="fr-CA" dirty="0"/>
              <a:t>Apprenez de vos erreurs et donner du mérite à vos collègues (</a:t>
            </a:r>
            <a:r>
              <a:rPr lang="fr-CA" u="sng" dirty="0"/>
              <a:t>Accepter la critique</a:t>
            </a:r>
            <a:r>
              <a:rPr lang="fr-CA" dirty="0"/>
              <a:t>)</a:t>
            </a:r>
          </a:p>
          <a:p>
            <a:pPr lvl="1"/>
            <a:r>
              <a:rPr lang="fr-CA" dirty="0"/>
              <a:t>Dégager une assurance dans vos propos (</a:t>
            </a:r>
            <a:r>
              <a:rPr lang="fr-CA" u="sng" dirty="0"/>
              <a:t>confiance en soi</a:t>
            </a:r>
            <a:r>
              <a:rPr lang="fr-CA" dirty="0"/>
              <a:t>)</a:t>
            </a:r>
          </a:p>
          <a:p>
            <a:pPr lvl="1"/>
            <a:endParaRPr lang="fr-CA" dirty="0"/>
          </a:p>
          <a:p>
            <a:r>
              <a:rPr lang="fr-CA" dirty="0"/>
              <a:t>Ces compétences se développe avec de la </a:t>
            </a:r>
            <a:r>
              <a:rPr lang="fr-CA" u="sng" dirty="0"/>
              <a:t>volonté</a:t>
            </a:r>
            <a:r>
              <a:rPr lang="fr-CA" dirty="0"/>
              <a:t>, de la </a:t>
            </a:r>
            <a:r>
              <a:rPr lang="fr-CA" u="sng" dirty="0" err="1"/>
              <a:t>persévérence</a:t>
            </a:r>
            <a:r>
              <a:rPr lang="fr-CA" dirty="0"/>
              <a:t> et une </a:t>
            </a:r>
            <a:r>
              <a:rPr lang="fr-CA" u="sng" dirty="0"/>
              <a:t>bonne attitude</a:t>
            </a:r>
            <a:r>
              <a:rPr lang="fr-CA" dirty="0"/>
              <a:t>.</a:t>
            </a:r>
          </a:p>
        </p:txBody>
      </p:sp>
    </p:spTree>
    <p:extLst>
      <p:ext uri="{BB962C8B-B14F-4D97-AF65-F5344CB8AC3E}">
        <p14:creationId xmlns:p14="http://schemas.microsoft.com/office/powerpoint/2010/main" val="276782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7C737-4173-4DF0-A2F6-11E31A8F133C}"/>
              </a:ext>
            </a:extLst>
          </p:cNvPr>
          <p:cNvSpPr>
            <a:spLocks noGrp="1"/>
          </p:cNvSpPr>
          <p:nvPr>
            <p:ph type="title"/>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549D6A96-FDE8-484F-B27E-323D543FABC2}"/>
              </a:ext>
            </a:extLst>
          </p:cNvPr>
          <p:cNvSpPr>
            <a:spLocks noGrp="1"/>
          </p:cNvSpPr>
          <p:nvPr>
            <p:ph idx="1"/>
          </p:nvPr>
        </p:nvSpPr>
        <p:spPr/>
        <p:txBody>
          <a:bodyPr/>
          <a:lstStyle/>
          <a:p>
            <a:r>
              <a:rPr lang="fr-CA" dirty="0"/>
              <a:t>Les hard-</a:t>
            </a:r>
            <a:r>
              <a:rPr lang="fr-CA" dirty="0" err="1"/>
              <a:t>skills</a:t>
            </a:r>
            <a:r>
              <a:rPr lang="fr-CA" dirty="0"/>
              <a:t> font références aux connaissances techniques</a:t>
            </a:r>
          </a:p>
          <a:p>
            <a:pPr lvl="1"/>
            <a:r>
              <a:rPr lang="fr-CA" dirty="0"/>
              <a:t>Votre connaissance d'un langage de programmation</a:t>
            </a:r>
          </a:p>
          <a:p>
            <a:pPr lvl="1"/>
            <a:r>
              <a:rPr lang="fr-CA" dirty="0"/>
              <a:t>Votre connaissance d'un système d'exploitation</a:t>
            </a:r>
          </a:p>
          <a:p>
            <a:pPr lvl="1"/>
            <a:r>
              <a:rPr lang="fr-CA" dirty="0"/>
              <a:t>Votre connaissance d'un système de base de données</a:t>
            </a:r>
          </a:p>
          <a:p>
            <a:pPr lvl="1"/>
            <a:r>
              <a:rPr lang="fr-CA" dirty="0"/>
              <a:t>etc.</a:t>
            </a:r>
          </a:p>
          <a:p>
            <a:pPr lvl="1"/>
            <a:endParaRPr lang="fr-CA" dirty="0"/>
          </a:p>
          <a:p>
            <a:pPr lvl="1"/>
            <a:endParaRPr lang="fr-CA" dirty="0"/>
          </a:p>
        </p:txBody>
      </p:sp>
    </p:spTree>
    <p:extLst>
      <p:ext uri="{BB962C8B-B14F-4D97-AF65-F5344CB8AC3E}">
        <p14:creationId xmlns:p14="http://schemas.microsoft.com/office/powerpoint/2010/main" val="2776284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540F-BD6E-4DBB-AEA3-10C6B048F173}"/>
              </a:ext>
            </a:extLst>
          </p:cNvPr>
          <p:cNvSpPr>
            <a:spLocks noGrp="1"/>
          </p:cNvSpPr>
          <p:nvPr>
            <p:ph type="title"/>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3472F746-2C74-4E68-B52F-4AD8F2348EBA}"/>
              </a:ext>
            </a:extLst>
          </p:cNvPr>
          <p:cNvSpPr>
            <a:spLocks noGrp="1"/>
          </p:cNvSpPr>
          <p:nvPr>
            <p:ph idx="1"/>
          </p:nvPr>
        </p:nvSpPr>
        <p:spPr/>
        <p:txBody>
          <a:bodyPr/>
          <a:lstStyle/>
          <a:p>
            <a:r>
              <a:rPr lang="fr-CA" dirty="0"/>
              <a:t>Il y en a tellement, que dois-on apprendre?</a:t>
            </a:r>
          </a:p>
          <a:p>
            <a:pPr lvl="1"/>
            <a:r>
              <a:rPr lang="fr-CA" dirty="0"/>
              <a:t>Ceux proposer par le CEGEP?</a:t>
            </a:r>
          </a:p>
          <a:p>
            <a:pPr lvl="1"/>
            <a:r>
              <a:rPr lang="fr-CA" dirty="0"/>
              <a:t>Celle que vous préférer utiliser?</a:t>
            </a:r>
          </a:p>
          <a:p>
            <a:pPr lvl="1"/>
            <a:r>
              <a:rPr lang="fr-CA" dirty="0"/>
              <a:t>Celle qui sont recommander par les sites de technologies les plus populaire?</a:t>
            </a:r>
          </a:p>
          <a:p>
            <a:pPr lvl="1"/>
            <a:r>
              <a:rPr lang="fr-CA" dirty="0"/>
              <a:t>Celle que votre beau-frère vous a recommander d'apprendre?</a:t>
            </a:r>
          </a:p>
          <a:p>
            <a:pPr lvl="1"/>
            <a:r>
              <a:rPr lang="fr-CA" dirty="0"/>
              <a:t>Celle que votre enseignant vous a recommander d'apprendre?</a:t>
            </a:r>
          </a:p>
        </p:txBody>
      </p:sp>
    </p:spTree>
    <p:extLst>
      <p:ext uri="{BB962C8B-B14F-4D97-AF65-F5344CB8AC3E}">
        <p14:creationId xmlns:p14="http://schemas.microsoft.com/office/powerpoint/2010/main" val="841622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540F-BD6E-4DBB-AEA3-10C6B048F173}"/>
              </a:ext>
            </a:extLst>
          </p:cNvPr>
          <p:cNvSpPr>
            <a:spLocks noGrp="1"/>
          </p:cNvSpPr>
          <p:nvPr>
            <p:ph type="title"/>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3472F746-2C74-4E68-B52F-4AD8F2348EBA}"/>
              </a:ext>
            </a:extLst>
          </p:cNvPr>
          <p:cNvSpPr>
            <a:spLocks noGrp="1"/>
          </p:cNvSpPr>
          <p:nvPr>
            <p:ph idx="1"/>
          </p:nvPr>
        </p:nvSpPr>
        <p:spPr/>
        <p:txBody>
          <a:bodyPr/>
          <a:lstStyle/>
          <a:p>
            <a:r>
              <a:rPr lang="fr-CA" dirty="0"/>
              <a:t>Aucune de ces réponses!</a:t>
            </a:r>
          </a:p>
          <a:p>
            <a:endParaRPr lang="fr-CA" dirty="0"/>
          </a:p>
          <a:p>
            <a:r>
              <a:rPr lang="fr-CA" dirty="0"/>
              <a:t>Vous devez apprendre celles demandées par les employeurs pour qui vous aimeriez travailler.</a:t>
            </a:r>
          </a:p>
          <a:p>
            <a:pPr lvl="1"/>
            <a:endParaRPr lang="fr-CA" dirty="0"/>
          </a:p>
          <a:p>
            <a:r>
              <a:rPr lang="fr-CA" dirty="0"/>
              <a:t>Comment?</a:t>
            </a:r>
          </a:p>
          <a:p>
            <a:pPr lvl="1"/>
            <a:r>
              <a:rPr lang="fr-CA" dirty="0"/>
              <a:t>En lisant les offres d'emploi publié par les employeurs de la </a:t>
            </a:r>
            <a:r>
              <a:rPr lang="fr-CA" dirty="0" err="1"/>
              <a:t>region</a:t>
            </a:r>
            <a:r>
              <a:rPr lang="fr-CA" dirty="0"/>
              <a:t> (</a:t>
            </a:r>
            <a:r>
              <a:rPr lang="fr-CA" dirty="0">
                <a:hlinkClick r:id="rId2"/>
              </a:rPr>
              <a:t>www.emploi.gc.ca</a:t>
            </a:r>
            <a:r>
              <a:rPr lang="fr-CA" dirty="0"/>
              <a:t> , </a:t>
            </a:r>
            <a:r>
              <a:rPr lang="fr-CA" dirty="0">
                <a:hlinkClick r:id="rId3"/>
              </a:rPr>
              <a:t>www.indeed.com</a:t>
            </a:r>
            <a:r>
              <a:rPr lang="fr-CA" dirty="0"/>
              <a:t> , etc.)</a:t>
            </a:r>
          </a:p>
        </p:txBody>
      </p:sp>
    </p:spTree>
    <p:extLst>
      <p:ext uri="{BB962C8B-B14F-4D97-AF65-F5344CB8AC3E}">
        <p14:creationId xmlns:p14="http://schemas.microsoft.com/office/powerpoint/2010/main" val="2457190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8B1A6-DAFB-4B81-9851-7378A004646E}"/>
              </a:ext>
            </a:extLst>
          </p:cNvPr>
          <p:cNvSpPr>
            <a:spLocks noGrp="1"/>
          </p:cNvSpPr>
          <p:nvPr>
            <p:ph type="title"/>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F166C4FF-957B-4335-A3F3-B0834638B39B}"/>
              </a:ext>
            </a:extLst>
          </p:cNvPr>
          <p:cNvSpPr>
            <a:spLocks noGrp="1"/>
          </p:cNvSpPr>
          <p:nvPr>
            <p:ph idx="1"/>
          </p:nvPr>
        </p:nvSpPr>
        <p:spPr/>
        <p:txBody>
          <a:bodyPr>
            <a:normAutofit lnSpcReduction="10000"/>
          </a:bodyPr>
          <a:lstStyle/>
          <a:p>
            <a:r>
              <a:rPr lang="fr-CA" dirty="0"/>
              <a:t>Comment choisir son futur employeur?</a:t>
            </a:r>
          </a:p>
          <a:p>
            <a:pPr lvl="1"/>
            <a:r>
              <a:rPr lang="fr-CA" dirty="0"/>
              <a:t>Le salaire, échelle salariale, augmentation annuelle, prime</a:t>
            </a:r>
          </a:p>
          <a:p>
            <a:pPr lvl="1"/>
            <a:r>
              <a:rPr lang="fr-CA" dirty="0"/>
              <a:t>Les avantages indirects que vous </a:t>
            </a:r>
            <a:r>
              <a:rPr lang="fr-CA" u="sng" dirty="0"/>
              <a:t>utilisez</a:t>
            </a:r>
            <a:r>
              <a:rPr lang="fr-CA" dirty="0"/>
              <a:t> (assurance, gym, etc.)</a:t>
            </a:r>
          </a:p>
          <a:p>
            <a:pPr lvl="1"/>
            <a:r>
              <a:rPr lang="fr-CA" dirty="0"/>
              <a:t>Fond de pension (montant contribué, type de fond de pension, etc.)</a:t>
            </a:r>
          </a:p>
          <a:p>
            <a:pPr lvl="1"/>
            <a:r>
              <a:rPr lang="fr-CA" dirty="0"/>
              <a:t>Nombre d'heure de travail par semaine</a:t>
            </a:r>
          </a:p>
          <a:p>
            <a:pPr lvl="1"/>
            <a:r>
              <a:rPr lang="fr-CA" dirty="0"/>
              <a:t>Nécessité de faire du sur-temps (paiement pour le sur-temps)</a:t>
            </a:r>
          </a:p>
          <a:p>
            <a:pPr lvl="1"/>
            <a:r>
              <a:rPr lang="fr-CA" dirty="0"/>
              <a:t>Distance de chez vous (Frais d'essence, temps)</a:t>
            </a:r>
          </a:p>
          <a:p>
            <a:pPr lvl="1"/>
            <a:r>
              <a:rPr lang="fr-CA" dirty="0"/>
              <a:t>Frais indirect (Stationnement, nourriture, etc.)</a:t>
            </a:r>
          </a:p>
          <a:p>
            <a:pPr lvl="1"/>
            <a:r>
              <a:rPr lang="fr-CA" dirty="0"/>
              <a:t>Possibilité d'avancement</a:t>
            </a:r>
          </a:p>
          <a:p>
            <a:pPr lvl="1"/>
            <a:r>
              <a:rPr lang="fr-CA" dirty="0"/>
              <a:t>Formation continue offerte</a:t>
            </a:r>
          </a:p>
          <a:p>
            <a:pPr lvl="1"/>
            <a:r>
              <a:rPr lang="fr-CA" dirty="0"/>
              <a:t>Sécurité d'emploi</a:t>
            </a:r>
          </a:p>
        </p:txBody>
      </p:sp>
    </p:spTree>
    <p:extLst>
      <p:ext uri="{BB962C8B-B14F-4D97-AF65-F5344CB8AC3E}">
        <p14:creationId xmlns:p14="http://schemas.microsoft.com/office/powerpoint/2010/main" val="907622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nvPr>
        </p:nvSpPr>
        <p:spPr/>
        <p:txBody>
          <a:bodyPr/>
          <a:lstStyle/>
          <a:p>
            <a:r>
              <a:rPr lang="en-US" dirty="0"/>
              <a:t>Rappel du dernier </a:t>
            </a:r>
            <a:r>
              <a:rPr lang="en-US" dirty="0" err="1"/>
              <a:t>cours</a:t>
            </a:r>
            <a:endParaRPr lang="fr-CA" dirty="0"/>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nvPr>
        </p:nvSpPr>
        <p:spPr/>
        <p:txBody>
          <a:bodyPr/>
          <a:lstStyle/>
          <a:p>
            <a:r>
              <a:rPr lang="fr-CA" dirty="0"/>
              <a:t>Au dernier cours, nous avons pris du temps en classe pour travailler sur les projets de session.</a:t>
            </a:r>
          </a:p>
          <a:p>
            <a:endParaRPr lang="fr-CA" dirty="0"/>
          </a:p>
          <a:p>
            <a:endParaRPr lang="fr-CA" dirty="0"/>
          </a:p>
        </p:txBody>
      </p:sp>
    </p:spTree>
    <p:extLst>
      <p:ext uri="{BB962C8B-B14F-4D97-AF65-F5344CB8AC3E}">
        <p14:creationId xmlns:p14="http://schemas.microsoft.com/office/powerpoint/2010/main" val="3815977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735-7A47-4FD3-817E-B8DD3BECA3E2}"/>
              </a:ext>
            </a:extLst>
          </p:cNvPr>
          <p:cNvSpPr>
            <a:spLocks noGrp="1"/>
          </p:cNvSpPr>
          <p:nvPr>
            <p:ph type="title"/>
          </p:nvPr>
        </p:nvSpPr>
        <p:spPr/>
        <p:txBody>
          <a:bodyPr/>
          <a:lstStyle/>
          <a:p>
            <a:r>
              <a:rPr lang="fr-CA" dirty="0"/>
              <a:t>Contenu</a:t>
            </a:r>
          </a:p>
        </p:txBody>
      </p:sp>
      <p:sp>
        <p:nvSpPr>
          <p:cNvPr id="3" name="Content Placeholder 2">
            <a:extLst>
              <a:ext uri="{FF2B5EF4-FFF2-40B4-BE49-F238E27FC236}">
                <a16:creationId xmlns:a16="http://schemas.microsoft.com/office/drawing/2014/main" id="{563F701E-DEFA-4842-B42B-89E2261EC2F0}"/>
              </a:ext>
            </a:extLst>
          </p:cNvPr>
          <p:cNvSpPr>
            <a:spLocks noGrp="1"/>
          </p:cNvSpPr>
          <p:nvPr>
            <p:ph idx="1"/>
          </p:nvPr>
        </p:nvSpPr>
        <p:spPr/>
        <p:txBody>
          <a:bodyPr>
            <a:normAutofit/>
          </a:bodyPr>
          <a:lstStyle/>
          <a:p>
            <a:r>
              <a:rPr lang="fr-CA" dirty="0"/>
              <a:t>Capsule informatique</a:t>
            </a:r>
          </a:p>
          <a:p>
            <a:r>
              <a:rPr lang="fr-CA" dirty="0"/>
              <a:t>Rappel du dernier cours</a:t>
            </a:r>
          </a:p>
          <a:p>
            <a:r>
              <a:rPr lang="fr-CA" dirty="0"/>
              <a:t>Introduction</a:t>
            </a:r>
          </a:p>
          <a:p>
            <a:r>
              <a:rPr lang="fr-CA" dirty="0"/>
              <a:t>Les procédures stockées</a:t>
            </a:r>
          </a:p>
          <a:p>
            <a:r>
              <a:rPr lang="fr-CA" dirty="0"/>
              <a:t>Les fonctions utiles</a:t>
            </a:r>
          </a:p>
          <a:p>
            <a:r>
              <a:rPr lang="fr-CA" dirty="0"/>
              <a:t>Conclusion</a:t>
            </a:r>
          </a:p>
        </p:txBody>
      </p:sp>
    </p:spTree>
    <p:extLst>
      <p:ext uri="{BB962C8B-B14F-4D97-AF65-F5344CB8AC3E}">
        <p14:creationId xmlns:p14="http://schemas.microsoft.com/office/powerpoint/2010/main" val="16274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755586" cy="1400530"/>
          </a:xfrm>
        </p:spPr>
        <p:txBody>
          <a:bodyPr/>
          <a:lstStyle/>
          <a:p>
            <a:r>
              <a:rPr lang="en-US" dirty="0"/>
              <a:t>Introduction au transact SQL (T-SQL)</a:t>
            </a:r>
          </a:p>
        </p:txBody>
      </p:sp>
    </p:spTree>
    <p:extLst>
      <p:ext uri="{BB962C8B-B14F-4D97-AF65-F5344CB8AC3E}">
        <p14:creationId xmlns:p14="http://schemas.microsoft.com/office/powerpoint/2010/main" val="3722327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nvPr>
        </p:nvSpPr>
        <p:spPr/>
        <p:txBody>
          <a:bodyPr/>
          <a:lstStyle/>
          <a:p>
            <a:r>
              <a:rPr lang="fr-CA" dirty="0" err="1"/>
              <a:t>Transact</a:t>
            </a:r>
            <a:r>
              <a:rPr lang="fr-CA" dirty="0"/>
              <a:t>-SQL (TSQL ou T-SQL) est l'implémentation de la norme SQL dans les systèmes de bases de données </a:t>
            </a:r>
            <a:r>
              <a:rPr lang="fr-CA" u="sng" dirty="0"/>
              <a:t>SQL Server</a:t>
            </a:r>
            <a:r>
              <a:rPr lang="fr-CA" dirty="0"/>
              <a:t>.</a:t>
            </a:r>
          </a:p>
          <a:p>
            <a:endParaRPr lang="fr-CA" dirty="0"/>
          </a:p>
          <a:p>
            <a:r>
              <a:rPr lang="fr-CA" dirty="0"/>
              <a:t>Son principal compétiteur, PL/SQL, est son équivalent utilisé dans les système de base de données Oracle. </a:t>
            </a:r>
          </a:p>
        </p:txBody>
      </p:sp>
    </p:spTree>
    <p:extLst>
      <p:ext uri="{BB962C8B-B14F-4D97-AF65-F5344CB8AC3E}">
        <p14:creationId xmlns:p14="http://schemas.microsoft.com/office/powerpoint/2010/main" val="2455909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45DCE-BBC2-47F9-B034-169E687CE882}"/>
              </a:ext>
            </a:extLst>
          </p:cNvPr>
          <p:cNvSpPr>
            <a:spLocks noGrp="1"/>
          </p:cNvSpPr>
          <p:nvPr>
            <p:ph type="title"/>
          </p:nvPr>
        </p:nvSpPr>
        <p:spPr/>
        <p:txBody>
          <a:bodyPr/>
          <a:lstStyle/>
          <a:p>
            <a:r>
              <a:rPr lang="fr-CA" dirty="0"/>
              <a:t>SQL vs TSQL</a:t>
            </a:r>
          </a:p>
        </p:txBody>
      </p:sp>
      <p:sp>
        <p:nvSpPr>
          <p:cNvPr id="3" name="Content Placeholder 2">
            <a:extLst>
              <a:ext uri="{FF2B5EF4-FFF2-40B4-BE49-F238E27FC236}">
                <a16:creationId xmlns:a16="http://schemas.microsoft.com/office/drawing/2014/main" id="{DC70DD6A-1E49-4C21-844E-05B8A6FCF680}"/>
              </a:ext>
            </a:extLst>
          </p:cNvPr>
          <p:cNvSpPr>
            <a:spLocks noGrp="1"/>
          </p:cNvSpPr>
          <p:nvPr>
            <p:ph idx="1"/>
          </p:nvPr>
        </p:nvSpPr>
        <p:spPr/>
        <p:txBody>
          <a:bodyPr/>
          <a:lstStyle/>
          <a:p>
            <a:r>
              <a:rPr lang="fr-CA" dirty="0"/>
              <a:t>La différence entre SQL et T-SQL est la suivante:</a:t>
            </a:r>
          </a:p>
          <a:p>
            <a:pPr lvl="1"/>
            <a:r>
              <a:rPr lang="fr-CA" dirty="0"/>
              <a:t>SQL est un </a:t>
            </a:r>
            <a:r>
              <a:rPr lang="fr-CA" u="sng" dirty="0"/>
              <a:t>standard (Norme ISO)</a:t>
            </a:r>
            <a:r>
              <a:rPr lang="fr-CA" dirty="0"/>
              <a:t>. c'est à dire un certain nombre d'opération que les bases de données relationnelles s'engage à suivre. Le standard inclut les instruction tel que: CREATE TABLE, SELECT, INSERT, etc.</a:t>
            </a:r>
          </a:p>
          <a:p>
            <a:pPr lvl="1"/>
            <a:r>
              <a:rPr lang="fr-CA" dirty="0"/>
              <a:t>TSQL est </a:t>
            </a:r>
            <a:r>
              <a:rPr lang="fr-CA" u="sng" dirty="0"/>
              <a:t>l'implémentation</a:t>
            </a:r>
            <a:r>
              <a:rPr lang="fr-CA" dirty="0"/>
              <a:t> de SQL sous SQL Server. Il inclut des opérations supplémentaires tel que des fonctions, le contrôle des transactions, les procédures stockées, etc.</a:t>
            </a:r>
          </a:p>
          <a:p>
            <a:endParaRPr lang="fr-CA" dirty="0"/>
          </a:p>
          <a:p>
            <a:r>
              <a:rPr lang="fr-CA" dirty="0"/>
              <a:t>Concrètement, nous appelons souvent des requêtes SQL qui sont en fait des requêtes TSQL.</a:t>
            </a:r>
          </a:p>
        </p:txBody>
      </p:sp>
    </p:spTree>
    <p:extLst>
      <p:ext uri="{BB962C8B-B14F-4D97-AF65-F5344CB8AC3E}">
        <p14:creationId xmlns:p14="http://schemas.microsoft.com/office/powerpoint/2010/main" val="1573982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6457A-67BF-4644-90E8-D6380F74F81C}"/>
              </a:ext>
            </a:extLst>
          </p:cNvPr>
          <p:cNvSpPr>
            <a:spLocks noGrp="1"/>
          </p:cNvSpPr>
          <p:nvPr>
            <p:ph type="title"/>
          </p:nvPr>
        </p:nvSpPr>
        <p:spPr/>
        <p:txBody>
          <a:bodyPr/>
          <a:lstStyle/>
          <a:p>
            <a:r>
              <a:rPr lang="fr-CA" dirty="0" err="1"/>
              <a:t>Transact</a:t>
            </a:r>
            <a:r>
              <a:rPr lang="fr-CA" dirty="0"/>
              <a:t> SQL</a:t>
            </a:r>
          </a:p>
        </p:txBody>
      </p:sp>
      <p:sp>
        <p:nvSpPr>
          <p:cNvPr id="3" name="Content Placeholder 2">
            <a:extLst>
              <a:ext uri="{FF2B5EF4-FFF2-40B4-BE49-F238E27FC236}">
                <a16:creationId xmlns:a16="http://schemas.microsoft.com/office/drawing/2014/main" id="{E038A33E-F8B8-4833-B511-49B0D05C54E4}"/>
              </a:ext>
            </a:extLst>
          </p:cNvPr>
          <p:cNvSpPr>
            <a:spLocks noGrp="1"/>
          </p:cNvSpPr>
          <p:nvPr>
            <p:ph idx="1"/>
          </p:nvPr>
        </p:nvSpPr>
        <p:spPr/>
        <p:txBody>
          <a:bodyPr/>
          <a:lstStyle/>
          <a:p>
            <a:r>
              <a:rPr lang="fr-CA" dirty="0"/>
              <a:t>Nous couvrirons donc les aspects suivant</a:t>
            </a:r>
          </a:p>
          <a:p>
            <a:pPr lvl="1"/>
            <a:r>
              <a:rPr lang="fr-CA" dirty="0"/>
              <a:t>Les procédures stockées</a:t>
            </a:r>
          </a:p>
          <a:p>
            <a:pPr lvl="1"/>
            <a:r>
              <a:rPr lang="fr-CA" dirty="0"/>
              <a:t>Fonctions utiles</a:t>
            </a:r>
          </a:p>
        </p:txBody>
      </p:sp>
    </p:spTree>
    <p:extLst>
      <p:ext uri="{BB962C8B-B14F-4D97-AF65-F5344CB8AC3E}">
        <p14:creationId xmlns:p14="http://schemas.microsoft.com/office/powerpoint/2010/main" val="2630042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Introduction aux </a:t>
            </a:r>
            <a:r>
              <a:rPr lang="en-US" dirty="0" err="1"/>
              <a:t>procédures</a:t>
            </a:r>
            <a:r>
              <a:rPr lang="en-US" dirty="0"/>
              <a:t> </a:t>
            </a:r>
            <a:r>
              <a:rPr lang="en-US" dirty="0" err="1"/>
              <a:t>stockées</a:t>
            </a:r>
            <a:endParaRPr lang="en-US" dirty="0"/>
          </a:p>
        </p:txBody>
      </p:sp>
    </p:spTree>
    <p:extLst>
      <p:ext uri="{BB962C8B-B14F-4D97-AF65-F5344CB8AC3E}">
        <p14:creationId xmlns:p14="http://schemas.microsoft.com/office/powerpoint/2010/main" val="3471479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Introduction aux </a:t>
            </a:r>
            <a:r>
              <a:rPr lang="en-US" dirty="0" err="1"/>
              <a:t>procédures</a:t>
            </a:r>
            <a:r>
              <a:rPr lang="en-US" dirty="0"/>
              <a:t> </a:t>
            </a:r>
            <a:r>
              <a:rPr lang="en-US" dirty="0" err="1"/>
              <a:t>stockées</a:t>
            </a:r>
            <a:endParaRPr lang="en-US" dirty="0"/>
          </a:p>
        </p:txBody>
      </p:sp>
      <p:sp>
        <p:nvSpPr>
          <p:cNvPr id="3" name="Espace réservé du contenu 2"/>
          <p:cNvSpPr>
            <a:spLocks noGrp="1"/>
          </p:cNvSpPr>
          <p:nvPr>
            <p:ph idx="1"/>
          </p:nvPr>
        </p:nvSpPr>
        <p:spPr/>
        <p:txBody>
          <a:bodyPr/>
          <a:lstStyle/>
          <a:p>
            <a:r>
              <a:rPr lang="en-US" dirty="0" err="1"/>
              <a:t>Jusqu'ici</a:t>
            </a:r>
            <a:r>
              <a:rPr lang="en-US" dirty="0"/>
              <a:t>, les </a:t>
            </a:r>
            <a:r>
              <a:rPr lang="en-US" dirty="0" err="1"/>
              <a:t>requêtes</a:t>
            </a:r>
            <a:r>
              <a:rPr lang="en-US" dirty="0"/>
              <a:t> que nous </a:t>
            </a:r>
            <a:r>
              <a:rPr lang="en-US" dirty="0" err="1"/>
              <a:t>avons</a:t>
            </a:r>
            <a:r>
              <a:rPr lang="en-US" dirty="0"/>
              <a:t> utilize </a:t>
            </a:r>
            <a:r>
              <a:rPr lang="en-US" dirty="0" err="1"/>
              <a:t>devait</a:t>
            </a:r>
            <a:r>
              <a:rPr lang="en-US" dirty="0"/>
              <a:t> </a:t>
            </a:r>
            <a:r>
              <a:rPr lang="en-US" dirty="0" err="1"/>
              <a:t>être</a:t>
            </a:r>
            <a:r>
              <a:rPr lang="en-US" dirty="0"/>
              <a:t> </a:t>
            </a:r>
            <a:r>
              <a:rPr lang="en-US" dirty="0" err="1"/>
              <a:t>rédigée</a:t>
            </a:r>
            <a:r>
              <a:rPr lang="en-US" dirty="0"/>
              <a:t> </a:t>
            </a:r>
            <a:r>
              <a:rPr lang="en-US" dirty="0" err="1"/>
              <a:t>en</a:t>
            </a:r>
            <a:r>
              <a:rPr lang="en-US" dirty="0"/>
              <a:t> </a:t>
            </a:r>
            <a:r>
              <a:rPr lang="en-US" dirty="0" err="1"/>
              <a:t>entier</a:t>
            </a:r>
            <a:r>
              <a:rPr lang="en-US" dirty="0"/>
              <a:t>.</a:t>
            </a:r>
          </a:p>
          <a:p>
            <a:r>
              <a:rPr lang="en-US" dirty="0"/>
              <a:t>Par </a:t>
            </a:r>
            <a:r>
              <a:rPr lang="en-US" dirty="0" err="1"/>
              <a:t>exemple</a:t>
            </a:r>
            <a:r>
              <a:rPr lang="en-US" dirty="0"/>
              <a:t>:</a:t>
            </a:r>
          </a:p>
          <a:p>
            <a:pPr lvl="1"/>
            <a:r>
              <a:rPr lang="en-US" dirty="0"/>
              <a:t>SELECT nom, </a:t>
            </a:r>
            <a:r>
              <a:rPr lang="en-US" dirty="0" err="1"/>
              <a:t>prenom</a:t>
            </a:r>
            <a:r>
              <a:rPr lang="en-US" dirty="0"/>
              <a:t> FROM client WHERE </a:t>
            </a:r>
            <a:r>
              <a:rPr lang="en-US" dirty="0" err="1"/>
              <a:t>numero_compte</a:t>
            </a:r>
            <a:r>
              <a:rPr lang="en-US" dirty="0"/>
              <a:t>=1003</a:t>
            </a:r>
          </a:p>
          <a:p>
            <a:pPr lvl="1"/>
            <a:endParaRPr lang="en-US" dirty="0"/>
          </a:p>
          <a:p>
            <a:r>
              <a:rPr lang="en-US" dirty="0" err="1"/>
              <a:t>C'est</a:t>
            </a:r>
            <a:r>
              <a:rPr lang="en-US" dirty="0"/>
              <a:t> </a:t>
            </a:r>
            <a:r>
              <a:rPr lang="en-US" dirty="0" err="1"/>
              <a:t>ce</a:t>
            </a:r>
            <a:r>
              <a:rPr lang="en-US" dirty="0"/>
              <a:t> </a:t>
            </a:r>
            <a:r>
              <a:rPr lang="en-US" dirty="0" err="1"/>
              <a:t>qu'on</a:t>
            </a:r>
            <a:r>
              <a:rPr lang="en-US" dirty="0"/>
              <a:t> </a:t>
            </a:r>
            <a:r>
              <a:rPr lang="en-US" dirty="0" err="1"/>
              <a:t>appelle</a:t>
            </a:r>
            <a:r>
              <a:rPr lang="en-US" dirty="0"/>
              <a:t> des </a:t>
            </a:r>
            <a:r>
              <a:rPr lang="en-US" dirty="0" err="1"/>
              <a:t>requêtes</a:t>
            </a:r>
            <a:r>
              <a:rPr lang="en-US" dirty="0"/>
              <a:t> </a:t>
            </a:r>
            <a:r>
              <a:rPr lang="en-US" u="sng" dirty="0" err="1"/>
              <a:t>Adhoc</a:t>
            </a:r>
            <a:r>
              <a:rPr lang="en-US" dirty="0"/>
              <a: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4981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99F9D-DCF2-45D5-824D-006EB536173A}"/>
              </a:ext>
            </a:extLst>
          </p:cNvPr>
          <p:cNvSpPr>
            <a:spLocks noGrp="1"/>
          </p:cNvSpPr>
          <p:nvPr>
            <p:ph type="title"/>
          </p:nvPr>
        </p:nvSpPr>
        <p:spPr/>
        <p:txBody>
          <a:bodyPr/>
          <a:lstStyle/>
          <a:p>
            <a:r>
              <a:rPr lang="en-US" dirty="0"/>
              <a:t>Introduction aux </a:t>
            </a:r>
            <a:r>
              <a:rPr lang="en-US" dirty="0" err="1"/>
              <a:t>procédures</a:t>
            </a:r>
            <a:r>
              <a:rPr lang="en-US" dirty="0"/>
              <a:t> </a:t>
            </a:r>
            <a:r>
              <a:rPr lang="en-US" dirty="0" err="1"/>
              <a:t>stockées</a:t>
            </a:r>
            <a:endParaRPr lang="fr-CA" dirty="0"/>
          </a:p>
        </p:txBody>
      </p:sp>
      <p:sp>
        <p:nvSpPr>
          <p:cNvPr id="3" name="Content Placeholder 2">
            <a:extLst>
              <a:ext uri="{FF2B5EF4-FFF2-40B4-BE49-F238E27FC236}">
                <a16:creationId xmlns:a16="http://schemas.microsoft.com/office/drawing/2014/main" id="{6D9A4B52-0413-4C9A-AA15-D986BD1CE630}"/>
              </a:ext>
            </a:extLst>
          </p:cNvPr>
          <p:cNvSpPr>
            <a:spLocks noGrp="1"/>
          </p:cNvSpPr>
          <p:nvPr>
            <p:ph idx="1"/>
          </p:nvPr>
        </p:nvSpPr>
        <p:spPr/>
        <p:txBody>
          <a:bodyPr/>
          <a:lstStyle/>
          <a:p>
            <a:r>
              <a:rPr lang="en-US" dirty="0" err="1"/>
              <a:t>Ces</a:t>
            </a:r>
            <a:r>
              <a:rPr lang="en-US" dirty="0"/>
              <a:t> </a:t>
            </a:r>
            <a:r>
              <a:rPr lang="en-US" dirty="0" err="1"/>
              <a:t>requêtes</a:t>
            </a:r>
            <a:r>
              <a:rPr lang="en-US" dirty="0"/>
              <a:t> </a:t>
            </a:r>
            <a:r>
              <a:rPr lang="en-US" dirty="0" err="1"/>
              <a:t>ont</a:t>
            </a:r>
            <a:r>
              <a:rPr lang="en-US" dirty="0"/>
              <a:t> de </a:t>
            </a:r>
            <a:r>
              <a:rPr lang="en-US" dirty="0" err="1"/>
              <a:t>nombreux</a:t>
            </a:r>
            <a:r>
              <a:rPr lang="en-US" dirty="0"/>
              <a:t> </a:t>
            </a:r>
            <a:r>
              <a:rPr lang="en-US" dirty="0" err="1"/>
              <a:t>inconvénients</a:t>
            </a:r>
            <a:endParaRPr lang="en-US" dirty="0"/>
          </a:p>
          <a:p>
            <a:pPr lvl="1"/>
            <a:r>
              <a:rPr lang="fr-CA" dirty="0"/>
              <a:t>Augmente le temps d'exécution en compilant le code SQL</a:t>
            </a:r>
          </a:p>
          <a:p>
            <a:pPr lvl="1"/>
            <a:r>
              <a:rPr lang="fr-CA"/>
              <a:t>Vuln</a:t>
            </a:r>
            <a:r>
              <a:rPr lang="en-CA" dirty="0" err="1"/>
              <a:t>érable</a:t>
            </a:r>
            <a:r>
              <a:rPr lang="en-CA" dirty="0"/>
              <a:t> aux injections SQL</a:t>
            </a:r>
            <a:endParaRPr lang="fr-CA" dirty="0"/>
          </a:p>
          <a:p>
            <a:pPr lvl="1"/>
            <a:r>
              <a:rPr lang="fr-CA" dirty="0"/>
              <a:t>Difficile à comprendre rapidement (Pas de nom associé)</a:t>
            </a:r>
          </a:p>
          <a:p>
            <a:pPr lvl="1"/>
            <a:r>
              <a:rPr lang="fr-CA" dirty="0"/>
              <a:t>Difficile à paramétrée</a:t>
            </a:r>
          </a:p>
          <a:p>
            <a:endParaRPr lang="fr-CA" dirty="0"/>
          </a:p>
        </p:txBody>
      </p:sp>
    </p:spTree>
    <p:extLst>
      <p:ext uri="{BB962C8B-B14F-4D97-AF65-F5344CB8AC3E}">
        <p14:creationId xmlns:p14="http://schemas.microsoft.com/office/powerpoint/2010/main" val="2397554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508E9-AE81-4D0D-B921-DCC8E299CE2F}"/>
              </a:ext>
            </a:extLst>
          </p:cNvPr>
          <p:cNvSpPr>
            <a:spLocks noGrp="1"/>
          </p:cNvSpPr>
          <p:nvPr>
            <p:ph type="title"/>
          </p:nvPr>
        </p:nvSpPr>
        <p:spPr/>
        <p:txBody>
          <a:bodyPr/>
          <a:lstStyle/>
          <a:p>
            <a:r>
              <a:rPr lang="en-US" dirty="0"/>
              <a:t>Introduction aux </a:t>
            </a:r>
            <a:r>
              <a:rPr lang="en-US" dirty="0" err="1"/>
              <a:t>procédures</a:t>
            </a:r>
            <a:r>
              <a:rPr lang="en-US" dirty="0"/>
              <a:t> </a:t>
            </a:r>
            <a:r>
              <a:rPr lang="en-US" dirty="0" err="1"/>
              <a:t>stockées</a:t>
            </a:r>
            <a:endParaRPr lang="fr-CA" dirty="0"/>
          </a:p>
        </p:txBody>
      </p:sp>
      <p:sp>
        <p:nvSpPr>
          <p:cNvPr id="3" name="Content Placeholder 2">
            <a:extLst>
              <a:ext uri="{FF2B5EF4-FFF2-40B4-BE49-F238E27FC236}">
                <a16:creationId xmlns:a16="http://schemas.microsoft.com/office/drawing/2014/main" id="{DB2EEA82-06E2-4959-B579-5C23EA1214DB}"/>
              </a:ext>
            </a:extLst>
          </p:cNvPr>
          <p:cNvSpPr>
            <a:spLocks noGrp="1"/>
          </p:cNvSpPr>
          <p:nvPr>
            <p:ph idx="1"/>
          </p:nvPr>
        </p:nvSpPr>
        <p:spPr/>
        <p:txBody>
          <a:bodyPr/>
          <a:lstStyle/>
          <a:p>
            <a:r>
              <a:rPr lang="en-US" dirty="0"/>
              <a:t>Les procedures </a:t>
            </a:r>
            <a:r>
              <a:rPr lang="en-US" dirty="0" err="1"/>
              <a:t>stockées</a:t>
            </a:r>
            <a:r>
              <a:rPr lang="en-US" dirty="0"/>
              <a:t> </a:t>
            </a:r>
            <a:r>
              <a:rPr lang="en-US" dirty="0" err="1"/>
              <a:t>sont</a:t>
            </a:r>
            <a:r>
              <a:rPr lang="en-US" dirty="0"/>
              <a:t> </a:t>
            </a:r>
            <a:r>
              <a:rPr lang="en-US" dirty="0" err="1"/>
              <a:t>en</a:t>
            </a:r>
            <a:r>
              <a:rPr lang="en-US" dirty="0"/>
              <a:t> </a:t>
            </a:r>
            <a:r>
              <a:rPr lang="en-US" dirty="0" err="1"/>
              <a:t>réalité</a:t>
            </a:r>
            <a:r>
              <a:rPr lang="en-US" dirty="0"/>
              <a:t> </a:t>
            </a:r>
            <a:r>
              <a:rPr lang="en-US" dirty="0" err="1"/>
              <a:t>une</a:t>
            </a:r>
            <a:r>
              <a:rPr lang="en-US" dirty="0"/>
              <a:t> </a:t>
            </a:r>
            <a:r>
              <a:rPr lang="en-US" dirty="0" err="1"/>
              <a:t>sorte</a:t>
            </a:r>
            <a:r>
              <a:rPr lang="en-US" dirty="0"/>
              <a:t> de </a:t>
            </a:r>
            <a:r>
              <a:rPr lang="en-US" dirty="0" err="1"/>
              <a:t>fonction</a:t>
            </a:r>
            <a:r>
              <a:rPr lang="en-US" dirty="0"/>
              <a:t> que </a:t>
            </a:r>
            <a:r>
              <a:rPr lang="en-US" dirty="0" err="1"/>
              <a:t>vous</a:t>
            </a:r>
            <a:r>
              <a:rPr lang="en-US" dirty="0"/>
              <a:t> </a:t>
            </a:r>
            <a:r>
              <a:rPr lang="en-US" dirty="0" err="1"/>
              <a:t>pouvez</a:t>
            </a:r>
            <a:r>
              <a:rPr lang="en-US" dirty="0"/>
              <a:t> </a:t>
            </a:r>
            <a:r>
              <a:rPr lang="en-US" dirty="0" err="1"/>
              <a:t>créer</a:t>
            </a:r>
            <a:r>
              <a:rPr lang="en-US" dirty="0"/>
              <a:t>.</a:t>
            </a:r>
          </a:p>
          <a:p>
            <a:r>
              <a:rPr lang="fr-CA" dirty="0"/>
              <a:t>Une fois créée, elle peut être utilisé autant de fois qu'on le souhaite en lui donnant des paramètres.</a:t>
            </a:r>
          </a:p>
          <a:p>
            <a:endParaRPr lang="fr-CA" dirty="0"/>
          </a:p>
          <a:p>
            <a:r>
              <a:rPr lang="fr-CA" dirty="0"/>
              <a:t>Par exemple:</a:t>
            </a:r>
          </a:p>
          <a:p>
            <a:pPr lvl="1"/>
            <a:r>
              <a:rPr lang="fr-CA" dirty="0" err="1"/>
              <a:t>exec</a:t>
            </a:r>
            <a:r>
              <a:rPr lang="fr-CA" dirty="0"/>
              <a:t> </a:t>
            </a:r>
            <a:r>
              <a:rPr lang="fr-CA" dirty="0" err="1"/>
              <a:t>trouver_client</a:t>
            </a:r>
            <a:r>
              <a:rPr lang="fr-CA" dirty="0"/>
              <a:t> @id=1003</a:t>
            </a:r>
          </a:p>
          <a:p>
            <a:pPr lvl="1"/>
            <a:r>
              <a:rPr lang="fr-CA" dirty="0" err="1"/>
              <a:t>exec</a:t>
            </a:r>
            <a:r>
              <a:rPr lang="fr-CA" dirty="0"/>
              <a:t> </a:t>
            </a:r>
            <a:r>
              <a:rPr lang="fr-CA" dirty="0" err="1"/>
              <a:t>trouver_client</a:t>
            </a:r>
            <a:r>
              <a:rPr lang="fr-CA" dirty="0"/>
              <a:t> @id=1004</a:t>
            </a:r>
          </a:p>
          <a:p>
            <a:pPr lvl="1"/>
            <a:r>
              <a:rPr lang="fr-CA" dirty="0" err="1"/>
              <a:t>exec</a:t>
            </a:r>
            <a:r>
              <a:rPr lang="fr-CA" dirty="0"/>
              <a:t> </a:t>
            </a:r>
            <a:r>
              <a:rPr lang="fr-CA" dirty="0" err="1"/>
              <a:t>trouver_client</a:t>
            </a:r>
            <a:r>
              <a:rPr lang="fr-CA" dirty="0"/>
              <a:t> @id=1005</a:t>
            </a:r>
          </a:p>
        </p:txBody>
      </p:sp>
    </p:spTree>
    <p:extLst>
      <p:ext uri="{BB962C8B-B14F-4D97-AF65-F5344CB8AC3E}">
        <p14:creationId xmlns:p14="http://schemas.microsoft.com/office/powerpoint/2010/main" val="1103933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779A0-8565-4B22-BA11-E439B73B4C09}"/>
              </a:ext>
            </a:extLst>
          </p:cNvPr>
          <p:cNvSpPr>
            <a:spLocks noGrp="1"/>
          </p:cNvSpPr>
          <p:nvPr>
            <p:ph type="title"/>
          </p:nvPr>
        </p:nvSpPr>
        <p:spPr/>
        <p:txBody>
          <a:bodyPr/>
          <a:lstStyle/>
          <a:p>
            <a:r>
              <a:rPr lang="en-US" dirty="0"/>
              <a:t>Introduction aux </a:t>
            </a:r>
            <a:r>
              <a:rPr lang="en-US" dirty="0" err="1"/>
              <a:t>procédures</a:t>
            </a:r>
            <a:r>
              <a:rPr lang="en-US" dirty="0"/>
              <a:t> </a:t>
            </a:r>
            <a:r>
              <a:rPr lang="en-US" dirty="0" err="1"/>
              <a:t>stockées</a:t>
            </a:r>
            <a:endParaRPr lang="fr-CA" dirty="0"/>
          </a:p>
        </p:txBody>
      </p:sp>
      <p:sp>
        <p:nvSpPr>
          <p:cNvPr id="3" name="Content Placeholder 2">
            <a:extLst>
              <a:ext uri="{FF2B5EF4-FFF2-40B4-BE49-F238E27FC236}">
                <a16:creationId xmlns:a16="http://schemas.microsoft.com/office/drawing/2014/main" id="{0EFF1FE2-45F9-4429-9EB3-A287855561E5}"/>
              </a:ext>
            </a:extLst>
          </p:cNvPr>
          <p:cNvSpPr>
            <a:spLocks noGrp="1"/>
          </p:cNvSpPr>
          <p:nvPr>
            <p:ph idx="1"/>
          </p:nvPr>
        </p:nvSpPr>
        <p:spPr/>
        <p:txBody>
          <a:bodyPr/>
          <a:lstStyle/>
          <a:p>
            <a:r>
              <a:rPr lang="fr-CA" dirty="0"/>
              <a:t>Avantage des procédures stockées</a:t>
            </a:r>
          </a:p>
          <a:p>
            <a:pPr lvl="1"/>
            <a:r>
              <a:rPr lang="fr-CA" dirty="0"/>
              <a:t>Accélérer le temps d'exécution en précompilant le code SQL</a:t>
            </a:r>
          </a:p>
          <a:p>
            <a:pPr lvl="1"/>
            <a:r>
              <a:rPr lang="fr-CA"/>
              <a:t>Protège </a:t>
            </a:r>
            <a:r>
              <a:rPr lang="fr-CA" dirty="0"/>
              <a:t>de certain type d'attaque (Injection SQL)</a:t>
            </a:r>
          </a:p>
          <a:p>
            <a:pPr lvl="1"/>
            <a:r>
              <a:rPr lang="fr-CA" dirty="0"/>
              <a:t>Assure une meilleur modularité de l'application.</a:t>
            </a:r>
          </a:p>
          <a:p>
            <a:pPr lvl="1"/>
            <a:r>
              <a:rPr lang="fr-CA" dirty="0"/>
              <a:t>Pouvoir définir une opérations standard et l'exécuter avec des paramètres (Réutilisation).</a:t>
            </a:r>
          </a:p>
        </p:txBody>
      </p:sp>
    </p:spTree>
    <p:extLst>
      <p:ext uri="{BB962C8B-B14F-4D97-AF65-F5344CB8AC3E}">
        <p14:creationId xmlns:p14="http://schemas.microsoft.com/office/powerpoint/2010/main" val="3139324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B3160-0671-4F2B-A524-817158A2BC48}"/>
              </a:ext>
            </a:extLst>
          </p:cNvPr>
          <p:cNvSpPr>
            <a:spLocks noGrp="1"/>
          </p:cNvSpPr>
          <p:nvPr>
            <p:ph type="title"/>
          </p:nvPr>
        </p:nvSpPr>
        <p:spPr/>
        <p:txBody>
          <a:bodyPr/>
          <a:lstStyle/>
          <a:p>
            <a:r>
              <a:rPr lang="fr-CA" dirty="0"/>
              <a:t>Syntaxe de base</a:t>
            </a:r>
          </a:p>
        </p:txBody>
      </p:sp>
      <p:sp>
        <p:nvSpPr>
          <p:cNvPr id="3" name="Content Placeholder 2">
            <a:extLst>
              <a:ext uri="{FF2B5EF4-FFF2-40B4-BE49-F238E27FC236}">
                <a16:creationId xmlns:a16="http://schemas.microsoft.com/office/drawing/2014/main" id="{9398074D-BFBE-4F94-A628-8298A86695EC}"/>
              </a:ext>
            </a:extLst>
          </p:cNvPr>
          <p:cNvSpPr>
            <a:spLocks noGrp="1"/>
          </p:cNvSpPr>
          <p:nvPr>
            <p:ph idx="1"/>
          </p:nvPr>
        </p:nvSpPr>
        <p:spPr/>
        <p:txBody>
          <a:bodyPr/>
          <a:lstStyle/>
          <a:p>
            <a:pPr marL="0" indent="0">
              <a:buNone/>
            </a:pPr>
            <a:r>
              <a:rPr lang="en-US" dirty="0"/>
              <a:t>CREATE PROCEDURE &lt;</a:t>
            </a:r>
            <a:r>
              <a:rPr lang="en-US" dirty="0" err="1"/>
              <a:t>nom_de_la_procedure</a:t>
            </a:r>
            <a:r>
              <a:rPr lang="en-US" dirty="0"/>
              <a:t>&gt; </a:t>
            </a:r>
          </a:p>
          <a:p>
            <a:pPr marL="0" indent="0">
              <a:buNone/>
            </a:pPr>
            <a:r>
              <a:rPr lang="en-US" dirty="0"/>
              <a:t>AS </a:t>
            </a:r>
          </a:p>
          <a:p>
            <a:pPr marL="0" indent="0">
              <a:buNone/>
            </a:pPr>
            <a:r>
              <a:rPr lang="en-US" dirty="0"/>
              <a:t>BEGIN </a:t>
            </a:r>
          </a:p>
          <a:p>
            <a:pPr marL="0" indent="0">
              <a:buNone/>
            </a:pPr>
            <a:r>
              <a:rPr lang="en-US" dirty="0"/>
              <a:t>&lt;</a:t>
            </a:r>
            <a:r>
              <a:rPr lang="en-US" dirty="0" err="1"/>
              <a:t>Requête</a:t>
            </a:r>
            <a:r>
              <a:rPr lang="en-US" dirty="0"/>
              <a:t> SQL&gt; </a:t>
            </a:r>
          </a:p>
          <a:p>
            <a:pPr marL="0" indent="0">
              <a:buNone/>
            </a:pPr>
            <a:r>
              <a:rPr lang="en-US" dirty="0"/>
              <a:t>END </a:t>
            </a:r>
          </a:p>
          <a:p>
            <a:pPr marL="0" indent="0">
              <a:buNone/>
            </a:pPr>
            <a:r>
              <a:rPr lang="en-US" dirty="0"/>
              <a:t>Go</a:t>
            </a:r>
            <a:endParaRPr lang="fr-CA" dirty="0"/>
          </a:p>
        </p:txBody>
      </p:sp>
    </p:spTree>
    <p:extLst>
      <p:ext uri="{BB962C8B-B14F-4D97-AF65-F5344CB8AC3E}">
        <p14:creationId xmlns:p14="http://schemas.microsoft.com/office/powerpoint/2010/main" val="2850677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Capsule informative</a:t>
            </a:r>
          </a:p>
        </p:txBody>
      </p:sp>
    </p:spTree>
    <p:extLst>
      <p:ext uri="{BB962C8B-B14F-4D97-AF65-F5344CB8AC3E}">
        <p14:creationId xmlns:p14="http://schemas.microsoft.com/office/powerpoint/2010/main" val="89798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0E34-B720-4453-B816-457FAB6E86C6}"/>
              </a:ext>
            </a:extLst>
          </p:cNvPr>
          <p:cNvSpPr>
            <a:spLocks noGrp="1"/>
          </p:cNvSpPr>
          <p:nvPr>
            <p:ph type="title"/>
          </p:nvPr>
        </p:nvSpPr>
        <p:spPr/>
        <p:txBody>
          <a:bodyPr/>
          <a:lstStyle/>
          <a:p>
            <a:r>
              <a:rPr lang="fr-CA" dirty="0"/>
              <a:t>Syntaxe de base</a:t>
            </a:r>
          </a:p>
        </p:txBody>
      </p:sp>
      <p:sp>
        <p:nvSpPr>
          <p:cNvPr id="3" name="Content Placeholder 2">
            <a:extLst>
              <a:ext uri="{FF2B5EF4-FFF2-40B4-BE49-F238E27FC236}">
                <a16:creationId xmlns:a16="http://schemas.microsoft.com/office/drawing/2014/main" id="{0A2EC903-F2B3-420A-97E2-B587440E5E81}"/>
              </a:ext>
            </a:extLst>
          </p:cNvPr>
          <p:cNvSpPr>
            <a:spLocks noGrp="1"/>
          </p:cNvSpPr>
          <p:nvPr>
            <p:ph idx="1"/>
          </p:nvPr>
        </p:nvSpPr>
        <p:spPr/>
        <p:txBody>
          <a:bodyPr/>
          <a:lstStyle/>
          <a:p>
            <a:r>
              <a:rPr lang="fr-CA" dirty="0"/>
              <a:t>Par exemple</a:t>
            </a:r>
          </a:p>
          <a:p>
            <a:pPr marL="0" indent="0">
              <a:buNone/>
            </a:pPr>
            <a:r>
              <a:rPr lang="fr-CA" dirty="0"/>
              <a:t>CREATE PROCEDURE </a:t>
            </a:r>
            <a:r>
              <a:rPr lang="fr-CA" dirty="0" err="1"/>
              <a:t>trouver_clients</a:t>
            </a:r>
            <a:endParaRPr lang="fr-CA" dirty="0"/>
          </a:p>
          <a:p>
            <a:pPr marL="0" indent="0">
              <a:buNone/>
            </a:pPr>
            <a:r>
              <a:rPr lang="fr-CA" dirty="0"/>
              <a:t>AS</a:t>
            </a:r>
          </a:p>
          <a:p>
            <a:pPr marL="0" indent="0">
              <a:buNone/>
            </a:pPr>
            <a:r>
              <a:rPr lang="fr-CA" dirty="0"/>
              <a:t>BEGIN</a:t>
            </a:r>
          </a:p>
          <a:p>
            <a:pPr marL="0" indent="0">
              <a:buNone/>
            </a:pPr>
            <a:r>
              <a:rPr lang="fr-CA" dirty="0"/>
              <a:t>SELECT * FROM client;</a:t>
            </a:r>
          </a:p>
          <a:p>
            <a:pPr marL="0" indent="0">
              <a:buNone/>
            </a:pPr>
            <a:r>
              <a:rPr lang="fr-CA" dirty="0"/>
              <a:t>END</a:t>
            </a:r>
          </a:p>
          <a:p>
            <a:pPr marL="0" indent="0">
              <a:buNone/>
            </a:pPr>
            <a:r>
              <a:rPr lang="fr-CA" dirty="0"/>
              <a:t>GO</a:t>
            </a:r>
          </a:p>
          <a:p>
            <a:pPr marL="0" indent="0">
              <a:buNone/>
            </a:pPr>
            <a:endParaRPr lang="fr-CA" dirty="0"/>
          </a:p>
          <a:p>
            <a:pPr marL="0" indent="0">
              <a:buNone/>
            </a:pPr>
            <a:r>
              <a:rPr lang="fr-CA" dirty="0"/>
              <a:t>EXEC </a:t>
            </a:r>
            <a:r>
              <a:rPr lang="fr-CA" dirty="0" err="1"/>
              <a:t>trouver_clients</a:t>
            </a:r>
            <a:endParaRPr lang="fr-CA" dirty="0"/>
          </a:p>
        </p:txBody>
      </p:sp>
    </p:spTree>
    <p:extLst>
      <p:ext uri="{BB962C8B-B14F-4D97-AF65-F5344CB8AC3E}">
        <p14:creationId xmlns:p14="http://schemas.microsoft.com/office/powerpoint/2010/main" val="3622890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B65B1-067E-4AFA-83DD-0C011EAD8190}"/>
              </a:ext>
            </a:extLst>
          </p:cNvPr>
          <p:cNvSpPr>
            <a:spLocks noGrp="1"/>
          </p:cNvSpPr>
          <p:nvPr>
            <p:ph type="title"/>
          </p:nvPr>
        </p:nvSpPr>
        <p:spPr/>
        <p:txBody>
          <a:bodyPr/>
          <a:lstStyle/>
          <a:p>
            <a:r>
              <a:rPr lang="fr-CA" dirty="0"/>
              <a:t>Procédure stockée avec paramètre</a:t>
            </a:r>
          </a:p>
        </p:txBody>
      </p:sp>
      <p:sp>
        <p:nvSpPr>
          <p:cNvPr id="3" name="Content Placeholder 2">
            <a:extLst>
              <a:ext uri="{FF2B5EF4-FFF2-40B4-BE49-F238E27FC236}">
                <a16:creationId xmlns:a16="http://schemas.microsoft.com/office/drawing/2014/main" id="{FA6A716B-09F7-41A1-833F-209ED7A2DFED}"/>
              </a:ext>
            </a:extLst>
          </p:cNvPr>
          <p:cNvSpPr>
            <a:spLocks noGrp="1"/>
          </p:cNvSpPr>
          <p:nvPr>
            <p:ph idx="1"/>
          </p:nvPr>
        </p:nvSpPr>
        <p:spPr/>
        <p:txBody>
          <a:bodyPr/>
          <a:lstStyle/>
          <a:p>
            <a:r>
              <a:rPr lang="fr-CA" dirty="0"/>
              <a:t>Dans la plupart des cas, l'exécutions de requête demandera de fournir un certain nombre d'information (Tout comme une méthode a besoin de paramètre).</a:t>
            </a:r>
          </a:p>
          <a:p>
            <a:endParaRPr lang="fr-CA" dirty="0"/>
          </a:p>
          <a:p>
            <a:r>
              <a:rPr lang="fr-CA" dirty="0"/>
              <a:t>Heureusement, il est possible de définir ces paramètres dans une procédures stockées.</a:t>
            </a:r>
          </a:p>
        </p:txBody>
      </p:sp>
    </p:spTree>
    <p:extLst>
      <p:ext uri="{BB962C8B-B14F-4D97-AF65-F5344CB8AC3E}">
        <p14:creationId xmlns:p14="http://schemas.microsoft.com/office/powerpoint/2010/main" val="203653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9E8F-E28C-4E15-8838-9ED50A09CFAF}"/>
              </a:ext>
            </a:extLst>
          </p:cNvPr>
          <p:cNvSpPr>
            <a:spLocks noGrp="1"/>
          </p:cNvSpPr>
          <p:nvPr>
            <p:ph type="title"/>
          </p:nvPr>
        </p:nvSpPr>
        <p:spPr/>
        <p:txBody>
          <a:bodyPr/>
          <a:lstStyle/>
          <a:p>
            <a:r>
              <a:rPr lang="fr-CA" dirty="0"/>
              <a:t>Procédure stockée avec paramètre</a:t>
            </a:r>
          </a:p>
        </p:txBody>
      </p:sp>
      <p:sp>
        <p:nvSpPr>
          <p:cNvPr id="3" name="Content Placeholder 2">
            <a:extLst>
              <a:ext uri="{FF2B5EF4-FFF2-40B4-BE49-F238E27FC236}">
                <a16:creationId xmlns:a16="http://schemas.microsoft.com/office/drawing/2014/main" id="{D6D0908F-24F4-4CB5-B77C-6160100EC2FB}"/>
              </a:ext>
            </a:extLst>
          </p:cNvPr>
          <p:cNvSpPr>
            <a:spLocks noGrp="1"/>
          </p:cNvSpPr>
          <p:nvPr>
            <p:ph idx="1"/>
          </p:nvPr>
        </p:nvSpPr>
        <p:spPr/>
        <p:txBody>
          <a:bodyPr/>
          <a:lstStyle/>
          <a:p>
            <a:pPr marL="0" indent="0">
              <a:buNone/>
            </a:pPr>
            <a:r>
              <a:rPr lang="en-US" dirty="0"/>
              <a:t>CREATE PROCEDURE &lt;</a:t>
            </a:r>
            <a:r>
              <a:rPr lang="en-US" dirty="0" err="1"/>
              <a:t>nom_de_la_procedure</a:t>
            </a:r>
            <a:r>
              <a:rPr lang="en-US" dirty="0"/>
              <a:t>&gt;  @param &lt;type&gt;</a:t>
            </a:r>
          </a:p>
          <a:p>
            <a:pPr marL="0" indent="0">
              <a:buNone/>
            </a:pPr>
            <a:r>
              <a:rPr lang="en-US" dirty="0"/>
              <a:t>AS </a:t>
            </a:r>
          </a:p>
          <a:p>
            <a:pPr marL="0" indent="0">
              <a:buNone/>
            </a:pPr>
            <a:r>
              <a:rPr lang="en-US" dirty="0"/>
              <a:t>BEGIN </a:t>
            </a:r>
          </a:p>
          <a:p>
            <a:pPr marL="0" indent="0">
              <a:buNone/>
            </a:pPr>
            <a:r>
              <a:rPr lang="en-US" dirty="0"/>
              <a:t>&lt;</a:t>
            </a:r>
            <a:r>
              <a:rPr lang="en-US" dirty="0" err="1"/>
              <a:t>Requête</a:t>
            </a:r>
            <a:r>
              <a:rPr lang="en-US" dirty="0"/>
              <a:t> SQL&gt; </a:t>
            </a:r>
          </a:p>
          <a:p>
            <a:pPr marL="0" indent="0">
              <a:buNone/>
            </a:pPr>
            <a:r>
              <a:rPr lang="en-US" dirty="0"/>
              <a:t>END </a:t>
            </a:r>
          </a:p>
          <a:p>
            <a:pPr marL="0" indent="0">
              <a:buNone/>
            </a:pPr>
            <a:r>
              <a:rPr lang="en-US" dirty="0"/>
              <a:t>Go</a:t>
            </a:r>
            <a:endParaRPr lang="fr-CA" dirty="0"/>
          </a:p>
          <a:p>
            <a:pPr marL="0" indent="0">
              <a:buNone/>
            </a:pPr>
            <a:endParaRPr lang="fr-CA" dirty="0"/>
          </a:p>
          <a:p>
            <a:endParaRPr lang="fr-CA" dirty="0"/>
          </a:p>
        </p:txBody>
      </p:sp>
    </p:spTree>
    <p:extLst>
      <p:ext uri="{BB962C8B-B14F-4D97-AF65-F5344CB8AC3E}">
        <p14:creationId xmlns:p14="http://schemas.microsoft.com/office/powerpoint/2010/main" val="841617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E6B5-F91F-4B4E-8144-0E840350D425}"/>
              </a:ext>
            </a:extLst>
          </p:cNvPr>
          <p:cNvSpPr>
            <a:spLocks noGrp="1"/>
          </p:cNvSpPr>
          <p:nvPr>
            <p:ph type="title"/>
          </p:nvPr>
        </p:nvSpPr>
        <p:spPr/>
        <p:txBody>
          <a:bodyPr/>
          <a:lstStyle/>
          <a:p>
            <a:r>
              <a:rPr lang="fr-CA" dirty="0"/>
              <a:t>Syntaxe de procédure stockée paramétrée</a:t>
            </a:r>
          </a:p>
        </p:txBody>
      </p:sp>
      <p:sp>
        <p:nvSpPr>
          <p:cNvPr id="3" name="Content Placeholder 2">
            <a:extLst>
              <a:ext uri="{FF2B5EF4-FFF2-40B4-BE49-F238E27FC236}">
                <a16:creationId xmlns:a16="http://schemas.microsoft.com/office/drawing/2014/main" id="{D58B526A-685B-441E-81A7-542E676DE0EF}"/>
              </a:ext>
            </a:extLst>
          </p:cNvPr>
          <p:cNvSpPr>
            <a:spLocks noGrp="1"/>
          </p:cNvSpPr>
          <p:nvPr>
            <p:ph idx="1"/>
          </p:nvPr>
        </p:nvSpPr>
        <p:spPr/>
        <p:txBody>
          <a:bodyPr/>
          <a:lstStyle/>
          <a:p>
            <a:r>
              <a:rPr lang="fr-CA" dirty="0"/>
              <a:t>Exemple</a:t>
            </a:r>
          </a:p>
          <a:p>
            <a:pPr marL="0" indent="0">
              <a:buNone/>
            </a:pPr>
            <a:r>
              <a:rPr lang="fr-CA" dirty="0"/>
              <a:t>CREATE PROCEDURE </a:t>
            </a:r>
            <a:r>
              <a:rPr lang="fr-CA" dirty="0" err="1"/>
              <a:t>trouver_clients</a:t>
            </a:r>
            <a:r>
              <a:rPr lang="fr-CA" dirty="0"/>
              <a:t> @id </a:t>
            </a:r>
            <a:r>
              <a:rPr lang="fr-CA" dirty="0" err="1"/>
              <a:t>int</a:t>
            </a:r>
            <a:endParaRPr lang="fr-CA" dirty="0"/>
          </a:p>
          <a:p>
            <a:pPr marL="0" indent="0">
              <a:buNone/>
            </a:pPr>
            <a:r>
              <a:rPr lang="fr-CA" dirty="0"/>
              <a:t>AS</a:t>
            </a:r>
          </a:p>
          <a:p>
            <a:pPr marL="0" indent="0">
              <a:buNone/>
            </a:pPr>
            <a:r>
              <a:rPr lang="fr-CA" dirty="0"/>
              <a:t>BEGIN</a:t>
            </a:r>
          </a:p>
          <a:p>
            <a:pPr marL="0" indent="0">
              <a:buNone/>
            </a:pPr>
            <a:r>
              <a:rPr lang="en-US" dirty="0"/>
              <a:t>SELECT * FROM client WHERE </a:t>
            </a:r>
            <a:r>
              <a:rPr lang="en-US" dirty="0" err="1"/>
              <a:t>id_client</a:t>
            </a:r>
            <a:r>
              <a:rPr lang="en-US" dirty="0"/>
              <a:t>=@id;</a:t>
            </a:r>
          </a:p>
          <a:p>
            <a:pPr marL="0" indent="0">
              <a:buNone/>
            </a:pPr>
            <a:r>
              <a:rPr lang="fr-CA" dirty="0"/>
              <a:t>END</a:t>
            </a:r>
          </a:p>
          <a:p>
            <a:pPr marL="0" indent="0">
              <a:buNone/>
            </a:pPr>
            <a:r>
              <a:rPr lang="fr-CA" dirty="0"/>
              <a:t>GO</a:t>
            </a:r>
          </a:p>
          <a:p>
            <a:pPr marL="0" indent="0">
              <a:buNone/>
            </a:pPr>
            <a:endParaRPr lang="fr-CA" dirty="0"/>
          </a:p>
          <a:p>
            <a:pPr marL="0" indent="0">
              <a:buNone/>
            </a:pPr>
            <a:r>
              <a:rPr lang="fr-CA" dirty="0"/>
              <a:t>EXEC </a:t>
            </a:r>
            <a:r>
              <a:rPr lang="fr-CA" dirty="0" err="1"/>
              <a:t>trouver_clients</a:t>
            </a:r>
            <a:r>
              <a:rPr lang="fr-CA" dirty="0"/>
              <a:t> @id=2</a:t>
            </a:r>
          </a:p>
        </p:txBody>
      </p:sp>
    </p:spTree>
    <p:extLst>
      <p:ext uri="{BB962C8B-B14F-4D97-AF65-F5344CB8AC3E}">
        <p14:creationId xmlns:p14="http://schemas.microsoft.com/office/powerpoint/2010/main" val="1544938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Les </a:t>
            </a:r>
            <a:r>
              <a:rPr lang="en-US" dirty="0" err="1"/>
              <a:t>fonctions</a:t>
            </a:r>
            <a:r>
              <a:rPr lang="en-US" dirty="0"/>
              <a:t> </a:t>
            </a:r>
            <a:r>
              <a:rPr lang="en-US" dirty="0" err="1"/>
              <a:t>utiles</a:t>
            </a:r>
            <a:endParaRPr lang="en-US" dirty="0"/>
          </a:p>
        </p:txBody>
      </p:sp>
    </p:spTree>
    <p:extLst>
      <p:ext uri="{BB962C8B-B14F-4D97-AF65-F5344CB8AC3E}">
        <p14:creationId xmlns:p14="http://schemas.microsoft.com/office/powerpoint/2010/main" val="968522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7EBF1-DF27-4263-8BAD-0103DECEA8F2}"/>
              </a:ext>
            </a:extLst>
          </p:cNvPr>
          <p:cNvSpPr>
            <a:spLocks noGrp="1"/>
          </p:cNvSpPr>
          <p:nvPr>
            <p:ph type="title"/>
          </p:nvPr>
        </p:nvSpPr>
        <p:spPr/>
        <p:txBody>
          <a:bodyPr/>
          <a:lstStyle/>
          <a:p>
            <a:r>
              <a:rPr lang="en-US" dirty="0"/>
              <a:t>Les </a:t>
            </a:r>
            <a:r>
              <a:rPr lang="en-US" dirty="0" err="1"/>
              <a:t>fonctions</a:t>
            </a:r>
            <a:r>
              <a:rPr lang="en-US" dirty="0"/>
              <a:t> </a:t>
            </a:r>
            <a:r>
              <a:rPr lang="en-US" dirty="0" err="1"/>
              <a:t>utiles</a:t>
            </a:r>
            <a:endParaRPr lang="fr-CA" dirty="0"/>
          </a:p>
        </p:txBody>
      </p:sp>
      <p:sp>
        <p:nvSpPr>
          <p:cNvPr id="3" name="Content Placeholder 2">
            <a:extLst>
              <a:ext uri="{FF2B5EF4-FFF2-40B4-BE49-F238E27FC236}">
                <a16:creationId xmlns:a16="http://schemas.microsoft.com/office/drawing/2014/main" id="{0C961F00-969B-430B-BAF4-CE54A8676BA1}"/>
              </a:ext>
            </a:extLst>
          </p:cNvPr>
          <p:cNvSpPr>
            <a:spLocks noGrp="1"/>
          </p:cNvSpPr>
          <p:nvPr>
            <p:ph idx="1"/>
          </p:nvPr>
        </p:nvSpPr>
        <p:spPr/>
        <p:txBody>
          <a:bodyPr/>
          <a:lstStyle/>
          <a:p>
            <a:r>
              <a:rPr lang="fr-CA" dirty="0"/>
              <a:t>TSQL offre de nombreuses fonctions permettent de manipuler l'information extraite de la base de données.</a:t>
            </a:r>
          </a:p>
          <a:p>
            <a:endParaRPr lang="fr-CA" dirty="0"/>
          </a:p>
          <a:p>
            <a:r>
              <a:rPr lang="fr-CA" dirty="0"/>
              <a:t>Ces fonctions permettent de manipuler des chaines de texte, les dates, les valeurs numérique, etc.</a:t>
            </a:r>
          </a:p>
        </p:txBody>
      </p:sp>
    </p:spTree>
    <p:extLst>
      <p:ext uri="{BB962C8B-B14F-4D97-AF65-F5344CB8AC3E}">
        <p14:creationId xmlns:p14="http://schemas.microsoft.com/office/powerpoint/2010/main" val="1546697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1600D-D07D-44BF-B78C-A9E843588A22}"/>
              </a:ext>
            </a:extLst>
          </p:cNvPr>
          <p:cNvSpPr>
            <a:spLocks noGrp="1"/>
          </p:cNvSpPr>
          <p:nvPr>
            <p:ph type="title"/>
          </p:nvPr>
        </p:nvSpPr>
        <p:spPr/>
        <p:txBody>
          <a:bodyPr/>
          <a:lstStyle/>
          <a:p>
            <a:r>
              <a:rPr lang="en-US" dirty="0"/>
              <a:t>Les </a:t>
            </a:r>
            <a:r>
              <a:rPr lang="en-US" dirty="0" err="1"/>
              <a:t>fonctions</a:t>
            </a:r>
            <a:r>
              <a:rPr lang="en-US" dirty="0"/>
              <a:t> </a:t>
            </a:r>
            <a:r>
              <a:rPr lang="en-US" dirty="0" err="1"/>
              <a:t>utiles</a:t>
            </a:r>
            <a:endParaRPr lang="fr-CA" dirty="0"/>
          </a:p>
        </p:txBody>
      </p:sp>
      <p:sp>
        <p:nvSpPr>
          <p:cNvPr id="3" name="Content Placeholder 2">
            <a:extLst>
              <a:ext uri="{FF2B5EF4-FFF2-40B4-BE49-F238E27FC236}">
                <a16:creationId xmlns:a16="http://schemas.microsoft.com/office/drawing/2014/main" id="{AE8EDAAE-AEAF-4EEF-85B1-23D4777CDC63}"/>
              </a:ext>
            </a:extLst>
          </p:cNvPr>
          <p:cNvSpPr>
            <a:spLocks noGrp="1"/>
          </p:cNvSpPr>
          <p:nvPr>
            <p:ph idx="1"/>
          </p:nvPr>
        </p:nvSpPr>
        <p:spPr/>
        <p:txBody>
          <a:bodyPr/>
          <a:lstStyle/>
          <a:p>
            <a:r>
              <a:rPr lang="fr-CA" dirty="0"/>
              <a:t>Dans ce cours, nous verrons 2 types de fonctions</a:t>
            </a:r>
          </a:p>
          <a:p>
            <a:pPr lvl="1"/>
            <a:r>
              <a:rPr lang="fr-CA" dirty="0"/>
              <a:t>Sur </a:t>
            </a:r>
            <a:r>
              <a:rPr lang="fr-CA"/>
              <a:t>les chaines </a:t>
            </a:r>
            <a:r>
              <a:rPr lang="fr-CA" dirty="0"/>
              <a:t>de caractère</a:t>
            </a:r>
          </a:p>
          <a:p>
            <a:pPr lvl="1"/>
            <a:r>
              <a:rPr lang="fr-CA" dirty="0"/>
              <a:t>Sur les valeurs numériques</a:t>
            </a:r>
          </a:p>
        </p:txBody>
      </p:sp>
    </p:spTree>
    <p:extLst>
      <p:ext uri="{BB962C8B-B14F-4D97-AF65-F5344CB8AC3E}">
        <p14:creationId xmlns:p14="http://schemas.microsoft.com/office/powerpoint/2010/main" val="4151700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FA31-5E9C-4977-9500-5E12EDA0267D}"/>
              </a:ext>
            </a:extLst>
          </p:cNvPr>
          <p:cNvSpPr>
            <a:spLocks noGrp="1"/>
          </p:cNvSpPr>
          <p:nvPr>
            <p:ph type="title"/>
          </p:nvPr>
        </p:nvSpPr>
        <p:spPr/>
        <p:txBody>
          <a:bodyPr/>
          <a:lstStyle/>
          <a:p>
            <a:r>
              <a:rPr lang="fr-CA" dirty="0"/>
              <a:t>Fonction pour les chaine de caractère</a:t>
            </a:r>
          </a:p>
        </p:txBody>
      </p:sp>
      <p:sp>
        <p:nvSpPr>
          <p:cNvPr id="3" name="Content Placeholder 2">
            <a:extLst>
              <a:ext uri="{FF2B5EF4-FFF2-40B4-BE49-F238E27FC236}">
                <a16:creationId xmlns:a16="http://schemas.microsoft.com/office/drawing/2014/main" id="{09A66D58-30CD-4DA9-918B-0A4E8CE65296}"/>
              </a:ext>
            </a:extLst>
          </p:cNvPr>
          <p:cNvSpPr>
            <a:spLocks noGrp="1"/>
          </p:cNvSpPr>
          <p:nvPr>
            <p:ph idx="1"/>
          </p:nvPr>
        </p:nvSpPr>
        <p:spPr/>
        <p:txBody>
          <a:bodyPr/>
          <a:lstStyle/>
          <a:p>
            <a:r>
              <a:rPr lang="fr-CA" dirty="0"/>
              <a:t>Pour le traitement des chaine de caractères, nous verrons les fonctions suivantes:</a:t>
            </a:r>
          </a:p>
          <a:p>
            <a:pPr lvl="1"/>
            <a:r>
              <a:rPr lang="fr-CA" dirty="0"/>
              <a:t>CONCAT</a:t>
            </a:r>
          </a:p>
          <a:p>
            <a:pPr lvl="1"/>
            <a:r>
              <a:rPr lang="fr-CA" dirty="0"/>
              <a:t>REVERSE</a:t>
            </a:r>
          </a:p>
          <a:p>
            <a:pPr lvl="1"/>
            <a:r>
              <a:rPr lang="fr-CA" dirty="0"/>
              <a:t>RIGHT, LEFT</a:t>
            </a:r>
          </a:p>
          <a:p>
            <a:pPr lvl="1"/>
            <a:r>
              <a:rPr lang="fr-CA" dirty="0"/>
              <a:t>TRIM</a:t>
            </a:r>
          </a:p>
          <a:p>
            <a:pPr lvl="1"/>
            <a:r>
              <a:rPr lang="fr-CA" dirty="0"/>
              <a:t>REPLACE</a:t>
            </a:r>
          </a:p>
          <a:p>
            <a:pPr lvl="1"/>
            <a:r>
              <a:rPr lang="fr-CA" dirty="0"/>
              <a:t>SUBSTRING</a:t>
            </a:r>
          </a:p>
          <a:p>
            <a:pPr lvl="1"/>
            <a:r>
              <a:rPr lang="fr-CA" dirty="0"/>
              <a:t>UPPER/LOWER</a:t>
            </a:r>
          </a:p>
        </p:txBody>
      </p:sp>
    </p:spTree>
    <p:extLst>
      <p:ext uri="{BB962C8B-B14F-4D97-AF65-F5344CB8AC3E}">
        <p14:creationId xmlns:p14="http://schemas.microsoft.com/office/powerpoint/2010/main" val="84381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3BA40-EAC8-48D5-B27B-44C401BBC782}"/>
              </a:ext>
            </a:extLst>
          </p:cNvPr>
          <p:cNvSpPr>
            <a:spLocks noGrp="1"/>
          </p:cNvSpPr>
          <p:nvPr>
            <p:ph type="title"/>
          </p:nvPr>
        </p:nvSpPr>
        <p:spPr/>
        <p:txBody>
          <a:bodyPr/>
          <a:lstStyle/>
          <a:p>
            <a:r>
              <a:rPr lang="fr-CA" dirty="0"/>
              <a:t>CONCAT</a:t>
            </a:r>
          </a:p>
        </p:txBody>
      </p:sp>
      <p:sp>
        <p:nvSpPr>
          <p:cNvPr id="3" name="Content Placeholder 2">
            <a:extLst>
              <a:ext uri="{FF2B5EF4-FFF2-40B4-BE49-F238E27FC236}">
                <a16:creationId xmlns:a16="http://schemas.microsoft.com/office/drawing/2014/main" id="{4F86BD9C-93A7-424B-A540-9051C0B53790}"/>
              </a:ext>
            </a:extLst>
          </p:cNvPr>
          <p:cNvSpPr>
            <a:spLocks noGrp="1"/>
          </p:cNvSpPr>
          <p:nvPr>
            <p:ph idx="1"/>
          </p:nvPr>
        </p:nvSpPr>
        <p:spPr/>
        <p:txBody>
          <a:bodyPr/>
          <a:lstStyle/>
          <a:p>
            <a:r>
              <a:rPr lang="fr-CA" dirty="0"/>
              <a:t>CONCAT permet de concaténer plusieurs champs ou chaines de caractère ensemble pour en faire un seul champs.</a:t>
            </a:r>
          </a:p>
          <a:p>
            <a:r>
              <a:rPr lang="fr-CA" dirty="0"/>
              <a:t>Les paramètres peuvent des champs ou des chaines de caractères.</a:t>
            </a:r>
          </a:p>
          <a:p>
            <a:endParaRPr lang="fr-CA" dirty="0"/>
          </a:p>
          <a:p>
            <a:r>
              <a:rPr lang="fr-CA" dirty="0"/>
              <a:t>Par exemple:</a:t>
            </a:r>
          </a:p>
          <a:p>
            <a:pPr marL="0" indent="0">
              <a:buNone/>
            </a:pPr>
            <a:r>
              <a:rPr lang="en-US" dirty="0"/>
              <a:t>select </a:t>
            </a:r>
            <a:r>
              <a:rPr lang="en-US" dirty="0" err="1"/>
              <a:t>concat</a:t>
            </a:r>
            <a:r>
              <a:rPr lang="en-US" dirty="0"/>
              <a:t>(</a:t>
            </a:r>
            <a:r>
              <a:rPr lang="en-US" dirty="0" err="1"/>
              <a:t>prenom</a:t>
            </a:r>
            <a:r>
              <a:rPr lang="en-US" dirty="0"/>
              <a:t>, ' ',nom) as </a:t>
            </a:r>
            <a:r>
              <a:rPr lang="en-US" dirty="0" err="1"/>
              <a:t>nom_complet</a:t>
            </a:r>
            <a:r>
              <a:rPr lang="en-US" dirty="0"/>
              <a:t> from client</a:t>
            </a:r>
            <a:endParaRPr lang="fr-CA" dirty="0"/>
          </a:p>
          <a:p>
            <a:endParaRPr lang="fr-CA" dirty="0"/>
          </a:p>
        </p:txBody>
      </p:sp>
    </p:spTree>
    <p:extLst>
      <p:ext uri="{BB962C8B-B14F-4D97-AF65-F5344CB8AC3E}">
        <p14:creationId xmlns:p14="http://schemas.microsoft.com/office/powerpoint/2010/main" val="1585896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B66AC-E39D-4ABA-BC93-D18916BC3D58}"/>
              </a:ext>
            </a:extLst>
          </p:cNvPr>
          <p:cNvSpPr>
            <a:spLocks noGrp="1"/>
          </p:cNvSpPr>
          <p:nvPr>
            <p:ph type="title"/>
          </p:nvPr>
        </p:nvSpPr>
        <p:spPr/>
        <p:txBody>
          <a:bodyPr/>
          <a:lstStyle/>
          <a:p>
            <a:r>
              <a:rPr lang="fr-CA" dirty="0"/>
              <a:t>REVERSE</a:t>
            </a:r>
          </a:p>
        </p:txBody>
      </p:sp>
      <p:sp>
        <p:nvSpPr>
          <p:cNvPr id="3" name="Content Placeholder 2">
            <a:extLst>
              <a:ext uri="{FF2B5EF4-FFF2-40B4-BE49-F238E27FC236}">
                <a16:creationId xmlns:a16="http://schemas.microsoft.com/office/drawing/2014/main" id="{E91C98D8-692E-4E75-8647-F97A02B96B64}"/>
              </a:ext>
            </a:extLst>
          </p:cNvPr>
          <p:cNvSpPr>
            <a:spLocks noGrp="1"/>
          </p:cNvSpPr>
          <p:nvPr>
            <p:ph idx="1"/>
          </p:nvPr>
        </p:nvSpPr>
        <p:spPr/>
        <p:txBody>
          <a:bodyPr/>
          <a:lstStyle/>
          <a:p>
            <a:r>
              <a:rPr lang="fr-CA" dirty="0"/>
              <a:t>La fonction REVERSE permet d'inverser complètement les caractères d'une chaine.</a:t>
            </a:r>
          </a:p>
          <a:p>
            <a:endParaRPr lang="fr-CA" dirty="0"/>
          </a:p>
          <a:p>
            <a:endParaRPr lang="fr-CA" dirty="0"/>
          </a:p>
          <a:p>
            <a:r>
              <a:rPr lang="fr-CA" dirty="0"/>
              <a:t>Par exemple</a:t>
            </a:r>
          </a:p>
          <a:p>
            <a:pPr marL="0" indent="0">
              <a:buNone/>
            </a:pPr>
            <a:r>
              <a:rPr lang="en-US" dirty="0"/>
              <a:t>select reverse(</a:t>
            </a:r>
            <a:r>
              <a:rPr lang="en-US" dirty="0" err="1"/>
              <a:t>prenom</a:t>
            </a:r>
            <a:r>
              <a:rPr lang="en-US" dirty="0"/>
              <a:t>) from client</a:t>
            </a:r>
            <a:endParaRPr lang="fr-CA" dirty="0"/>
          </a:p>
          <a:p>
            <a:endParaRPr lang="fr-CA" dirty="0"/>
          </a:p>
        </p:txBody>
      </p:sp>
    </p:spTree>
    <p:extLst>
      <p:ext uri="{BB962C8B-B14F-4D97-AF65-F5344CB8AC3E}">
        <p14:creationId xmlns:p14="http://schemas.microsoft.com/office/powerpoint/2010/main" val="2317074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34DD-9DC9-4F18-B444-C6BD85179675}"/>
              </a:ext>
            </a:extLst>
          </p:cNvPr>
          <p:cNvSpPr>
            <a:spLocks noGrp="1"/>
          </p:cNvSpPr>
          <p:nvPr>
            <p:ph type="title"/>
          </p:nvPr>
        </p:nvSpPr>
        <p:spPr/>
        <p:txBody>
          <a:bodyPr/>
          <a:lstStyle/>
          <a:p>
            <a:r>
              <a:rPr lang="fr-CA" dirty="0"/>
              <a:t>Formation continue</a:t>
            </a:r>
          </a:p>
        </p:txBody>
      </p:sp>
      <p:sp>
        <p:nvSpPr>
          <p:cNvPr id="3" name="Content Placeholder 2">
            <a:extLst>
              <a:ext uri="{FF2B5EF4-FFF2-40B4-BE49-F238E27FC236}">
                <a16:creationId xmlns:a16="http://schemas.microsoft.com/office/drawing/2014/main" id="{6D5E1F90-03D3-40C9-AC4F-01749E05E5EB}"/>
              </a:ext>
            </a:extLst>
          </p:cNvPr>
          <p:cNvSpPr>
            <a:spLocks noGrp="1"/>
          </p:cNvSpPr>
          <p:nvPr>
            <p:ph idx="1"/>
          </p:nvPr>
        </p:nvSpPr>
        <p:spPr/>
        <p:txBody>
          <a:bodyPr/>
          <a:lstStyle/>
          <a:p>
            <a:r>
              <a:rPr lang="fr-CA" dirty="0"/>
              <a:t>En informatique, la formation continue est une pratique essentiel pour vous aider a rester compétitif dans l'industrie, a décrocher des emplois et à obtenir de l'avancement.</a:t>
            </a:r>
          </a:p>
          <a:p>
            <a:endParaRPr lang="fr-CA" dirty="0"/>
          </a:p>
          <a:p>
            <a:r>
              <a:rPr lang="fr-CA" dirty="0"/>
              <a:t>Bien que plusieurs employeur offre de la formation dans le cadre de votre emploi, elle reflètera plus souvent les besoins de son entreprise et pas nécessairement vos objectifs de carrière.</a:t>
            </a:r>
          </a:p>
          <a:p>
            <a:endParaRPr lang="fr-CA" dirty="0"/>
          </a:p>
          <a:p>
            <a:r>
              <a:rPr lang="fr-CA" dirty="0"/>
              <a:t>Nous allons voir quelques ressources et stratégies que vous pouvez mettre en place par vous-même.</a:t>
            </a:r>
          </a:p>
          <a:p>
            <a:endParaRPr lang="fr-CA" dirty="0"/>
          </a:p>
        </p:txBody>
      </p:sp>
    </p:spTree>
    <p:extLst>
      <p:ext uri="{BB962C8B-B14F-4D97-AF65-F5344CB8AC3E}">
        <p14:creationId xmlns:p14="http://schemas.microsoft.com/office/powerpoint/2010/main" val="1513073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DFDD1-E8C8-4973-9513-7612B1E1A2BD}"/>
              </a:ext>
            </a:extLst>
          </p:cNvPr>
          <p:cNvSpPr>
            <a:spLocks noGrp="1"/>
          </p:cNvSpPr>
          <p:nvPr>
            <p:ph type="title"/>
          </p:nvPr>
        </p:nvSpPr>
        <p:spPr/>
        <p:txBody>
          <a:bodyPr/>
          <a:lstStyle/>
          <a:p>
            <a:r>
              <a:rPr lang="fr-CA" dirty="0"/>
              <a:t>RIGHT, LEFT</a:t>
            </a:r>
            <a:br>
              <a:rPr lang="fr-CA" dirty="0"/>
            </a:br>
            <a:endParaRPr lang="fr-CA" dirty="0"/>
          </a:p>
        </p:txBody>
      </p:sp>
      <p:sp>
        <p:nvSpPr>
          <p:cNvPr id="3" name="Content Placeholder 2">
            <a:extLst>
              <a:ext uri="{FF2B5EF4-FFF2-40B4-BE49-F238E27FC236}">
                <a16:creationId xmlns:a16="http://schemas.microsoft.com/office/drawing/2014/main" id="{CE11DFAF-E3A1-4613-92A9-E3451E87E395}"/>
              </a:ext>
            </a:extLst>
          </p:cNvPr>
          <p:cNvSpPr>
            <a:spLocks noGrp="1"/>
          </p:cNvSpPr>
          <p:nvPr>
            <p:ph idx="1"/>
          </p:nvPr>
        </p:nvSpPr>
        <p:spPr/>
        <p:txBody>
          <a:bodyPr/>
          <a:lstStyle/>
          <a:p>
            <a:r>
              <a:rPr lang="fr-CA" dirty="0"/>
              <a:t>RIGHT et LEFT permettent d'obtenir une seule partie de la chaine de caractère depuis la droite et la gauche respectivement.</a:t>
            </a:r>
          </a:p>
          <a:p>
            <a:r>
              <a:rPr lang="fr-CA" dirty="0"/>
              <a:t>Il faut fournir deux paramètres: </a:t>
            </a:r>
          </a:p>
          <a:p>
            <a:pPr lvl="1"/>
            <a:r>
              <a:rPr lang="fr-CA" dirty="0"/>
              <a:t>La chaine de caractère</a:t>
            </a:r>
          </a:p>
          <a:p>
            <a:pPr lvl="1"/>
            <a:r>
              <a:rPr lang="fr-CA" dirty="0"/>
              <a:t>Le nombre de caractère</a:t>
            </a:r>
          </a:p>
          <a:p>
            <a:endParaRPr lang="fr-CA" dirty="0"/>
          </a:p>
          <a:p>
            <a:r>
              <a:rPr lang="fr-CA" dirty="0"/>
              <a:t>Exemple</a:t>
            </a:r>
          </a:p>
          <a:p>
            <a:pPr marL="0" indent="0">
              <a:buNone/>
            </a:pPr>
            <a:r>
              <a:rPr lang="en-US" dirty="0"/>
              <a:t>select LEFT(prenom,3) from client; --</a:t>
            </a:r>
            <a:r>
              <a:rPr lang="en-US" dirty="0" err="1"/>
              <a:t>Retourne</a:t>
            </a:r>
            <a:r>
              <a:rPr lang="en-US" dirty="0"/>
              <a:t> les 3 premières </a:t>
            </a:r>
            <a:r>
              <a:rPr lang="en-US" dirty="0" err="1"/>
              <a:t>lettre</a:t>
            </a:r>
            <a:endParaRPr lang="fr-CA" dirty="0"/>
          </a:p>
        </p:txBody>
      </p:sp>
    </p:spTree>
    <p:extLst>
      <p:ext uri="{BB962C8B-B14F-4D97-AF65-F5344CB8AC3E}">
        <p14:creationId xmlns:p14="http://schemas.microsoft.com/office/powerpoint/2010/main" val="1637420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C736F-DF68-4C55-8363-8ACC0EE56106}"/>
              </a:ext>
            </a:extLst>
          </p:cNvPr>
          <p:cNvSpPr>
            <a:spLocks noGrp="1"/>
          </p:cNvSpPr>
          <p:nvPr>
            <p:ph type="title"/>
          </p:nvPr>
        </p:nvSpPr>
        <p:spPr/>
        <p:txBody>
          <a:bodyPr/>
          <a:lstStyle/>
          <a:p>
            <a:r>
              <a:rPr lang="fr-CA" dirty="0"/>
              <a:t>TRIM</a:t>
            </a:r>
          </a:p>
        </p:txBody>
      </p:sp>
      <p:sp>
        <p:nvSpPr>
          <p:cNvPr id="3" name="Content Placeholder 2">
            <a:extLst>
              <a:ext uri="{FF2B5EF4-FFF2-40B4-BE49-F238E27FC236}">
                <a16:creationId xmlns:a16="http://schemas.microsoft.com/office/drawing/2014/main" id="{21F062F3-468E-4DEF-AD61-BE3BF94CD3C5}"/>
              </a:ext>
            </a:extLst>
          </p:cNvPr>
          <p:cNvSpPr>
            <a:spLocks noGrp="1"/>
          </p:cNvSpPr>
          <p:nvPr>
            <p:ph idx="1"/>
          </p:nvPr>
        </p:nvSpPr>
        <p:spPr/>
        <p:txBody>
          <a:bodyPr/>
          <a:lstStyle/>
          <a:p>
            <a:r>
              <a:rPr lang="fr-CA" dirty="0"/>
              <a:t>TRIM permet de retirer tous les espaces qui se trouve avant et après la chaine de caractère.</a:t>
            </a:r>
          </a:p>
          <a:p>
            <a:r>
              <a:rPr lang="fr-CA" dirty="0"/>
              <a:t>Attention! TRIM n'enlève </a:t>
            </a:r>
            <a:r>
              <a:rPr lang="fr-CA" u="sng" dirty="0"/>
              <a:t>pas</a:t>
            </a:r>
            <a:r>
              <a:rPr lang="fr-CA" dirty="0"/>
              <a:t> celle </a:t>
            </a:r>
            <a:r>
              <a:rPr lang="fr-CA" u="sng" dirty="0"/>
              <a:t>dans</a:t>
            </a:r>
            <a:r>
              <a:rPr lang="fr-CA" dirty="0"/>
              <a:t> la chaine de caractère.</a:t>
            </a:r>
          </a:p>
          <a:p>
            <a:endParaRPr lang="fr-CA" dirty="0"/>
          </a:p>
          <a:p>
            <a:r>
              <a:rPr lang="fr-CA" dirty="0"/>
              <a:t>Exemple</a:t>
            </a:r>
          </a:p>
          <a:p>
            <a:pPr marL="0" indent="0">
              <a:buNone/>
            </a:pPr>
            <a:r>
              <a:rPr lang="fr-CA" dirty="0"/>
              <a:t>select TRIM(phrase) </a:t>
            </a:r>
            <a:r>
              <a:rPr lang="fr-CA" dirty="0" err="1"/>
              <a:t>from</a:t>
            </a:r>
            <a:r>
              <a:rPr lang="fr-CA" dirty="0"/>
              <a:t> discours</a:t>
            </a:r>
          </a:p>
        </p:txBody>
      </p:sp>
    </p:spTree>
    <p:extLst>
      <p:ext uri="{BB962C8B-B14F-4D97-AF65-F5344CB8AC3E}">
        <p14:creationId xmlns:p14="http://schemas.microsoft.com/office/powerpoint/2010/main" val="3615701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9B80C-1571-4746-AD43-722EEF582D02}"/>
              </a:ext>
            </a:extLst>
          </p:cNvPr>
          <p:cNvSpPr>
            <a:spLocks noGrp="1"/>
          </p:cNvSpPr>
          <p:nvPr>
            <p:ph type="title"/>
          </p:nvPr>
        </p:nvSpPr>
        <p:spPr/>
        <p:txBody>
          <a:bodyPr/>
          <a:lstStyle/>
          <a:p>
            <a:r>
              <a:rPr lang="fr-CA" dirty="0"/>
              <a:t>REPLACE</a:t>
            </a:r>
          </a:p>
        </p:txBody>
      </p:sp>
      <p:sp>
        <p:nvSpPr>
          <p:cNvPr id="3" name="Content Placeholder 2">
            <a:extLst>
              <a:ext uri="{FF2B5EF4-FFF2-40B4-BE49-F238E27FC236}">
                <a16:creationId xmlns:a16="http://schemas.microsoft.com/office/drawing/2014/main" id="{B3BEC615-6E6B-45DC-BDFE-2DB7200EE082}"/>
              </a:ext>
            </a:extLst>
          </p:cNvPr>
          <p:cNvSpPr>
            <a:spLocks noGrp="1"/>
          </p:cNvSpPr>
          <p:nvPr>
            <p:ph idx="1"/>
          </p:nvPr>
        </p:nvSpPr>
        <p:spPr/>
        <p:txBody>
          <a:bodyPr/>
          <a:lstStyle/>
          <a:p>
            <a:r>
              <a:rPr lang="fr-CA" dirty="0"/>
              <a:t>REPLACE permet de remplacer une certaine séquence dans une chaine de caractère par une autre. Il faut indiquer le champs, la séquence à remplacer, ainsi que la séquence qui prendra sa place.</a:t>
            </a:r>
          </a:p>
          <a:p>
            <a:endParaRPr lang="fr-CA" dirty="0"/>
          </a:p>
          <a:p>
            <a:endParaRPr lang="fr-CA" dirty="0"/>
          </a:p>
          <a:p>
            <a:r>
              <a:rPr lang="fr-CA" dirty="0"/>
              <a:t>Exemple:</a:t>
            </a:r>
          </a:p>
          <a:p>
            <a:pPr marL="0" indent="0">
              <a:buNone/>
            </a:pPr>
            <a:r>
              <a:rPr lang="en-US" dirty="0"/>
              <a:t>select REPLACE(</a:t>
            </a:r>
            <a:r>
              <a:rPr lang="en-US" dirty="0" err="1"/>
              <a:t>prenom</a:t>
            </a:r>
            <a:r>
              <a:rPr lang="en-US" dirty="0"/>
              <a:t>, ' ', '_') from client</a:t>
            </a:r>
            <a:endParaRPr lang="fr-CA" dirty="0"/>
          </a:p>
        </p:txBody>
      </p:sp>
    </p:spTree>
    <p:extLst>
      <p:ext uri="{BB962C8B-B14F-4D97-AF65-F5344CB8AC3E}">
        <p14:creationId xmlns:p14="http://schemas.microsoft.com/office/powerpoint/2010/main" val="22208557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99A4E-ACFF-49B8-B747-372B36AFC846}"/>
              </a:ext>
            </a:extLst>
          </p:cNvPr>
          <p:cNvSpPr>
            <a:spLocks noGrp="1"/>
          </p:cNvSpPr>
          <p:nvPr>
            <p:ph type="title"/>
          </p:nvPr>
        </p:nvSpPr>
        <p:spPr/>
        <p:txBody>
          <a:bodyPr/>
          <a:lstStyle/>
          <a:p>
            <a:r>
              <a:rPr lang="fr-CA" dirty="0"/>
              <a:t>SUBSTRING</a:t>
            </a:r>
          </a:p>
        </p:txBody>
      </p:sp>
      <p:sp>
        <p:nvSpPr>
          <p:cNvPr id="3" name="Content Placeholder 2">
            <a:extLst>
              <a:ext uri="{FF2B5EF4-FFF2-40B4-BE49-F238E27FC236}">
                <a16:creationId xmlns:a16="http://schemas.microsoft.com/office/drawing/2014/main" id="{5CBDC34B-68F8-4153-BC01-EB62E173B1E8}"/>
              </a:ext>
            </a:extLst>
          </p:cNvPr>
          <p:cNvSpPr>
            <a:spLocks noGrp="1"/>
          </p:cNvSpPr>
          <p:nvPr>
            <p:ph idx="1"/>
          </p:nvPr>
        </p:nvSpPr>
        <p:spPr/>
        <p:txBody>
          <a:bodyPr/>
          <a:lstStyle/>
          <a:p>
            <a:r>
              <a:rPr lang="fr-CA" dirty="0"/>
              <a:t>SUBSTRING permet d'extraire une sous-séquence d'une chaine de caractère. </a:t>
            </a:r>
          </a:p>
          <a:p>
            <a:r>
              <a:rPr lang="fr-CA" dirty="0"/>
              <a:t>On doit lui indiquer:</a:t>
            </a:r>
          </a:p>
          <a:p>
            <a:pPr lvl="1"/>
            <a:r>
              <a:rPr lang="fr-CA" dirty="0"/>
              <a:t>Le champs en question</a:t>
            </a:r>
          </a:p>
          <a:p>
            <a:pPr lvl="1"/>
            <a:r>
              <a:rPr lang="fr-CA" dirty="0"/>
              <a:t>La position de départ</a:t>
            </a:r>
          </a:p>
          <a:p>
            <a:pPr lvl="1"/>
            <a:r>
              <a:rPr lang="fr-CA" dirty="0"/>
              <a:t>Le nombre de caractère a extraire</a:t>
            </a:r>
          </a:p>
          <a:p>
            <a:endParaRPr lang="fr-CA" dirty="0"/>
          </a:p>
          <a:p>
            <a:r>
              <a:rPr lang="fr-CA" dirty="0"/>
              <a:t>Exemple</a:t>
            </a:r>
          </a:p>
          <a:p>
            <a:pPr marL="0" indent="0">
              <a:buNone/>
            </a:pPr>
            <a:r>
              <a:rPr lang="en-US" dirty="0"/>
              <a:t>select SUBSTRING(telephone, 2, 3) from client</a:t>
            </a:r>
            <a:endParaRPr lang="fr-CA" dirty="0"/>
          </a:p>
        </p:txBody>
      </p:sp>
    </p:spTree>
    <p:extLst>
      <p:ext uri="{BB962C8B-B14F-4D97-AF65-F5344CB8AC3E}">
        <p14:creationId xmlns:p14="http://schemas.microsoft.com/office/powerpoint/2010/main" val="30830606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0F70D-D6F1-4F0A-87D2-E4ABBF180186}"/>
              </a:ext>
            </a:extLst>
          </p:cNvPr>
          <p:cNvSpPr>
            <a:spLocks noGrp="1"/>
          </p:cNvSpPr>
          <p:nvPr>
            <p:ph type="title"/>
          </p:nvPr>
        </p:nvSpPr>
        <p:spPr/>
        <p:txBody>
          <a:bodyPr/>
          <a:lstStyle/>
          <a:p>
            <a:r>
              <a:rPr lang="fr-CA" dirty="0"/>
              <a:t>UPPER/LOWER</a:t>
            </a:r>
            <a:br>
              <a:rPr lang="fr-CA" dirty="0"/>
            </a:br>
            <a:endParaRPr lang="fr-CA" dirty="0"/>
          </a:p>
        </p:txBody>
      </p:sp>
      <p:sp>
        <p:nvSpPr>
          <p:cNvPr id="3" name="Content Placeholder 2">
            <a:extLst>
              <a:ext uri="{FF2B5EF4-FFF2-40B4-BE49-F238E27FC236}">
                <a16:creationId xmlns:a16="http://schemas.microsoft.com/office/drawing/2014/main" id="{95D813E1-4DCB-4792-82A2-02EAE038560C}"/>
              </a:ext>
            </a:extLst>
          </p:cNvPr>
          <p:cNvSpPr>
            <a:spLocks noGrp="1"/>
          </p:cNvSpPr>
          <p:nvPr>
            <p:ph idx="1"/>
          </p:nvPr>
        </p:nvSpPr>
        <p:spPr/>
        <p:txBody>
          <a:bodyPr/>
          <a:lstStyle/>
          <a:p>
            <a:r>
              <a:rPr lang="fr-CA" dirty="0"/>
              <a:t>UPPER et LOWER permettent de transformer le texte pour le rendre en caractère minuscule et majuscule. Le paramètre est le champs en question</a:t>
            </a:r>
          </a:p>
          <a:p>
            <a:endParaRPr lang="fr-CA" dirty="0"/>
          </a:p>
          <a:p>
            <a:r>
              <a:rPr lang="fr-CA" dirty="0"/>
              <a:t>Par exemple</a:t>
            </a:r>
          </a:p>
          <a:p>
            <a:pPr lvl="1"/>
            <a:r>
              <a:rPr lang="fr-CA" dirty="0"/>
              <a:t>SELECT UPPER(nom), </a:t>
            </a:r>
            <a:r>
              <a:rPr lang="fr-CA" dirty="0" err="1"/>
              <a:t>prenom</a:t>
            </a:r>
            <a:r>
              <a:rPr lang="fr-CA" dirty="0"/>
              <a:t> FROM client;</a:t>
            </a:r>
          </a:p>
        </p:txBody>
      </p:sp>
    </p:spTree>
    <p:extLst>
      <p:ext uri="{BB962C8B-B14F-4D97-AF65-F5344CB8AC3E}">
        <p14:creationId xmlns:p14="http://schemas.microsoft.com/office/powerpoint/2010/main" val="2204951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6633-7BA6-4F07-91C3-89674BC2DCD8}"/>
              </a:ext>
            </a:extLst>
          </p:cNvPr>
          <p:cNvSpPr>
            <a:spLocks noGrp="1"/>
          </p:cNvSpPr>
          <p:nvPr>
            <p:ph type="title"/>
          </p:nvPr>
        </p:nvSpPr>
        <p:spPr/>
        <p:txBody>
          <a:bodyPr/>
          <a:lstStyle/>
          <a:p>
            <a:r>
              <a:rPr lang="fr-CA" dirty="0"/>
              <a:t>Fonctions pour les valeurs </a:t>
            </a:r>
            <a:r>
              <a:rPr lang="fr-CA" dirty="0" err="1"/>
              <a:t>num</a:t>
            </a:r>
            <a:r>
              <a:rPr lang="en-CA" dirty="0" err="1"/>
              <a:t>érique</a:t>
            </a:r>
            <a:endParaRPr lang="fr-CA" dirty="0"/>
          </a:p>
        </p:txBody>
      </p:sp>
      <p:sp>
        <p:nvSpPr>
          <p:cNvPr id="3" name="Content Placeholder 2">
            <a:extLst>
              <a:ext uri="{FF2B5EF4-FFF2-40B4-BE49-F238E27FC236}">
                <a16:creationId xmlns:a16="http://schemas.microsoft.com/office/drawing/2014/main" id="{39C113A2-6035-4C17-AC81-D173F59631B6}"/>
              </a:ext>
            </a:extLst>
          </p:cNvPr>
          <p:cNvSpPr>
            <a:spLocks noGrp="1"/>
          </p:cNvSpPr>
          <p:nvPr>
            <p:ph idx="1"/>
          </p:nvPr>
        </p:nvSpPr>
        <p:spPr/>
        <p:txBody>
          <a:bodyPr/>
          <a:lstStyle/>
          <a:p>
            <a:r>
              <a:rPr lang="fr-CA" dirty="0"/>
              <a:t>Les fonctions pour les valeurs numériques permettent d'appliquer des opérations sur les types tel que </a:t>
            </a:r>
            <a:r>
              <a:rPr lang="fr-CA" u="sng" dirty="0" err="1"/>
              <a:t>int</a:t>
            </a:r>
            <a:r>
              <a:rPr lang="fr-CA" dirty="0"/>
              <a:t> et </a:t>
            </a:r>
            <a:r>
              <a:rPr lang="fr-CA" u="sng" dirty="0" err="1"/>
              <a:t>decimal</a:t>
            </a:r>
            <a:r>
              <a:rPr lang="fr-CA" dirty="0"/>
              <a:t>.</a:t>
            </a:r>
          </a:p>
          <a:p>
            <a:r>
              <a:rPr lang="fr-CA" dirty="0"/>
              <a:t>Ces valeurs peuvent venir de données extraites de la base de données ou de valeur fournies par le programmeur.</a:t>
            </a:r>
          </a:p>
          <a:p>
            <a:endParaRPr lang="fr-CA" dirty="0"/>
          </a:p>
        </p:txBody>
      </p:sp>
    </p:spTree>
    <p:extLst>
      <p:ext uri="{BB962C8B-B14F-4D97-AF65-F5344CB8AC3E}">
        <p14:creationId xmlns:p14="http://schemas.microsoft.com/office/powerpoint/2010/main" val="3790917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3991-B610-4B99-94DB-8C06FFEC88CB}"/>
              </a:ext>
            </a:extLst>
          </p:cNvPr>
          <p:cNvSpPr>
            <a:spLocks noGrp="1"/>
          </p:cNvSpPr>
          <p:nvPr>
            <p:ph type="title"/>
          </p:nvPr>
        </p:nvSpPr>
        <p:spPr/>
        <p:txBody>
          <a:bodyPr/>
          <a:lstStyle/>
          <a:p>
            <a:r>
              <a:rPr lang="fr-CA" dirty="0"/>
              <a:t>Fonctions pour les valeurs </a:t>
            </a:r>
            <a:r>
              <a:rPr lang="fr-CA" dirty="0" err="1"/>
              <a:t>num</a:t>
            </a:r>
            <a:r>
              <a:rPr lang="en-CA" dirty="0" err="1"/>
              <a:t>érique</a:t>
            </a:r>
            <a:endParaRPr lang="fr-CA" dirty="0"/>
          </a:p>
        </p:txBody>
      </p:sp>
      <p:sp>
        <p:nvSpPr>
          <p:cNvPr id="3" name="Content Placeholder 2">
            <a:extLst>
              <a:ext uri="{FF2B5EF4-FFF2-40B4-BE49-F238E27FC236}">
                <a16:creationId xmlns:a16="http://schemas.microsoft.com/office/drawing/2014/main" id="{2FA042F2-7911-4F6C-B5EA-582C0F5A4FBC}"/>
              </a:ext>
            </a:extLst>
          </p:cNvPr>
          <p:cNvSpPr>
            <a:spLocks noGrp="1"/>
          </p:cNvSpPr>
          <p:nvPr>
            <p:ph idx="1"/>
          </p:nvPr>
        </p:nvSpPr>
        <p:spPr/>
        <p:txBody>
          <a:bodyPr/>
          <a:lstStyle/>
          <a:p>
            <a:r>
              <a:rPr lang="fr-CA" dirty="0"/>
              <a:t>Pour le traitement des valeurs numériques, nous verrons les fonctions suivantes:</a:t>
            </a:r>
          </a:p>
          <a:p>
            <a:pPr lvl="1"/>
            <a:r>
              <a:rPr lang="fr-CA" dirty="0"/>
              <a:t>POWER</a:t>
            </a:r>
          </a:p>
          <a:p>
            <a:pPr lvl="1"/>
            <a:r>
              <a:rPr lang="fr-CA" dirty="0"/>
              <a:t>FLOOR / CEILING</a:t>
            </a:r>
          </a:p>
          <a:p>
            <a:pPr lvl="1"/>
            <a:r>
              <a:rPr lang="fr-CA" dirty="0"/>
              <a:t>ROUND</a:t>
            </a:r>
          </a:p>
          <a:p>
            <a:pPr lvl="1"/>
            <a:endParaRPr lang="fr-CA" dirty="0"/>
          </a:p>
          <a:p>
            <a:pPr lvl="1"/>
            <a:endParaRPr lang="fr-CA" dirty="0"/>
          </a:p>
          <a:p>
            <a:endParaRPr lang="fr-CA" dirty="0"/>
          </a:p>
        </p:txBody>
      </p:sp>
    </p:spTree>
    <p:extLst>
      <p:ext uri="{BB962C8B-B14F-4D97-AF65-F5344CB8AC3E}">
        <p14:creationId xmlns:p14="http://schemas.microsoft.com/office/powerpoint/2010/main" val="34595205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CD6C-6629-4DAB-9D89-5A21D09E5004}"/>
              </a:ext>
            </a:extLst>
          </p:cNvPr>
          <p:cNvSpPr>
            <a:spLocks noGrp="1"/>
          </p:cNvSpPr>
          <p:nvPr>
            <p:ph type="title"/>
          </p:nvPr>
        </p:nvSpPr>
        <p:spPr/>
        <p:txBody>
          <a:bodyPr/>
          <a:lstStyle/>
          <a:p>
            <a:r>
              <a:rPr lang="fr-CA" dirty="0"/>
              <a:t>POWER</a:t>
            </a:r>
          </a:p>
        </p:txBody>
      </p:sp>
      <p:sp>
        <p:nvSpPr>
          <p:cNvPr id="3" name="Content Placeholder 2">
            <a:extLst>
              <a:ext uri="{FF2B5EF4-FFF2-40B4-BE49-F238E27FC236}">
                <a16:creationId xmlns:a16="http://schemas.microsoft.com/office/drawing/2014/main" id="{FE5F94BF-8376-483F-A2F2-CC13D67BBD3B}"/>
              </a:ext>
            </a:extLst>
          </p:cNvPr>
          <p:cNvSpPr>
            <a:spLocks noGrp="1"/>
          </p:cNvSpPr>
          <p:nvPr>
            <p:ph idx="1"/>
          </p:nvPr>
        </p:nvSpPr>
        <p:spPr/>
        <p:txBody>
          <a:bodyPr/>
          <a:lstStyle/>
          <a:p>
            <a:r>
              <a:rPr lang="fr-CA" dirty="0"/>
              <a:t>La fonction POWER permet d'appliquer un exposant à </a:t>
            </a:r>
            <a:r>
              <a:rPr lang="fr-CA" dirty="0" err="1"/>
              <a:t>uen</a:t>
            </a:r>
            <a:r>
              <a:rPr lang="fr-CA" dirty="0"/>
              <a:t> valeur numérique.</a:t>
            </a:r>
          </a:p>
          <a:p>
            <a:endParaRPr lang="fr-CA" dirty="0"/>
          </a:p>
          <a:p>
            <a:r>
              <a:rPr lang="fr-CA" dirty="0"/>
              <a:t>Par exemple</a:t>
            </a:r>
          </a:p>
          <a:p>
            <a:pPr marL="0" indent="0">
              <a:buNone/>
            </a:pPr>
            <a:r>
              <a:rPr lang="fr-CA" dirty="0"/>
              <a:t>SELECT POWER(valeur, 2) FROM </a:t>
            </a:r>
            <a:r>
              <a:rPr lang="fr-CA" dirty="0" err="1"/>
              <a:t>entree</a:t>
            </a:r>
            <a:r>
              <a:rPr lang="fr-CA" dirty="0"/>
              <a:t>;</a:t>
            </a:r>
          </a:p>
          <a:p>
            <a:endParaRPr lang="fr-CA" dirty="0"/>
          </a:p>
        </p:txBody>
      </p:sp>
    </p:spTree>
    <p:extLst>
      <p:ext uri="{BB962C8B-B14F-4D97-AF65-F5344CB8AC3E}">
        <p14:creationId xmlns:p14="http://schemas.microsoft.com/office/powerpoint/2010/main" val="3493938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EA702-9531-4CB7-BA4E-100393C1BA4F}"/>
              </a:ext>
            </a:extLst>
          </p:cNvPr>
          <p:cNvSpPr>
            <a:spLocks noGrp="1"/>
          </p:cNvSpPr>
          <p:nvPr>
            <p:ph type="title"/>
          </p:nvPr>
        </p:nvSpPr>
        <p:spPr/>
        <p:txBody>
          <a:bodyPr/>
          <a:lstStyle/>
          <a:p>
            <a:r>
              <a:rPr lang="fr-CA" dirty="0"/>
              <a:t>FLOOR / CEILING</a:t>
            </a:r>
            <a:br>
              <a:rPr lang="fr-CA" dirty="0"/>
            </a:br>
            <a:endParaRPr lang="fr-CA" dirty="0"/>
          </a:p>
        </p:txBody>
      </p:sp>
      <p:sp>
        <p:nvSpPr>
          <p:cNvPr id="3" name="Content Placeholder 2">
            <a:extLst>
              <a:ext uri="{FF2B5EF4-FFF2-40B4-BE49-F238E27FC236}">
                <a16:creationId xmlns:a16="http://schemas.microsoft.com/office/drawing/2014/main" id="{8818D338-DE2B-4161-986E-21D241907259}"/>
              </a:ext>
            </a:extLst>
          </p:cNvPr>
          <p:cNvSpPr>
            <a:spLocks noGrp="1"/>
          </p:cNvSpPr>
          <p:nvPr>
            <p:ph idx="1"/>
          </p:nvPr>
        </p:nvSpPr>
        <p:spPr/>
        <p:txBody>
          <a:bodyPr/>
          <a:lstStyle/>
          <a:p>
            <a:r>
              <a:rPr lang="fr-CA" dirty="0"/>
              <a:t>FLOOR et CEILING permettent d'arrondir à la baisse et à la hausse des valeurs décimal.</a:t>
            </a:r>
          </a:p>
          <a:p>
            <a:endParaRPr lang="fr-CA" dirty="0"/>
          </a:p>
          <a:p>
            <a:r>
              <a:rPr lang="fr-CA" dirty="0"/>
              <a:t>Par exemple</a:t>
            </a:r>
          </a:p>
          <a:p>
            <a:pPr marL="0" indent="0">
              <a:buNone/>
            </a:pPr>
            <a:r>
              <a:rPr lang="fr-CA" dirty="0"/>
              <a:t>SELECT FLOOR(moyenne) FROM </a:t>
            </a:r>
            <a:r>
              <a:rPr lang="fr-CA" dirty="0" err="1"/>
              <a:t>etudiant</a:t>
            </a:r>
            <a:r>
              <a:rPr lang="fr-CA" dirty="0"/>
              <a:t>;</a:t>
            </a:r>
          </a:p>
          <a:p>
            <a:endParaRPr lang="fr-CA" dirty="0"/>
          </a:p>
        </p:txBody>
      </p:sp>
    </p:spTree>
    <p:extLst>
      <p:ext uri="{BB962C8B-B14F-4D97-AF65-F5344CB8AC3E}">
        <p14:creationId xmlns:p14="http://schemas.microsoft.com/office/powerpoint/2010/main" val="17270179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DBB79-F034-4AB3-9381-03164A07E1DC}"/>
              </a:ext>
            </a:extLst>
          </p:cNvPr>
          <p:cNvSpPr>
            <a:spLocks noGrp="1"/>
          </p:cNvSpPr>
          <p:nvPr>
            <p:ph type="title"/>
          </p:nvPr>
        </p:nvSpPr>
        <p:spPr/>
        <p:txBody>
          <a:bodyPr/>
          <a:lstStyle/>
          <a:p>
            <a:r>
              <a:rPr lang="fr-CA" dirty="0"/>
              <a:t>ROUND</a:t>
            </a:r>
          </a:p>
        </p:txBody>
      </p:sp>
      <p:sp>
        <p:nvSpPr>
          <p:cNvPr id="3" name="Content Placeholder 2">
            <a:extLst>
              <a:ext uri="{FF2B5EF4-FFF2-40B4-BE49-F238E27FC236}">
                <a16:creationId xmlns:a16="http://schemas.microsoft.com/office/drawing/2014/main" id="{95CFCEE1-85C5-48A3-8C6A-CD17AEA4C993}"/>
              </a:ext>
            </a:extLst>
          </p:cNvPr>
          <p:cNvSpPr>
            <a:spLocks noGrp="1"/>
          </p:cNvSpPr>
          <p:nvPr>
            <p:ph idx="1"/>
          </p:nvPr>
        </p:nvSpPr>
        <p:spPr/>
        <p:txBody>
          <a:bodyPr/>
          <a:lstStyle/>
          <a:p>
            <a:r>
              <a:rPr lang="fr-CA" dirty="0"/>
              <a:t>ROUND permet d'éliminer des décimales après la virgules en effectuant un arrondissement.</a:t>
            </a:r>
          </a:p>
          <a:p>
            <a:r>
              <a:rPr lang="fr-CA" dirty="0"/>
              <a:t>On doit lui fournir la valeur à arrondir et le nombre de décimale que l'on souhaite conserver.</a:t>
            </a:r>
          </a:p>
          <a:p>
            <a:endParaRPr lang="fr-CA" dirty="0"/>
          </a:p>
          <a:p>
            <a:r>
              <a:rPr lang="fr-CA" dirty="0"/>
              <a:t>Par exemple</a:t>
            </a:r>
          </a:p>
          <a:p>
            <a:pPr lvl="1"/>
            <a:r>
              <a:rPr lang="fr-CA" dirty="0"/>
              <a:t>SELECT ROUND (2.34</a:t>
            </a:r>
            <a:r>
              <a:rPr lang="fr-CA" u="sng" dirty="0"/>
              <a:t>4</a:t>
            </a:r>
            <a:r>
              <a:rPr lang="fr-CA" dirty="0"/>
              <a:t>678, 2)  --&gt; 2.34</a:t>
            </a:r>
          </a:p>
          <a:p>
            <a:pPr lvl="1"/>
            <a:r>
              <a:rPr lang="fr-CA" dirty="0"/>
              <a:t>SELECT ROUND (2.34</a:t>
            </a:r>
            <a:r>
              <a:rPr lang="fr-CA" u="sng" dirty="0"/>
              <a:t>5</a:t>
            </a:r>
            <a:r>
              <a:rPr lang="fr-CA" dirty="0"/>
              <a:t>678, 2)  --&gt; 2.35</a:t>
            </a:r>
          </a:p>
          <a:p>
            <a:endParaRPr lang="fr-CA" dirty="0"/>
          </a:p>
        </p:txBody>
      </p:sp>
    </p:spTree>
    <p:extLst>
      <p:ext uri="{BB962C8B-B14F-4D97-AF65-F5344CB8AC3E}">
        <p14:creationId xmlns:p14="http://schemas.microsoft.com/office/powerpoint/2010/main" val="929984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A713-0551-4185-A9AD-DAC4F0202EA3}"/>
              </a:ext>
            </a:extLst>
          </p:cNvPr>
          <p:cNvSpPr>
            <a:spLocks noGrp="1"/>
          </p:cNvSpPr>
          <p:nvPr>
            <p:ph type="title"/>
          </p:nvPr>
        </p:nvSpPr>
        <p:spPr/>
        <p:txBody>
          <a:bodyPr/>
          <a:lstStyle/>
          <a:p>
            <a:r>
              <a:rPr lang="fr-CA" dirty="0"/>
              <a:t>Formation continue</a:t>
            </a:r>
          </a:p>
        </p:txBody>
      </p:sp>
      <p:sp>
        <p:nvSpPr>
          <p:cNvPr id="3" name="Content Placeholder 2">
            <a:extLst>
              <a:ext uri="{FF2B5EF4-FFF2-40B4-BE49-F238E27FC236}">
                <a16:creationId xmlns:a16="http://schemas.microsoft.com/office/drawing/2014/main" id="{9BF2A29D-55F5-45FF-A097-712CFB570854}"/>
              </a:ext>
            </a:extLst>
          </p:cNvPr>
          <p:cNvSpPr>
            <a:spLocks noGrp="1"/>
          </p:cNvSpPr>
          <p:nvPr>
            <p:ph idx="1"/>
          </p:nvPr>
        </p:nvSpPr>
        <p:spPr/>
        <p:txBody>
          <a:bodyPr/>
          <a:lstStyle/>
          <a:p>
            <a:r>
              <a:rPr lang="fr-CA" dirty="0"/>
              <a:t>Plateforme de formation continue</a:t>
            </a:r>
          </a:p>
          <a:p>
            <a:pPr lvl="1"/>
            <a:r>
              <a:rPr lang="fr-CA" dirty="0" err="1"/>
              <a:t>Youtube</a:t>
            </a:r>
            <a:endParaRPr lang="fr-CA" dirty="0"/>
          </a:p>
          <a:p>
            <a:pPr lvl="1"/>
            <a:r>
              <a:rPr lang="fr-CA" dirty="0" err="1"/>
              <a:t>TutorialsPoint</a:t>
            </a:r>
            <a:endParaRPr lang="fr-CA" dirty="0"/>
          </a:p>
          <a:p>
            <a:pPr lvl="1"/>
            <a:r>
              <a:rPr lang="fr-CA" dirty="0" err="1"/>
              <a:t>Udemy</a:t>
            </a:r>
            <a:endParaRPr lang="fr-CA" dirty="0"/>
          </a:p>
          <a:p>
            <a:pPr lvl="1"/>
            <a:r>
              <a:rPr lang="fr-CA" dirty="0" err="1"/>
              <a:t>PluralSight</a:t>
            </a:r>
            <a:endParaRPr lang="fr-CA" dirty="0"/>
          </a:p>
        </p:txBody>
      </p:sp>
    </p:spTree>
    <p:extLst>
      <p:ext uri="{BB962C8B-B14F-4D97-AF65-F5344CB8AC3E}">
        <p14:creationId xmlns:p14="http://schemas.microsoft.com/office/powerpoint/2010/main" val="31733760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nvPr>
        </p:nvSpPr>
        <p:spPr/>
        <p:txBody>
          <a:bodyPr/>
          <a:lstStyle/>
          <a:p>
            <a:r>
              <a:rPr lang="fr-CA" dirty="0"/>
              <a:t>Dans le cadre du prochain cours, nous verrons comment utiliser des bases de données dans le cadre </a:t>
            </a:r>
            <a:r>
              <a:rPr lang="fr-CA"/>
              <a:t>d’infrastructure infonuagique (Cloud)</a:t>
            </a:r>
            <a:endParaRPr lang="fr-CA" dirty="0"/>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nvPr>
        </p:nvSpPr>
        <p:spPr/>
        <p:txBody>
          <a:bodyPr/>
          <a:lstStyle/>
          <a:p>
            <a:r>
              <a:rPr lang="fr-CA" dirty="0"/>
              <a:t>En résumé</a:t>
            </a:r>
          </a:p>
          <a:p>
            <a:pPr lvl="1"/>
            <a:r>
              <a:rPr lang="fr-CA" dirty="0"/>
              <a:t>T-SQL offre un certain nombre de fonctionnalités additionnelles qui ne se limite pas au standard SQL.</a:t>
            </a:r>
          </a:p>
          <a:p>
            <a:pPr lvl="1"/>
            <a:r>
              <a:rPr lang="fr-CA" dirty="0"/>
              <a:t>Il permet, par exemple, de créer des procédures stockées ainsi que d'appliquer plusieurs fonctions de transformation sur les données.</a:t>
            </a:r>
          </a:p>
        </p:txBody>
      </p:sp>
    </p:spTree>
    <p:extLst>
      <p:ext uri="{BB962C8B-B14F-4D97-AF65-F5344CB8AC3E}">
        <p14:creationId xmlns:p14="http://schemas.microsoft.com/office/powerpoint/2010/main" val="9269875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nvPr>
        </p:nvSpPr>
        <p:spPr/>
        <p:txBody>
          <a:bodyPr/>
          <a:lstStyle/>
          <a:p>
            <a:r>
              <a:rPr lang="fr-CA" dirty="0">
                <a:hlinkClick r:id="rId2"/>
              </a:rPr>
              <a:t>http://www.complexsql.com/difference-between-sql-and-tsql-sql-vs-tsql/</a:t>
            </a:r>
            <a:endParaRPr lang="fr-CA" dirty="0"/>
          </a:p>
          <a:p>
            <a:r>
              <a:rPr lang="fr-CA" dirty="0">
                <a:hlinkClick r:id="rId3"/>
              </a:rPr>
              <a:t>https://www.w3schools.com/sql/func_sqlserver_rand.asp</a:t>
            </a:r>
            <a:endParaRPr lang="fr-CA" dirty="0"/>
          </a:p>
          <a:p>
            <a:r>
              <a:rPr lang="fr-CA">
                <a:hlinkClick r:id="rId4"/>
              </a:rPr>
              <a:t>https://www.tutorialspoint.com/sql/sql-string-functions.htm#function_trim</a:t>
            </a:r>
            <a:endParaRPr lang="fr-CA"/>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2AE7B-623D-4EF4-A894-2F1BEED19A36}"/>
              </a:ext>
            </a:extLst>
          </p:cNvPr>
          <p:cNvSpPr>
            <a:spLocks noGrp="1"/>
          </p:cNvSpPr>
          <p:nvPr>
            <p:ph type="title"/>
          </p:nvPr>
        </p:nvSpPr>
        <p:spPr/>
        <p:txBody>
          <a:bodyPr/>
          <a:lstStyle/>
          <a:p>
            <a:r>
              <a:rPr lang="fr-CA" dirty="0" err="1"/>
              <a:t>Youtube</a:t>
            </a:r>
            <a:endParaRPr lang="fr-CA" dirty="0"/>
          </a:p>
        </p:txBody>
      </p:sp>
      <p:sp>
        <p:nvSpPr>
          <p:cNvPr id="3" name="Content Placeholder 2">
            <a:extLst>
              <a:ext uri="{FF2B5EF4-FFF2-40B4-BE49-F238E27FC236}">
                <a16:creationId xmlns:a16="http://schemas.microsoft.com/office/drawing/2014/main" id="{D0700E49-0087-4CA0-88F7-D65D415DEBE1}"/>
              </a:ext>
            </a:extLst>
          </p:cNvPr>
          <p:cNvSpPr>
            <a:spLocks noGrp="1"/>
          </p:cNvSpPr>
          <p:nvPr>
            <p:ph idx="1"/>
          </p:nvPr>
        </p:nvSpPr>
        <p:spPr/>
        <p:txBody>
          <a:bodyPr/>
          <a:lstStyle/>
          <a:p>
            <a:r>
              <a:rPr lang="fr-CA" dirty="0" err="1"/>
              <a:t>Youtube</a:t>
            </a:r>
            <a:r>
              <a:rPr lang="fr-CA" dirty="0"/>
              <a:t> est une plateforme que tous utilise, mais trop peu pense à l'exploiter comme plateforme de formation continue.</a:t>
            </a:r>
          </a:p>
          <a:p>
            <a:endParaRPr lang="fr-CA" dirty="0"/>
          </a:p>
          <a:p>
            <a:r>
              <a:rPr lang="fr-CA" dirty="0"/>
              <a:t>Avant d'investir dans les prochaines plateformes que je vais présenter, prenez toujours le temps de voir le contenu offert.</a:t>
            </a:r>
          </a:p>
          <a:p>
            <a:endParaRPr lang="fr-CA" dirty="0"/>
          </a:p>
          <a:p>
            <a:r>
              <a:rPr lang="fr-CA" dirty="0"/>
              <a:t>Il y a des vidéos plus technique bien sur, mais aussi des capsules ou des professionnels du domaine parle de leur expérience et de ce à quoi vous pouvez vous attendre dans votre emploi. C'est une bonne piste pour faire réduire la tension avant d'entreprendre un nouveau poste.</a:t>
            </a:r>
          </a:p>
        </p:txBody>
      </p:sp>
    </p:spTree>
    <p:extLst>
      <p:ext uri="{BB962C8B-B14F-4D97-AF65-F5344CB8AC3E}">
        <p14:creationId xmlns:p14="http://schemas.microsoft.com/office/powerpoint/2010/main" val="1697985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4409F-DFD4-41BC-86BC-0410132AEEC8}"/>
              </a:ext>
            </a:extLst>
          </p:cNvPr>
          <p:cNvSpPr>
            <a:spLocks noGrp="1"/>
          </p:cNvSpPr>
          <p:nvPr>
            <p:ph type="title"/>
          </p:nvPr>
        </p:nvSpPr>
        <p:spPr/>
        <p:txBody>
          <a:bodyPr/>
          <a:lstStyle/>
          <a:p>
            <a:r>
              <a:rPr lang="fr-CA" dirty="0" err="1"/>
              <a:t>TutorialsPoint</a:t>
            </a:r>
            <a:endParaRPr lang="fr-CA" dirty="0"/>
          </a:p>
        </p:txBody>
      </p:sp>
      <p:sp>
        <p:nvSpPr>
          <p:cNvPr id="3" name="Content Placeholder 2">
            <a:extLst>
              <a:ext uri="{FF2B5EF4-FFF2-40B4-BE49-F238E27FC236}">
                <a16:creationId xmlns:a16="http://schemas.microsoft.com/office/drawing/2014/main" id="{C39B5CC0-26F5-4837-A61A-C34626683C86}"/>
              </a:ext>
            </a:extLst>
          </p:cNvPr>
          <p:cNvSpPr>
            <a:spLocks noGrp="1"/>
          </p:cNvSpPr>
          <p:nvPr>
            <p:ph idx="1"/>
          </p:nvPr>
        </p:nvSpPr>
        <p:spPr/>
        <p:txBody>
          <a:bodyPr/>
          <a:lstStyle/>
          <a:p>
            <a:r>
              <a:rPr lang="fr-CA" dirty="0" err="1"/>
              <a:t>TutorialsPoint</a:t>
            </a:r>
            <a:r>
              <a:rPr lang="fr-CA" dirty="0"/>
              <a:t> (</a:t>
            </a:r>
            <a:r>
              <a:rPr lang="fr-CA" dirty="0">
                <a:hlinkClick r:id="rId2"/>
              </a:rPr>
              <a:t>http://www.tutorialspoint.com/</a:t>
            </a:r>
            <a:r>
              <a:rPr lang="fr-CA" dirty="0"/>
              <a:t>) est une ressource incroyable de formation en ligne complètement gratuite.</a:t>
            </a:r>
          </a:p>
          <a:p>
            <a:endParaRPr lang="fr-CA" dirty="0"/>
          </a:p>
          <a:p>
            <a:r>
              <a:rPr lang="fr-CA" dirty="0"/>
              <a:t>Certain tutoriel ne sont pas mis à jour aussi souvent qu'il le devrait, mais c'est définitivement une ressource à explorer pour s'exposer à une nouvelle technologie qui vous aimeriez apprendre.</a:t>
            </a:r>
          </a:p>
          <a:p>
            <a:endParaRPr lang="fr-CA" dirty="0"/>
          </a:p>
          <a:p>
            <a:r>
              <a:rPr lang="fr-CA" dirty="0" err="1"/>
              <a:t>Tutorialspoint</a:t>
            </a:r>
            <a:r>
              <a:rPr lang="fr-CA" dirty="0"/>
              <a:t> offre également des IDE en ligne qui vous permettent de coder dans pratiquement tous les langages populaire peu importe ou vous vous trouver.</a:t>
            </a:r>
          </a:p>
          <a:p>
            <a:endParaRPr lang="fr-CA" dirty="0"/>
          </a:p>
        </p:txBody>
      </p:sp>
    </p:spTree>
    <p:extLst>
      <p:ext uri="{BB962C8B-B14F-4D97-AF65-F5344CB8AC3E}">
        <p14:creationId xmlns:p14="http://schemas.microsoft.com/office/powerpoint/2010/main" val="3707843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1C56-7A6A-4467-8D6D-30047B2386C4}"/>
              </a:ext>
            </a:extLst>
          </p:cNvPr>
          <p:cNvSpPr>
            <a:spLocks noGrp="1"/>
          </p:cNvSpPr>
          <p:nvPr>
            <p:ph type="title"/>
          </p:nvPr>
        </p:nvSpPr>
        <p:spPr/>
        <p:txBody>
          <a:bodyPr/>
          <a:lstStyle/>
          <a:p>
            <a:r>
              <a:rPr lang="fr-CA" dirty="0" err="1"/>
              <a:t>Udemy</a:t>
            </a:r>
            <a:endParaRPr lang="fr-CA" dirty="0"/>
          </a:p>
        </p:txBody>
      </p:sp>
      <p:sp>
        <p:nvSpPr>
          <p:cNvPr id="3" name="Content Placeholder 2">
            <a:extLst>
              <a:ext uri="{FF2B5EF4-FFF2-40B4-BE49-F238E27FC236}">
                <a16:creationId xmlns:a16="http://schemas.microsoft.com/office/drawing/2014/main" id="{928B3B59-578F-44F8-AD65-91DC714EFCC3}"/>
              </a:ext>
            </a:extLst>
          </p:cNvPr>
          <p:cNvSpPr>
            <a:spLocks noGrp="1"/>
          </p:cNvSpPr>
          <p:nvPr>
            <p:ph idx="1"/>
          </p:nvPr>
        </p:nvSpPr>
        <p:spPr/>
        <p:txBody>
          <a:bodyPr/>
          <a:lstStyle/>
          <a:p>
            <a:r>
              <a:rPr lang="fr-CA" dirty="0" err="1"/>
              <a:t>Udemy</a:t>
            </a:r>
            <a:r>
              <a:rPr lang="fr-CA" dirty="0"/>
              <a:t> (</a:t>
            </a:r>
            <a:r>
              <a:rPr lang="fr-CA" dirty="0">
                <a:hlinkClick r:id="rId2"/>
              </a:rPr>
              <a:t>https://www.udemy.com/</a:t>
            </a:r>
            <a:r>
              <a:rPr lang="fr-CA" dirty="0"/>
              <a:t>) est une plateforme très populaire de cours en ligne</a:t>
            </a:r>
          </a:p>
          <a:p>
            <a:r>
              <a:rPr lang="fr-CA" dirty="0"/>
              <a:t>Elle présente l'avantage que les cours auquel vous êtes inscrit sont disponible "pour toujours" (en théorie).</a:t>
            </a:r>
          </a:p>
          <a:p>
            <a:r>
              <a:rPr lang="fr-CA" dirty="0"/>
              <a:t>Elle présente des prix a 14.99$ par cours, mais ce prix augmente généralement à 18-19$ une fois que vous êtes inscrit.</a:t>
            </a:r>
          </a:p>
          <a:p>
            <a:r>
              <a:rPr lang="fr-CA" dirty="0"/>
              <a:t>Si vous essayer un cours et que vous n'êtes pas satisfait, vous pouvez demander un remboursement dans les 30 premiers jours.</a:t>
            </a:r>
          </a:p>
          <a:p>
            <a:r>
              <a:rPr lang="fr-CA" dirty="0"/>
              <a:t>C'est une bonne plateforme pour quelqu'un qui veut s'approfondir à fond dans une certaine technologie.</a:t>
            </a:r>
          </a:p>
        </p:txBody>
      </p:sp>
    </p:spTree>
    <p:extLst>
      <p:ext uri="{BB962C8B-B14F-4D97-AF65-F5344CB8AC3E}">
        <p14:creationId xmlns:p14="http://schemas.microsoft.com/office/powerpoint/2010/main" val="4020068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EF306-8C44-4E64-8AB6-33D3C499F463}"/>
              </a:ext>
            </a:extLst>
          </p:cNvPr>
          <p:cNvSpPr>
            <a:spLocks noGrp="1"/>
          </p:cNvSpPr>
          <p:nvPr>
            <p:ph type="title"/>
          </p:nvPr>
        </p:nvSpPr>
        <p:spPr/>
        <p:txBody>
          <a:bodyPr/>
          <a:lstStyle/>
          <a:p>
            <a:r>
              <a:rPr lang="fr-CA" dirty="0" err="1"/>
              <a:t>PluralSight</a:t>
            </a:r>
            <a:endParaRPr lang="fr-CA" dirty="0"/>
          </a:p>
        </p:txBody>
      </p:sp>
      <p:sp>
        <p:nvSpPr>
          <p:cNvPr id="3" name="Content Placeholder 2">
            <a:extLst>
              <a:ext uri="{FF2B5EF4-FFF2-40B4-BE49-F238E27FC236}">
                <a16:creationId xmlns:a16="http://schemas.microsoft.com/office/drawing/2014/main" id="{BD67015A-AD7A-4A82-959E-9DD2452CF2AA}"/>
              </a:ext>
            </a:extLst>
          </p:cNvPr>
          <p:cNvSpPr>
            <a:spLocks noGrp="1"/>
          </p:cNvSpPr>
          <p:nvPr>
            <p:ph idx="1"/>
          </p:nvPr>
        </p:nvSpPr>
        <p:spPr/>
        <p:txBody>
          <a:bodyPr/>
          <a:lstStyle/>
          <a:p>
            <a:r>
              <a:rPr lang="fr-CA" dirty="0" err="1"/>
              <a:t>Pluralsight</a:t>
            </a:r>
            <a:r>
              <a:rPr lang="fr-CA" dirty="0"/>
              <a:t> (</a:t>
            </a:r>
            <a:r>
              <a:rPr lang="fr-CA" dirty="0">
                <a:hlinkClick r:id="rId2"/>
              </a:rPr>
              <a:t>http://www.pluralsight.com</a:t>
            </a:r>
            <a:r>
              <a:rPr lang="fr-CA" dirty="0"/>
              <a:t>) est une plateforme de formation vidéo comme </a:t>
            </a:r>
            <a:r>
              <a:rPr lang="fr-CA" dirty="0" err="1"/>
              <a:t>Udemy</a:t>
            </a:r>
            <a:r>
              <a:rPr lang="fr-CA" dirty="0"/>
              <a:t>.</a:t>
            </a:r>
          </a:p>
          <a:p>
            <a:r>
              <a:rPr lang="fr-CA" dirty="0"/>
              <a:t>La différence principale est la méthode de facturation: Il y a un prix fix de 35-40$US par mois mais qui vous permet d'accéder à tous les cours disponible sur la plateforme.</a:t>
            </a:r>
          </a:p>
          <a:p>
            <a:r>
              <a:rPr lang="fr-CA" dirty="0"/>
              <a:t>Les cours sont d'excellente qualité, il est facile d'explorer un peu cours et en essayer un autre si vous ne l'aimer pas, ou de suivre un cours uniquement pour certain module.</a:t>
            </a:r>
          </a:p>
          <a:p>
            <a:r>
              <a:rPr lang="fr-CA" dirty="0"/>
              <a:t>Cette plateforme est idéal comme outil de références pour un environnement de travail très varié.</a:t>
            </a:r>
          </a:p>
          <a:p>
            <a:endParaRPr lang="fr-CA" dirty="0"/>
          </a:p>
        </p:txBody>
      </p:sp>
    </p:spTree>
    <p:extLst>
      <p:ext uri="{BB962C8B-B14F-4D97-AF65-F5344CB8AC3E}">
        <p14:creationId xmlns:p14="http://schemas.microsoft.com/office/powerpoint/2010/main" val="362860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1778</TotalTime>
  <Words>2094</Words>
  <Application>Microsoft Office PowerPoint</Application>
  <PresentationFormat>Grand écran</PresentationFormat>
  <Paragraphs>290</Paragraphs>
  <Slides>55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55</vt:i4>
      </vt:variant>
    </vt:vector>
  </HeadingPairs>
  <TitlesOfParts>
    <vt:vector size="59" baseType="lpstr">
      <vt:lpstr>Arial</vt:lpstr>
      <vt:lpstr>Century Gothic</vt:lpstr>
      <vt:lpstr>Wingdings 3</vt:lpstr>
      <vt:lpstr>Ion</vt:lpstr>
      <vt:lpstr>Transact SQL</vt:lpstr>
      <vt:lpstr>Contenu</vt:lpstr>
      <vt:lpstr>Capsule informative</vt:lpstr>
      <vt:lpstr>Formation continue</vt:lpstr>
      <vt:lpstr>Formation continue</vt:lpstr>
      <vt:lpstr>Youtube</vt:lpstr>
      <vt:lpstr>TutorialsPoint</vt:lpstr>
      <vt:lpstr>Udemy</vt:lpstr>
      <vt:lpstr>PluralSight</vt:lpstr>
      <vt:lpstr>Choix des compétences a développer</vt:lpstr>
      <vt:lpstr>Soft-skills</vt:lpstr>
      <vt:lpstr>Soft-skills</vt:lpstr>
      <vt:lpstr>Soft-skills</vt:lpstr>
      <vt:lpstr>Hard-skills</vt:lpstr>
      <vt:lpstr>Hard-skills</vt:lpstr>
      <vt:lpstr>Hard-skills</vt:lpstr>
      <vt:lpstr>Hard-skills</vt:lpstr>
      <vt:lpstr>Rappel du dernier cours</vt:lpstr>
      <vt:lpstr>Rappel du dernier cours</vt:lpstr>
      <vt:lpstr>Introduction au transact SQL (T-SQL)</vt:lpstr>
      <vt:lpstr>Introduction</vt:lpstr>
      <vt:lpstr>SQL vs TSQL</vt:lpstr>
      <vt:lpstr>Transact SQL</vt:lpstr>
      <vt:lpstr>Introduction aux procédures stockées</vt:lpstr>
      <vt:lpstr>Introduction aux procédures stockées</vt:lpstr>
      <vt:lpstr>Introduction aux procédures stockées</vt:lpstr>
      <vt:lpstr>Introduction aux procédures stockées</vt:lpstr>
      <vt:lpstr>Introduction aux procédures stockées</vt:lpstr>
      <vt:lpstr>Syntaxe de base</vt:lpstr>
      <vt:lpstr>Syntaxe de base</vt:lpstr>
      <vt:lpstr>Procédure stockée avec paramètre</vt:lpstr>
      <vt:lpstr>Procédure stockée avec paramètre</vt:lpstr>
      <vt:lpstr>Syntaxe de procédure stockée paramétrée</vt:lpstr>
      <vt:lpstr>Les fonctions utiles</vt:lpstr>
      <vt:lpstr>Les fonctions utiles</vt:lpstr>
      <vt:lpstr>Les fonctions utiles</vt:lpstr>
      <vt:lpstr>Fonction pour les chaine de caractère</vt:lpstr>
      <vt:lpstr>CONCAT</vt:lpstr>
      <vt:lpstr>REVERSE</vt:lpstr>
      <vt:lpstr>RIGHT, LEFT </vt:lpstr>
      <vt:lpstr>TRIM</vt:lpstr>
      <vt:lpstr>REPLACE</vt:lpstr>
      <vt:lpstr>SUBSTRING</vt:lpstr>
      <vt:lpstr>UPPER/LOWER </vt:lpstr>
      <vt:lpstr>Fonctions pour les valeurs numérique</vt:lpstr>
      <vt:lpstr>Fonctions pour les valeurs numérique</vt:lpstr>
      <vt:lpstr>POWER</vt:lpstr>
      <vt:lpstr>FLOOR / CEILING </vt:lpstr>
      <vt:lpstr>ROUND</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Mageau-Pétrin Alexandre</cp:lastModifiedBy>
  <cp:revision>125</cp:revision>
  <dcterms:created xsi:type="dcterms:W3CDTF">2019-01-03T23:05:02Z</dcterms:created>
  <dcterms:modified xsi:type="dcterms:W3CDTF">2023-01-27T16:38:20Z</dcterms:modified>
</cp:coreProperties>
</file>