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8" r:id="rId2"/>
    <p:sldId id="264" r:id="rId3"/>
    <p:sldId id="383" r:id="rId4"/>
    <p:sldId id="384" r:id="rId5"/>
    <p:sldId id="385" r:id="rId6"/>
    <p:sldId id="386" r:id="rId7"/>
    <p:sldId id="402" r:id="rId8"/>
    <p:sldId id="403" r:id="rId9"/>
    <p:sldId id="387" r:id="rId10"/>
    <p:sldId id="388" r:id="rId11"/>
    <p:sldId id="389" r:id="rId12"/>
    <p:sldId id="390" r:id="rId13"/>
    <p:sldId id="391" r:id="rId14"/>
    <p:sldId id="359" r:id="rId15"/>
    <p:sldId id="401" r:id="rId16"/>
    <p:sldId id="295" r:id="rId17"/>
    <p:sldId id="303" r:id="rId18"/>
    <p:sldId id="363" r:id="rId19"/>
    <p:sldId id="364" r:id="rId20"/>
    <p:sldId id="365" r:id="rId21"/>
    <p:sldId id="366" r:id="rId22"/>
    <p:sldId id="367" r:id="rId23"/>
    <p:sldId id="369" r:id="rId24"/>
    <p:sldId id="404" r:id="rId25"/>
    <p:sldId id="370" r:id="rId26"/>
    <p:sldId id="405" r:id="rId27"/>
    <p:sldId id="371" r:id="rId28"/>
    <p:sldId id="406" r:id="rId29"/>
    <p:sldId id="372" r:id="rId30"/>
    <p:sldId id="434" r:id="rId31"/>
    <p:sldId id="410" r:id="rId32"/>
    <p:sldId id="411" r:id="rId33"/>
    <p:sldId id="412" r:id="rId34"/>
    <p:sldId id="413" r:id="rId35"/>
    <p:sldId id="414" r:id="rId36"/>
    <p:sldId id="415" r:id="rId37"/>
    <p:sldId id="416" r:id="rId38"/>
    <p:sldId id="417" r:id="rId39"/>
    <p:sldId id="418" r:id="rId40"/>
    <p:sldId id="419" r:id="rId41"/>
    <p:sldId id="427" r:id="rId42"/>
    <p:sldId id="421" r:id="rId43"/>
    <p:sldId id="426" r:id="rId44"/>
    <p:sldId id="422" r:id="rId45"/>
    <p:sldId id="423" r:id="rId46"/>
    <p:sldId id="430" r:id="rId47"/>
    <p:sldId id="431" r:id="rId48"/>
    <p:sldId id="424" r:id="rId49"/>
    <p:sldId id="428" r:id="rId50"/>
    <p:sldId id="429" r:id="rId51"/>
    <p:sldId id="425" r:id="rId52"/>
    <p:sldId id="373" r:id="rId53"/>
    <p:sldId id="409" r:id="rId54"/>
    <p:sldId id="432" r:id="rId55"/>
    <p:sldId id="433" r:id="rId56"/>
    <p:sldId id="407" r:id="rId57"/>
    <p:sldId id="408" r:id="rId58"/>
    <p:sldId id="330" r:id="rId59"/>
    <p:sldId id="322" r:id="rId60"/>
    <p:sldId id="294" r:id="rId61"/>
    <p:sldId id="298" r:id="rId62"/>
    <p:sldId id="323" r:id="rId63"/>
    <p:sldId id="324" r:id="rId6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7" d="100"/>
          <a:sy n="77" d="100"/>
        </p:scale>
        <p:origin x="240"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2019-10-21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1396025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2FB3C1-3D71-481E-9898-EF100A2FF7C8}" type="datetimeFigureOut">
              <a:rPr lang="fr-CA" smtClean="0"/>
              <a:t>2019-10-21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649315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2019-10-21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2499787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2019-10-21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‹N°›</a:t>
            </a:fld>
            <a:endParaRPr lang="fr-CA"/>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68172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2019-10-21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3710507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FB3C1-3D71-481E-9898-EF100A2FF7C8}" type="datetimeFigureOut">
              <a:rPr lang="fr-CA" smtClean="0"/>
              <a:t>2019-10-21</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805877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FB3C1-3D71-481E-9898-EF100A2FF7C8}" type="datetimeFigureOut">
              <a:rPr lang="fr-CA" smtClean="0"/>
              <a:t>2019-10-21</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2379842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2019-10-21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21459915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2019-10-21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492256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2019-10-21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2424004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2019-10-21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3366077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2FB3C1-3D71-481E-9898-EF100A2FF7C8}" type="datetimeFigureOut">
              <a:rPr lang="fr-CA" smtClean="0"/>
              <a:t>2019-10-21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3971536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2FB3C1-3D71-481E-9898-EF100A2FF7C8}" type="datetimeFigureOut">
              <a:rPr lang="fr-CA" smtClean="0"/>
              <a:t>2019-10-21</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2578643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E2FB3C1-3D71-481E-9898-EF100A2FF7C8}" type="datetimeFigureOut">
              <a:rPr lang="fr-CA" smtClean="0"/>
              <a:t>2019-10-21</a:t>
            </a:fld>
            <a:endParaRPr lang="fr-CA"/>
          </a:p>
        </p:txBody>
      </p:sp>
      <p:sp>
        <p:nvSpPr>
          <p:cNvPr id="5" name="Footer Placeholder 3"/>
          <p:cNvSpPr>
            <a:spLocks noGrp="1"/>
          </p:cNvSpPr>
          <p:nvPr>
            <p:ph type="ftr" sz="quarter" idx="11"/>
          </p:nvPr>
        </p:nvSpPr>
        <p:spPr/>
        <p:txBody>
          <a:bodyPr/>
          <a:lstStyle/>
          <a:p>
            <a:endParaRPr lang="fr-CA"/>
          </a:p>
        </p:txBody>
      </p:sp>
      <p:sp>
        <p:nvSpPr>
          <p:cNvPr id="6" name="Slide Number Placeholder 4"/>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4155589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E2FB3C1-3D71-481E-9898-EF100A2FF7C8}" type="datetimeFigureOut">
              <a:rPr lang="fr-CA" smtClean="0"/>
              <a:t>2019-10-21</a:t>
            </a:fld>
            <a:endParaRPr lang="fr-CA"/>
          </a:p>
        </p:txBody>
      </p:sp>
      <p:sp>
        <p:nvSpPr>
          <p:cNvPr id="5" name="Footer Placeholder 2"/>
          <p:cNvSpPr>
            <a:spLocks noGrp="1"/>
          </p:cNvSpPr>
          <p:nvPr>
            <p:ph type="ftr" sz="quarter" idx="11"/>
          </p:nvPr>
        </p:nvSpPr>
        <p:spPr/>
        <p:txBody>
          <a:bodyPr/>
          <a:lstStyle/>
          <a:p>
            <a:endParaRPr lang="fr-CA"/>
          </a:p>
        </p:txBody>
      </p:sp>
      <p:sp>
        <p:nvSpPr>
          <p:cNvPr id="6" name="Slide Number Placeholder 3"/>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3749043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E2FB3C1-3D71-481E-9898-EF100A2FF7C8}" type="datetimeFigureOut">
              <a:rPr lang="fr-CA" smtClean="0"/>
              <a:t>2019-10-21</a:t>
            </a:fld>
            <a:endParaRPr lang="fr-CA"/>
          </a:p>
        </p:txBody>
      </p:sp>
      <p:sp>
        <p:nvSpPr>
          <p:cNvPr id="5" name="Footer Placeholder 5"/>
          <p:cNvSpPr>
            <a:spLocks noGrp="1"/>
          </p:cNvSpPr>
          <p:nvPr>
            <p:ph type="ftr" sz="quarter" idx="11"/>
          </p:nvPr>
        </p:nvSpPr>
        <p:spPr/>
        <p:txBody>
          <a:bodyPr/>
          <a:lstStyle/>
          <a:p>
            <a:endParaRPr lang="fr-CA"/>
          </a:p>
        </p:txBody>
      </p:sp>
      <p:sp>
        <p:nvSpPr>
          <p:cNvPr id="6" name="Slide Number Placeholder 6"/>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3136946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2FB3C1-3D71-481E-9898-EF100A2FF7C8}" type="datetimeFigureOut">
              <a:rPr lang="fr-CA" smtClean="0"/>
              <a:t>2019-10-21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‹N°›</a:t>
            </a:fld>
            <a:endParaRPr lang="fr-CA"/>
          </a:p>
        </p:txBody>
      </p:sp>
    </p:spTree>
    <p:extLst>
      <p:ext uri="{BB962C8B-B14F-4D97-AF65-F5344CB8AC3E}">
        <p14:creationId xmlns:p14="http://schemas.microsoft.com/office/powerpoint/2010/main" val="3199719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E2FB3C1-3D71-481E-9898-EF100A2FF7C8}" type="datetimeFigureOut">
              <a:rPr lang="fr-CA" smtClean="0"/>
              <a:t>2019-10-21</a:t>
            </a:fld>
            <a:endParaRPr lang="fr-C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CA"/>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069B04C-3768-46FD-A802-5AD0E60F61EB}" type="slidenum">
              <a:rPr lang="fr-CA" smtClean="0"/>
              <a:t>‹N°›</a:t>
            </a:fld>
            <a:endParaRPr lang="fr-CA"/>
          </a:p>
        </p:txBody>
      </p:sp>
    </p:spTree>
    <p:extLst>
      <p:ext uri="{BB962C8B-B14F-4D97-AF65-F5344CB8AC3E}">
        <p14:creationId xmlns:p14="http://schemas.microsoft.com/office/powerpoint/2010/main" val="198999288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emplois.gc.ca/"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www.techonthenet.com/sql_server/foreign_keys/foreign_delete.php" TargetMode="External"/><Relationship Id="rId2" Type="http://schemas.openxmlformats.org/officeDocument/2006/relationships/hyperlink" Target="https://www.sqlteam.com/articles/using-set-null-and-set-default-with-foreign-key-constraints" TargetMode="External"/><Relationship Id="rId1" Type="http://schemas.openxmlformats.org/officeDocument/2006/relationships/slideLayout" Target="../slideLayouts/slideLayout2.xml"/><Relationship Id="rId4" Type="http://schemas.openxmlformats.org/officeDocument/2006/relationships/hyperlink" Target="https://www.sqlshack.com/commonly-used-sql-server-constraints-foreign-key-check-default/"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BFBBB-75A4-48A8-BF4D-1A422686C130}"/>
              </a:ext>
            </a:extLst>
          </p:cNvPr>
          <p:cNvSpPr>
            <a:spLocks noGrp="1"/>
          </p:cNvSpPr>
          <p:nvPr>
            <p:ph type="ctrTitle"/>
          </p:nvPr>
        </p:nvSpPr>
        <p:spPr/>
        <p:txBody>
          <a:bodyPr/>
          <a:lstStyle/>
          <a:p>
            <a:r>
              <a:rPr lang="fr-CA" dirty="0"/>
              <a:t>Mécanisme d'intégrité des données</a:t>
            </a:r>
          </a:p>
        </p:txBody>
      </p:sp>
      <p:sp>
        <p:nvSpPr>
          <p:cNvPr id="3" name="Subtitle 2">
            <a:extLst>
              <a:ext uri="{FF2B5EF4-FFF2-40B4-BE49-F238E27FC236}">
                <a16:creationId xmlns:a16="http://schemas.microsoft.com/office/drawing/2014/main" id="{E874DFCA-810D-41A7-A7A0-9BDC978D0492}"/>
              </a:ext>
            </a:extLst>
          </p:cNvPr>
          <p:cNvSpPr>
            <a:spLocks noGrp="1"/>
          </p:cNvSpPr>
          <p:nvPr>
            <p:ph type="subTitle" idx="1"/>
          </p:nvPr>
        </p:nvSpPr>
        <p:spPr/>
        <p:txBody>
          <a:bodyPr/>
          <a:lstStyle/>
          <a:p>
            <a:endParaRPr lang="fr-CA"/>
          </a:p>
        </p:txBody>
      </p:sp>
    </p:spTree>
    <p:extLst>
      <p:ext uri="{BB962C8B-B14F-4D97-AF65-F5344CB8AC3E}">
        <p14:creationId xmlns:p14="http://schemas.microsoft.com/office/powerpoint/2010/main" val="175308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CF797-5E58-495A-834D-3250AE1332A1}"/>
              </a:ext>
            </a:extLst>
          </p:cNvPr>
          <p:cNvSpPr>
            <a:spLocks noGrp="1"/>
          </p:cNvSpPr>
          <p:nvPr>
            <p:ph type="title"/>
          </p:nvPr>
        </p:nvSpPr>
        <p:spPr/>
        <p:txBody>
          <a:bodyPr/>
          <a:lstStyle/>
          <a:p>
            <a:r>
              <a:rPr lang="fr-CA" dirty="0"/>
              <a:t>Test de langue</a:t>
            </a:r>
          </a:p>
        </p:txBody>
      </p:sp>
      <p:sp>
        <p:nvSpPr>
          <p:cNvPr id="3" name="Content Placeholder 2">
            <a:extLst>
              <a:ext uri="{FF2B5EF4-FFF2-40B4-BE49-F238E27FC236}">
                <a16:creationId xmlns:a16="http://schemas.microsoft.com/office/drawing/2014/main" id="{4D85728B-CE85-4E24-BE23-DDB3E97F4A5A}"/>
              </a:ext>
            </a:extLst>
          </p:cNvPr>
          <p:cNvSpPr>
            <a:spLocks noGrp="1"/>
          </p:cNvSpPr>
          <p:nvPr>
            <p:ph idx="1"/>
          </p:nvPr>
        </p:nvSpPr>
        <p:spPr/>
        <p:txBody>
          <a:bodyPr/>
          <a:lstStyle/>
          <a:p>
            <a:r>
              <a:rPr lang="fr-CA" dirty="0"/>
              <a:t>Vous serez évaluer sur trois éléments</a:t>
            </a:r>
          </a:p>
          <a:p>
            <a:pPr lvl="1"/>
            <a:r>
              <a:rPr lang="fr-CA" dirty="0"/>
              <a:t>Conversation orale</a:t>
            </a:r>
          </a:p>
          <a:p>
            <a:pPr lvl="1"/>
            <a:r>
              <a:rPr lang="fr-CA" dirty="0"/>
              <a:t>Compréhension de lecture (Choix de réponse)</a:t>
            </a:r>
          </a:p>
          <a:p>
            <a:pPr lvl="1"/>
            <a:r>
              <a:rPr lang="fr-CA" dirty="0"/>
              <a:t>Expression écrite (Choix de réponse)</a:t>
            </a:r>
          </a:p>
          <a:p>
            <a:endParaRPr lang="fr-CA" dirty="0"/>
          </a:p>
          <a:p>
            <a:r>
              <a:rPr lang="fr-CA" dirty="0"/>
              <a:t>Pour chacun, vous pouvez avoir 4 résultats possible:</a:t>
            </a:r>
          </a:p>
          <a:p>
            <a:pPr lvl="1"/>
            <a:r>
              <a:rPr lang="fr-CA" dirty="0"/>
              <a:t>A : Connaissance de base</a:t>
            </a:r>
          </a:p>
          <a:p>
            <a:pPr lvl="1"/>
            <a:r>
              <a:rPr lang="fr-CA" dirty="0"/>
              <a:t>B : Bilingue</a:t>
            </a:r>
          </a:p>
          <a:p>
            <a:pPr lvl="1"/>
            <a:r>
              <a:rPr lang="fr-CA" dirty="0"/>
              <a:t>C : Bilingue avancé</a:t>
            </a:r>
          </a:p>
          <a:p>
            <a:pPr lvl="1"/>
            <a:r>
              <a:rPr lang="fr-CA" dirty="0"/>
              <a:t>E : </a:t>
            </a:r>
            <a:r>
              <a:rPr lang="fr-CA" dirty="0" err="1"/>
              <a:t>Excempté</a:t>
            </a:r>
            <a:r>
              <a:rPr lang="fr-CA" dirty="0"/>
              <a:t> à vie de devoir refaire le test</a:t>
            </a:r>
          </a:p>
        </p:txBody>
      </p:sp>
    </p:spTree>
    <p:extLst>
      <p:ext uri="{BB962C8B-B14F-4D97-AF65-F5344CB8AC3E}">
        <p14:creationId xmlns:p14="http://schemas.microsoft.com/office/powerpoint/2010/main" val="3777367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3BD4D-52E3-4E82-B909-06CCED7F0E1B}"/>
              </a:ext>
            </a:extLst>
          </p:cNvPr>
          <p:cNvSpPr>
            <a:spLocks noGrp="1"/>
          </p:cNvSpPr>
          <p:nvPr>
            <p:ph type="title"/>
          </p:nvPr>
        </p:nvSpPr>
        <p:spPr/>
        <p:txBody>
          <a:bodyPr/>
          <a:lstStyle/>
          <a:p>
            <a:r>
              <a:rPr lang="fr-CA" dirty="0"/>
              <a:t>CV</a:t>
            </a:r>
          </a:p>
        </p:txBody>
      </p:sp>
      <p:sp>
        <p:nvSpPr>
          <p:cNvPr id="3" name="Content Placeholder 2">
            <a:extLst>
              <a:ext uri="{FF2B5EF4-FFF2-40B4-BE49-F238E27FC236}">
                <a16:creationId xmlns:a16="http://schemas.microsoft.com/office/drawing/2014/main" id="{37669492-D39F-4AB2-8046-061908D9C0D6}"/>
              </a:ext>
            </a:extLst>
          </p:cNvPr>
          <p:cNvSpPr>
            <a:spLocks noGrp="1"/>
          </p:cNvSpPr>
          <p:nvPr>
            <p:ph idx="1"/>
          </p:nvPr>
        </p:nvSpPr>
        <p:spPr/>
        <p:txBody>
          <a:bodyPr>
            <a:normAutofit lnSpcReduction="10000"/>
          </a:bodyPr>
          <a:lstStyle/>
          <a:p>
            <a:r>
              <a:rPr lang="fr-CA" dirty="0"/>
              <a:t>Le CV doit contenir toute l'information demandée</a:t>
            </a:r>
          </a:p>
          <a:p>
            <a:pPr lvl="1"/>
            <a:r>
              <a:rPr lang="fr-CA" dirty="0"/>
              <a:t>Expérience de travail</a:t>
            </a:r>
          </a:p>
          <a:p>
            <a:pPr lvl="1"/>
            <a:r>
              <a:rPr lang="fr-CA" dirty="0"/>
              <a:t>Scolarité</a:t>
            </a:r>
          </a:p>
          <a:p>
            <a:pPr lvl="1"/>
            <a:r>
              <a:rPr lang="fr-CA" dirty="0"/>
              <a:t>etc.</a:t>
            </a:r>
          </a:p>
          <a:p>
            <a:pPr lvl="1"/>
            <a:endParaRPr lang="fr-CA" dirty="0"/>
          </a:p>
          <a:p>
            <a:r>
              <a:rPr lang="fr-CA" dirty="0"/>
              <a:t>N'essayer pas d'être original dans la présentation, indiquer exactement ce que c'est.</a:t>
            </a:r>
          </a:p>
          <a:p>
            <a:r>
              <a:rPr lang="fr-CA" dirty="0"/>
              <a:t>Certain site demande de copier votre CV en format texte. Prévoir une version texte (non-formaté) pour l'inclure plus facilement.</a:t>
            </a:r>
          </a:p>
          <a:p>
            <a:r>
              <a:rPr lang="fr-CA" dirty="0"/>
              <a:t>Dans plusieurs cas, le CV et la lettre de présentation doit être soumis indépendamment.</a:t>
            </a:r>
          </a:p>
          <a:p>
            <a:endParaRPr lang="fr-CA" dirty="0"/>
          </a:p>
        </p:txBody>
      </p:sp>
    </p:spTree>
    <p:extLst>
      <p:ext uri="{BB962C8B-B14F-4D97-AF65-F5344CB8AC3E}">
        <p14:creationId xmlns:p14="http://schemas.microsoft.com/office/powerpoint/2010/main" val="210283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4203B-42C9-4FD6-B7F3-B7E83E9B4387}"/>
              </a:ext>
            </a:extLst>
          </p:cNvPr>
          <p:cNvSpPr>
            <a:spLocks noGrp="1"/>
          </p:cNvSpPr>
          <p:nvPr>
            <p:ph type="title"/>
          </p:nvPr>
        </p:nvSpPr>
        <p:spPr/>
        <p:txBody>
          <a:bodyPr/>
          <a:lstStyle/>
          <a:p>
            <a:r>
              <a:rPr lang="fr-CA" dirty="0"/>
              <a:t>Test technique</a:t>
            </a:r>
          </a:p>
        </p:txBody>
      </p:sp>
      <p:sp>
        <p:nvSpPr>
          <p:cNvPr id="3" name="Content Placeholder 2">
            <a:extLst>
              <a:ext uri="{FF2B5EF4-FFF2-40B4-BE49-F238E27FC236}">
                <a16:creationId xmlns:a16="http://schemas.microsoft.com/office/drawing/2014/main" id="{58FB2989-9770-41E3-ADE8-FAC323775444}"/>
              </a:ext>
            </a:extLst>
          </p:cNvPr>
          <p:cNvSpPr>
            <a:spLocks noGrp="1"/>
          </p:cNvSpPr>
          <p:nvPr>
            <p:ph idx="1"/>
          </p:nvPr>
        </p:nvSpPr>
        <p:spPr/>
        <p:txBody>
          <a:bodyPr/>
          <a:lstStyle/>
          <a:p>
            <a:r>
              <a:rPr lang="fr-CA" dirty="0"/>
              <a:t>Les tests techniques sont des tests théoriques et pratiques concernant la programmation.</a:t>
            </a:r>
          </a:p>
          <a:p>
            <a:r>
              <a:rPr lang="fr-CA" dirty="0"/>
              <a:t>Assurez-vous de bien comprendre</a:t>
            </a:r>
          </a:p>
          <a:p>
            <a:pPr lvl="1"/>
            <a:r>
              <a:rPr lang="fr-CA" dirty="0"/>
              <a:t>Les concepts du langage (Héritage, polymorphisme, etc.)</a:t>
            </a:r>
          </a:p>
          <a:p>
            <a:pPr lvl="1"/>
            <a:r>
              <a:rPr lang="fr-CA" dirty="0"/>
              <a:t>Les librairies standards</a:t>
            </a:r>
          </a:p>
          <a:p>
            <a:pPr lvl="1"/>
            <a:r>
              <a:rPr lang="fr-CA" dirty="0"/>
              <a:t>Les structures de données</a:t>
            </a:r>
          </a:p>
          <a:p>
            <a:pPr lvl="1"/>
            <a:r>
              <a:rPr lang="fr-CA" dirty="0"/>
              <a:t>Les patrons de conception (Design pattern)</a:t>
            </a:r>
          </a:p>
          <a:p>
            <a:endParaRPr lang="fr-CA" dirty="0"/>
          </a:p>
        </p:txBody>
      </p:sp>
    </p:spTree>
    <p:extLst>
      <p:ext uri="{BB962C8B-B14F-4D97-AF65-F5344CB8AC3E}">
        <p14:creationId xmlns:p14="http://schemas.microsoft.com/office/powerpoint/2010/main" val="2117305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37E8E-440F-4A64-966E-914F5353774D}"/>
              </a:ext>
            </a:extLst>
          </p:cNvPr>
          <p:cNvSpPr>
            <a:spLocks noGrp="1"/>
          </p:cNvSpPr>
          <p:nvPr>
            <p:ph type="title"/>
          </p:nvPr>
        </p:nvSpPr>
        <p:spPr/>
        <p:txBody>
          <a:bodyPr/>
          <a:lstStyle/>
          <a:p>
            <a:r>
              <a:rPr lang="fr-CA" dirty="0"/>
              <a:t>Entrevue de compétence</a:t>
            </a:r>
          </a:p>
        </p:txBody>
      </p:sp>
      <p:sp>
        <p:nvSpPr>
          <p:cNvPr id="3" name="Content Placeholder 2">
            <a:extLst>
              <a:ext uri="{FF2B5EF4-FFF2-40B4-BE49-F238E27FC236}">
                <a16:creationId xmlns:a16="http://schemas.microsoft.com/office/drawing/2014/main" id="{3BD8C3DA-43E7-4917-8193-D9ABB13A36A3}"/>
              </a:ext>
            </a:extLst>
          </p:cNvPr>
          <p:cNvSpPr>
            <a:spLocks noGrp="1"/>
          </p:cNvSpPr>
          <p:nvPr>
            <p:ph idx="1"/>
          </p:nvPr>
        </p:nvSpPr>
        <p:spPr/>
        <p:txBody>
          <a:bodyPr/>
          <a:lstStyle/>
          <a:p>
            <a:r>
              <a:rPr lang="fr-CA" dirty="0"/>
              <a:t>Les entrevue de compétence cherche à évaluer vos "Soft </a:t>
            </a:r>
            <a:r>
              <a:rPr lang="fr-CA" dirty="0" err="1"/>
              <a:t>Skills</a:t>
            </a:r>
            <a:r>
              <a:rPr lang="fr-CA" dirty="0"/>
              <a:t>" (Compétences personnelles)</a:t>
            </a:r>
          </a:p>
          <a:p>
            <a:r>
              <a:rPr lang="fr-CA" dirty="0"/>
              <a:t>Ca peut être par exemple:</a:t>
            </a:r>
          </a:p>
          <a:p>
            <a:pPr lvl="1"/>
            <a:r>
              <a:rPr lang="fr-CA" dirty="0"/>
              <a:t>Travail d'équipe, sens de l'initiative, rigueur, etc.</a:t>
            </a:r>
          </a:p>
          <a:p>
            <a:pPr lvl="1"/>
            <a:endParaRPr lang="fr-CA" dirty="0"/>
          </a:p>
          <a:p>
            <a:r>
              <a:rPr lang="fr-CA" dirty="0"/>
              <a:t>Votre réponse doit durée environ 5 minutes et suivre la formule SAR</a:t>
            </a:r>
          </a:p>
          <a:p>
            <a:pPr lvl="1"/>
            <a:r>
              <a:rPr lang="fr-CA" dirty="0"/>
              <a:t>Situation: Quel est le contexte?</a:t>
            </a:r>
          </a:p>
          <a:p>
            <a:pPr lvl="1"/>
            <a:r>
              <a:rPr lang="fr-CA" dirty="0"/>
              <a:t>Action : Qu'avez-vous fait pour démontrer la compétence?</a:t>
            </a:r>
          </a:p>
          <a:p>
            <a:pPr lvl="1"/>
            <a:r>
              <a:rPr lang="fr-CA" dirty="0"/>
              <a:t>Résultat: Qu'est-ce qui s'est produit suite à vos actions?</a:t>
            </a:r>
          </a:p>
          <a:p>
            <a:endParaRPr lang="fr-CA" dirty="0"/>
          </a:p>
        </p:txBody>
      </p:sp>
    </p:spTree>
    <p:extLst>
      <p:ext uri="{BB962C8B-B14F-4D97-AF65-F5344CB8AC3E}">
        <p14:creationId xmlns:p14="http://schemas.microsoft.com/office/powerpoint/2010/main" val="24601942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5777" y="2625466"/>
            <a:ext cx="9404723" cy="1400530"/>
          </a:xfrm>
        </p:spPr>
        <p:txBody>
          <a:bodyPr/>
          <a:lstStyle/>
          <a:p>
            <a:r>
              <a:rPr lang="en-US" dirty="0"/>
              <a:t>Rappel du dernier </a:t>
            </a:r>
            <a:r>
              <a:rPr lang="en-US" dirty="0" err="1"/>
              <a:t>cours</a:t>
            </a:r>
            <a:endParaRPr lang="en-US" dirty="0"/>
          </a:p>
        </p:txBody>
      </p:sp>
    </p:spTree>
    <p:extLst>
      <p:ext uri="{BB962C8B-B14F-4D97-AF65-F5344CB8AC3E}">
        <p14:creationId xmlns:p14="http://schemas.microsoft.com/office/powerpoint/2010/main" val="1477821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DD373-E4C8-4532-A136-CBBDC55A9AA0}"/>
              </a:ext>
            </a:extLst>
          </p:cNvPr>
          <p:cNvSpPr>
            <a:spLocks noGrp="1"/>
          </p:cNvSpPr>
          <p:nvPr>
            <p:ph type="title"/>
          </p:nvPr>
        </p:nvSpPr>
        <p:spPr/>
        <p:txBody>
          <a:bodyPr/>
          <a:lstStyle/>
          <a:p>
            <a:r>
              <a:rPr lang="fr-CA" dirty="0"/>
              <a:t>Rappel </a:t>
            </a:r>
            <a:r>
              <a:rPr lang="fr-CA"/>
              <a:t>du dernier cours</a:t>
            </a:r>
          </a:p>
        </p:txBody>
      </p:sp>
      <p:sp>
        <p:nvSpPr>
          <p:cNvPr id="3" name="Content Placeholder 2">
            <a:extLst>
              <a:ext uri="{FF2B5EF4-FFF2-40B4-BE49-F238E27FC236}">
                <a16:creationId xmlns:a16="http://schemas.microsoft.com/office/drawing/2014/main" id="{F9DBF6C3-E52A-4CA3-998C-F2A18DBA45AB}"/>
              </a:ext>
            </a:extLst>
          </p:cNvPr>
          <p:cNvSpPr>
            <a:spLocks noGrp="1"/>
          </p:cNvSpPr>
          <p:nvPr>
            <p:ph idx="1"/>
          </p:nvPr>
        </p:nvSpPr>
        <p:spPr/>
        <p:txBody>
          <a:bodyPr/>
          <a:lstStyle/>
          <a:p>
            <a:r>
              <a:rPr lang="fr-CA" dirty="0"/>
              <a:t>Au dernier cours, nous avons vu:</a:t>
            </a:r>
          </a:p>
          <a:p>
            <a:pPr lvl="1"/>
            <a:r>
              <a:rPr lang="fr-CA" dirty="0"/>
              <a:t>Comment optimiser une base de données avec les index</a:t>
            </a:r>
          </a:p>
          <a:p>
            <a:pPr lvl="1"/>
            <a:r>
              <a:rPr lang="fr-CA" dirty="0"/>
              <a:t>Utiliser des fonctions d'agrégation dans les opérations SELECT (MAX, MIN, AVG, etc.) </a:t>
            </a:r>
          </a:p>
        </p:txBody>
      </p:sp>
    </p:spTree>
    <p:extLst>
      <p:ext uri="{BB962C8B-B14F-4D97-AF65-F5344CB8AC3E}">
        <p14:creationId xmlns:p14="http://schemas.microsoft.com/office/powerpoint/2010/main" val="2655424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5777" y="2625466"/>
            <a:ext cx="9404723" cy="1400530"/>
          </a:xfrm>
        </p:spPr>
        <p:txBody>
          <a:bodyPr/>
          <a:lstStyle/>
          <a:p>
            <a:r>
              <a:rPr lang="en-US" dirty="0"/>
              <a:t>Introduction à </a:t>
            </a:r>
            <a:r>
              <a:rPr lang="en-US" dirty="0" err="1"/>
              <a:t>l'intégrité</a:t>
            </a:r>
            <a:r>
              <a:rPr lang="en-US" dirty="0"/>
              <a:t> des </a:t>
            </a:r>
            <a:r>
              <a:rPr lang="en-US" dirty="0" err="1"/>
              <a:t>données</a:t>
            </a:r>
            <a:endParaRPr lang="en-US" dirty="0"/>
          </a:p>
        </p:txBody>
      </p:sp>
    </p:spTree>
    <p:extLst>
      <p:ext uri="{BB962C8B-B14F-4D97-AF65-F5344CB8AC3E}">
        <p14:creationId xmlns:p14="http://schemas.microsoft.com/office/powerpoint/2010/main" val="3722327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357F4-95FD-4DB0-8AC4-A9BD04206CA8}"/>
              </a:ext>
            </a:extLst>
          </p:cNvPr>
          <p:cNvSpPr>
            <a:spLocks noGrp="1"/>
          </p:cNvSpPr>
          <p:nvPr>
            <p:ph type="title"/>
          </p:nvPr>
        </p:nvSpPr>
        <p:spPr/>
        <p:txBody>
          <a:bodyPr/>
          <a:lstStyle/>
          <a:p>
            <a:r>
              <a:rPr lang="fr-CA" dirty="0"/>
              <a:t>Introduction</a:t>
            </a:r>
          </a:p>
        </p:txBody>
      </p:sp>
      <p:sp>
        <p:nvSpPr>
          <p:cNvPr id="3" name="Content Placeholder 2">
            <a:extLst>
              <a:ext uri="{FF2B5EF4-FFF2-40B4-BE49-F238E27FC236}">
                <a16:creationId xmlns:a16="http://schemas.microsoft.com/office/drawing/2014/main" id="{A6E50B6D-AF72-4F89-BCA4-4420AB1F59C8}"/>
              </a:ext>
            </a:extLst>
          </p:cNvPr>
          <p:cNvSpPr>
            <a:spLocks noGrp="1"/>
          </p:cNvSpPr>
          <p:nvPr>
            <p:ph idx="1"/>
          </p:nvPr>
        </p:nvSpPr>
        <p:spPr/>
        <p:txBody>
          <a:bodyPr>
            <a:normAutofit lnSpcReduction="10000"/>
          </a:bodyPr>
          <a:lstStyle/>
          <a:p>
            <a:r>
              <a:rPr lang="fr-CA" dirty="0"/>
              <a:t>Nous avons parlé précédemment qu'une base de données relationnelles respecte les </a:t>
            </a:r>
            <a:r>
              <a:rPr lang="fr-CA" dirty="0" err="1"/>
              <a:t>propritétés</a:t>
            </a:r>
            <a:r>
              <a:rPr lang="fr-CA" dirty="0"/>
              <a:t> ACID.</a:t>
            </a:r>
          </a:p>
          <a:p>
            <a:endParaRPr lang="fr-CA" dirty="0"/>
          </a:p>
          <a:p>
            <a:r>
              <a:rPr lang="fr-CA" dirty="0"/>
              <a:t>La propriété de Cohérence (C) signifie qu'on ne soit pas permettre transaction qui rendrait nos données incohérentes.</a:t>
            </a:r>
          </a:p>
          <a:p>
            <a:endParaRPr lang="fr-CA" dirty="0"/>
          </a:p>
          <a:p>
            <a:r>
              <a:rPr lang="fr-CA" dirty="0"/>
              <a:t>Bien sur, il faut avoir un moyen de définir quelles règles doivent être observées par notre système de base de données afin de déterminer si une transaction est légale ou non.</a:t>
            </a:r>
          </a:p>
          <a:p>
            <a:endParaRPr lang="fr-CA" dirty="0"/>
          </a:p>
          <a:p>
            <a:r>
              <a:rPr lang="fr-CA" dirty="0"/>
              <a:t>Ce mécanisme s'appelle "Contrainte".</a:t>
            </a:r>
          </a:p>
        </p:txBody>
      </p:sp>
    </p:spTree>
    <p:extLst>
      <p:ext uri="{BB962C8B-B14F-4D97-AF65-F5344CB8AC3E}">
        <p14:creationId xmlns:p14="http://schemas.microsoft.com/office/powerpoint/2010/main" val="2455909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nvPr>
        </p:nvSpPr>
        <p:spPr>
          <a:xfrm>
            <a:off x="726010" y="2728735"/>
            <a:ext cx="9404723" cy="1400530"/>
          </a:xfrm>
        </p:spPr>
        <p:txBody>
          <a:bodyPr/>
          <a:lstStyle/>
          <a:p>
            <a:r>
              <a:rPr lang="fr-CA" dirty="0"/>
              <a:t>Les contraintes</a:t>
            </a:r>
          </a:p>
        </p:txBody>
      </p:sp>
    </p:spTree>
    <p:extLst>
      <p:ext uri="{BB962C8B-B14F-4D97-AF65-F5344CB8AC3E}">
        <p14:creationId xmlns:p14="http://schemas.microsoft.com/office/powerpoint/2010/main" val="1216641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C8C6D-83A9-4F29-A97B-6709428AB41A}"/>
              </a:ext>
            </a:extLst>
          </p:cNvPr>
          <p:cNvSpPr>
            <a:spLocks noGrp="1"/>
          </p:cNvSpPr>
          <p:nvPr>
            <p:ph type="title"/>
          </p:nvPr>
        </p:nvSpPr>
        <p:spPr/>
        <p:txBody>
          <a:bodyPr/>
          <a:lstStyle/>
          <a:p>
            <a:r>
              <a:rPr lang="fr-CA" dirty="0"/>
              <a:t>Les contraintes</a:t>
            </a:r>
          </a:p>
        </p:txBody>
      </p:sp>
      <p:sp>
        <p:nvSpPr>
          <p:cNvPr id="3" name="Content Placeholder 2">
            <a:extLst>
              <a:ext uri="{FF2B5EF4-FFF2-40B4-BE49-F238E27FC236}">
                <a16:creationId xmlns:a16="http://schemas.microsoft.com/office/drawing/2014/main" id="{519DAD33-466F-4456-95CA-1404CFFFEDC2}"/>
              </a:ext>
            </a:extLst>
          </p:cNvPr>
          <p:cNvSpPr>
            <a:spLocks noGrp="1"/>
          </p:cNvSpPr>
          <p:nvPr>
            <p:ph idx="1"/>
          </p:nvPr>
        </p:nvSpPr>
        <p:spPr/>
        <p:txBody>
          <a:bodyPr/>
          <a:lstStyle/>
          <a:p>
            <a:r>
              <a:rPr lang="fr-CA" dirty="0"/>
              <a:t>Les contraintes joue un rôle essentiel dans la protection des données.</a:t>
            </a:r>
          </a:p>
          <a:p>
            <a:r>
              <a:rPr lang="fr-CA" dirty="0"/>
              <a:t>Elles sont le mécanismes qui permettent de mettre en place des protections qui empêche d'effectuer des transactions erronées sur les données.</a:t>
            </a:r>
          </a:p>
        </p:txBody>
      </p:sp>
    </p:spTree>
    <p:extLst>
      <p:ext uri="{BB962C8B-B14F-4D97-AF65-F5344CB8AC3E}">
        <p14:creationId xmlns:p14="http://schemas.microsoft.com/office/powerpoint/2010/main" val="2408788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58735-7A47-4FD3-817E-B8DD3BECA3E2}"/>
              </a:ext>
            </a:extLst>
          </p:cNvPr>
          <p:cNvSpPr>
            <a:spLocks noGrp="1"/>
          </p:cNvSpPr>
          <p:nvPr>
            <p:ph type="title"/>
          </p:nvPr>
        </p:nvSpPr>
        <p:spPr/>
        <p:txBody>
          <a:bodyPr/>
          <a:lstStyle/>
          <a:p>
            <a:r>
              <a:rPr lang="fr-CA" dirty="0"/>
              <a:t>Contenu</a:t>
            </a:r>
          </a:p>
        </p:txBody>
      </p:sp>
      <p:sp>
        <p:nvSpPr>
          <p:cNvPr id="3" name="Content Placeholder 2">
            <a:extLst>
              <a:ext uri="{FF2B5EF4-FFF2-40B4-BE49-F238E27FC236}">
                <a16:creationId xmlns:a16="http://schemas.microsoft.com/office/drawing/2014/main" id="{563F701E-DEFA-4842-B42B-89E2261EC2F0}"/>
              </a:ext>
            </a:extLst>
          </p:cNvPr>
          <p:cNvSpPr>
            <a:spLocks noGrp="1"/>
          </p:cNvSpPr>
          <p:nvPr>
            <p:ph idx="1"/>
          </p:nvPr>
        </p:nvSpPr>
        <p:spPr/>
        <p:txBody>
          <a:bodyPr>
            <a:normAutofit/>
          </a:bodyPr>
          <a:lstStyle/>
          <a:p>
            <a:r>
              <a:rPr lang="fr-CA" dirty="0"/>
              <a:t>Capsule informatique</a:t>
            </a:r>
          </a:p>
          <a:p>
            <a:r>
              <a:rPr lang="fr-CA" dirty="0"/>
              <a:t>Rappel du dernier cours</a:t>
            </a:r>
          </a:p>
          <a:p>
            <a:r>
              <a:rPr lang="fr-CA" dirty="0"/>
              <a:t>Les contraintes</a:t>
            </a:r>
          </a:p>
          <a:p>
            <a:pPr lvl="1"/>
            <a:r>
              <a:rPr lang="en-US" dirty="0"/>
              <a:t>NOT NULL</a:t>
            </a:r>
          </a:p>
          <a:p>
            <a:pPr lvl="1"/>
            <a:r>
              <a:rPr lang="en-US" dirty="0"/>
              <a:t>UNIQUE</a:t>
            </a:r>
          </a:p>
          <a:p>
            <a:pPr lvl="1"/>
            <a:r>
              <a:rPr lang="en-US" dirty="0"/>
              <a:t>PRIMARY KEY</a:t>
            </a:r>
          </a:p>
          <a:p>
            <a:pPr lvl="1"/>
            <a:r>
              <a:rPr lang="en-US" dirty="0"/>
              <a:t>FOREIGN KEY</a:t>
            </a:r>
          </a:p>
          <a:p>
            <a:pPr lvl="1"/>
            <a:r>
              <a:rPr lang="en-US" dirty="0"/>
              <a:t>CHECK</a:t>
            </a:r>
          </a:p>
          <a:p>
            <a:pPr lvl="1"/>
            <a:r>
              <a:rPr lang="en-US" dirty="0"/>
              <a:t>DEFAULT</a:t>
            </a:r>
            <a:endParaRPr lang="fr-CA" dirty="0"/>
          </a:p>
          <a:p>
            <a:r>
              <a:rPr lang="fr-CA" dirty="0"/>
              <a:t>Conclusion</a:t>
            </a:r>
          </a:p>
          <a:p>
            <a:endParaRPr lang="fr-CA" dirty="0"/>
          </a:p>
        </p:txBody>
      </p:sp>
    </p:spTree>
    <p:extLst>
      <p:ext uri="{BB962C8B-B14F-4D97-AF65-F5344CB8AC3E}">
        <p14:creationId xmlns:p14="http://schemas.microsoft.com/office/powerpoint/2010/main" val="1627411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68CF7-B649-4D66-96A5-BB5194A9E1DA}"/>
              </a:ext>
            </a:extLst>
          </p:cNvPr>
          <p:cNvSpPr>
            <a:spLocks noGrp="1"/>
          </p:cNvSpPr>
          <p:nvPr>
            <p:ph type="title"/>
          </p:nvPr>
        </p:nvSpPr>
        <p:spPr/>
        <p:txBody>
          <a:bodyPr/>
          <a:lstStyle/>
          <a:p>
            <a:r>
              <a:rPr lang="fr-CA" dirty="0"/>
              <a:t>Exemple</a:t>
            </a:r>
          </a:p>
        </p:txBody>
      </p:sp>
      <p:sp>
        <p:nvSpPr>
          <p:cNvPr id="3" name="Content Placeholder 2">
            <a:extLst>
              <a:ext uri="{FF2B5EF4-FFF2-40B4-BE49-F238E27FC236}">
                <a16:creationId xmlns:a16="http://schemas.microsoft.com/office/drawing/2014/main" id="{19B2CCB2-0BF6-4C5A-9B24-626BFED7A161}"/>
              </a:ext>
            </a:extLst>
          </p:cNvPr>
          <p:cNvSpPr>
            <a:spLocks noGrp="1"/>
          </p:cNvSpPr>
          <p:nvPr>
            <p:ph idx="1"/>
          </p:nvPr>
        </p:nvSpPr>
        <p:spPr/>
        <p:txBody>
          <a:bodyPr/>
          <a:lstStyle/>
          <a:p>
            <a:r>
              <a:rPr lang="fr-CA" dirty="0"/>
              <a:t>Voici quelques situations qui sont empêchées par les contraintes</a:t>
            </a:r>
          </a:p>
          <a:p>
            <a:pPr lvl="1"/>
            <a:r>
              <a:rPr lang="fr-CA" dirty="0"/>
              <a:t>Duplication d'une clé primaire</a:t>
            </a:r>
          </a:p>
          <a:p>
            <a:pPr lvl="1"/>
            <a:r>
              <a:rPr lang="fr-CA" dirty="0"/>
              <a:t>Utiliser une clé étrangère qui ne correspond à aucune clé primaire</a:t>
            </a:r>
          </a:p>
          <a:p>
            <a:pPr lvl="1"/>
            <a:r>
              <a:rPr lang="fr-CA" dirty="0"/>
              <a:t>Avoir un champs qui ne contient aucune données (</a:t>
            </a:r>
            <a:r>
              <a:rPr lang="fr-CA" dirty="0" err="1"/>
              <a:t>Null</a:t>
            </a:r>
            <a:r>
              <a:rPr lang="fr-CA" dirty="0"/>
              <a:t>)</a:t>
            </a:r>
          </a:p>
          <a:p>
            <a:pPr lvl="1"/>
            <a:r>
              <a:rPr lang="fr-CA" dirty="0"/>
              <a:t>Avoir un code postal qui contient un format inexistant.</a:t>
            </a:r>
          </a:p>
          <a:p>
            <a:pPr lvl="1"/>
            <a:r>
              <a:rPr lang="fr-CA" dirty="0"/>
              <a:t>etc.</a:t>
            </a:r>
          </a:p>
        </p:txBody>
      </p:sp>
    </p:spTree>
    <p:extLst>
      <p:ext uri="{BB962C8B-B14F-4D97-AF65-F5344CB8AC3E}">
        <p14:creationId xmlns:p14="http://schemas.microsoft.com/office/powerpoint/2010/main" val="40249536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1B38F-0935-4433-AF1E-F226594C6DEC}"/>
              </a:ext>
            </a:extLst>
          </p:cNvPr>
          <p:cNvSpPr>
            <a:spLocks noGrp="1"/>
          </p:cNvSpPr>
          <p:nvPr>
            <p:ph type="title"/>
          </p:nvPr>
        </p:nvSpPr>
        <p:spPr/>
        <p:txBody>
          <a:bodyPr/>
          <a:lstStyle/>
          <a:p>
            <a:r>
              <a:rPr lang="fr-CA" dirty="0"/>
              <a:t>Syntaxe</a:t>
            </a:r>
          </a:p>
        </p:txBody>
      </p:sp>
      <p:sp>
        <p:nvSpPr>
          <p:cNvPr id="3" name="Content Placeholder 2">
            <a:extLst>
              <a:ext uri="{FF2B5EF4-FFF2-40B4-BE49-F238E27FC236}">
                <a16:creationId xmlns:a16="http://schemas.microsoft.com/office/drawing/2014/main" id="{589FA496-6C41-4449-84CA-C63A73726677}"/>
              </a:ext>
            </a:extLst>
          </p:cNvPr>
          <p:cNvSpPr>
            <a:spLocks noGrp="1"/>
          </p:cNvSpPr>
          <p:nvPr>
            <p:ph idx="1"/>
          </p:nvPr>
        </p:nvSpPr>
        <p:spPr/>
        <p:txBody>
          <a:bodyPr/>
          <a:lstStyle/>
          <a:p>
            <a:r>
              <a:rPr lang="fr-CA" dirty="0"/>
              <a:t>Les contraintes associées à un champs peuvent être mise sur la même ligne que la déclaration du champs dans la création de la table.</a:t>
            </a:r>
          </a:p>
          <a:p>
            <a:endParaRPr lang="fr-CA" dirty="0"/>
          </a:p>
          <a:p>
            <a:r>
              <a:rPr lang="fr-CA" dirty="0"/>
              <a:t>Par exemple:</a:t>
            </a:r>
          </a:p>
          <a:p>
            <a:pPr marL="0" indent="0">
              <a:buNone/>
            </a:pPr>
            <a:r>
              <a:rPr lang="fr-CA" dirty="0"/>
              <a:t>	CREATE TABLE </a:t>
            </a:r>
            <a:r>
              <a:rPr lang="fr-CA" dirty="0" err="1"/>
              <a:t>etudiant</a:t>
            </a:r>
            <a:r>
              <a:rPr lang="fr-CA" dirty="0"/>
              <a:t> (</a:t>
            </a:r>
          </a:p>
          <a:p>
            <a:pPr marL="0" indent="0">
              <a:buNone/>
            </a:pPr>
            <a:r>
              <a:rPr lang="fr-CA" dirty="0"/>
              <a:t>		</a:t>
            </a:r>
            <a:r>
              <a:rPr lang="fr-CA" dirty="0" err="1"/>
              <a:t>id_etudiant</a:t>
            </a:r>
            <a:r>
              <a:rPr lang="fr-CA" dirty="0"/>
              <a:t> </a:t>
            </a:r>
            <a:r>
              <a:rPr lang="fr-CA" dirty="0" err="1"/>
              <a:t>int</a:t>
            </a:r>
            <a:r>
              <a:rPr lang="fr-CA" dirty="0"/>
              <a:t> </a:t>
            </a:r>
            <a:r>
              <a:rPr lang="fr-CA" dirty="0">
                <a:solidFill>
                  <a:srgbClr val="FFC000"/>
                </a:solidFill>
              </a:rPr>
              <a:t>NOT NULL </a:t>
            </a:r>
            <a:r>
              <a:rPr lang="fr-CA" dirty="0"/>
              <a:t>IDENTITY </a:t>
            </a:r>
            <a:r>
              <a:rPr lang="fr-CA" dirty="0">
                <a:solidFill>
                  <a:srgbClr val="FFC000"/>
                </a:solidFill>
              </a:rPr>
              <a:t>PRIMARY KEY</a:t>
            </a:r>
            <a:r>
              <a:rPr lang="fr-CA" dirty="0"/>
              <a:t>,</a:t>
            </a:r>
          </a:p>
          <a:p>
            <a:pPr marL="0" indent="0">
              <a:buNone/>
            </a:pPr>
            <a:r>
              <a:rPr lang="fr-CA" dirty="0"/>
              <a:t>		non varchar(50) </a:t>
            </a:r>
            <a:r>
              <a:rPr lang="fr-CA" dirty="0">
                <a:solidFill>
                  <a:srgbClr val="FFC000"/>
                </a:solidFill>
              </a:rPr>
              <a:t>NOT NULL</a:t>
            </a:r>
          </a:p>
          <a:p>
            <a:pPr marL="0" indent="0">
              <a:buNone/>
            </a:pPr>
            <a:r>
              <a:rPr lang="fr-CA" dirty="0"/>
              <a:t>)</a:t>
            </a:r>
          </a:p>
        </p:txBody>
      </p:sp>
    </p:spTree>
    <p:extLst>
      <p:ext uri="{BB962C8B-B14F-4D97-AF65-F5344CB8AC3E}">
        <p14:creationId xmlns:p14="http://schemas.microsoft.com/office/powerpoint/2010/main" val="18308846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5DFC1-E77B-4072-8D29-4209DC7247B0}"/>
              </a:ext>
            </a:extLst>
          </p:cNvPr>
          <p:cNvSpPr>
            <a:spLocks noGrp="1"/>
          </p:cNvSpPr>
          <p:nvPr>
            <p:ph type="title"/>
          </p:nvPr>
        </p:nvSpPr>
        <p:spPr/>
        <p:txBody>
          <a:bodyPr/>
          <a:lstStyle/>
          <a:p>
            <a:r>
              <a:rPr lang="fr-CA" dirty="0"/>
              <a:t>Listes des contraintes</a:t>
            </a:r>
          </a:p>
        </p:txBody>
      </p:sp>
      <p:sp>
        <p:nvSpPr>
          <p:cNvPr id="3" name="Content Placeholder 2">
            <a:extLst>
              <a:ext uri="{FF2B5EF4-FFF2-40B4-BE49-F238E27FC236}">
                <a16:creationId xmlns:a16="http://schemas.microsoft.com/office/drawing/2014/main" id="{C075E60B-EA4D-48DE-BDA4-E88A398E5798}"/>
              </a:ext>
            </a:extLst>
          </p:cNvPr>
          <p:cNvSpPr>
            <a:spLocks noGrp="1"/>
          </p:cNvSpPr>
          <p:nvPr>
            <p:ph idx="1"/>
          </p:nvPr>
        </p:nvSpPr>
        <p:spPr/>
        <p:txBody>
          <a:bodyPr/>
          <a:lstStyle/>
          <a:p>
            <a:r>
              <a:rPr lang="en-US" dirty="0" err="1"/>
              <a:t>Voici</a:t>
            </a:r>
            <a:r>
              <a:rPr lang="en-US" dirty="0"/>
              <a:t> la </a:t>
            </a:r>
            <a:r>
              <a:rPr lang="en-US" dirty="0" err="1"/>
              <a:t>liste</a:t>
            </a:r>
            <a:r>
              <a:rPr lang="en-US" dirty="0"/>
              <a:t> des </a:t>
            </a:r>
            <a:r>
              <a:rPr lang="en-US" dirty="0" err="1"/>
              <a:t>contraintes</a:t>
            </a:r>
            <a:r>
              <a:rPr lang="en-US" dirty="0"/>
              <a:t> </a:t>
            </a:r>
            <a:r>
              <a:rPr lang="en-US" dirty="0" err="1"/>
              <a:t>supportées</a:t>
            </a:r>
            <a:r>
              <a:rPr lang="en-US" dirty="0"/>
              <a:t> par SQL Server</a:t>
            </a:r>
          </a:p>
          <a:p>
            <a:pPr lvl="1"/>
            <a:r>
              <a:rPr lang="en-US" dirty="0"/>
              <a:t>NOT NULL</a:t>
            </a:r>
          </a:p>
          <a:p>
            <a:pPr lvl="1"/>
            <a:r>
              <a:rPr lang="en-US" dirty="0"/>
              <a:t>UNIQUE</a:t>
            </a:r>
          </a:p>
          <a:p>
            <a:pPr lvl="1"/>
            <a:r>
              <a:rPr lang="en-US" dirty="0"/>
              <a:t>PRIMARY KEY</a:t>
            </a:r>
          </a:p>
          <a:p>
            <a:pPr lvl="1"/>
            <a:r>
              <a:rPr lang="en-US" dirty="0"/>
              <a:t>FOREIGN KEY</a:t>
            </a:r>
          </a:p>
          <a:p>
            <a:pPr lvl="1"/>
            <a:r>
              <a:rPr lang="en-US" dirty="0"/>
              <a:t>CHECK</a:t>
            </a:r>
          </a:p>
          <a:p>
            <a:pPr lvl="1"/>
            <a:r>
              <a:rPr lang="en-US" dirty="0"/>
              <a:t>DEFAULT</a:t>
            </a:r>
          </a:p>
        </p:txBody>
      </p:sp>
    </p:spTree>
    <p:extLst>
      <p:ext uri="{BB962C8B-B14F-4D97-AF65-F5344CB8AC3E}">
        <p14:creationId xmlns:p14="http://schemas.microsoft.com/office/powerpoint/2010/main" val="239081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87F82-891E-441C-A3D9-85D8E2C42917}"/>
              </a:ext>
            </a:extLst>
          </p:cNvPr>
          <p:cNvSpPr>
            <a:spLocks noGrp="1"/>
          </p:cNvSpPr>
          <p:nvPr>
            <p:ph type="title"/>
          </p:nvPr>
        </p:nvSpPr>
        <p:spPr/>
        <p:txBody>
          <a:bodyPr/>
          <a:lstStyle/>
          <a:p>
            <a:r>
              <a:rPr lang="fr-CA" dirty="0"/>
              <a:t>NOT NULL</a:t>
            </a:r>
          </a:p>
        </p:txBody>
      </p:sp>
      <p:sp>
        <p:nvSpPr>
          <p:cNvPr id="3" name="Content Placeholder 2">
            <a:extLst>
              <a:ext uri="{FF2B5EF4-FFF2-40B4-BE49-F238E27FC236}">
                <a16:creationId xmlns:a16="http://schemas.microsoft.com/office/drawing/2014/main" id="{BD435FD4-BA8F-4E6D-9C9C-01E87728F404}"/>
              </a:ext>
            </a:extLst>
          </p:cNvPr>
          <p:cNvSpPr>
            <a:spLocks noGrp="1"/>
          </p:cNvSpPr>
          <p:nvPr>
            <p:ph idx="1"/>
          </p:nvPr>
        </p:nvSpPr>
        <p:spPr/>
        <p:txBody>
          <a:bodyPr/>
          <a:lstStyle/>
          <a:p>
            <a:r>
              <a:rPr lang="fr-CA" dirty="0"/>
              <a:t>La contrainte NOT NULL signifie que le champs doit absolument posséder une valeur lorsqu'on crée un tuple dans la table.</a:t>
            </a:r>
          </a:p>
          <a:p>
            <a:endParaRPr lang="fr-CA" dirty="0"/>
          </a:p>
          <a:p>
            <a:r>
              <a:rPr lang="fr-CA" dirty="0"/>
              <a:t>Si l'information n'est pas fournies, la transaction sera refusée.</a:t>
            </a:r>
          </a:p>
        </p:txBody>
      </p:sp>
    </p:spTree>
    <p:extLst>
      <p:ext uri="{BB962C8B-B14F-4D97-AF65-F5344CB8AC3E}">
        <p14:creationId xmlns:p14="http://schemas.microsoft.com/office/powerpoint/2010/main" val="96311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87F82-891E-441C-A3D9-85D8E2C42917}"/>
              </a:ext>
            </a:extLst>
          </p:cNvPr>
          <p:cNvSpPr>
            <a:spLocks noGrp="1"/>
          </p:cNvSpPr>
          <p:nvPr>
            <p:ph type="title"/>
          </p:nvPr>
        </p:nvSpPr>
        <p:spPr/>
        <p:txBody>
          <a:bodyPr/>
          <a:lstStyle/>
          <a:p>
            <a:r>
              <a:rPr lang="fr-CA" dirty="0"/>
              <a:t>NOT NULL</a:t>
            </a:r>
          </a:p>
        </p:txBody>
      </p:sp>
      <p:sp>
        <p:nvSpPr>
          <p:cNvPr id="3" name="Content Placeholder 2">
            <a:extLst>
              <a:ext uri="{FF2B5EF4-FFF2-40B4-BE49-F238E27FC236}">
                <a16:creationId xmlns:a16="http://schemas.microsoft.com/office/drawing/2014/main" id="{BD435FD4-BA8F-4E6D-9C9C-01E87728F404}"/>
              </a:ext>
            </a:extLst>
          </p:cNvPr>
          <p:cNvSpPr>
            <a:spLocks noGrp="1"/>
          </p:cNvSpPr>
          <p:nvPr>
            <p:ph idx="1"/>
          </p:nvPr>
        </p:nvSpPr>
        <p:spPr/>
        <p:txBody>
          <a:bodyPr/>
          <a:lstStyle/>
          <a:p>
            <a:r>
              <a:rPr lang="fr-CA" dirty="0"/>
              <a:t>Par exemple</a:t>
            </a:r>
          </a:p>
          <a:p>
            <a:endParaRPr lang="fr-CA" dirty="0"/>
          </a:p>
          <a:p>
            <a:pPr marL="0" indent="0">
              <a:buNone/>
            </a:pPr>
            <a:r>
              <a:rPr lang="fr-CA" dirty="0"/>
              <a:t>CREATE TABLE </a:t>
            </a:r>
            <a:r>
              <a:rPr lang="fr-CA" dirty="0" err="1"/>
              <a:t>equipe</a:t>
            </a:r>
            <a:r>
              <a:rPr lang="fr-CA" dirty="0"/>
              <a:t> (</a:t>
            </a:r>
          </a:p>
          <a:p>
            <a:pPr marL="0" indent="0">
              <a:buNone/>
            </a:pPr>
            <a:r>
              <a:rPr lang="fr-CA" dirty="0"/>
              <a:t>	</a:t>
            </a:r>
            <a:r>
              <a:rPr lang="fr-CA" dirty="0" err="1"/>
              <a:t>id_equipe</a:t>
            </a:r>
            <a:r>
              <a:rPr lang="fr-CA" dirty="0"/>
              <a:t> </a:t>
            </a:r>
            <a:r>
              <a:rPr lang="fr-CA" dirty="0" err="1"/>
              <a:t>int</a:t>
            </a:r>
            <a:r>
              <a:rPr lang="fr-CA" dirty="0"/>
              <a:t> </a:t>
            </a:r>
            <a:r>
              <a:rPr lang="fr-CA" dirty="0">
                <a:solidFill>
                  <a:srgbClr val="FFC000"/>
                </a:solidFill>
              </a:rPr>
              <a:t>NOT NULL </a:t>
            </a:r>
            <a:r>
              <a:rPr lang="fr-CA" dirty="0"/>
              <a:t>PRIMARY KEY IDENTITY,</a:t>
            </a:r>
          </a:p>
          <a:p>
            <a:pPr marL="0" indent="0">
              <a:buNone/>
            </a:pPr>
            <a:r>
              <a:rPr lang="fr-CA" dirty="0"/>
              <a:t>	nom varchar(50) NOT NULL</a:t>
            </a:r>
          </a:p>
          <a:p>
            <a:pPr marL="0" indent="0">
              <a:buNone/>
            </a:pPr>
            <a:r>
              <a:rPr lang="fr-CA" dirty="0"/>
              <a:t>)</a:t>
            </a:r>
          </a:p>
        </p:txBody>
      </p:sp>
    </p:spTree>
    <p:extLst>
      <p:ext uri="{BB962C8B-B14F-4D97-AF65-F5344CB8AC3E}">
        <p14:creationId xmlns:p14="http://schemas.microsoft.com/office/powerpoint/2010/main" val="22344521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5788F-2DB2-48B5-8755-B50787D2B43C}"/>
              </a:ext>
            </a:extLst>
          </p:cNvPr>
          <p:cNvSpPr>
            <a:spLocks noGrp="1"/>
          </p:cNvSpPr>
          <p:nvPr>
            <p:ph type="title"/>
          </p:nvPr>
        </p:nvSpPr>
        <p:spPr/>
        <p:txBody>
          <a:bodyPr/>
          <a:lstStyle/>
          <a:p>
            <a:r>
              <a:rPr lang="fr-CA" dirty="0"/>
              <a:t>UNIQUE</a:t>
            </a:r>
          </a:p>
        </p:txBody>
      </p:sp>
      <p:sp>
        <p:nvSpPr>
          <p:cNvPr id="3" name="Content Placeholder 2">
            <a:extLst>
              <a:ext uri="{FF2B5EF4-FFF2-40B4-BE49-F238E27FC236}">
                <a16:creationId xmlns:a16="http://schemas.microsoft.com/office/drawing/2014/main" id="{3481C20D-67F7-436F-A44E-8931FE2FC6DC}"/>
              </a:ext>
            </a:extLst>
          </p:cNvPr>
          <p:cNvSpPr>
            <a:spLocks noGrp="1"/>
          </p:cNvSpPr>
          <p:nvPr>
            <p:ph idx="1"/>
          </p:nvPr>
        </p:nvSpPr>
        <p:spPr/>
        <p:txBody>
          <a:bodyPr/>
          <a:lstStyle/>
          <a:p>
            <a:r>
              <a:rPr lang="fr-CA" dirty="0"/>
              <a:t>Une contrainte de type "Unique" fera en sorte que chaque entrée (tuple) dans la colonne (champs) ne pourra jamais apparaitre deux fois.</a:t>
            </a:r>
          </a:p>
          <a:p>
            <a:r>
              <a:rPr lang="fr-CA" dirty="0"/>
              <a:t>Cette caractéristiques peut s'appliquer à plusieurs situation:</a:t>
            </a:r>
          </a:p>
          <a:p>
            <a:pPr lvl="1"/>
            <a:r>
              <a:rPr lang="fr-CA" dirty="0"/>
              <a:t>Clé primaire de la table</a:t>
            </a:r>
          </a:p>
          <a:p>
            <a:pPr lvl="1"/>
            <a:r>
              <a:rPr lang="fr-CA" dirty="0"/>
              <a:t>Identifiant unique d'un client</a:t>
            </a:r>
          </a:p>
          <a:p>
            <a:pPr lvl="1"/>
            <a:r>
              <a:rPr lang="fr-CA" dirty="0"/>
              <a:t>Code utilisateur</a:t>
            </a:r>
          </a:p>
          <a:p>
            <a:pPr lvl="1"/>
            <a:r>
              <a:rPr lang="fr-CA" dirty="0"/>
              <a:t>Numéro d'assurance social</a:t>
            </a:r>
          </a:p>
          <a:p>
            <a:pPr lvl="1"/>
            <a:r>
              <a:rPr lang="fr-CA" dirty="0"/>
              <a:t>etc.</a:t>
            </a:r>
          </a:p>
        </p:txBody>
      </p:sp>
    </p:spTree>
    <p:extLst>
      <p:ext uri="{BB962C8B-B14F-4D97-AF65-F5344CB8AC3E}">
        <p14:creationId xmlns:p14="http://schemas.microsoft.com/office/powerpoint/2010/main" val="19336712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87F82-891E-441C-A3D9-85D8E2C42917}"/>
              </a:ext>
            </a:extLst>
          </p:cNvPr>
          <p:cNvSpPr>
            <a:spLocks noGrp="1"/>
          </p:cNvSpPr>
          <p:nvPr>
            <p:ph type="title"/>
          </p:nvPr>
        </p:nvSpPr>
        <p:spPr/>
        <p:txBody>
          <a:bodyPr/>
          <a:lstStyle/>
          <a:p>
            <a:r>
              <a:rPr lang="fr-CA" dirty="0"/>
              <a:t>UNIQUE</a:t>
            </a:r>
          </a:p>
        </p:txBody>
      </p:sp>
      <p:sp>
        <p:nvSpPr>
          <p:cNvPr id="3" name="Content Placeholder 2">
            <a:extLst>
              <a:ext uri="{FF2B5EF4-FFF2-40B4-BE49-F238E27FC236}">
                <a16:creationId xmlns:a16="http://schemas.microsoft.com/office/drawing/2014/main" id="{BD435FD4-BA8F-4E6D-9C9C-01E87728F404}"/>
              </a:ext>
            </a:extLst>
          </p:cNvPr>
          <p:cNvSpPr>
            <a:spLocks noGrp="1"/>
          </p:cNvSpPr>
          <p:nvPr>
            <p:ph idx="1"/>
          </p:nvPr>
        </p:nvSpPr>
        <p:spPr/>
        <p:txBody>
          <a:bodyPr/>
          <a:lstStyle/>
          <a:p>
            <a:r>
              <a:rPr lang="fr-CA" dirty="0"/>
              <a:t>Par exemple</a:t>
            </a:r>
          </a:p>
          <a:p>
            <a:endParaRPr lang="fr-CA" dirty="0"/>
          </a:p>
          <a:p>
            <a:pPr marL="0" indent="0">
              <a:buNone/>
            </a:pPr>
            <a:r>
              <a:rPr lang="fr-CA" dirty="0"/>
              <a:t>CREATE TABLE </a:t>
            </a:r>
            <a:r>
              <a:rPr lang="fr-CA" dirty="0" err="1"/>
              <a:t>equipe</a:t>
            </a:r>
            <a:r>
              <a:rPr lang="fr-CA" dirty="0"/>
              <a:t> (</a:t>
            </a:r>
          </a:p>
          <a:p>
            <a:pPr marL="0" indent="0">
              <a:buNone/>
            </a:pPr>
            <a:r>
              <a:rPr lang="fr-CA" dirty="0"/>
              <a:t>	</a:t>
            </a:r>
            <a:r>
              <a:rPr lang="fr-CA" dirty="0" err="1"/>
              <a:t>id_equipe</a:t>
            </a:r>
            <a:r>
              <a:rPr lang="fr-CA" dirty="0"/>
              <a:t> </a:t>
            </a:r>
            <a:r>
              <a:rPr lang="fr-CA" dirty="0" err="1"/>
              <a:t>int</a:t>
            </a:r>
            <a:r>
              <a:rPr lang="fr-CA" dirty="0"/>
              <a:t> NOT NULL PRIMARY KEY IDENTITY,</a:t>
            </a:r>
          </a:p>
          <a:p>
            <a:pPr marL="0" indent="0">
              <a:buNone/>
            </a:pPr>
            <a:r>
              <a:rPr lang="fr-CA" dirty="0"/>
              <a:t>	nom varchar(50) NOT NULL </a:t>
            </a:r>
            <a:r>
              <a:rPr lang="fr-CA" dirty="0">
                <a:solidFill>
                  <a:srgbClr val="FFC000"/>
                </a:solidFill>
              </a:rPr>
              <a:t>UNIQUE</a:t>
            </a:r>
          </a:p>
          <a:p>
            <a:pPr marL="0" indent="0">
              <a:buNone/>
            </a:pPr>
            <a:r>
              <a:rPr lang="fr-CA" dirty="0"/>
              <a:t>)</a:t>
            </a:r>
          </a:p>
        </p:txBody>
      </p:sp>
    </p:spTree>
    <p:extLst>
      <p:ext uri="{BB962C8B-B14F-4D97-AF65-F5344CB8AC3E}">
        <p14:creationId xmlns:p14="http://schemas.microsoft.com/office/powerpoint/2010/main" val="17563519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50B2C-2AB9-44D2-BD37-5463AC7EB68D}"/>
              </a:ext>
            </a:extLst>
          </p:cNvPr>
          <p:cNvSpPr>
            <a:spLocks noGrp="1"/>
          </p:cNvSpPr>
          <p:nvPr>
            <p:ph type="title"/>
          </p:nvPr>
        </p:nvSpPr>
        <p:spPr/>
        <p:txBody>
          <a:bodyPr/>
          <a:lstStyle/>
          <a:p>
            <a:r>
              <a:rPr lang="fr-CA" dirty="0"/>
              <a:t>PRIMARY KEY</a:t>
            </a:r>
          </a:p>
        </p:txBody>
      </p:sp>
      <p:sp>
        <p:nvSpPr>
          <p:cNvPr id="3" name="Content Placeholder 2">
            <a:extLst>
              <a:ext uri="{FF2B5EF4-FFF2-40B4-BE49-F238E27FC236}">
                <a16:creationId xmlns:a16="http://schemas.microsoft.com/office/drawing/2014/main" id="{F92BA3FB-2452-43A9-9F3E-0D7EB5EE99BD}"/>
              </a:ext>
            </a:extLst>
          </p:cNvPr>
          <p:cNvSpPr>
            <a:spLocks noGrp="1"/>
          </p:cNvSpPr>
          <p:nvPr>
            <p:ph idx="1"/>
          </p:nvPr>
        </p:nvSpPr>
        <p:spPr/>
        <p:txBody>
          <a:bodyPr/>
          <a:lstStyle/>
          <a:p>
            <a:r>
              <a:rPr lang="fr-CA" dirty="0"/>
              <a:t>La contrainte PRIMARY KEY est en quelque sorte une combinaison de la contrainte UNIQUE et d'un index CLUSTERED.</a:t>
            </a:r>
          </a:p>
          <a:p>
            <a:endParaRPr lang="fr-CA" dirty="0"/>
          </a:p>
          <a:p>
            <a:r>
              <a:rPr lang="fr-CA" dirty="0"/>
              <a:t>Elle permet de déterminer clairement quels champs permet d'identifier de façon unique un tuple de la table.</a:t>
            </a:r>
          </a:p>
        </p:txBody>
      </p:sp>
    </p:spTree>
    <p:extLst>
      <p:ext uri="{BB962C8B-B14F-4D97-AF65-F5344CB8AC3E}">
        <p14:creationId xmlns:p14="http://schemas.microsoft.com/office/powerpoint/2010/main" val="5194509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87F82-891E-441C-A3D9-85D8E2C42917}"/>
              </a:ext>
            </a:extLst>
          </p:cNvPr>
          <p:cNvSpPr>
            <a:spLocks noGrp="1"/>
          </p:cNvSpPr>
          <p:nvPr>
            <p:ph type="title"/>
          </p:nvPr>
        </p:nvSpPr>
        <p:spPr/>
        <p:txBody>
          <a:bodyPr/>
          <a:lstStyle/>
          <a:p>
            <a:r>
              <a:rPr lang="fr-CA" dirty="0"/>
              <a:t>PRIMARY KEY</a:t>
            </a:r>
          </a:p>
        </p:txBody>
      </p:sp>
      <p:sp>
        <p:nvSpPr>
          <p:cNvPr id="3" name="Content Placeholder 2">
            <a:extLst>
              <a:ext uri="{FF2B5EF4-FFF2-40B4-BE49-F238E27FC236}">
                <a16:creationId xmlns:a16="http://schemas.microsoft.com/office/drawing/2014/main" id="{BD435FD4-BA8F-4E6D-9C9C-01E87728F404}"/>
              </a:ext>
            </a:extLst>
          </p:cNvPr>
          <p:cNvSpPr>
            <a:spLocks noGrp="1"/>
          </p:cNvSpPr>
          <p:nvPr>
            <p:ph idx="1"/>
          </p:nvPr>
        </p:nvSpPr>
        <p:spPr/>
        <p:txBody>
          <a:bodyPr/>
          <a:lstStyle/>
          <a:p>
            <a:r>
              <a:rPr lang="fr-CA" dirty="0"/>
              <a:t>Par exemple</a:t>
            </a:r>
          </a:p>
          <a:p>
            <a:endParaRPr lang="fr-CA" dirty="0"/>
          </a:p>
          <a:p>
            <a:pPr marL="0" indent="0">
              <a:buNone/>
            </a:pPr>
            <a:r>
              <a:rPr lang="fr-CA" dirty="0"/>
              <a:t>CREATE TABLE </a:t>
            </a:r>
            <a:r>
              <a:rPr lang="fr-CA" dirty="0" err="1"/>
              <a:t>equipe</a:t>
            </a:r>
            <a:r>
              <a:rPr lang="fr-CA" dirty="0"/>
              <a:t> (</a:t>
            </a:r>
          </a:p>
          <a:p>
            <a:pPr marL="0" indent="0">
              <a:buNone/>
            </a:pPr>
            <a:r>
              <a:rPr lang="fr-CA" dirty="0"/>
              <a:t>	</a:t>
            </a:r>
            <a:r>
              <a:rPr lang="fr-CA" dirty="0" err="1"/>
              <a:t>id_equipe</a:t>
            </a:r>
            <a:r>
              <a:rPr lang="fr-CA" dirty="0"/>
              <a:t> </a:t>
            </a:r>
            <a:r>
              <a:rPr lang="fr-CA" dirty="0" err="1"/>
              <a:t>int</a:t>
            </a:r>
            <a:r>
              <a:rPr lang="fr-CA" dirty="0"/>
              <a:t> NOT NULL </a:t>
            </a:r>
            <a:r>
              <a:rPr lang="fr-CA" dirty="0">
                <a:solidFill>
                  <a:srgbClr val="FFC000"/>
                </a:solidFill>
              </a:rPr>
              <a:t>PRIMARY KEY </a:t>
            </a:r>
            <a:r>
              <a:rPr lang="fr-CA" dirty="0"/>
              <a:t>IDENTITY,</a:t>
            </a:r>
          </a:p>
          <a:p>
            <a:pPr marL="0" indent="0">
              <a:buNone/>
            </a:pPr>
            <a:r>
              <a:rPr lang="fr-CA" dirty="0"/>
              <a:t>	nom varchar(50) NOT NULL UNIQUE</a:t>
            </a:r>
          </a:p>
          <a:p>
            <a:pPr marL="0" indent="0">
              <a:buNone/>
            </a:pPr>
            <a:r>
              <a:rPr lang="fr-CA" dirty="0"/>
              <a:t>)</a:t>
            </a:r>
          </a:p>
        </p:txBody>
      </p:sp>
    </p:spTree>
    <p:extLst>
      <p:ext uri="{BB962C8B-B14F-4D97-AF65-F5344CB8AC3E}">
        <p14:creationId xmlns:p14="http://schemas.microsoft.com/office/powerpoint/2010/main" val="11322797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D1EAA-EC98-4E35-8E85-0C596C16BE40}"/>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E974777A-D27B-4FB7-9191-A50E48295CD5}"/>
              </a:ext>
            </a:extLst>
          </p:cNvPr>
          <p:cNvSpPr>
            <a:spLocks noGrp="1"/>
          </p:cNvSpPr>
          <p:nvPr>
            <p:ph idx="1"/>
          </p:nvPr>
        </p:nvSpPr>
        <p:spPr/>
        <p:txBody>
          <a:bodyPr/>
          <a:lstStyle/>
          <a:p>
            <a:r>
              <a:rPr lang="fr-CA" dirty="0"/>
              <a:t>La contrainte FOREIGN KEY permet de définir explicitement qu'une valeur d'une table est une clé étrangère faisant référence à la clé primaire d'une autre table.</a:t>
            </a:r>
          </a:p>
          <a:p>
            <a:endParaRPr lang="fr-CA" dirty="0"/>
          </a:p>
          <a:p>
            <a:r>
              <a:rPr lang="fr-CA" dirty="0"/>
              <a:t>Il est bon de noter qu'une clé étrangère peut être liée à tout champs qui possède la contrainte UNIQUE et non pas uniquement à des clés primaires. On peut donc parler plus typiquement de relation </a:t>
            </a:r>
            <a:r>
              <a:rPr lang="fr-CA" u="sng" dirty="0"/>
              <a:t>parent-enfant</a:t>
            </a:r>
            <a:r>
              <a:rPr lang="fr-CA" dirty="0"/>
              <a:t> et pas toujours clé primaire/clé étrangère.</a:t>
            </a:r>
          </a:p>
        </p:txBody>
      </p:sp>
    </p:spTree>
    <p:extLst>
      <p:ext uri="{BB962C8B-B14F-4D97-AF65-F5344CB8AC3E}">
        <p14:creationId xmlns:p14="http://schemas.microsoft.com/office/powerpoint/2010/main" val="304971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5777" y="2625466"/>
            <a:ext cx="9404723" cy="1400530"/>
          </a:xfrm>
        </p:spPr>
        <p:txBody>
          <a:bodyPr/>
          <a:lstStyle/>
          <a:p>
            <a:r>
              <a:rPr lang="en-US" dirty="0"/>
              <a:t>Capsule </a:t>
            </a:r>
            <a:r>
              <a:rPr lang="en-US" dirty="0" err="1"/>
              <a:t>informatique</a:t>
            </a:r>
            <a:endParaRPr lang="en-US" dirty="0"/>
          </a:p>
        </p:txBody>
      </p:sp>
    </p:spTree>
    <p:extLst>
      <p:ext uri="{BB962C8B-B14F-4D97-AF65-F5344CB8AC3E}">
        <p14:creationId xmlns:p14="http://schemas.microsoft.com/office/powerpoint/2010/main" val="14903661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FB24F-9384-416C-AAB2-40E37801D6A3}"/>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AA32D163-1200-4701-9976-CEDC2673DE3E}"/>
              </a:ext>
            </a:extLst>
          </p:cNvPr>
          <p:cNvSpPr>
            <a:spLocks noGrp="1"/>
          </p:cNvSpPr>
          <p:nvPr>
            <p:ph idx="1"/>
          </p:nvPr>
        </p:nvSpPr>
        <p:spPr/>
        <p:txBody>
          <a:bodyPr/>
          <a:lstStyle/>
          <a:p>
            <a:r>
              <a:rPr lang="fr-CA" dirty="0"/>
              <a:t>Syntaxe</a:t>
            </a:r>
          </a:p>
          <a:p>
            <a:pPr marL="0" indent="0">
              <a:buNone/>
            </a:pPr>
            <a:r>
              <a:rPr lang="en-US" dirty="0"/>
              <a:t>FOREIGN KEY  REFERENCES &lt;table&gt;(&lt;champs&gt;)</a:t>
            </a:r>
          </a:p>
          <a:p>
            <a:endParaRPr lang="fr-CA" dirty="0"/>
          </a:p>
        </p:txBody>
      </p:sp>
    </p:spTree>
    <p:extLst>
      <p:ext uri="{BB962C8B-B14F-4D97-AF65-F5344CB8AC3E}">
        <p14:creationId xmlns:p14="http://schemas.microsoft.com/office/powerpoint/2010/main" val="14529615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87F82-891E-441C-A3D9-85D8E2C42917}"/>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BD435FD4-BA8F-4E6D-9C9C-01E87728F404}"/>
              </a:ext>
            </a:extLst>
          </p:cNvPr>
          <p:cNvSpPr>
            <a:spLocks noGrp="1"/>
          </p:cNvSpPr>
          <p:nvPr>
            <p:ph idx="1"/>
          </p:nvPr>
        </p:nvSpPr>
        <p:spPr/>
        <p:txBody>
          <a:bodyPr>
            <a:normAutofit fontScale="85000" lnSpcReduction="20000"/>
          </a:bodyPr>
          <a:lstStyle/>
          <a:p>
            <a:r>
              <a:rPr lang="fr-CA" dirty="0"/>
              <a:t>Par exemple</a:t>
            </a:r>
          </a:p>
          <a:p>
            <a:endParaRPr lang="fr-CA" dirty="0"/>
          </a:p>
          <a:p>
            <a:pPr marL="0" indent="0">
              <a:buNone/>
            </a:pPr>
            <a:r>
              <a:rPr lang="fr-CA" dirty="0"/>
              <a:t>CREATE TABLE </a:t>
            </a:r>
            <a:r>
              <a:rPr lang="fr-CA" dirty="0" err="1"/>
              <a:t>equipe</a:t>
            </a:r>
            <a:r>
              <a:rPr lang="fr-CA" dirty="0"/>
              <a:t> (</a:t>
            </a:r>
          </a:p>
          <a:p>
            <a:pPr marL="0" indent="0">
              <a:buNone/>
            </a:pPr>
            <a:r>
              <a:rPr lang="fr-CA" dirty="0"/>
              <a:t>	</a:t>
            </a:r>
            <a:r>
              <a:rPr lang="fr-CA" dirty="0" err="1"/>
              <a:t>id_equipe</a:t>
            </a:r>
            <a:r>
              <a:rPr lang="fr-CA" dirty="0"/>
              <a:t> </a:t>
            </a:r>
            <a:r>
              <a:rPr lang="fr-CA" dirty="0" err="1"/>
              <a:t>int</a:t>
            </a:r>
            <a:r>
              <a:rPr lang="fr-CA" dirty="0"/>
              <a:t> NOT NULL PRIMARY KEY IDENTITY,</a:t>
            </a:r>
          </a:p>
          <a:p>
            <a:pPr marL="0" indent="0">
              <a:buNone/>
            </a:pPr>
            <a:r>
              <a:rPr lang="fr-CA" dirty="0"/>
              <a:t>	nom varchar(50) NOT NULL UNIQUE</a:t>
            </a:r>
          </a:p>
          <a:p>
            <a:pPr marL="0" indent="0">
              <a:buNone/>
            </a:pPr>
            <a:r>
              <a:rPr lang="fr-CA" dirty="0"/>
              <a:t>)</a:t>
            </a:r>
          </a:p>
          <a:p>
            <a:pPr marL="0" indent="0">
              <a:buNone/>
            </a:pPr>
            <a:endParaRPr lang="fr-CA" dirty="0"/>
          </a:p>
          <a:p>
            <a:pPr marL="0" indent="0">
              <a:buNone/>
            </a:pPr>
            <a:r>
              <a:rPr lang="fr-CA" dirty="0"/>
              <a:t>CREATE TABLE joueur (</a:t>
            </a:r>
          </a:p>
          <a:p>
            <a:pPr marL="0" indent="0">
              <a:buNone/>
            </a:pPr>
            <a:r>
              <a:rPr lang="fr-CA" dirty="0"/>
              <a:t>	</a:t>
            </a:r>
            <a:r>
              <a:rPr lang="fr-CA" dirty="0" err="1"/>
              <a:t>id_joueur</a:t>
            </a:r>
            <a:r>
              <a:rPr lang="fr-CA" dirty="0"/>
              <a:t> </a:t>
            </a:r>
            <a:r>
              <a:rPr lang="fr-CA" dirty="0" err="1"/>
              <a:t>int</a:t>
            </a:r>
            <a:r>
              <a:rPr lang="fr-CA" dirty="0"/>
              <a:t> NOT NULL PRIMARY KEY IDENTITY,</a:t>
            </a:r>
          </a:p>
          <a:p>
            <a:pPr marL="0" indent="0">
              <a:buNone/>
            </a:pPr>
            <a:r>
              <a:rPr lang="fr-CA" dirty="0"/>
              <a:t>	nom varchar(50) NOT NULL,</a:t>
            </a:r>
          </a:p>
          <a:p>
            <a:pPr marL="0" indent="0">
              <a:buNone/>
            </a:pPr>
            <a:r>
              <a:rPr lang="fr-CA" dirty="0"/>
              <a:t>	</a:t>
            </a:r>
            <a:r>
              <a:rPr lang="fr-CA" dirty="0" err="1"/>
              <a:t>equipe</a:t>
            </a:r>
            <a:r>
              <a:rPr lang="fr-CA" dirty="0"/>
              <a:t> </a:t>
            </a:r>
            <a:r>
              <a:rPr lang="fr-CA" dirty="0" err="1"/>
              <a:t>int</a:t>
            </a:r>
            <a:r>
              <a:rPr lang="fr-CA" dirty="0"/>
              <a:t> </a:t>
            </a:r>
            <a:r>
              <a:rPr lang="fr-CA" dirty="0">
                <a:solidFill>
                  <a:srgbClr val="FFC000"/>
                </a:solidFill>
              </a:rPr>
              <a:t>FOREIGN KEY  REFERENCES </a:t>
            </a:r>
            <a:r>
              <a:rPr lang="fr-CA" dirty="0" err="1">
                <a:solidFill>
                  <a:srgbClr val="FFC000"/>
                </a:solidFill>
              </a:rPr>
              <a:t>equipe</a:t>
            </a:r>
            <a:r>
              <a:rPr lang="fr-CA" dirty="0">
                <a:solidFill>
                  <a:srgbClr val="FFC000"/>
                </a:solidFill>
              </a:rPr>
              <a:t>(</a:t>
            </a:r>
            <a:r>
              <a:rPr lang="fr-CA" dirty="0" err="1">
                <a:solidFill>
                  <a:srgbClr val="FFC000"/>
                </a:solidFill>
              </a:rPr>
              <a:t>id_equipe</a:t>
            </a:r>
            <a:r>
              <a:rPr lang="fr-CA" dirty="0">
                <a:solidFill>
                  <a:srgbClr val="FFC000"/>
                </a:solidFill>
              </a:rPr>
              <a:t>)</a:t>
            </a:r>
          </a:p>
          <a:p>
            <a:pPr marL="0" indent="0">
              <a:buNone/>
            </a:pPr>
            <a:r>
              <a:rPr lang="fr-CA" dirty="0"/>
              <a:t>)</a:t>
            </a:r>
          </a:p>
          <a:p>
            <a:pPr marL="0" indent="0">
              <a:buNone/>
            </a:pPr>
            <a:endParaRPr lang="fr-CA" dirty="0"/>
          </a:p>
        </p:txBody>
      </p:sp>
    </p:spTree>
    <p:extLst>
      <p:ext uri="{BB962C8B-B14F-4D97-AF65-F5344CB8AC3E}">
        <p14:creationId xmlns:p14="http://schemas.microsoft.com/office/powerpoint/2010/main" val="10093536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F6562-51C1-4F50-AA94-81668BA82FE5}"/>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59AE9F9F-F45D-40C4-BEF8-0900B2420814}"/>
              </a:ext>
            </a:extLst>
          </p:cNvPr>
          <p:cNvSpPr>
            <a:spLocks noGrp="1"/>
          </p:cNvSpPr>
          <p:nvPr>
            <p:ph idx="1"/>
          </p:nvPr>
        </p:nvSpPr>
        <p:spPr/>
        <p:txBody>
          <a:bodyPr/>
          <a:lstStyle/>
          <a:p>
            <a:r>
              <a:rPr lang="fr-CA" dirty="0"/>
              <a:t>Traitement des changements de la clé primaire</a:t>
            </a:r>
          </a:p>
          <a:p>
            <a:r>
              <a:rPr lang="fr-CA" dirty="0"/>
              <a:t>Il peut arriver que la valeur à laquelle une clé étrangère soit </a:t>
            </a:r>
            <a:r>
              <a:rPr lang="fr-CA" u="sng" dirty="0"/>
              <a:t>modifiée</a:t>
            </a:r>
            <a:r>
              <a:rPr lang="fr-CA" dirty="0"/>
              <a:t> (ON UPDATE) ou </a:t>
            </a:r>
            <a:r>
              <a:rPr lang="fr-CA" u="sng" dirty="0"/>
              <a:t>supprimée</a:t>
            </a:r>
            <a:r>
              <a:rPr lang="fr-CA" dirty="0"/>
              <a:t> (ON DELETE).</a:t>
            </a:r>
          </a:p>
          <a:p>
            <a:r>
              <a:rPr lang="fr-CA" dirty="0"/>
              <a:t>Dans ce cas, on peut spécifier ce qui doit arriver avec la clé étrangère.</a:t>
            </a:r>
          </a:p>
          <a:p>
            <a:r>
              <a:rPr lang="fr-CA" dirty="0"/>
              <a:t>Nous couvrirons donc les cas possible pour</a:t>
            </a:r>
          </a:p>
          <a:p>
            <a:pPr lvl="1"/>
            <a:r>
              <a:rPr lang="fr-CA" dirty="0"/>
              <a:t>ON DELETE</a:t>
            </a:r>
          </a:p>
          <a:p>
            <a:pPr lvl="1"/>
            <a:r>
              <a:rPr lang="fr-CA" dirty="0"/>
              <a:t>ON UPDATE</a:t>
            </a:r>
          </a:p>
        </p:txBody>
      </p:sp>
    </p:spTree>
    <p:extLst>
      <p:ext uri="{BB962C8B-B14F-4D97-AF65-F5344CB8AC3E}">
        <p14:creationId xmlns:p14="http://schemas.microsoft.com/office/powerpoint/2010/main" val="29326627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3E50-8F7E-4FDA-AF1E-94DBA650259A}"/>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0C33D29A-E442-4A34-8FAB-30E98A82BB1D}"/>
              </a:ext>
            </a:extLst>
          </p:cNvPr>
          <p:cNvSpPr>
            <a:spLocks noGrp="1"/>
          </p:cNvSpPr>
          <p:nvPr>
            <p:ph idx="1"/>
          </p:nvPr>
        </p:nvSpPr>
        <p:spPr/>
        <p:txBody>
          <a:bodyPr/>
          <a:lstStyle/>
          <a:p>
            <a:r>
              <a:rPr lang="fr-CA" dirty="0"/>
              <a:t>Pour le ON DELETE, Plusieurs options sont possible:</a:t>
            </a:r>
          </a:p>
          <a:p>
            <a:pPr lvl="1"/>
            <a:r>
              <a:rPr lang="fr-CA" dirty="0"/>
              <a:t>NO ACTION</a:t>
            </a:r>
          </a:p>
          <a:p>
            <a:pPr lvl="1"/>
            <a:r>
              <a:rPr lang="fr-CA" dirty="0"/>
              <a:t>CASCADE</a:t>
            </a:r>
          </a:p>
          <a:p>
            <a:pPr lvl="1"/>
            <a:r>
              <a:rPr lang="fr-CA" dirty="0"/>
              <a:t>SET NULL</a:t>
            </a:r>
          </a:p>
          <a:p>
            <a:pPr lvl="1"/>
            <a:r>
              <a:rPr lang="fr-CA" dirty="0"/>
              <a:t>SET DEFAULT</a:t>
            </a:r>
          </a:p>
          <a:p>
            <a:pPr lvl="1"/>
            <a:endParaRPr lang="fr-CA" dirty="0"/>
          </a:p>
        </p:txBody>
      </p:sp>
    </p:spTree>
    <p:extLst>
      <p:ext uri="{BB962C8B-B14F-4D97-AF65-F5344CB8AC3E}">
        <p14:creationId xmlns:p14="http://schemas.microsoft.com/office/powerpoint/2010/main" val="36885992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3E50-8F7E-4FDA-AF1E-94DBA650259A}"/>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0C33D29A-E442-4A34-8FAB-30E98A82BB1D}"/>
              </a:ext>
            </a:extLst>
          </p:cNvPr>
          <p:cNvSpPr>
            <a:spLocks noGrp="1"/>
          </p:cNvSpPr>
          <p:nvPr>
            <p:ph idx="1"/>
          </p:nvPr>
        </p:nvSpPr>
        <p:spPr/>
        <p:txBody>
          <a:bodyPr/>
          <a:lstStyle/>
          <a:p>
            <a:r>
              <a:rPr lang="fr-CA" dirty="0"/>
              <a:t>NO ACTION</a:t>
            </a:r>
          </a:p>
          <a:p>
            <a:r>
              <a:rPr lang="fr-CA" dirty="0"/>
              <a:t>Signifie qu'aucune action ne sera effectuée.</a:t>
            </a:r>
          </a:p>
          <a:p>
            <a:r>
              <a:rPr lang="fr-CA" dirty="0"/>
              <a:t>C'est le comportement adopté par défaut.</a:t>
            </a:r>
          </a:p>
          <a:p>
            <a:endParaRPr lang="fr-CA" dirty="0"/>
          </a:p>
          <a:p>
            <a:pPr lvl="1"/>
            <a:endParaRPr lang="fr-CA" dirty="0"/>
          </a:p>
        </p:txBody>
      </p:sp>
    </p:spTree>
    <p:extLst>
      <p:ext uri="{BB962C8B-B14F-4D97-AF65-F5344CB8AC3E}">
        <p14:creationId xmlns:p14="http://schemas.microsoft.com/office/powerpoint/2010/main" val="8033810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3E50-8F7E-4FDA-AF1E-94DBA650259A}"/>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0C33D29A-E442-4A34-8FAB-30E98A82BB1D}"/>
              </a:ext>
            </a:extLst>
          </p:cNvPr>
          <p:cNvSpPr>
            <a:spLocks noGrp="1"/>
          </p:cNvSpPr>
          <p:nvPr>
            <p:ph idx="1"/>
          </p:nvPr>
        </p:nvSpPr>
        <p:spPr/>
        <p:txBody>
          <a:bodyPr>
            <a:normAutofit fontScale="92500" lnSpcReduction="20000"/>
          </a:bodyPr>
          <a:lstStyle/>
          <a:p>
            <a:r>
              <a:rPr lang="fr-CA" dirty="0"/>
              <a:t>Exemple</a:t>
            </a:r>
          </a:p>
          <a:p>
            <a:pPr marL="0" indent="0">
              <a:buNone/>
            </a:pPr>
            <a:r>
              <a:rPr lang="fr-CA" dirty="0"/>
              <a:t>CREATE TABLE </a:t>
            </a:r>
            <a:r>
              <a:rPr lang="fr-CA" dirty="0" err="1"/>
              <a:t>equipe</a:t>
            </a:r>
            <a:r>
              <a:rPr lang="fr-CA" dirty="0"/>
              <a:t> (</a:t>
            </a:r>
          </a:p>
          <a:p>
            <a:pPr marL="0" indent="0">
              <a:buNone/>
            </a:pPr>
            <a:r>
              <a:rPr lang="fr-CA" dirty="0"/>
              <a:t>	</a:t>
            </a:r>
            <a:r>
              <a:rPr lang="fr-CA" dirty="0" err="1"/>
              <a:t>id_equipe</a:t>
            </a:r>
            <a:r>
              <a:rPr lang="fr-CA" dirty="0"/>
              <a:t> </a:t>
            </a:r>
            <a:r>
              <a:rPr lang="fr-CA" dirty="0" err="1"/>
              <a:t>int</a:t>
            </a:r>
            <a:r>
              <a:rPr lang="fr-CA" dirty="0"/>
              <a:t> NOT NULL PRIMARY KEY IDENTITY,</a:t>
            </a:r>
          </a:p>
          <a:p>
            <a:pPr marL="0" indent="0">
              <a:buNone/>
            </a:pPr>
            <a:r>
              <a:rPr lang="fr-CA" dirty="0"/>
              <a:t>	nom varchar(50) NOT NULL UNIQUE</a:t>
            </a:r>
          </a:p>
          <a:p>
            <a:pPr marL="0" indent="0">
              <a:buNone/>
            </a:pPr>
            <a:r>
              <a:rPr lang="fr-CA" dirty="0"/>
              <a:t>)</a:t>
            </a:r>
          </a:p>
          <a:p>
            <a:pPr marL="0" indent="0">
              <a:buNone/>
            </a:pPr>
            <a:endParaRPr lang="fr-CA" dirty="0"/>
          </a:p>
          <a:p>
            <a:pPr marL="0" indent="0">
              <a:buNone/>
            </a:pPr>
            <a:r>
              <a:rPr lang="fr-CA" dirty="0"/>
              <a:t>CREATE TABLE joueur (</a:t>
            </a:r>
          </a:p>
          <a:p>
            <a:pPr marL="0" indent="0">
              <a:buNone/>
            </a:pPr>
            <a:r>
              <a:rPr lang="fr-CA" dirty="0"/>
              <a:t>	</a:t>
            </a:r>
            <a:r>
              <a:rPr lang="fr-CA" dirty="0" err="1"/>
              <a:t>id_joueur</a:t>
            </a:r>
            <a:r>
              <a:rPr lang="fr-CA" dirty="0"/>
              <a:t> </a:t>
            </a:r>
            <a:r>
              <a:rPr lang="fr-CA" dirty="0" err="1"/>
              <a:t>int</a:t>
            </a:r>
            <a:r>
              <a:rPr lang="fr-CA" dirty="0"/>
              <a:t> NOT NULL PRIMARY KEY IDENTITY,</a:t>
            </a:r>
          </a:p>
          <a:p>
            <a:pPr marL="0" indent="0">
              <a:buNone/>
            </a:pPr>
            <a:r>
              <a:rPr lang="fr-CA" dirty="0"/>
              <a:t>	nom varchar(50) NOT NULL,</a:t>
            </a:r>
          </a:p>
          <a:p>
            <a:pPr marL="0" indent="0">
              <a:buNone/>
            </a:pPr>
            <a:r>
              <a:rPr lang="fr-CA" dirty="0"/>
              <a:t>	</a:t>
            </a:r>
            <a:r>
              <a:rPr lang="fr-CA" dirty="0" err="1"/>
              <a:t>equipe</a:t>
            </a:r>
            <a:r>
              <a:rPr lang="fr-CA" dirty="0"/>
              <a:t> </a:t>
            </a:r>
            <a:r>
              <a:rPr lang="fr-CA" dirty="0" err="1"/>
              <a:t>int</a:t>
            </a:r>
            <a:r>
              <a:rPr lang="fr-CA" dirty="0"/>
              <a:t> </a:t>
            </a:r>
            <a:r>
              <a:rPr lang="fr-CA" dirty="0">
                <a:solidFill>
                  <a:srgbClr val="FFC000"/>
                </a:solidFill>
              </a:rPr>
              <a:t>FOREIGN KEY  REFERENCES </a:t>
            </a:r>
            <a:r>
              <a:rPr lang="fr-CA" dirty="0" err="1">
                <a:solidFill>
                  <a:srgbClr val="FFC000"/>
                </a:solidFill>
              </a:rPr>
              <a:t>equipe</a:t>
            </a:r>
            <a:r>
              <a:rPr lang="fr-CA" dirty="0">
                <a:solidFill>
                  <a:srgbClr val="FFC000"/>
                </a:solidFill>
              </a:rPr>
              <a:t>(</a:t>
            </a:r>
            <a:r>
              <a:rPr lang="fr-CA" dirty="0" err="1">
                <a:solidFill>
                  <a:srgbClr val="FFC000"/>
                </a:solidFill>
              </a:rPr>
              <a:t>id_equipe</a:t>
            </a:r>
            <a:r>
              <a:rPr lang="fr-CA" dirty="0">
                <a:solidFill>
                  <a:srgbClr val="FFC000"/>
                </a:solidFill>
              </a:rPr>
              <a:t>)</a:t>
            </a:r>
          </a:p>
          <a:p>
            <a:pPr marL="0" indent="0">
              <a:buNone/>
            </a:pPr>
            <a:r>
              <a:rPr lang="fr-CA" dirty="0"/>
              <a:t>)</a:t>
            </a:r>
          </a:p>
          <a:p>
            <a:pPr lvl="1"/>
            <a:endParaRPr lang="fr-CA" dirty="0"/>
          </a:p>
        </p:txBody>
      </p:sp>
    </p:spTree>
    <p:extLst>
      <p:ext uri="{BB962C8B-B14F-4D97-AF65-F5344CB8AC3E}">
        <p14:creationId xmlns:p14="http://schemas.microsoft.com/office/powerpoint/2010/main" val="33939560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3E50-8F7E-4FDA-AF1E-94DBA650259A}"/>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0C33D29A-E442-4A34-8FAB-30E98A82BB1D}"/>
              </a:ext>
            </a:extLst>
          </p:cNvPr>
          <p:cNvSpPr>
            <a:spLocks noGrp="1"/>
          </p:cNvSpPr>
          <p:nvPr>
            <p:ph idx="1"/>
          </p:nvPr>
        </p:nvSpPr>
        <p:spPr/>
        <p:txBody>
          <a:bodyPr/>
          <a:lstStyle/>
          <a:p>
            <a:r>
              <a:rPr lang="fr-CA" dirty="0"/>
              <a:t>CASCADE</a:t>
            </a:r>
          </a:p>
          <a:p>
            <a:r>
              <a:rPr lang="fr-CA" dirty="0"/>
              <a:t>Une suppression en cascade signifie que si une entrée est supprimée dans la table principale (champs parent), les entrées des autres tables qui contiennent des références (champs enfants) sur cette dernière seront supprimer.</a:t>
            </a:r>
          </a:p>
          <a:p>
            <a:endParaRPr lang="fr-CA" dirty="0"/>
          </a:p>
          <a:p>
            <a:r>
              <a:rPr lang="fr-CA" dirty="0"/>
              <a:t>Dans l'exemple qui suit, nous verrons que si une équipe sportive est supprimée, les joueurs qui en font parti seront également supprimés.</a:t>
            </a:r>
          </a:p>
          <a:p>
            <a:pPr lvl="1"/>
            <a:endParaRPr lang="fr-CA" dirty="0"/>
          </a:p>
        </p:txBody>
      </p:sp>
    </p:spTree>
    <p:extLst>
      <p:ext uri="{BB962C8B-B14F-4D97-AF65-F5344CB8AC3E}">
        <p14:creationId xmlns:p14="http://schemas.microsoft.com/office/powerpoint/2010/main" val="8552698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3E50-8F7E-4FDA-AF1E-94DBA650259A}"/>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0C33D29A-E442-4A34-8FAB-30E98A82BB1D}"/>
              </a:ext>
            </a:extLst>
          </p:cNvPr>
          <p:cNvSpPr>
            <a:spLocks noGrp="1"/>
          </p:cNvSpPr>
          <p:nvPr>
            <p:ph idx="1"/>
          </p:nvPr>
        </p:nvSpPr>
        <p:spPr/>
        <p:txBody>
          <a:bodyPr>
            <a:normAutofit fontScale="85000" lnSpcReduction="20000"/>
          </a:bodyPr>
          <a:lstStyle/>
          <a:p>
            <a:r>
              <a:rPr lang="fr-CA" dirty="0"/>
              <a:t>Exemple</a:t>
            </a:r>
          </a:p>
          <a:p>
            <a:pPr marL="0" indent="0">
              <a:buNone/>
            </a:pPr>
            <a:r>
              <a:rPr lang="fr-CA" dirty="0"/>
              <a:t>CREATE TABLE </a:t>
            </a:r>
            <a:r>
              <a:rPr lang="fr-CA" dirty="0" err="1"/>
              <a:t>equipe</a:t>
            </a:r>
            <a:r>
              <a:rPr lang="fr-CA" dirty="0"/>
              <a:t> (</a:t>
            </a:r>
          </a:p>
          <a:p>
            <a:pPr marL="0" indent="0">
              <a:buNone/>
            </a:pPr>
            <a:r>
              <a:rPr lang="fr-CA" dirty="0"/>
              <a:t>	</a:t>
            </a:r>
            <a:r>
              <a:rPr lang="fr-CA" dirty="0" err="1"/>
              <a:t>id_equipe</a:t>
            </a:r>
            <a:r>
              <a:rPr lang="fr-CA" dirty="0"/>
              <a:t> </a:t>
            </a:r>
            <a:r>
              <a:rPr lang="fr-CA" dirty="0" err="1"/>
              <a:t>int</a:t>
            </a:r>
            <a:r>
              <a:rPr lang="fr-CA" dirty="0"/>
              <a:t> NOT NULL PRIMARY KEY IDENTITY,</a:t>
            </a:r>
          </a:p>
          <a:p>
            <a:pPr marL="0" indent="0">
              <a:buNone/>
            </a:pPr>
            <a:r>
              <a:rPr lang="fr-CA" dirty="0"/>
              <a:t>	nom varchar(50) NOT NULL UNIQUE</a:t>
            </a:r>
          </a:p>
          <a:p>
            <a:pPr marL="0" indent="0">
              <a:buNone/>
            </a:pPr>
            <a:r>
              <a:rPr lang="fr-CA" dirty="0"/>
              <a:t>)</a:t>
            </a:r>
          </a:p>
          <a:p>
            <a:pPr marL="0" indent="0">
              <a:buNone/>
            </a:pPr>
            <a:endParaRPr lang="fr-CA" dirty="0"/>
          </a:p>
          <a:p>
            <a:pPr marL="0" indent="0">
              <a:buNone/>
            </a:pPr>
            <a:r>
              <a:rPr lang="fr-CA" dirty="0"/>
              <a:t>CREATE TABLE joueur (</a:t>
            </a:r>
          </a:p>
          <a:p>
            <a:pPr marL="0" indent="0">
              <a:buNone/>
            </a:pPr>
            <a:r>
              <a:rPr lang="fr-CA" dirty="0"/>
              <a:t>	</a:t>
            </a:r>
            <a:r>
              <a:rPr lang="fr-CA" dirty="0" err="1"/>
              <a:t>id_joueur</a:t>
            </a:r>
            <a:r>
              <a:rPr lang="fr-CA" dirty="0"/>
              <a:t> </a:t>
            </a:r>
            <a:r>
              <a:rPr lang="fr-CA" dirty="0" err="1"/>
              <a:t>int</a:t>
            </a:r>
            <a:r>
              <a:rPr lang="fr-CA" dirty="0"/>
              <a:t> NOT NULL PRIMARY KEY IDENTITY,</a:t>
            </a:r>
          </a:p>
          <a:p>
            <a:pPr marL="0" indent="0">
              <a:buNone/>
            </a:pPr>
            <a:r>
              <a:rPr lang="fr-CA" dirty="0"/>
              <a:t>	nom varchar(50) NOT NULL,</a:t>
            </a:r>
          </a:p>
          <a:p>
            <a:pPr marL="0" indent="0">
              <a:buNone/>
            </a:pPr>
            <a:r>
              <a:rPr lang="fr-CA" dirty="0"/>
              <a:t>	</a:t>
            </a:r>
            <a:r>
              <a:rPr lang="fr-CA" dirty="0" err="1"/>
              <a:t>equipe</a:t>
            </a:r>
            <a:r>
              <a:rPr lang="fr-CA" dirty="0"/>
              <a:t> </a:t>
            </a:r>
            <a:r>
              <a:rPr lang="fr-CA" dirty="0" err="1"/>
              <a:t>int</a:t>
            </a:r>
            <a:r>
              <a:rPr lang="fr-CA" dirty="0"/>
              <a:t> </a:t>
            </a:r>
            <a:r>
              <a:rPr lang="fr-CA" dirty="0">
                <a:solidFill>
                  <a:srgbClr val="FFC000"/>
                </a:solidFill>
              </a:rPr>
              <a:t>FOREIGN KEY  REFERENCES </a:t>
            </a:r>
            <a:r>
              <a:rPr lang="fr-CA" dirty="0" err="1">
                <a:solidFill>
                  <a:srgbClr val="FFC000"/>
                </a:solidFill>
              </a:rPr>
              <a:t>equipe</a:t>
            </a:r>
            <a:r>
              <a:rPr lang="fr-CA" dirty="0">
                <a:solidFill>
                  <a:srgbClr val="FFC000"/>
                </a:solidFill>
              </a:rPr>
              <a:t>(</a:t>
            </a:r>
            <a:r>
              <a:rPr lang="fr-CA" dirty="0" err="1">
                <a:solidFill>
                  <a:srgbClr val="FFC000"/>
                </a:solidFill>
              </a:rPr>
              <a:t>id_equipe</a:t>
            </a:r>
            <a:r>
              <a:rPr lang="fr-CA" dirty="0">
                <a:solidFill>
                  <a:srgbClr val="FFC000"/>
                </a:solidFill>
              </a:rPr>
              <a:t>)</a:t>
            </a:r>
          </a:p>
          <a:p>
            <a:pPr marL="0" indent="0">
              <a:buNone/>
            </a:pPr>
            <a:r>
              <a:rPr lang="fr-CA" dirty="0">
                <a:solidFill>
                  <a:srgbClr val="FFC000"/>
                </a:solidFill>
              </a:rPr>
              <a:t>		ON DELETE CASCADE</a:t>
            </a:r>
          </a:p>
          <a:p>
            <a:pPr marL="0" indent="0">
              <a:buNone/>
            </a:pPr>
            <a:r>
              <a:rPr lang="fr-CA" dirty="0"/>
              <a:t>)</a:t>
            </a:r>
          </a:p>
          <a:p>
            <a:pPr lvl="1"/>
            <a:endParaRPr lang="fr-CA" dirty="0"/>
          </a:p>
        </p:txBody>
      </p:sp>
    </p:spTree>
    <p:extLst>
      <p:ext uri="{BB962C8B-B14F-4D97-AF65-F5344CB8AC3E}">
        <p14:creationId xmlns:p14="http://schemas.microsoft.com/office/powerpoint/2010/main" val="23440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3E50-8F7E-4FDA-AF1E-94DBA650259A}"/>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0C33D29A-E442-4A34-8FAB-30E98A82BB1D}"/>
              </a:ext>
            </a:extLst>
          </p:cNvPr>
          <p:cNvSpPr>
            <a:spLocks noGrp="1"/>
          </p:cNvSpPr>
          <p:nvPr>
            <p:ph idx="1"/>
          </p:nvPr>
        </p:nvSpPr>
        <p:spPr/>
        <p:txBody>
          <a:bodyPr/>
          <a:lstStyle/>
          <a:p>
            <a:r>
              <a:rPr lang="fr-CA" dirty="0"/>
              <a:t>SET NULL</a:t>
            </a:r>
          </a:p>
          <a:p>
            <a:r>
              <a:rPr lang="fr-CA" dirty="0"/>
              <a:t>SET NULL signifie que si la clé parent est supprimée, toute les valeurs enfants qui y faisaient références se voit attribuée la valeur NULL.</a:t>
            </a:r>
          </a:p>
          <a:p>
            <a:endParaRPr lang="fr-CA" dirty="0"/>
          </a:p>
          <a:p>
            <a:r>
              <a:rPr lang="fr-CA" dirty="0"/>
              <a:t>Il est important toutefois que </a:t>
            </a:r>
            <a:r>
              <a:rPr lang="fr-CA" u="sng" dirty="0"/>
              <a:t>ces champs enfants ne possède pas la contrainte NOT NULL</a:t>
            </a:r>
            <a:r>
              <a:rPr lang="fr-CA" dirty="0"/>
              <a:t> si c'est la stratégie que l'on souhaite mettre en place.</a:t>
            </a:r>
          </a:p>
          <a:p>
            <a:pPr lvl="1"/>
            <a:endParaRPr lang="fr-CA" dirty="0"/>
          </a:p>
        </p:txBody>
      </p:sp>
    </p:spTree>
    <p:extLst>
      <p:ext uri="{BB962C8B-B14F-4D97-AF65-F5344CB8AC3E}">
        <p14:creationId xmlns:p14="http://schemas.microsoft.com/office/powerpoint/2010/main" val="25572719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3E50-8F7E-4FDA-AF1E-94DBA650259A}"/>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0C33D29A-E442-4A34-8FAB-30E98A82BB1D}"/>
              </a:ext>
            </a:extLst>
          </p:cNvPr>
          <p:cNvSpPr>
            <a:spLocks noGrp="1"/>
          </p:cNvSpPr>
          <p:nvPr>
            <p:ph idx="1"/>
          </p:nvPr>
        </p:nvSpPr>
        <p:spPr/>
        <p:txBody>
          <a:bodyPr>
            <a:normAutofit fontScale="85000" lnSpcReduction="20000"/>
          </a:bodyPr>
          <a:lstStyle/>
          <a:p>
            <a:r>
              <a:rPr lang="fr-CA" dirty="0"/>
              <a:t>Exemple</a:t>
            </a:r>
          </a:p>
          <a:p>
            <a:pPr marL="0" indent="0">
              <a:buNone/>
            </a:pPr>
            <a:r>
              <a:rPr lang="fr-CA" dirty="0"/>
              <a:t>CREATE TABLE </a:t>
            </a:r>
            <a:r>
              <a:rPr lang="fr-CA" dirty="0" err="1"/>
              <a:t>equipe</a:t>
            </a:r>
            <a:r>
              <a:rPr lang="fr-CA" dirty="0"/>
              <a:t> (</a:t>
            </a:r>
          </a:p>
          <a:p>
            <a:pPr marL="0" indent="0">
              <a:buNone/>
            </a:pPr>
            <a:r>
              <a:rPr lang="fr-CA" dirty="0"/>
              <a:t>	</a:t>
            </a:r>
            <a:r>
              <a:rPr lang="fr-CA" dirty="0" err="1"/>
              <a:t>id_equipe</a:t>
            </a:r>
            <a:r>
              <a:rPr lang="fr-CA" dirty="0"/>
              <a:t> </a:t>
            </a:r>
            <a:r>
              <a:rPr lang="fr-CA" dirty="0" err="1"/>
              <a:t>int</a:t>
            </a:r>
            <a:r>
              <a:rPr lang="fr-CA" dirty="0"/>
              <a:t> NOT NULL PRIMARY KEY IDENTITY,</a:t>
            </a:r>
          </a:p>
          <a:p>
            <a:pPr marL="0" indent="0">
              <a:buNone/>
            </a:pPr>
            <a:r>
              <a:rPr lang="fr-CA" dirty="0"/>
              <a:t>	nom varchar(50) NOT NULL UNIQUE</a:t>
            </a:r>
          </a:p>
          <a:p>
            <a:pPr marL="0" indent="0">
              <a:buNone/>
            </a:pPr>
            <a:r>
              <a:rPr lang="fr-CA" dirty="0"/>
              <a:t>)</a:t>
            </a:r>
          </a:p>
          <a:p>
            <a:pPr marL="0" indent="0">
              <a:buNone/>
            </a:pPr>
            <a:endParaRPr lang="fr-CA" dirty="0"/>
          </a:p>
          <a:p>
            <a:pPr marL="0" indent="0">
              <a:buNone/>
            </a:pPr>
            <a:r>
              <a:rPr lang="fr-CA" dirty="0"/>
              <a:t>CREATE TABLE joueur (</a:t>
            </a:r>
          </a:p>
          <a:p>
            <a:pPr marL="0" indent="0">
              <a:buNone/>
            </a:pPr>
            <a:r>
              <a:rPr lang="fr-CA" dirty="0"/>
              <a:t>	</a:t>
            </a:r>
            <a:r>
              <a:rPr lang="fr-CA" dirty="0" err="1"/>
              <a:t>id_joueur</a:t>
            </a:r>
            <a:r>
              <a:rPr lang="fr-CA" dirty="0"/>
              <a:t> </a:t>
            </a:r>
            <a:r>
              <a:rPr lang="fr-CA" dirty="0" err="1"/>
              <a:t>int</a:t>
            </a:r>
            <a:r>
              <a:rPr lang="fr-CA" dirty="0"/>
              <a:t> NOT NULL PRIMARY KEY IDENTITY,</a:t>
            </a:r>
          </a:p>
          <a:p>
            <a:pPr marL="0" indent="0">
              <a:buNone/>
            </a:pPr>
            <a:r>
              <a:rPr lang="fr-CA" dirty="0"/>
              <a:t>	nom varchar(50) NOT NULL,</a:t>
            </a:r>
          </a:p>
          <a:p>
            <a:pPr marL="0" indent="0">
              <a:buNone/>
            </a:pPr>
            <a:r>
              <a:rPr lang="fr-CA" dirty="0"/>
              <a:t>	</a:t>
            </a:r>
            <a:r>
              <a:rPr lang="fr-CA" dirty="0" err="1"/>
              <a:t>equipe</a:t>
            </a:r>
            <a:r>
              <a:rPr lang="fr-CA" dirty="0"/>
              <a:t> </a:t>
            </a:r>
            <a:r>
              <a:rPr lang="fr-CA" dirty="0" err="1"/>
              <a:t>int</a:t>
            </a:r>
            <a:r>
              <a:rPr lang="fr-CA" dirty="0"/>
              <a:t> FOREIGN KEY  REFERENCES </a:t>
            </a:r>
            <a:r>
              <a:rPr lang="fr-CA" dirty="0" err="1"/>
              <a:t>equipe</a:t>
            </a:r>
            <a:r>
              <a:rPr lang="fr-CA" dirty="0"/>
              <a:t>(</a:t>
            </a:r>
            <a:r>
              <a:rPr lang="fr-CA" dirty="0" err="1"/>
              <a:t>id_equipe</a:t>
            </a:r>
            <a:r>
              <a:rPr lang="fr-CA" dirty="0"/>
              <a:t>)</a:t>
            </a:r>
          </a:p>
          <a:p>
            <a:pPr marL="0" indent="0">
              <a:buNone/>
            </a:pPr>
            <a:r>
              <a:rPr lang="fr-CA" dirty="0"/>
              <a:t>		ON DELETE SET NULL</a:t>
            </a:r>
          </a:p>
          <a:p>
            <a:pPr marL="0" indent="0">
              <a:buNone/>
            </a:pPr>
            <a:r>
              <a:rPr lang="fr-CA" dirty="0"/>
              <a:t>)</a:t>
            </a:r>
          </a:p>
          <a:p>
            <a:pPr lvl="1"/>
            <a:endParaRPr lang="fr-CA" dirty="0"/>
          </a:p>
        </p:txBody>
      </p:sp>
    </p:spTree>
    <p:extLst>
      <p:ext uri="{BB962C8B-B14F-4D97-AF65-F5344CB8AC3E}">
        <p14:creationId xmlns:p14="http://schemas.microsoft.com/office/powerpoint/2010/main" val="1478074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CA0C0-EC5C-43AF-86EF-D6C911DD962A}"/>
              </a:ext>
            </a:extLst>
          </p:cNvPr>
          <p:cNvSpPr>
            <a:spLocks noGrp="1"/>
          </p:cNvSpPr>
          <p:nvPr>
            <p:ph type="title"/>
          </p:nvPr>
        </p:nvSpPr>
        <p:spPr>
          <a:xfrm>
            <a:off x="646110" y="452718"/>
            <a:ext cx="9767397" cy="1400530"/>
          </a:xfrm>
        </p:spPr>
        <p:txBody>
          <a:bodyPr/>
          <a:lstStyle/>
          <a:p>
            <a:r>
              <a:rPr lang="fr-CA" dirty="0"/>
              <a:t>Décrocher un emploi au gouvernement</a:t>
            </a:r>
          </a:p>
        </p:txBody>
      </p:sp>
      <p:sp>
        <p:nvSpPr>
          <p:cNvPr id="3" name="Content Placeholder 2">
            <a:extLst>
              <a:ext uri="{FF2B5EF4-FFF2-40B4-BE49-F238E27FC236}">
                <a16:creationId xmlns:a16="http://schemas.microsoft.com/office/drawing/2014/main" id="{817B53B7-73FD-4968-AD61-129BB529ECF0}"/>
              </a:ext>
            </a:extLst>
          </p:cNvPr>
          <p:cNvSpPr>
            <a:spLocks noGrp="1"/>
          </p:cNvSpPr>
          <p:nvPr>
            <p:ph idx="1"/>
          </p:nvPr>
        </p:nvSpPr>
        <p:spPr/>
        <p:txBody>
          <a:bodyPr/>
          <a:lstStyle/>
          <a:p>
            <a:r>
              <a:rPr lang="fr-CA" dirty="0"/>
              <a:t>Postuler au gouvernement est un art en soi et il est important de savoir comment se préparer adéquatement.</a:t>
            </a:r>
          </a:p>
          <a:p>
            <a:endParaRPr lang="fr-CA" dirty="0"/>
          </a:p>
        </p:txBody>
      </p:sp>
    </p:spTree>
    <p:extLst>
      <p:ext uri="{BB962C8B-B14F-4D97-AF65-F5344CB8AC3E}">
        <p14:creationId xmlns:p14="http://schemas.microsoft.com/office/powerpoint/2010/main" val="11223481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3E50-8F7E-4FDA-AF1E-94DBA650259A}"/>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0C33D29A-E442-4A34-8FAB-30E98A82BB1D}"/>
              </a:ext>
            </a:extLst>
          </p:cNvPr>
          <p:cNvSpPr>
            <a:spLocks noGrp="1"/>
          </p:cNvSpPr>
          <p:nvPr>
            <p:ph idx="1"/>
          </p:nvPr>
        </p:nvSpPr>
        <p:spPr/>
        <p:txBody>
          <a:bodyPr/>
          <a:lstStyle/>
          <a:p>
            <a:r>
              <a:rPr lang="fr-CA" dirty="0"/>
              <a:t>SET DEFAULT</a:t>
            </a:r>
          </a:p>
          <a:p>
            <a:r>
              <a:rPr lang="fr-CA" dirty="0"/>
              <a:t>Signifie que si on supprime le champs parent, les champs qui lui font références seront modifiés pour la valeur par défaut de ces champs.</a:t>
            </a:r>
          </a:p>
          <a:p>
            <a:pPr lvl="1"/>
            <a:endParaRPr lang="fr-CA" dirty="0"/>
          </a:p>
        </p:txBody>
      </p:sp>
    </p:spTree>
    <p:extLst>
      <p:ext uri="{BB962C8B-B14F-4D97-AF65-F5344CB8AC3E}">
        <p14:creationId xmlns:p14="http://schemas.microsoft.com/office/powerpoint/2010/main" val="11833400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3E50-8F7E-4FDA-AF1E-94DBA650259A}"/>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0C33D29A-E442-4A34-8FAB-30E98A82BB1D}"/>
              </a:ext>
            </a:extLst>
          </p:cNvPr>
          <p:cNvSpPr>
            <a:spLocks noGrp="1"/>
          </p:cNvSpPr>
          <p:nvPr>
            <p:ph idx="1"/>
          </p:nvPr>
        </p:nvSpPr>
        <p:spPr/>
        <p:txBody>
          <a:bodyPr>
            <a:normAutofit fontScale="85000" lnSpcReduction="20000"/>
          </a:bodyPr>
          <a:lstStyle/>
          <a:p>
            <a:r>
              <a:rPr lang="fr-CA" dirty="0"/>
              <a:t>Exemple</a:t>
            </a:r>
          </a:p>
          <a:p>
            <a:pPr marL="0" indent="0">
              <a:buNone/>
            </a:pPr>
            <a:r>
              <a:rPr lang="fr-CA" dirty="0"/>
              <a:t>CREATE TABLE </a:t>
            </a:r>
            <a:r>
              <a:rPr lang="fr-CA" dirty="0" err="1"/>
              <a:t>equipe</a:t>
            </a:r>
            <a:r>
              <a:rPr lang="fr-CA" dirty="0"/>
              <a:t> (</a:t>
            </a:r>
          </a:p>
          <a:p>
            <a:pPr marL="0" indent="0">
              <a:buNone/>
            </a:pPr>
            <a:r>
              <a:rPr lang="fr-CA" dirty="0"/>
              <a:t>	</a:t>
            </a:r>
            <a:r>
              <a:rPr lang="fr-CA" dirty="0" err="1"/>
              <a:t>id_equipe</a:t>
            </a:r>
            <a:r>
              <a:rPr lang="fr-CA" dirty="0"/>
              <a:t> </a:t>
            </a:r>
            <a:r>
              <a:rPr lang="fr-CA" dirty="0" err="1"/>
              <a:t>int</a:t>
            </a:r>
            <a:r>
              <a:rPr lang="fr-CA" dirty="0"/>
              <a:t> NOT NULL PRIMARY KEY IDENTITY,</a:t>
            </a:r>
          </a:p>
          <a:p>
            <a:pPr marL="0" indent="0">
              <a:buNone/>
            </a:pPr>
            <a:r>
              <a:rPr lang="fr-CA" dirty="0"/>
              <a:t>	nom varchar(50) NOT NULL UNIQUE</a:t>
            </a:r>
          </a:p>
          <a:p>
            <a:pPr marL="0" indent="0">
              <a:buNone/>
            </a:pPr>
            <a:r>
              <a:rPr lang="fr-CA" dirty="0"/>
              <a:t>)</a:t>
            </a:r>
          </a:p>
          <a:p>
            <a:pPr marL="0" indent="0">
              <a:buNone/>
            </a:pPr>
            <a:endParaRPr lang="fr-CA" dirty="0"/>
          </a:p>
          <a:p>
            <a:pPr marL="0" indent="0">
              <a:buNone/>
            </a:pPr>
            <a:r>
              <a:rPr lang="fr-CA" dirty="0"/>
              <a:t>CREATE TABLE joueur (</a:t>
            </a:r>
          </a:p>
          <a:p>
            <a:pPr marL="0" indent="0">
              <a:buNone/>
            </a:pPr>
            <a:r>
              <a:rPr lang="fr-CA" dirty="0"/>
              <a:t>	</a:t>
            </a:r>
            <a:r>
              <a:rPr lang="fr-CA" dirty="0" err="1"/>
              <a:t>id_joueur</a:t>
            </a:r>
            <a:r>
              <a:rPr lang="fr-CA" dirty="0"/>
              <a:t> </a:t>
            </a:r>
            <a:r>
              <a:rPr lang="fr-CA" dirty="0" err="1"/>
              <a:t>int</a:t>
            </a:r>
            <a:r>
              <a:rPr lang="fr-CA" dirty="0"/>
              <a:t> NOT NULL PRIMARY KEY IDENTITY,</a:t>
            </a:r>
          </a:p>
          <a:p>
            <a:pPr marL="0" indent="0">
              <a:buNone/>
            </a:pPr>
            <a:r>
              <a:rPr lang="fr-CA" dirty="0"/>
              <a:t>	nom varchar(50) NOT NULL,</a:t>
            </a:r>
          </a:p>
          <a:p>
            <a:pPr marL="0" indent="0">
              <a:buNone/>
            </a:pPr>
            <a:r>
              <a:rPr lang="fr-CA" dirty="0"/>
              <a:t>	</a:t>
            </a:r>
            <a:r>
              <a:rPr lang="fr-CA" dirty="0" err="1"/>
              <a:t>equipe</a:t>
            </a:r>
            <a:r>
              <a:rPr lang="fr-CA" dirty="0"/>
              <a:t> </a:t>
            </a:r>
            <a:r>
              <a:rPr lang="fr-CA" dirty="0" err="1"/>
              <a:t>int</a:t>
            </a:r>
            <a:r>
              <a:rPr lang="fr-CA" dirty="0"/>
              <a:t> </a:t>
            </a:r>
            <a:r>
              <a:rPr lang="fr-CA" dirty="0">
                <a:solidFill>
                  <a:srgbClr val="FFC000"/>
                </a:solidFill>
              </a:rPr>
              <a:t>DEFAULT 10 FOREIGN KEY  REFERENCES </a:t>
            </a:r>
            <a:r>
              <a:rPr lang="fr-CA" dirty="0" err="1">
                <a:solidFill>
                  <a:srgbClr val="FFC000"/>
                </a:solidFill>
              </a:rPr>
              <a:t>equipe</a:t>
            </a:r>
            <a:r>
              <a:rPr lang="fr-CA" dirty="0">
                <a:solidFill>
                  <a:srgbClr val="FFC000"/>
                </a:solidFill>
              </a:rPr>
              <a:t>(</a:t>
            </a:r>
            <a:r>
              <a:rPr lang="fr-CA" dirty="0" err="1">
                <a:solidFill>
                  <a:srgbClr val="FFC000"/>
                </a:solidFill>
              </a:rPr>
              <a:t>id_equipe</a:t>
            </a:r>
            <a:r>
              <a:rPr lang="fr-CA" dirty="0">
                <a:solidFill>
                  <a:srgbClr val="FFC000"/>
                </a:solidFill>
              </a:rPr>
              <a:t>)</a:t>
            </a:r>
          </a:p>
          <a:p>
            <a:pPr marL="0" indent="0">
              <a:buNone/>
            </a:pPr>
            <a:r>
              <a:rPr lang="fr-CA" dirty="0">
                <a:solidFill>
                  <a:srgbClr val="FFC000"/>
                </a:solidFill>
              </a:rPr>
              <a:t>		ON DELETE SET DEFAULT</a:t>
            </a:r>
          </a:p>
          <a:p>
            <a:pPr marL="0" indent="0">
              <a:buNone/>
            </a:pPr>
            <a:r>
              <a:rPr lang="fr-CA" dirty="0"/>
              <a:t>)</a:t>
            </a:r>
          </a:p>
          <a:p>
            <a:pPr lvl="1"/>
            <a:endParaRPr lang="fr-CA" dirty="0"/>
          </a:p>
        </p:txBody>
      </p:sp>
    </p:spTree>
    <p:extLst>
      <p:ext uri="{BB962C8B-B14F-4D97-AF65-F5344CB8AC3E}">
        <p14:creationId xmlns:p14="http://schemas.microsoft.com/office/powerpoint/2010/main" val="8120771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3E50-8F7E-4FDA-AF1E-94DBA650259A}"/>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0C33D29A-E442-4A34-8FAB-30E98A82BB1D}"/>
              </a:ext>
            </a:extLst>
          </p:cNvPr>
          <p:cNvSpPr>
            <a:spLocks noGrp="1"/>
          </p:cNvSpPr>
          <p:nvPr>
            <p:ph idx="1"/>
          </p:nvPr>
        </p:nvSpPr>
        <p:spPr/>
        <p:txBody>
          <a:bodyPr/>
          <a:lstStyle/>
          <a:p>
            <a:r>
              <a:rPr lang="fr-CA" dirty="0"/>
              <a:t>ON UPDATE</a:t>
            </a:r>
          </a:p>
          <a:p>
            <a:r>
              <a:rPr lang="fr-CA" dirty="0"/>
              <a:t>Pour le ON UPDATE, Les même options sont possible:</a:t>
            </a:r>
          </a:p>
          <a:p>
            <a:pPr lvl="1"/>
            <a:r>
              <a:rPr lang="fr-CA" dirty="0"/>
              <a:t>NO ACTION</a:t>
            </a:r>
          </a:p>
          <a:p>
            <a:pPr lvl="1"/>
            <a:r>
              <a:rPr lang="fr-CA" dirty="0"/>
              <a:t>CASCADE</a:t>
            </a:r>
          </a:p>
          <a:p>
            <a:pPr lvl="1"/>
            <a:r>
              <a:rPr lang="fr-CA" dirty="0"/>
              <a:t>SET NULL</a:t>
            </a:r>
          </a:p>
          <a:p>
            <a:pPr lvl="1"/>
            <a:r>
              <a:rPr lang="fr-CA" dirty="0"/>
              <a:t>SET DEFAULT</a:t>
            </a:r>
          </a:p>
          <a:p>
            <a:endParaRPr lang="fr-CA" dirty="0"/>
          </a:p>
          <a:p>
            <a:pPr lvl="1"/>
            <a:endParaRPr lang="fr-CA" dirty="0"/>
          </a:p>
        </p:txBody>
      </p:sp>
    </p:spTree>
    <p:extLst>
      <p:ext uri="{BB962C8B-B14F-4D97-AF65-F5344CB8AC3E}">
        <p14:creationId xmlns:p14="http://schemas.microsoft.com/office/powerpoint/2010/main" val="6123739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3E7D5-E439-4F52-8209-F44C417FADD9}"/>
              </a:ext>
            </a:extLst>
          </p:cNvPr>
          <p:cNvSpPr>
            <a:spLocks noGrp="1"/>
          </p:cNvSpPr>
          <p:nvPr>
            <p:ph type="title"/>
          </p:nvPr>
        </p:nvSpPr>
        <p:spPr/>
        <p:txBody>
          <a:bodyPr/>
          <a:lstStyle/>
          <a:p>
            <a:r>
              <a:rPr lang="fr-CA" dirty="0"/>
              <a:t>Attention!</a:t>
            </a:r>
          </a:p>
        </p:txBody>
      </p:sp>
      <p:sp>
        <p:nvSpPr>
          <p:cNvPr id="3" name="Content Placeholder 2">
            <a:extLst>
              <a:ext uri="{FF2B5EF4-FFF2-40B4-BE49-F238E27FC236}">
                <a16:creationId xmlns:a16="http://schemas.microsoft.com/office/drawing/2014/main" id="{DBFBE87F-2891-410C-83F6-8633B4D0DE37}"/>
              </a:ext>
            </a:extLst>
          </p:cNvPr>
          <p:cNvSpPr>
            <a:spLocks noGrp="1"/>
          </p:cNvSpPr>
          <p:nvPr>
            <p:ph idx="1"/>
          </p:nvPr>
        </p:nvSpPr>
        <p:spPr/>
        <p:txBody>
          <a:bodyPr/>
          <a:lstStyle/>
          <a:p>
            <a:r>
              <a:rPr lang="fr-CA" dirty="0"/>
              <a:t>Les contraintes d'UPDATE se déclenche si la clé parent change. Cette situation n'arrivera généralement pas avec une clé primaire, mais peut se produire avec un champs qui possède la contrainte Unique.</a:t>
            </a:r>
          </a:p>
          <a:p>
            <a:endParaRPr lang="fr-CA" dirty="0"/>
          </a:p>
          <a:p>
            <a:r>
              <a:rPr lang="fr-CA" dirty="0"/>
              <a:t>Par exemple, une table de compte utilisateur peut avoir des identifiants unique qui ne sont pas des clé primaires.</a:t>
            </a:r>
          </a:p>
          <a:p>
            <a:r>
              <a:rPr lang="fr-CA" dirty="0"/>
              <a:t>Cet identifiant peut avoir été ajouté dans plusieurs autres tables de la base de données pour y faire référence.</a:t>
            </a:r>
          </a:p>
        </p:txBody>
      </p:sp>
    </p:spTree>
    <p:extLst>
      <p:ext uri="{BB962C8B-B14F-4D97-AF65-F5344CB8AC3E}">
        <p14:creationId xmlns:p14="http://schemas.microsoft.com/office/powerpoint/2010/main" val="12416280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A27E1-DD5C-4D7B-B08B-696E70754F70}"/>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5A597679-2745-4FF3-8106-B8CC6D2F1266}"/>
              </a:ext>
            </a:extLst>
          </p:cNvPr>
          <p:cNvSpPr>
            <a:spLocks noGrp="1"/>
          </p:cNvSpPr>
          <p:nvPr>
            <p:ph idx="1"/>
          </p:nvPr>
        </p:nvSpPr>
        <p:spPr/>
        <p:txBody>
          <a:bodyPr/>
          <a:lstStyle/>
          <a:p>
            <a:r>
              <a:rPr lang="fr-CA" dirty="0"/>
              <a:t>NO ACTION</a:t>
            </a:r>
          </a:p>
          <a:p>
            <a:r>
              <a:rPr lang="fr-CA" dirty="0"/>
              <a:t>Tout comme pour le ON DELETE, le NO ACTION annulera la transaction si une table possède une clé étrangère qui réfère à ce champs.</a:t>
            </a:r>
          </a:p>
          <a:p>
            <a:endParaRPr lang="fr-CA" dirty="0"/>
          </a:p>
        </p:txBody>
      </p:sp>
    </p:spTree>
    <p:extLst>
      <p:ext uri="{BB962C8B-B14F-4D97-AF65-F5344CB8AC3E}">
        <p14:creationId xmlns:p14="http://schemas.microsoft.com/office/powerpoint/2010/main" val="383305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03A95-FAC8-4DA0-8FEA-C417569A3108}"/>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51F2C1BE-E5FF-4D97-B5E6-92F44622C89E}"/>
              </a:ext>
            </a:extLst>
          </p:cNvPr>
          <p:cNvSpPr>
            <a:spLocks noGrp="1"/>
          </p:cNvSpPr>
          <p:nvPr>
            <p:ph idx="1"/>
          </p:nvPr>
        </p:nvSpPr>
        <p:spPr/>
        <p:txBody>
          <a:bodyPr>
            <a:normAutofit fontScale="92500" lnSpcReduction="10000"/>
          </a:bodyPr>
          <a:lstStyle/>
          <a:p>
            <a:r>
              <a:rPr lang="fr-CA" dirty="0"/>
              <a:t>NO ACTION</a:t>
            </a:r>
          </a:p>
          <a:p>
            <a:pPr marL="0" indent="0">
              <a:buNone/>
            </a:pPr>
            <a:r>
              <a:rPr lang="fr-CA" dirty="0"/>
              <a:t>CREATE TABLE compte (</a:t>
            </a:r>
          </a:p>
          <a:p>
            <a:pPr marL="0" indent="0">
              <a:buNone/>
            </a:pPr>
            <a:r>
              <a:rPr lang="fr-CA" dirty="0"/>
              <a:t>	</a:t>
            </a:r>
            <a:r>
              <a:rPr lang="fr-CA" dirty="0" err="1"/>
              <a:t>id_compte</a:t>
            </a:r>
            <a:r>
              <a:rPr lang="fr-CA" dirty="0"/>
              <a:t> </a:t>
            </a:r>
            <a:r>
              <a:rPr lang="fr-CA" dirty="0" err="1"/>
              <a:t>int</a:t>
            </a:r>
            <a:r>
              <a:rPr lang="fr-CA" dirty="0"/>
              <a:t> NOT NULL PRIMARY KEY IDENTITY,</a:t>
            </a:r>
          </a:p>
          <a:p>
            <a:pPr marL="0" indent="0">
              <a:buNone/>
            </a:pPr>
            <a:r>
              <a:rPr lang="fr-CA" dirty="0"/>
              <a:t>	</a:t>
            </a:r>
            <a:r>
              <a:rPr lang="fr-CA" dirty="0" err="1"/>
              <a:t>code_utilisateur</a:t>
            </a:r>
            <a:r>
              <a:rPr lang="fr-CA" dirty="0"/>
              <a:t> varchar(50) NOT NULL UNIQUE</a:t>
            </a:r>
          </a:p>
          <a:p>
            <a:pPr marL="0" indent="0">
              <a:buNone/>
            </a:pPr>
            <a:r>
              <a:rPr lang="fr-CA" dirty="0"/>
              <a:t>)</a:t>
            </a:r>
          </a:p>
          <a:p>
            <a:pPr marL="0" indent="0">
              <a:buNone/>
            </a:pPr>
            <a:endParaRPr lang="fr-CA" dirty="0"/>
          </a:p>
          <a:p>
            <a:pPr marL="0" indent="0">
              <a:buNone/>
            </a:pPr>
            <a:r>
              <a:rPr lang="fr-CA" dirty="0"/>
              <a:t>CREATE TABLE administrateur (</a:t>
            </a:r>
          </a:p>
          <a:p>
            <a:pPr marL="0" indent="0">
              <a:buNone/>
            </a:pPr>
            <a:r>
              <a:rPr lang="fr-CA" dirty="0"/>
              <a:t>	</a:t>
            </a:r>
            <a:r>
              <a:rPr lang="fr-CA" dirty="0" err="1"/>
              <a:t>id_administrateur</a:t>
            </a:r>
            <a:r>
              <a:rPr lang="fr-CA" dirty="0"/>
              <a:t> </a:t>
            </a:r>
            <a:r>
              <a:rPr lang="fr-CA" dirty="0" err="1"/>
              <a:t>int</a:t>
            </a:r>
            <a:r>
              <a:rPr lang="fr-CA" dirty="0"/>
              <a:t> NOT NULL PRIMARY KEY IDENTITY,</a:t>
            </a:r>
          </a:p>
          <a:p>
            <a:pPr marL="0" indent="0">
              <a:buNone/>
            </a:pPr>
            <a:r>
              <a:rPr lang="fr-CA" dirty="0"/>
              <a:t>	</a:t>
            </a:r>
            <a:r>
              <a:rPr lang="fr-CA" dirty="0" err="1"/>
              <a:t>code_utilisateur</a:t>
            </a:r>
            <a:r>
              <a:rPr lang="fr-CA" dirty="0"/>
              <a:t> varchar(50) </a:t>
            </a:r>
            <a:r>
              <a:rPr lang="fr-CA" dirty="0">
                <a:solidFill>
                  <a:srgbClr val="FFC000"/>
                </a:solidFill>
              </a:rPr>
              <a:t>FOREIGN KEY  REFERENCES 	compte(</a:t>
            </a:r>
            <a:r>
              <a:rPr lang="fr-CA" dirty="0" err="1">
                <a:solidFill>
                  <a:srgbClr val="FFC000"/>
                </a:solidFill>
              </a:rPr>
              <a:t>code_utilisateur</a:t>
            </a:r>
            <a:r>
              <a:rPr lang="fr-CA" dirty="0">
                <a:solidFill>
                  <a:srgbClr val="FFC000"/>
                </a:solidFill>
              </a:rPr>
              <a:t>) ON UPDATE NO ACTION</a:t>
            </a:r>
          </a:p>
          <a:p>
            <a:pPr marL="0" indent="0">
              <a:buNone/>
            </a:pPr>
            <a:r>
              <a:rPr lang="fr-CA" dirty="0"/>
              <a:t>)</a:t>
            </a:r>
          </a:p>
        </p:txBody>
      </p:sp>
    </p:spTree>
    <p:extLst>
      <p:ext uri="{BB962C8B-B14F-4D97-AF65-F5344CB8AC3E}">
        <p14:creationId xmlns:p14="http://schemas.microsoft.com/office/powerpoint/2010/main" val="708008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9238E-A81B-4EB3-A197-0A55FDEF2091}"/>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66250B64-ACB0-48F9-9BC6-C4D328D9D321}"/>
              </a:ext>
            </a:extLst>
          </p:cNvPr>
          <p:cNvSpPr>
            <a:spLocks noGrp="1"/>
          </p:cNvSpPr>
          <p:nvPr>
            <p:ph idx="1"/>
          </p:nvPr>
        </p:nvSpPr>
        <p:spPr/>
        <p:txBody>
          <a:bodyPr/>
          <a:lstStyle/>
          <a:p>
            <a:r>
              <a:rPr lang="fr-CA" dirty="0"/>
              <a:t>CASCADE</a:t>
            </a:r>
          </a:p>
          <a:p>
            <a:r>
              <a:rPr lang="fr-CA" dirty="0"/>
              <a:t>Signifie que si on modifie le champs parent, tout les champs qui lui réfère (Champs parent) seront modifié pour la même valeur.</a:t>
            </a:r>
          </a:p>
          <a:p>
            <a:endParaRPr lang="fr-CA" dirty="0"/>
          </a:p>
        </p:txBody>
      </p:sp>
    </p:spTree>
    <p:extLst>
      <p:ext uri="{BB962C8B-B14F-4D97-AF65-F5344CB8AC3E}">
        <p14:creationId xmlns:p14="http://schemas.microsoft.com/office/powerpoint/2010/main" val="5922053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A9894-D353-4826-A764-E731C900B6CE}"/>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28676485-3E99-492C-B076-E4909B3FEC2F}"/>
              </a:ext>
            </a:extLst>
          </p:cNvPr>
          <p:cNvSpPr>
            <a:spLocks noGrp="1"/>
          </p:cNvSpPr>
          <p:nvPr>
            <p:ph idx="1"/>
          </p:nvPr>
        </p:nvSpPr>
        <p:spPr/>
        <p:txBody>
          <a:bodyPr>
            <a:normAutofit fontScale="92500" lnSpcReduction="10000"/>
          </a:bodyPr>
          <a:lstStyle/>
          <a:p>
            <a:r>
              <a:rPr lang="fr-CA" dirty="0"/>
              <a:t>Exemple</a:t>
            </a:r>
          </a:p>
          <a:p>
            <a:pPr marL="0" indent="0">
              <a:buNone/>
            </a:pPr>
            <a:r>
              <a:rPr lang="fr-CA" dirty="0"/>
              <a:t>CREATE TABLE compte (</a:t>
            </a:r>
          </a:p>
          <a:p>
            <a:pPr marL="0" indent="0">
              <a:buNone/>
            </a:pPr>
            <a:r>
              <a:rPr lang="fr-CA" dirty="0"/>
              <a:t>	</a:t>
            </a:r>
            <a:r>
              <a:rPr lang="fr-CA" dirty="0" err="1"/>
              <a:t>id_compte</a:t>
            </a:r>
            <a:r>
              <a:rPr lang="fr-CA" dirty="0"/>
              <a:t> </a:t>
            </a:r>
            <a:r>
              <a:rPr lang="fr-CA" dirty="0" err="1"/>
              <a:t>int</a:t>
            </a:r>
            <a:r>
              <a:rPr lang="fr-CA" dirty="0"/>
              <a:t> NOT NULL PRIMARY KEY IDENTITY,</a:t>
            </a:r>
          </a:p>
          <a:p>
            <a:pPr marL="0" indent="0">
              <a:buNone/>
            </a:pPr>
            <a:r>
              <a:rPr lang="fr-CA" dirty="0"/>
              <a:t>	</a:t>
            </a:r>
            <a:r>
              <a:rPr lang="fr-CA" dirty="0" err="1"/>
              <a:t>code_utilisateur</a:t>
            </a:r>
            <a:r>
              <a:rPr lang="fr-CA" dirty="0"/>
              <a:t> varchar(50) NOT NULL UNIQUE</a:t>
            </a:r>
          </a:p>
          <a:p>
            <a:pPr marL="0" indent="0">
              <a:buNone/>
            </a:pPr>
            <a:r>
              <a:rPr lang="fr-CA" dirty="0"/>
              <a:t>)</a:t>
            </a:r>
          </a:p>
          <a:p>
            <a:pPr marL="0" indent="0">
              <a:buNone/>
            </a:pPr>
            <a:endParaRPr lang="fr-CA" dirty="0"/>
          </a:p>
          <a:p>
            <a:pPr marL="0" indent="0">
              <a:buNone/>
            </a:pPr>
            <a:r>
              <a:rPr lang="fr-CA" dirty="0"/>
              <a:t>CREATE TABLE administrateur (</a:t>
            </a:r>
          </a:p>
          <a:p>
            <a:pPr marL="0" indent="0">
              <a:buNone/>
            </a:pPr>
            <a:r>
              <a:rPr lang="fr-CA" dirty="0"/>
              <a:t>	</a:t>
            </a:r>
            <a:r>
              <a:rPr lang="fr-CA" dirty="0" err="1"/>
              <a:t>id_administrateur</a:t>
            </a:r>
            <a:r>
              <a:rPr lang="fr-CA" dirty="0"/>
              <a:t> </a:t>
            </a:r>
            <a:r>
              <a:rPr lang="fr-CA" dirty="0" err="1"/>
              <a:t>int</a:t>
            </a:r>
            <a:r>
              <a:rPr lang="fr-CA" dirty="0"/>
              <a:t> NOT NULL PRIMARY KEY IDENTITY,</a:t>
            </a:r>
          </a:p>
          <a:p>
            <a:pPr marL="0" indent="0">
              <a:buNone/>
            </a:pPr>
            <a:r>
              <a:rPr lang="fr-CA" dirty="0"/>
              <a:t>	</a:t>
            </a:r>
            <a:r>
              <a:rPr lang="fr-CA" dirty="0" err="1"/>
              <a:t>code_utilisateur</a:t>
            </a:r>
            <a:r>
              <a:rPr lang="fr-CA" dirty="0"/>
              <a:t> varchar(50) </a:t>
            </a:r>
            <a:r>
              <a:rPr lang="fr-CA" dirty="0">
                <a:solidFill>
                  <a:srgbClr val="FFC000"/>
                </a:solidFill>
              </a:rPr>
              <a:t>FOREIGN KEY  	REFERENCES 	compte(</a:t>
            </a:r>
            <a:r>
              <a:rPr lang="fr-CA" dirty="0" err="1">
                <a:solidFill>
                  <a:srgbClr val="FFC000"/>
                </a:solidFill>
              </a:rPr>
              <a:t>code_utilisateur</a:t>
            </a:r>
            <a:r>
              <a:rPr lang="fr-CA" dirty="0">
                <a:solidFill>
                  <a:srgbClr val="FFC000"/>
                </a:solidFill>
              </a:rPr>
              <a:t>) ON UPDATE CASCADE</a:t>
            </a:r>
          </a:p>
          <a:p>
            <a:pPr marL="0" indent="0">
              <a:buNone/>
            </a:pPr>
            <a:r>
              <a:rPr lang="fr-CA" dirty="0"/>
              <a:t>)</a:t>
            </a:r>
          </a:p>
          <a:p>
            <a:endParaRPr lang="fr-CA" dirty="0"/>
          </a:p>
        </p:txBody>
      </p:sp>
    </p:spTree>
    <p:extLst>
      <p:ext uri="{BB962C8B-B14F-4D97-AF65-F5344CB8AC3E}">
        <p14:creationId xmlns:p14="http://schemas.microsoft.com/office/powerpoint/2010/main" val="34829467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9238E-A81B-4EB3-A197-0A55FDEF2091}"/>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66250B64-ACB0-48F9-9BC6-C4D328D9D321}"/>
              </a:ext>
            </a:extLst>
          </p:cNvPr>
          <p:cNvSpPr>
            <a:spLocks noGrp="1"/>
          </p:cNvSpPr>
          <p:nvPr>
            <p:ph idx="1"/>
          </p:nvPr>
        </p:nvSpPr>
        <p:spPr/>
        <p:txBody>
          <a:bodyPr/>
          <a:lstStyle/>
          <a:p>
            <a:r>
              <a:rPr lang="fr-CA" dirty="0"/>
              <a:t>SET NULL</a:t>
            </a:r>
          </a:p>
          <a:p>
            <a:r>
              <a:rPr lang="fr-CA" dirty="0"/>
              <a:t>Signifie que si un champs parent est modifié, tous les champs qui lui font références deviendront NULL.</a:t>
            </a:r>
          </a:p>
          <a:p>
            <a:endParaRPr lang="fr-CA" dirty="0"/>
          </a:p>
          <a:p>
            <a:r>
              <a:rPr lang="fr-CA" dirty="0"/>
              <a:t>Il est important que ces champs ne possède pas la contrainte NOT NULL.</a:t>
            </a:r>
          </a:p>
          <a:p>
            <a:endParaRPr lang="fr-CA" dirty="0"/>
          </a:p>
        </p:txBody>
      </p:sp>
    </p:spTree>
    <p:extLst>
      <p:ext uri="{BB962C8B-B14F-4D97-AF65-F5344CB8AC3E}">
        <p14:creationId xmlns:p14="http://schemas.microsoft.com/office/powerpoint/2010/main" val="15355618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A9894-D353-4826-A764-E731C900B6CE}"/>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28676485-3E99-492C-B076-E4909B3FEC2F}"/>
              </a:ext>
            </a:extLst>
          </p:cNvPr>
          <p:cNvSpPr>
            <a:spLocks noGrp="1"/>
          </p:cNvSpPr>
          <p:nvPr>
            <p:ph idx="1"/>
          </p:nvPr>
        </p:nvSpPr>
        <p:spPr/>
        <p:txBody>
          <a:bodyPr>
            <a:normAutofit fontScale="92500" lnSpcReduction="10000"/>
          </a:bodyPr>
          <a:lstStyle/>
          <a:p>
            <a:r>
              <a:rPr lang="fr-CA" dirty="0"/>
              <a:t>Exemple</a:t>
            </a:r>
          </a:p>
          <a:p>
            <a:pPr marL="0" indent="0">
              <a:buNone/>
            </a:pPr>
            <a:r>
              <a:rPr lang="fr-CA" dirty="0"/>
              <a:t>CREATE TABLE compte (</a:t>
            </a:r>
          </a:p>
          <a:p>
            <a:pPr marL="0" indent="0">
              <a:buNone/>
            </a:pPr>
            <a:r>
              <a:rPr lang="fr-CA" dirty="0"/>
              <a:t>	</a:t>
            </a:r>
            <a:r>
              <a:rPr lang="fr-CA" dirty="0" err="1"/>
              <a:t>id_compte</a:t>
            </a:r>
            <a:r>
              <a:rPr lang="fr-CA" dirty="0"/>
              <a:t> </a:t>
            </a:r>
            <a:r>
              <a:rPr lang="fr-CA" dirty="0" err="1"/>
              <a:t>int</a:t>
            </a:r>
            <a:r>
              <a:rPr lang="fr-CA" dirty="0"/>
              <a:t> NOT NULL PRIMARY KEY IDENTITY,</a:t>
            </a:r>
          </a:p>
          <a:p>
            <a:pPr marL="0" indent="0">
              <a:buNone/>
            </a:pPr>
            <a:r>
              <a:rPr lang="fr-CA" dirty="0"/>
              <a:t>	</a:t>
            </a:r>
            <a:r>
              <a:rPr lang="fr-CA" dirty="0" err="1"/>
              <a:t>code_utilisateur</a:t>
            </a:r>
            <a:r>
              <a:rPr lang="fr-CA" dirty="0"/>
              <a:t> varchar(50) NOT NULL UNIQUE</a:t>
            </a:r>
          </a:p>
          <a:p>
            <a:pPr marL="0" indent="0">
              <a:buNone/>
            </a:pPr>
            <a:r>
              <a:rPr lang="fr-CA" dirty="0"/>
              <a:t>)</a:t>
            </a:r>
          </a:p>
          <a:p>
            <a:pPr marL="0" indent="0">
              <a:buNone/>
            </a:pPr>
            <a:endParaRPr lang="fr-CA" dirty="0"/>
          </a:p>
          <a:p>
            <a:pPr marL="0" indent="0">
              <a:buNone/>
            </a:pPr>
            <a:r>
              <a:rPr lang="fr-CA" dirty="0"/>
              <a:t>CREATE TABLE administrateur (</a:t>
            </a:r>
          </a:p>
          <a:p>
            <a:pPr marL="0" indent="0">
              <a:buNone/>
            </a:pPr>
            <a:r>
              <a:rPr lang="fr-CA" dirty="0"/>
              <a:t>	</a:t>
            </a:r>
            <a:r>
              <a:rPr lang="fr-CA" dirty="0" err="1"/>
              <a:t>id_administrateur</a:t>
            </a:r>
            <a:r>
              <a:rPr lang="fr-CA" dirty="0"/>
              <a:t> </a:t>
            </a:r>
            <a:r>
              <a:rPr lang="fr-CA" dirty="0" err="1"/>
              <a:t>int</a:t>
            </a:r>
            <a:r>
              <a:rPr lang="fr-CA" dirty="0"/>
              <a:t> NOT NULL PRIMARY KEY IDENTITY,</a:t>
            </a:r>
          </a:p>
          <a:p>
            <a:pPr marL="0" indent="0">
              <a:buNone/>
            </a:pPr>
            <a:r>
              <a:rPr lang="fr-CA" dirty="0"/>
              <a:t>	</a:t>
            </a:r>
            <a:r>
              <a:rPr lang="fr-CA" dirty="0" err="1"/>
              <a:t>code_utilisateur</a:t>
            </a:r>
            <a:r>
              <a:rPr lang="fr-CA" dirty="0"/>
              <a:t> varchar(50) </a:t>
            </a:r>
            <a:r>
              <a:rPr lang="fr-CA" dirty="0">
                <a:solidFill>
                  <a:srgbClr val="FFC000"/>
                </a:solidFill>
              </a:rPr>
              <a:t>FOREIGN KEY  	REFERENCES 	compte(</a:t>
            </a:r>
            <a:r>
              <a:rPr lang="fr-CA" dirty="0" err="1">
                <a:solidFill>
                  <a:srgbClr val="FFC000"/>
                </a:solidFill>
              </a:rPr>
              <a:t>code_utilisateur</a:t>
            </a:r>
            <a:r>
              <a:rPr lang="fr-CA" dirty="0">
                <a:solidFill>
                  <a:srgbClr val="FFC000"/>
                </a:solidFill>
              </a:rPr>
              <a:t>) ON UPDATE SET NULL</a:t>
            </a:r>
          </a:p>
          <a:p>
            <a:pPr marL="0" indent="0">
              <a:buNone/>
            </a:pPr>
            <a:r>
              <a:rPr lang="fr-CA" dirty="0"/>
              <a:t>)</a:t>
            </a:r>
          </a:p>
          <a:p>
            <a:endParaRPr lang="fr-CA" dirty="0"/>
          </a:p>
        </p:txBody>
      </p:sp>
    </p:spTree>
    <p:extLst>
      <p:ext uri="{BB962C8B-B14F-4D97-AF65-F5344CB8AC3E}">
        <p14:creationId xmlns:p14="http://schemas.microsoft.com/office/powerpoint/2010/main" val="718228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1C797-A7CC-4029-B094-1F13E8676B24}"/>
              </a:ext>
            </a:extLst>
          </p:cNvPr>
          <p:cNvSpPr>
            <a:spLocks noGrp="1"/>
          </p:cNvSpPr>
          <p:nvPr>
            <p:ph type="title"/>
          </p:nvPr>
        </p:nvSpPr>
        <p:spPr/>
        <p:txBody>
          <a:bodyPr/>
          <a:lstStyle/>
          <a:p>
            <a:r>
              <a:rPr lang="fr-CA" dirty="0"/>
              <a:t>Décrocher un emploi au gouvernement</a:t>
            </a:r>
          </a:p>
        </p:txBody>
      </p:sp>
      <p:sp>
        <p:nvSpPr>
          <p:cNvPr id="3" name="Content Placeholder 2">
            <a:extLst>
              <a:ext uri="{FF2B5EF4-FFF2-40B4-BE49-F238E27FC236}">
                <a16:creationId xmlns:a16="http://schemas.microsoft.com/office/drawing/2014/main" id="{78A81DCF-6EAC-407B-B82E-86E4EFAF28E6}"/>
              </a:ext>
            </a:extLst>
          </p:cNvPr>
          <p:cNvSpPr>
            <a:spLocks noGrp="1"/>
          </p:cNvSpPr>
          <p:nvPr>
            <p:ph idx="1"/>
          </p:nvPr>
        </p:nvSpPr>
        <p:spPr/>
        <p:txBody>
          <a:bodyPr/>
          <a:lstStyle/>
          <a:p>
            <a:r>
              <a:rPr lang="fr-CA" dirty="0"/>
              <a:t>Nous couvrirons donc les points suivant</a:t>
            </a:r>
          </a:p>
          <a:p>
            <a:pPr lvl="1"/>
            <a:r>
              <a:rPr lang="fr-CA" dirty="0"/>
              <a:t>Comment postuler au gouvernement</a:t>
            </a:r>
          </a:p>
          <a:p>
            <a:pPr lvl="1"/>
            <a:r>
              <a:rPr lang="fr-CA" dirty="0"/>
              <a:t>La cote de sécurité</a:t>
            </a:r>
          </a:p>
          <a:p>
            <a:pPr lvl="1"/>
            <a:r>
              <a:rPr lang="fr-CA" dirty="0"/>
              <a:t>Les tests de langue</a:t>
            </a:r>
          </a:p>
          <a:p>
            <a:pPr lvl="1"/>
            <a:r>
              <a:rPr lang="fr-CA" dirty="0"/>
              <a:t>Le CV</a:t>
            </a:r>
          </a:p>
          <a:p>
            <a:pPr lvl="1"/>
            <a:r>
              <a:rPr lang="fr-CA" dirty="0"/>
              <a:t>Les tests techniques</a:t>
            </a:r>
          </a:p>
          <a:p>
            <a:pPr lvl="1"/>
            <a:r>
              <a:rPr lang="fr-CA" dirty="0"/>
              <a:t>Entrevue de compétences</a:t>
            </a:r>
          </a:p>
          <a:p>
            <a:pPr lvl="1"/>
            <a:endParaRPr lang="fr-CA" dirty="0"/>
          </a:p>
        </p:txBody>
      </p:sp>
    </p:spTree>
    <p:extLst>
      <p:ext uri="{BB962C8B-B14F-4D97-AF65-F5344CB8AC3E}">
        <p14:creationId xmlns:p14="http://schemas.microsoft.com/office/powerpoint/2010/main" val="26260295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9238E-A81B-4EB3-A197-0A55FDEF2091}"/>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66250B64-ACB0-48F9-9BC6-C4D328D9D321}"/>
              </a:ext>
            </a:extLst>
          </p:cNvPr>
          <p:cNvSpPr>
            <a:spLocks noGrp="1"/>
          </p:cNvSpPr>
          <p:nvPr>
            <p:ph idx="1"/>
          </p:nvPr>
        </p:nvSpPr>
        <p:spPr/>
        <p:txBody>
          <a:bodyPr/>
          <a:lstStyle/>
          <a:p>
            <a:r>
              <a:rPr lang="fr-CA" dirty="0"/>
              <a:t>SET DEFAULT</a:t>
            </a:r>
          </a:p>
          <a:p>
            <a:r>
              <a:rPr lang="fr-CA" dirty="0"/>
              <a:t>Signifie que si on modifie le champs parent, les champs qui lui font références seront modifiés pour la valeur par défaut de ces champs.</a:t>
            </a:r>
          </a:p>
          <a:p>
            <a:endParaRPr lang="fr-CA" dirty="0"/>
          </a:p>
        </p:txBody>
      </p:sp>
    </p:spTree>
    <p:extLst>
      <p:ext uri="{BB962C8B-B14F-4D97-AF65-F5344CB8AC3E}">
        <p14:creationId xmlns:p14="http://schemas.microsoft.com/office/powerpoint/2010/main" val="11971387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0811F-8421-40D3-8731-9EF217992FAE}"/>
              </a:ext>
            </a:extLst>
          </p:cNvPr>
          <p:cNvSpPr>
            <a:spLocks noGrp="1"/>
          </p:cNvSpPr>
          <p:nvPr>
            <p:ph type="title"/>
          </p:nvPr>
        </p:nvSpPr>
        <p:spPr/>
        <p:txBody>
          <a:bodyPr/>
          <a:lstStyle/>
          <a:p>
            <a:r>
              <a:rPr lang="fr-CA" dirty="0"/>
              <a:t>FOREIGN KEY</a:t>
            </a:r>
          </a:p>
        </p:txBody>
      </p:sp>
      <p:sp>
        <p:nvSpPr>
          <p:cNvPr id="3" name="Content Placeholder 2">
            <a:extLst>
              <a:ext uri="{FF2B5EF4-FFF2-40B4-BE49-F238E27FC236}">
                <a16:creationId xmlns:a16="http://schemas.microsoft.com/office/drawing/2014/main" id="{CAD11E32-4CC9-44D6-8EB4-9C79B7092616}"/>
              </a:ext>
            </a:extLst>
          </p:cNvPr>
          <p:cNvSpPr>
            <a:spLocks noGrp="1"/>
          </p:cNvSpPr>
          <p:nvPr>
            <p:ph idx="1"/>
          </p:nvPr>
        </p:nvSpPr>
        <p:spPr/>
        <p:txBody>
          <a:bodyPr>
            <a:normAutofit fontScale="92500" lnSpcReduction="10000"/>
          </a:bodyPr>
          <a:lstStyle/>
          <a:p>
            <a:r>
              <a:rPr lang="fr-CA" dirty="0"/>
              <a:t>SET DEFAULT</a:t>
            </a:r>
          </a:p>
          <a:p>
            <a:pPr marL="0" indent="0">
              <a:buNone/>
            </a:pPr>
            <a:r>
              <a:rPr lang="fr-CA" dirty="0"/>
              <a:t>CREATE TABLE compte (</a:t>
            </a:r>
          </a:p>
          <a:p>
            <a:pPr marL="0" indent="0">
              <a:buNone/>
            </a:pPr>
            <a:r>
              <a:rPr lang="fr-CA" dirty="0"/>
              <a:t>	</a:t>
            </a:r>
            <a:r>
              <a:rPr lang="fr-CA" dirty="0" err="1"/>
              <a:t>id_compte</a:t>
            </a:r>
            <a:r>
              <a:rPr lang="fr-CA" dirty="0"/>
              <a:t> </a:t>
            </a:r>
            <a:r>
              <a:rPr lang="fr-CA" dirty="0" err="1"/>
              <a:t>int</a:t>
            </a:r>
            <a:r>
              <a:rPr lang="fr-CA" dirty="0"/>
              <a:t> NOT NULL PRIMARY KEY IDENTITY,</a:t>
            </a:r>
          </a:p>
          <a:p>
            <a:pPr marL="0" indent="0">
              <a:buNone/>
            </a:pPr>
            <a:r>
              <a:rPr lang="fr-CA" dirty="0"/>
              <a:t>	</a:t>
            </a:r>
            <a:r>
              <a:rPr lang="fr-CA" dirty="0" err="1"/>
              <a:t>code_utilisateur</a:t>
            </a:r>
            <a:r>
              <a:rPr lang="fr-CA" dirty="0"/>
              <a:t> varchar(50) NOT NULL UNIQUE</a:t>
            </a:r>
          </a:p>
          <a:p>
            <a:pPr marL="0" indent="0">
              <a:buNone/>
            </a:pPr>
            <a:r>
              <a:rPr lang="fr-CA" dirty="0"/>
              <a:t>)</a:t>
            </a:r>
          </a:p>
          <a:p>
            <a:pPr marL="0" indent="0">
              <a:buNone/>
            </a:pPr>
            <a:endParaRPr lang="fr-CA" dirty="0"/>
          </a:p>
          <a:p>
            <a:pPr marL="0" indent="0">
              <a:buNone/>
            </a:pPr>
            <a:r>
              <a:rPr lang="fr-CA" dirty="0"/>
              <a:t>CREATE TABLE administrateur (</a:t>
            </a:r>
          </a:p>
          <a:p>
            <a:pPr marL="0" indent="0">
              <a:buNone/>
            </a:pPr>
            <a:r>
              <a:rPr lang="fr-CA" dirty="0"/>
              <a:t>	</a:t>
            </a:r>
            <a:r>
              <a:rPr lang="fr-CA" dirty="0" err="1"/>
              <a:t>id_administrateur</a:t>
            </a:r>
            <a:r>
              <a:rPr lang="fr-CA" dirty="0"/>
              <a:t> </a:t>
            </a:r>
            <a:r>
              <a:rPr lang="fr-CA" dirty="0" err="1"/>
              <a:t>int</a:t>
            </a:r>
            <a:r>
              <a:rPr lang="fr-CA" dirty="0"/>
              <a:t> NOT NULL PRIMARY KEY IDENTITY,</a:t>
            </a:r>
          </a:p>
          <a:p>
            <a:pPr marL="0" indent="0">
              <a:buNone/>
            </a:pPr>
            <a:r>
              <a:rPr lang="fr-CA" dirty="0"/>
              <a:t>	</a:t>
            </a:r>
            <a:r>
              <a:rPr lang="fr-CA" dirty="0" err="1"/>
              <a:t>code_utilisateur</a:t>
            </a:r>
            <a:r>
              <a:rPr lang="fr-CA" dirty="0"/>
              <a:t> varchar(50) </a:t>
            </a:r>
            <a:r>
              <a:rPr lang="fr-CA" dirty="0">
                <a:solidFill>
                  <a:srgbClr val="FFC000"/>
                </a:solidFill>
              </a:rPr>
              <a:t>DEFAULT 'Anonyme' FOREIGN KEY  	REFERENCES 	compte(</a:t>
            </a:r>
            <a:r>
              <a:rPr lang="fr-CA" dirty="0" err="1">
                <a:solidFill>
                  <a:srgbClr val="FFC000"/>
                </a:solidFill>
              </a:rPr>
              <a:t>code_utilisateur</a:t>
            </a:r>
            <a:r>
              <a:rPr lang="fr-CA" dirty="0">
                <a:solidFill>
                  <a:srgbClr val="FFC000"/>
                </a:solidFill>
              </a:rPr>
              <a:t>) ON UPDATE SET DEFAULT</a:t>
            </a:r>
          </a:p>
          <a:p>
            <a:pPr marL="0" indent="0">
              <a:buNone/>
            </a:pPr>
            <a:r>
              <a:rPr lang="fr-CA" dirty="0"/>
              <a:t>)</a:t>
            </a:r>
          </a:p>
          <a:p>
            <a:endParaRPr lang="fr-CA" dirty="0"/>
          </a:p>
        </p:txBody>
      </p:sp>
    </p:spTree>
    <p:extLst>
      <p:ext uri="{BB962C8B-B14F-4D97-AF65-F5344CB8AC3E}">
        <p14:creationId xmlns:p14="http://schemas.microsoft.com/office/powerpoint/2010/main" val="28329595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E7A64-4BF7-4932-A074-99179962165A}"/>
              </a:ext>
            </a:extLst>
          </p:cNvPr>
          <p:cNvSpPr>
            <a:spLocks noGrp="1"/>
          </p:cNvSpPr>
          <p:nvPr>
            <p:ph type="title"/>
          </p:nvPr>
        </p:nvSpPr>
        <p:spPr/>
        <p:txBody>
          <a:bodyPr/>
          <a:lstStyle/>
          <a:p>
            <a:r>
              <a:rPr lang="fr-CA" dirty="0"/>
              <a:t>CHECK</a:t>
            </a:r>
          </a:p>
        </p:txBody>
      </p:sp>
      <p:sp>
        <p:nvSpPr>
          <p:cNvPr id="3" name="Content Placeholder 2">
            <a:extLst>
              <a:ext uri="{FF2B5EF4-FFF2-40B4-BE49-F238E27FC236}">
                <a16:creationId xmlns:a16="http://schemas.microsoft.com/office/drawing/2014/main" id="{268F817F-AC8D-4503-A8B1-05AA884079ED}"/>
              </a:ext>
            </a:extLst>
          </p:cNvPr>
          <p:cNvSpPr>
            <a:spLocks noGrp="1"/>
          </p:cNvSpPr>
          <p:nvPr>
            <p:ph idx="1"/>
          </p:nvPr>
        </p:nvSpPr>
        <p:spPr/>
        <p:txBody>
          <a:bodyPr>
            <a:normAutofit lnSpcReduction="10000"/>
          </a:bodyPr>
          <a:lstStyle/>
          <a:p>
            <a:r>
              <a:rPr lang="fr-CA" dirty="0"/>
              <a:t>Une contrainte CHECK s'assure que toute information insérée ou modifiée dans la base de données respecte certaine valeur acceptable.</a:t>
            </a:r>
          </a:p>
          <a:p>
            <a:endParaRPr lang="fr-CA" dirty="0"/>
          </a:p>
          <a:p>
            <a:r>
              <a:rPr lang="fr-CA" dirty="0"/>
              <a:t>Par exemple:</a:t>
            </a:r>
          </a:p>
          <a:p>
            <a:pPr lvl="1"/>
            <a:r>
              <a:rPr lang="fr-CA" dirty="0"/>
              <a:t>Un code postal doit suivre une certaine nomenclature</a:t>
            </a:r>
          </a:p>
          <a:p>
            <a:pPr lvl="1"/>
            <a:r>
              <a:rPr lang="fr-CA" dirty="0"/>
              <a:t>L'âge d'un client ne doit pas être inférieur à 18 ans.</a:t>
            </a:r>
          </a:p>
          <a:p>
            <a:pPr lvl="1"/>
            <a:r>
              <a:rPr lang="fr-CA" dirty="0"/>
              <a:t>Le salaire d'un employé ne peut pas être négatif</a:t>
            </a:r>
          </a:p>
          <a:p>
            <a:pPr lvl="1"/>
            <a:endParaRPr lang="fr-CA" dirty="0"/>
          </a:p>
          <a:p>
            <a:r>
              <a:rPr lang="fr-CA" dirty="0"/>
              <a:t>Les validations peuvent être les même que celle effectuées dans une condition WHERE.</a:t>
            </a:r>
          </a:p>
          <a:p>
            <a:pPr lvl="1"/>
            <a:endParaRPr lang="fr-CA" dirty="0"/>
          </a:p>
        </p:txBody>
      </p:sp>
    </p:spTree>
    <p:extLst>
      <p:ext uri="{BB962C8B-B14F-4D97-AF65-F5344CB8AC3E}">
        <p14:creationId xmlns:p14="http://schemas.microsoft.com/office/powerpoint/2010/main" val="14456850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F067B-0FDD-4FE3-9F07-FB003D1E9030}"/>
              </a:ext>
            </a:extLst>
          </p:cNvPr>
          <p:cNvSpPr>
            <a:spLocks noGrp="1"/>
          </p:cNvSpPr>
          <p:nvPr>
            <p:ph type="title"/>
          </p:nvPr>
        </p:nvSpPr>
        <p:spPr/>
        <p:txBody>
          <a:bodyPr/>
          <a:lstStyle/>
          <a:p>
            <a:r>
              <a:rPr lang="fr-CA" dirty="0"/>
              <a:t>CHECK</a:t>
            </a:r>
          </a:p>
        </p:txBody>
      </p:sp>
      <p:sp>
        <p:nvSpPr>
          <p:cNvPr id="3" name="Content Placeholder 2">
            <a:extLst>
              <a:ext uri="{FF2B5EF4-FFF2-40B4-BE49-F238E27FC236}">
                <a16:creationId xmlns:a16="http://schemas.microsoft.com/office/drawing/2014/main" id="{B71849D2-C384-413E-9675-7242332BD33C}"/>
              </a:ext>
            </a:extLst>
          </p:cNvPr>
          <p:cNvSpPr>
            <a:spLocks noGrp="1"/>
          </p:cNvSpPr>
          <p:nvPr>
            <p:ph idx="1"/>
          </p:nvPr>
        </p:nvSpPr>
        <p:spPr/>
        <p:txBody>
          <a:bodyPr/>
          <a:lstStyle/>
          <a:p>
            <a:r>
              <a:rPr lang="fr-CA" dirty="0"/>
              <a:t>Par exemple:</a:t>
            </a:r>
          </a:p>
          <a:p>
            <a:pPr marL="0" indent="0">
              <a:buNone/>
            </a:pPr>
            <a:endParaRPr lang="fr-CA" dirty="0"/>
          </a:p>
          <a:p>
            <a:pPr marL="0" indent="0">
              <a:buNone/>
            </a:pPr>
            <a:r>
              <a:rPr lang="fr-CA" dirty="0"/>
              <a:t>CREATE TABLE </a:t>
            </a:r>
            <a:r>
              <a:rPr lang="fr-CA" dirty="0" err="1"/>
              <a:t>equipe</a:t>
            </a:r>
            <a:r>
              <a:rPr lang="fr-CA" dirty="0"/>
              <a:t> (</a:t>
            </a:r>
          </a:p>
          <a:p>
            <a:pPr marL="0" indent="0">
              <a:buNone/>
            </a:pPr>
            <a:r>
              <a:rPr lang="fr-CA" dirty="0"/>
              <a:t>	</a:t>
            </a:r>
            <a:r>
              <a:rPr lang="fr-CA" dirty="0" err="1"/>
              <a:t>id_equipe</a:t>
            </a:r>
            <a:r>
              <a:rPr lang="fr-CA" dirty="0"/>
              <a:t> </a:t>
            </a:r>
            <a:r>
              <a:rPr lang="fr-CA" dirty="0" err="1"/>
              <a:t>int</a:t>
            </a:r>
            <a:r>
              <a:rPr lang="fr-CA" dirty="0"/>
              <a:t> NOT NULL PRIMARY KEY IDENTITY</a:t>
            </a:r>
          </a:p>
          <a:p>
            <a:pPr marL="0" indent="0">
              <a:buNone/>
            </a:pPr>
            <a:r>
              <a:rPr lang="fr-CA" dirty="0"/>
              <a:t>	nom varchar(50) NOT NULL UNIQUE</a:t>
            </a:r>
          </a:p>
          <a:p>
            <a:pPr marL="0" indent="0">
              <a:buNone/>
            </a:pPr>
            <a:r>
              <a:rPr lang="fr-CA" dirty="0"/>
              <a:t>	</a:t>
            </a:r>
            <a:r>
              <a:rPr lang="fr-CA" dirty="0" err="1"/>
              <a:t>nombre_joueur</a:t>
            </a:r>
            <a:r>
              <a:rPr lang="fr-CA" dirty="0"/>
              <a:t> </a:t>
            </a:r>
            <a:r>
              <a:rPr lang="fr-CA" dirty="0" err="1"/>
              <a:t>int</a:t>
            </a:r>
            <a:r>
              <a:rPr lang="fr-CA" dirty="0"/>
              <a:t> </a:t>
            </a:r>
            <a:r>
              <a:rPr lang="fr-CA" dirty="0">
                <a:solidFill>
                  <a:srgbClr val="FFC000"/>
                </a:solidFill>
              </a:rPr>
              <a:t>CHECK (</a:t>
            </a:r>
            <a:r>
              <a:rPr lang="fr-CA" dirty="0" err="1">
                <a:solidFill>
                  <a:srgbClr val="FFC000"/>
                </a:solidFill>
              </a:rPr>
              <a:t>nombre_joueur</a:t>
            </a:r>
            <a:r>
              <a:rPr lang="fr-CA" dirty="0">
                <a:solidFill>
                  <a:srgbClr val="FFC000"/>
                </a:solidFill>
              </a:rPr>
              <a:t>&gt;0)</a:t>
            </a:r>
          </a:p>
          <a:p>
            <a:pPr marL="0" indent="0">
              <a:buNone/>
            </a:pPr>
            <a:r>
              <a:rPr lang="fr-CA" dirty="0"/>
              <a:t>)</a:t>
            </a:r>
          </a:p>
          <a:p>
            <a:pPr marL="0" indent="0">
              <a:buNone/>
            </a:pPr>
            <a:endParaRPr lang="fr-CA" dirty="0"/>
          </a:p>
        </p:txBody>
      </p:sp>
    </p:spTree>
    <p:extLst>
      <p:ext uri="{BB962C8B-B14F-4D97-AF65-F5344CB8AC3E}">
        <p14:creationId xmlns:p14="http://schemas.microsoft.com/office/powerpoint/2010/main" val="35137152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F39B6-3A5D-453F-A873-A20C271DABF7}"/>
              </a:ext>
            </a:extLst>
          </p:cNvPr>
          <p:cNvSpPr>
            <a:spLocks noGrp="1"/>
          </p:cNvSpPr>
          <p:nvPr>
            <p:ph type="title"/>
          </p:nvPr>
        </p:nvSpPr>
        <p:spPr/>
        <p:txBody>
          <a:bodyPr/>
          <a:lstStyle/>
          <a:p>
            <a:r>
              <a:rPr lang="fr-CA" dirty="0" smtClean="0"/>
              <a:t>CHECK</a:t>
            </a:r>
            <a:endParaRPr lang="fr-CA" dirty="0"/>
          </a:p>
        </p:txBody>
      </p:sp>
      <p:sp>
        <p:nvSpPr>
          <p:cNvPr id="3" name="Content Placeholder 2">
            <a:extLst>
              <a:ext uri="{FF2B5EF4-FFF2-40B4-BE49-F238E27FC236}">
                <a16:creationId xmlns:a16="http://schemas.microsoft.com/office/drawing/2014/main" id="{23D939F2-BA6A-45DC-9A22-EE779295C42C}"/>
              </a:ext>
            </a:extLst>
          </p:cNvPr>
          <p:cNvSpPr>
            <a:spLocks noGrp="1"/>
          </p:cNvSpPr>
          <p:nvPr>
            <p:ph idx="1"/>
          </p:nvPr>
        </p:nvSpPr>
        <p:spPr/>
        <p:txBody>
          <a:bodyPr/>
          <a:lstStyle/>
          <a:p>
            <a:r>
              <a:rPr lang="fr-CA" dirty="0"/>
              <a:t>Opérateur LIKE</a:t>
            </a:r>
          </a:p>
          <a:p>
            <a:r>
              <a:rPr lang="fr-CA" dirty="0"/>
              <a:t>Nous avons vu jusqu'ici à utiliser les WILD CARD "%" et "_".</a:t>
            </a:r>
          </a:p>
          <a:p>
            <a:r>
              <a:rPr lang="fr-CA" dirty="0"/>
              <a:t>On peut également utiliser des listes de caractère avec [].</a:t>
            </a:r>
          </a:p>
          <a:p>
            <a:r>
              <a:rPr lang="fr-CA" dirty="0"/>
              <a:t>On peut définir des suites de lettre possible ou des plages de </a:t>
            </a:r>
            <a:r>
              <a:rPr lang="fr-CA" dirty="0" smtClean="0"/>
              <a:t>caractère (ex. [</a:t>
            </a:r>
            <a:r>
              <a:rPr lang="fr-CA" dirty="0" err="1" smtClean="0"/>
              <a:t>aeiouy</a:t>
            </a:r>
            <a:r>
              <a:rPr lang="fr-CA" dirty="0" smtClean="0"/>
              <a:t>]).</a:t>
            </a:r>
          </a:p>
          <a:p>
            <a:r>
              <a:rPr lang="fr-CA" dirty="0" smtClean="0"/>
              <a:t>On peut également créer des intervalles (ex. [a-m])</a:t>
            </a:r>
            <a:endParaRPr lang="fr-CA" dirty="0"/>
          </a:p>
          <a:p>
            <a:endParaRPr lang="fr-CA" dirty="0"/>
          </a:p>
          <a:p>
            <a:r>
              <a:rPr lang="fr-CA" dirty="0"/>
              <a:t>Par exemple:</a:t>
            </a:r>
          </a:p>
          <a:p>
            <a:pPr lvl="1"/>
            <a:r>
              <a:rPr lang="fr-CA" dirty="0"/>
              <a:t>nom </a:t>
            </a:r>
            <a:r>
              <a:rPr lang="fr-CA" dirty="0" err="1"/>
              <a:t>like</a:t>
            </a:r>
            <a:r>
              <a:rPr lang="fr-CA" dirty="0"/>
              <a:t> </a:t>
            </a:r>
            <a:r>
              <a:rPr lang="fr-CA" dirty="0" smtClean="0"/>
              <a:t>'</a:t>
            </a:r>
            <a:r>
              <a:rPr lang="fr-CA" dirty="0" err="1" smtClean="0"/>
              <a:t>Alexandr</a:t>
            </a:r>
            <a:r>
              <a:rPr lang="fr-CA" smtClean="0"/>
              <a:t>[a-i</a:t>
            </a:r>
            <a:r>
              <a:rPr lang="fr-CA" dirty="0"/>
              <a:t>]_'</a:t>
            </a:r>
          </a:p>
          <a:p>
            <a:pPr lvl="1"/>
            <a:r>
              <a:rPr lang="fr-CA" dirty="0"/>
              <a:t>Peut donner: Alexandra, Alexandre, Alexandrie, etc.</a:t>
            </a:r>
          </a:p>
          <a:p>
            <a:pPr lvl="1"/>
            <a:endParaRPr lang="fr-CA" dirty="0"/>
          </a:p>
          <a:p>
            <a:pPr lvl="1"/>
            <a:endParaRPr lang="fr-CA" dirty="0"/>
          </a:p>
        </p:txBody>
      </p:sp>
    </p:spTree>
    <p:extLst>
      <p:ext uri="{BB962C8B-B14F-4D97-AF65-F5344CB8AC3E}">
        <p14:creationId xmlns:p14="http://schemas.microsoft.com/office/powerpoint/2010/main" val="21074498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12284-1498-445E-920E-B0A168DC6C27}"/>
              </a:ext>
            </a:extLst>
          </p:cNvPr>
          <p:cNvSpPr>
            <a:spLocks noGrp="1"/>
          </p:cNvSpPr>
          <p:nvPr>
            <p:ph type="title"/>
          </p:nvPr>
        </p:nvSpPr>
        <p:spPr/>
        <p:txBody>
          <a:bodyPr/>
          <a:lstStyle/>
          <a:p>
            <a:r>
              <a:rPr lang="fr-CA" dirty="0" smtClean="0"/>
              <a:t>CHECK</a:t>
            </a:r>
            <a:endParaRPr lang="fr-CA" dirty="0"/>
          </a:p>
        </p:txBody>
      </p:sp>
      <p:sp>
        <p:nvSpPr>
          <p:cNvPr id="3" name="Content Placeholder 2">
            <a:extLst>
              <a:ext uri="{FF2B5EF4-FFF2-40B4-BE49-F238E27FC236}">
                <a16:creationId xmlns:a16="http://schemas.microsoft.com/office/drawing/2014/main" id="{3110D153-AC30-4B37-A072-F8CBF0185530}"/>
              </a:ext>
            </a:extLst>
          </p:cNvPr>
          <p:cNvSpPr>
            <a:spLocks noGrp="1"/>
          </p:cNvSpPr>
          <p:nvPr>
            <p:ph idx="1"/>
          </p:nvPr>
        </p:nvSpPr>
        <p:spPr>
          <a:xfrm>
            <a:off x="1103312" y="2052918"/>
            <a:ext cx="10750332" cy="4195481"/>
          </a:xfrm>
        </p:spPr>
        <p:txBody>
          <a:bodyPr>
            <a:normAutofit/>
          </a:bodyPr>
          <a:lstStyle/>
          <a:p>
            <a:r>
              <a:rPr lang="fr-CA" dirty="0"/>
              <a:t>Autre exemple:</a:t>
            </a:r>
          </a:p>
          <a:p>
            <a:r>
              <a:rPr lang="fr-CA" dirty="0"/>
              <a:t>Pour suivre le modèle d'un code postal:</a:t>
            </a:r>
          </a:p>
          <a:p>
            <a:endParaRPr lang="fr-CA" dirty="0"/>
          </a:p>
          <a:p>
            <a:pPr marL="0" indent="0">
              <a:buNone/>
            </a:pPr>
            <a:r>
              <a:rPr lang="fr-CA" dirty="0"/>
              <a:t>CREATE TABLE adresse (</a:t>
            </a:r>
          </a:p>
          <a:p>
            <a:pPr marL="0" indent="0">
              <a:buNone/>
            </a:pPr>
            <a:r>
              <a:rPr lang="en-US" dirty="0"/>
              <a:t>	</a:t>
            </a:r>
            <a:r>
              <a:rPr lang="en-US" dirty="0" err="1"/>
              <a:t>id_adresse</a:t>
            </a:r>
            <a:r>
              <a:rPr lang="en-US" dirty="0"/>
              <a:t> int NOT NULL PRIMARY KEY IDENTITY,</a:t>
            </a:r>
          </a:p>
          <a:p>
            <a:pPr marL="0" indent="0">
              <a:buNone/>
            </a:pPr>
            <a:r>
              <a:rPr lang="fr-CA" dirty="0"/>
              <a:t>	</a:t>
            </a:r>
            <a:r>
              <a:rPr lang="fr-CA" dirty="0" err="1"/>
              <a:t>num_civic</a:t>
            </a:r>
            <a:r>
              <a:rPr lang="fr-CA" dirty="0"/>
              <a:t> </a:t>
            </a:r>
            <a:r>
              <a:rPr lang="fr-CA" dirty="0" err="1"/>
              <a:t>int</a:t>
            </a:r>
            <a:r>
              <a:rPr lang="fr-CA" dirty="0"/>
              <a:t>,</a:t>
            </a:r>
          </a:p>
          <a:p>
            <a:pPr marL="0" indent="0">
              <a:buNone/>
            </a:pPr>
            <a:r>
              <a:rPr lang="fr-CA" dirty="0"/>
              <a:t>	rue varchar(50),</a:t>
            </a:r>
          </a:p>
          <a:p>
            <a:pPr marL="0" indent="0">
              <a:buNone/>
            </a:pPr>
            <a:r>
              <a:rPr lang="fr-CA" dirty="0"/>
              <a:t>	</a:t>
            </a:r>
            <a:r>
              <a:rPr lang="fr-CA" dirty="0" err="1"/>
              <a:t>code_postal</a:t>
            </a:r>
            <a:r>
              <a:rPr lang="fr-CA" dirty="0"/>
              <a:t> varchar(7) </a:t>
            </a:r>
            <a:r>
              <a:rPr lang="fr-CA" dirty="0">
                <a:solidFill>
                  <a:srgbClr val="FFC000"/>
                </a:solidFill>
              </a:rPr>
              <a:t>CHECK (</a:t>
            </a:r>
            <a:r>
              <a:rPr lang="fr-CA" dirty="0" err="1">
                <a:solidFill>
                  <a:srgbClr val="FFC000"/>
                </a:solidFill>
              </a:rPr>
              <a:t>code_postal</a:t>
            </a:r>
            <a:r>
              <a:rPr lang="fr-CA" dirty="0">
                <a:solidFill>
                  <a:srgbClr val="FFC000"/>
                </a:solidFill>
              </a:rPr>
              <a:t> like '[A-Z][0-9][A-Z] [0-9][A-Z][0-9]')</a:t>
            </a:r>
          </a:p>
          <a:p>
            <a:pPr marL="0" indent="0">
              <a:buNone/>
            </a:pPr>
            <a:r>
              <a:rPr lang="fr-CA" dirty="0"/>
              <a:t>)</a:t>
            </a:r>
          </a:p>
        </p:txBody>
      </p:sp>
    </p:spTree>
    <p:extLst>
      <p:ext uri="{BB962C8B-B14F-4D97-AF65-F5344CB8AC3E}">
        <p14:creationId xmlns:p14="http://schemas.microsoft.com/office/powerpoint/2010/main" val="9393638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E9F76-DB1D-4F42-8F8C-796CED7741E9}"/>
              </a:ext>
            </a:extLst>
          </p:cNvPr>
          <p:cNvSpPr>
            <a:spLocks noGrp="1"/>
          </p:cNvSpPr>
          <p:nvPr>
            <p:ph type="title"/>
          </p:nvPr>
        </p:nvSpPr>
        <p:spPr/>
        <p:txBody>
          <a:bodyPr/>
          <a:lstStyle/>
          <a:p>
            <a:r>
              <a:rPr lang="fr-CA" dirty="0"/>
              <a:t>DEFAULT</a:t>
            </a:r>
          </a:p>
        </p:txBody>
      </p:sp>
      <p:sp>
        <p:nvSpPr>
          <p:cNvPr id="3" name="Content Placeholder 2">
            <a:extLst>
              <a:ext uri="{FF2B5EF4-FFF2-40B4-BE49-F238E27FC236}">
                <a16:creationId xmlns:a16="http://schemas.microsoft.com/office/drawing/2014/main" id="{EAA13AB6-A9B9-4684-93FA-E1C0D43B06D8}"/>
              </a:ext>
            </a:extLst>
          </p:cNvPr>
          <p:cNvSpPr>
            <a:spLocks noGrp="1"/>
          </p:cNvSpPr>
          <p:nvPr>
            <p:ph idx="1"/>
          </p:nvPr>
        </p:nvSpPr>
        <p:spPr/>
        <p:txBody>
          <a:bodyPr/>
          <a:lstStyle/>
          <a:p>
            <a:r>
              <a:rPr lang="fr-CA" dirty="0"/>
              <a:t>Une contrainte de type DEFAULT permet de définir une valeur par défaut lors d'une insertion dans l'éventualité ou aucune ne serait fournie.</a:t>
            </a:r>
          </a:p>
          <a:p>
            <a:endParaRPr lang="fr-CA" dirty="0"/>
          </a:p>
          <a:p>
            <a:r>
              <a:rPr lang="fr-CA" dirty="0"/>
              <a:t>Par exemple:</a:t>
            </a:r>
          </a:p>
          <a:p>
            <a:pPr lvl="1"/>
            <a:r>
              <a:rPr lang="fr-CA" dirty="0"/>
              <a:t>Si aucune date d'embauche n'est fournie, nous considérerons que c'est aujourd'hui.</a:t>
            </a:r>
          </a:p>
          <a:p>
            <a:pPr lvl="1"/>
            <a:r>
              <a:rPr lang="fr-CA" dirty="0"/>
              <a:t>Si aucun numéro d'assurance social n'est fourni, nous considérerons que c'est 999-999-999.</a:t>
            </a:r>
          </a:p>
          <a:p>
            <a:pPr lvl="1"/>
            <a:r>
              <a:rPr lang="fr-CA" dirty="0"/>
              <a:t>etc.</a:t>
            </a:r>
          </a:p>
        </p:txBody>
      </p:sp>
    </p:spTree>
    <p:extLst>
      <p:ext uri="{BB962C8B-B14F-4D97-AF65-F5344CB8AC3E}">
        <p14:creationId xmlns:p14="http://schemas.microsoft.com/office/powerpoint/2010/main" val="33644565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98FB8-34A5-4DDB-9FBD-1B4C7B10DAEE}"/>
              </a:ext>
            </a:extLst>
          </p:cNvPr>
          <p:cNvSpPr>
            <a:spLocks noGrp="1"/>
          </p:cNvSpPr>
          <p:nvPr>
            <p:ph type="title"/>
          </p:nvPr>
        </p:nvSpPr>
        <p:spPr/>
        <p:txBody>
          <a:bodyPr/>
          <a:lstStyle/>
          <a:p>
            <a:r>
              <a:rPr lang="fr-CA" dirty="0"/>
              <a:t>DEFAULT</a:t>
            </a:r>
          </a:p>
        </p:txBody>
      </p:sp>
      <p:sp>
        <p:nvSpPr>
          <p:cNvPr id="3" name="Content Placeholder 2">
            <a:extLst>
              <a:ext uri="{FF2B5EF4-FFF2-40B4-BE49-F238E27FC236}">
                <a16:creationId xmlns:a16="http://schemas.microsoft.com/office/drawing/2014/main" id="{9D70C7AB-F2D5-48D4-A6BB-23BD670E1B7B}"/>
              </a:ext>
            </a:extLst>
          </p:cNvPr>
          <p:cNvSpPr>
            <a:spLocks noGrp="1"/>
          </p:cNvSpPr>
          <p:nvPr>
            <p:ph idx="1"/>
          </p:nvPr>
        </p:nvSpPr>
        <p:spPr/>
        <p:txBody>
          <a:bodyPr/>
          <a:lstStyle/>
          <a:p>
            <a:r>
              <a:rPr lang="fr-CA" dirty="0"/>
              <a:t>Syntaxe</a:t>
            </a:r>
          </a:p>
          <a:p>
            <a:pPr marL="0" indent="0">
              <a:buNone/>
            </a:pPr>
            <a:endParaRPr lang="fr-CA" dirty="0"/>
          </a:p>
          <a:p>
            <a:pPr marL="0" indent="0">
              <a:buNone/>
            </a:pPr>
            <a:r>
              <a:rPr lang="fr-CA" dirty="0"/>
              <a:t>CREATE TABLE </a:t>
            </a:r>
            <a:r>
              <a:rPr lang="fr-CA" dirty="0" err="1"/>
              <a:t>equipe</a:t>
            </a:r>
            <a:r>
              <a:rPr lang="fr-CA" dirty="0"/>
              <a:t> (</a:t>
            </a:r>
          </a:p>
          <a:p>
            <a:pPr marL="0" indent="0">
              <a:buNone/>
            </a:pPr>
            <a:r>
              <a:rPr lang="fr-CA" dirty="0"/>
              <a:t>	</a:t>
            </a:r>
            <a:r>
              <a:rPr lang="fr-CA" dirty="0" err="1"/>
              <a:t>id_equipe</a:t>
            </a:r>
            <a:r>
              <a:rPr lang="fr-CA" dirty="0"/>
              <a:t> </a:t>
            </a:r>
            <a:r>
              <a:rPr lang="fr-CA" dirty="0" err="1"/>
              <a:t>int</a:t>
            </a:r>
            <a:r>
              <a:rPr lang="fr-CA" dirty="0"/>
              <a:t> NOT NULL PRIMARY KEY IDENTITY</a:t>
            </a:r>
          </a:p>
          <a:p>
            <a:pPr marL="0" indent="0">
              <a:buNone/>
            </a:pPr>
            <a:r>
              <a:rPr lang="fr-CA" dirty="0"/>
              <a:t>	nom varchar(50) NOT NULL UNIQUE</a:t>
            </a:r>
          </a:p>
          <a:p>
            <a:pPr marL="0" indent="0">
              <a:buNone/>
            </a:pPr>
            <a:r>
              <a:rPr lang="fr-CA" dirty="0"/>
              <a:t>	</a:t>
            </a:r>
            <a:r>
              <a:rPr lang="fr-CA" dirty="0" err="1"/>
              <a:t>nombre_joueur</a:t>
            </a:r>
            <a:r>
              <a:rPr lang="fr-CA" dirty="0"/>
              <a:t> </a:t>
            </a:r>
            <a:r>
              <a:rPr lang="fr-CA" dirty="0" err="1"/>
              <a:t>int</a:t>
            </a:r>
            <a:r>
              <a:rPr lang="fr-CA" dirty="0"/>
              <a:t> CHECK (</a:t>
            </a:r>
            <a:r>
              <a:rPr lang="fr-CA" dirty="0" err="1"/>
              <a:t>nombre_joueur</a:t>
            </a:r>
            <a:r>
              <a:rPr lang="fr-CA" dirty="0"/>
              <a:t>&gt;0)</a:t>
            </a:r>
          </a:p>
          <a:p>
            <a:pPr marL="0" indent="0">
              <a:buNone/>
            </a:pPr>
            <a:r>
              <a:rPr lang="fr-CA" dirty="0"/>
              <a:t>	</a:t>
            </a:r>
            <a:r>
              <a:rPr lang="fr-CA" dirty="0" err="1"/>
              <a:t>nombre_victoire</a:t>
            </a:r>
            <a:r>
              <a:rPr lang="fr-CA" dirty="0"/>
              <a:t> </a:t>
            </a:r>
            <a:r>
              <a:rPr lang="fr-CA" dirty="0" err="1"/>
              <a:t>int</a:t>
            </a:r>
            <a:r>
              <a:rPr lang="fr-CA" dirty="0"/>
              <a:t> </a:t>
            </a:r>
            <a:r>
              <a:rPr lang="fr-CA" dirty="0">
                <a:solidFill>
                  <a:srgbClr val="FFC000"/>
                </a:solidFill>
              </a:rPr>
              <a:t>DEFAULT 0</a:t>
            </a:r>
          </a:p>
          <a:p>
            <a:pPr marL="0" indent="0">
              <a:buNone/>
            </a:pPr>
            <a:r>
              <a:rPr lang="fr-CA" dirty="0"/>
              <a:t>)</a:t>
            </a:r>
          </a:p>
          <a:p>
            <a:endParaRPr lang="fr-CA" dirty="0"/>
          </a:p>
        </p:txBody>
      </p:sp>
    </p:spTree>
    <p:extLst>
      <p:ext uri="{BB962C8B-B14F-4D97-AF65-F5344CB8AC3E}">
        <p14:creationId xmlns:p14="http://schemas.microsoft.com/office/powerpoint/2010/main" val="18104352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nvPr>
        </p:nvSpPr>
        <p:spPr>
          <a:xfrm>
            <a:off x="726010" y="2728735"/>
            <a:ext cx="9404723" cy="1400530"/>
          </a:xfrm>
        </p:spPr>
        <p:txBody>
          <a:bodyPr/>
          <a:lstStyle/>
          <a:p>
            <a:r>
              <a:rPr lang="fr-CA" dirty="0"/>
              <a:t>Prochain cours</a:t>
            </a:r>
          </a:p>
        </p:txBody>
      </p:sp>
    </p:spTree>
    <p:extLst>
      <p:ext uri="{BB962C8B-B14F-4D97-AF65-F5344CB8AC3E}">
        <p14:creationId xmlns:p14="http://schemas.microsoft.com/office/powerpoint/2010/main" val="23919624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C709-FD1E-4048-96E9-6EE4EAFECF95}"/>
              </a:ext>
            </a:extLst>
          </p:cNvPr>
          <p:cNvSpPr>
            <a:spLocks noGrp="1"/>
          </p:cNvSpPr>
          <p:nvPr>
            <p:ph type="title"/>
          </p:nvPr>
        </p:nvSpPr>
        <p:spPr/>
        <p:txBody>
          <a:bodyPr/>
          <a:lstStyle/>
          <a:p>
            <a:r>
              <a:rPr lang="fr-CA" dirty="0"/>
              <a:t>Prochain cours</a:t>
            </a:r>
          </a:p>
        </p:txBody>
      </p:sp>
      <p:sp>
        <p:nvSpPr>
          <p:cNvPr id="3" name="Content Placeholder 2">
            <a:extLst>
              <a:ext uri="{FF2B5EF4-FFF2-40B4-BE49-F238E27FC236}">
                <a16:creationId xmlns:a16="http://schemas.microsoft.com/office/drawing/2014/main" id="{D828A01E-223A-4F2C-8BB7-67CA1C144BCE}"/>
              </a:ext>
            </a:extLst>
          </p:cNvPr>
          <p:cNvSpPr>
            <a:spLocks noGrp="1"/>
          </p:cNvSpPr>
          <p:nvPr>
            <p:ph idx="1"/>
          </p:nvPr>
        </p:nvSpPr>
        <p:spPr/>
        <p:txBody>
          <a:bodyPr/>
          <a:lstStyle/>
          <a:p>
            <a:r>
              <a:rPr lang="fr-CA" dirty="0"/>
              <a:t>Dans le cadre du prochain cours, nous verrons comment modéliser une base de </a:t>
            </a:r>
            <a:r>
              <a:rPr lang="fr-CA"/>
              <a:t>données à </a:t>
            </a:r>
            <a:r>
              <a:rPr lang="fr-CA" dirty="0"/>
              <a:t>une plus grande échelles que ce que nous avons vu jusqu'ici.</a:t>
            </a:r>
          </a:p>
          <a:p>
            <a:r>
              <a:rPr lang="fr-CA" dirty="0"/>
              <a:t>Nous parlerons des étapes à suivre afin de passer d'une définition d'une besoin d'affaire à une diagramme de base de données, suivit de son implémentation concrète.</a:t>
            </a:r>
          </a:p>
          <a:p>
            <a:endParaRPr lang="fr-CA" dirty="0"/>
          </a:p>
        </p:txBody>
      </p:sp>
    </p:spTree>
    <p:extLst>
      <p:ext uri="{BB962C8B-B14F-4D97-AF65-F5344CB8AC3E}">
        <p14:creationId xmlns:p14="http://schemas.microsoft.com/office/powerpoint/2010/main" val="3486141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15E01-246F-45D6-9C06-0CF67EC53B4A}"/>
              </a:ext>
            </a:extLst>
          </p:cNvPr>
          <p:cNvSpPr>
            <a:spLocks noGrp="1"/>
          </p:cNvSpPr>
          <p:nvPr>
            <p:ph type="title"/>
          </p:nvPr>
        </p:nvSpPr>
        <p:spPr/>
        <p:txBody>
          <a:bodyPr/>
          <a:lstStyle/>
          <a:p>
            <a:r>
              <a:rPr lang="fr-CA" dirty="0"/>
              <a:t>Comment postuler au gouvernement?</a:t>
            </a:r>
          </a:p>
        </p:txBody>
      </p:sp>
      <p:sp>
        <p:nvSpPr>
          <p:cNvPr id="3" name="Content Placeholder 2">
            <a:extLst>
              <a:ext uri="{FF2B5EF4-FFF2-40B4-BE49-F238E27FC236}">
                <a16:creationId xmlns:a16="http://schemas.microsoft.com/office/drawing/2014/main" id="{EE531C73-388B-4DCA-8801-259EFD8415AF}"/>
              </a:ext>
            </a:extLst>
          </p:cNvPr>
          <p:cNvSpPr>
            <a:spLocks noGrp="1"/>
          </p:cNvSpPr>
          <p:nvPr>
            <p:ph idx="1"/>
          </p:nvPr>
        </p:nvSpPr>
        <p:spPr/>
        <p:txBody>
          <a:bodyPr/>
          <a:lstStyle/>
          <a:p>
            <a:r>
              <a:rPr lang="fr-CA" dirty="0"/>
              <a:t>La première étape est de postuler sur les emplois</a:t>
            </a:r>
          </a:p>
          <a:p>
            <a:r>
              <a:rPr lang="fr-CA" dirty="0"/>
              <a:t>Site du gouvernement: </a:t>
            </a:r>
            <a:r>
              <a:rPr lang="fr-CA" dirty="0">
                <a:hlinkClick r:id="rId2"/>
              </a:rPr>
              <a:t>www.emplois.gc.ca</a:t>
            </a:r>
            <a:endParaRPr lang="fr-CA" dirty="0"/>
          </a:p>
          <a:p>
            <a:endParaRPr lang="fr-CA" dirty="0"/>
          </a:p>
          <a:p>
            <a:r>
              <a:rPr lang="fr-CA" dirty="0"/>
              <a:t>Ce ne sont pas toutes les offres qui s'y trouve, vous pouvez aussi regarder sur Indeed et sur Monster.ca</a:t>
            </a:r>
          </a:p>
          <a:p>
            <a:endParaRPr lang="fr-CA" dirty="0"/>
          </a:p>
        </p:txBody>
      </p:sp>
    </p:spTree>
    <p:extLst>
      <p:ext uri="{BB962C8B-B14F-4D97-AF65-F5344CB8AC3E}">
        <p14:creationId xmlns:p14="http://schemas.microsoft.com/office/powerpoint/2010/main" val="4552069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nvPr>
        </p:nvSpPr>
        <p:spPr>
          <a:xfrm>
            <a:off x="726010" y="2728735"/>
            <a:ext cx="9404723" cy="1400530"/>
          </a:xfrm>
        </p:spPr>
        <p:txBody>
          <a:bodyPr/>
          <a:lstStyle/>
          <a:p>
            <a:r>
              <a:rPr lang="fr-CA" dirty="0"/>
              <a:t>Conclusion</a:t>
            </a:r>
          </a:p>
        </p:txBody>
      </p:sp>
    </p:spTree>
    <p:extLst>
      <p:ext uri="{BB962C8B-B14F-4D97-AF65-F5344CB8AC3E}">
        <p14:creationId xmlns:p14="http://schemas.microsoft.com/office/powerpoint/2010/main" val="18271127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nvPr>
        </p:nvSpPr>
        <p:spPr/>
        <p:txBody>
          <a:bodyPr/>
          <a:lstStyle/>
          <a:p>
            <a:r>
              <a:rPr lang="fr-CA" dirty="0"/>
              <a:t>Conclusion</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nvPr>
        </p:nvSpPr>
        <p:spPr/>
        <p:txBody>
          <a:bodyPr>
            <a:normAutofit/>
          </a:bodyPr>
          <a:lstStyle/>
          <a:p>
            <a:r>
              <a:rPr lang="fr-CA" dirty="0"/>
              <a:t>En résumé</a:t>
            </a:r>
          </a:p>
          <a:p>
            <a:pPr lvl="1"/>
            <a:r>
              <a:rPr lang="en-CA" dirty="0"/>
              <a:t>Les </a:t>
            </a:r>
            <a:r>
              <a:rPr lang="en-CA" dirty="0" err="1"/>
              <a:t>contraintes</a:t>
            </a:r>
            <a:r>
              <a:rPr lang="en-CA" dirty="0"/>
              <a:t> </a:t>
            </a:r>
            <a:r>
              <a:rPr lang="en-CA" dirty="0" err="1"/>
              <a:t>permettent</a:t>
            </a:r>
            <a:r>
              <a:rPr lang="en-CA" dirty="0"/>
              <a:t> de </a:t>
            </a:r>
            <a:r>
              <a:rPr lang="en-CA" dirty="0" err="1"/>
              <a:t>définir</a:t>
            </a:r>
            <a:r>
              <a:rPr lang="en-CA" dirty="0"/>
              <a:t> un ensemble de </a:t>
            </a:r>
            <a:r>
              <a:rPr lang="en-CA" dirty="0" err="1"/>
              <a:t>règle</a:t>
            </a:r>
            <a:r>
              <a:rPr lang="en-CA" dirty="0"/>
              <a:t> que le </a:t>
            </a:r>
            <a:r>
              <a:rPr lang="en-CA" dirty="0" err="1"/>
              <a:t>système</a:t>
            </a:r>
            <a:r>
              <a:rPr lang="en-CA" dirty="0"/>
              <a:t> de base de </a:t>
            </a:r>
            <a:r>
              <a:rPr lang="en-CA" dirty="0" err="1"/>
              <a:t>données</a:t>
            </a:r>
            <a:r>
              <a:rPr lang="en-CA" dirty="0"/>
              <a:t> </a:t>
            </a:r>
            <a:r>
              <a:rPr lang="en-CA" dirty="0" err="1"/>
              <a:t>doit</a:t>
            </a:r>
            <a:r>
              <a:rPr lang="en-CA" dirty="0"/>
              <a:t> observer </a:t>
            </a:r>
            <a:r>
              <a:rPr lang="en-CA" dirty="0" err="1"/>
              <a:t>lorsqu'il</a:t>
            </a:r>
            <a:r>
              <a:rPr lang="en-CA" dirty="0"/>
              <a:t> </a:t>
            </a:r>
            <a:r>
              <a:rPr lang="en-CA" dirty="0" err="1"/>
              <a:t>effectue</a:t>
            </a:r>
            <a:r>
              <a:rPr lang="en-CA" dirty="0"/>
              <a:t> </a:t>
            </a:r>
            <a:r>
              <a:rPr lang="en-CA" dirty="0" err="1"/>
              <a:t>une</a:t>
            </a:r>
            <a:r>
              <a:rPr lang="en-CA" dirty="0"/>
              <a:t> transaction sur les </a:t>
            </a:r>
            <a:r>
              <a:rPr lang="en-CA" dirty="0" err="1"/>
              <a:t>données</a:t>
            </a:r>
            <a:r>
              <a:rPr lang="en-CA" dirty="0"/>
              <a:t>.</a:t>
            </a:r>
          </a:p>
          <a:p>
            <a:pPr lvl="1"/>
            <a:r>
              <a:rPr lang="en-CA" dirty="0" err="1"/>
              <a:t>Ces</a:t>
            </a:r>
            <a:r>
              <a:rPr lang="en-CA" dirty="0"/>
              <a:t> </a:t>
            </a:r>
            <a:r>
              <a:rPr lang="en-CA" dirty="0" err="1"/>
              <a:t>dernière</a:t>
            </a:r>
            <a:r>
              <a:rPr lang="en-CA" dirty="0"/>
              <a:t> </a:t>
            </a:r>
            <a:r>
              <a:rPr lang="en-CA" dirty="0" err="1"/>
              <a:t>permettent</a:t>
            </a:r>
            <a:r>
              <a:rPr lang="en-CA" dirty="0"/>
              <a:t> de respecter la </a:t>
            </a:r>
            <a:r>
              <a:rPr lang="en-CA" dirty="0" err="1"/>
              <a:t>caractéristiques</a:t>
            </a:r>
            <a:r>
              <a:rPr lang="en-CA" dirty="0"/>
              <a:t> de </a:t>
            </a:r>
            <a:r>
              <a:rPr lang="en-CA" dirty="0" err="1"/>
              <a:t>cohérences</a:t>
            </a:r>
            <a:r>
              <a:rPr lang="en-CA" dirty="0"/>
              <a:t> des </a:t>
            </a:r>
            <a:r>
              <a:rPr lang="en-CA" dirty="0" err="1"/>
              <a:t>propriétés</a:t>
            </a:r>
            <a:r>
              <a:rPr lang="en-CA" dirty="0"/>
              <a:t> ACID des bases de </a:t>
            </a:r>
            <a:r>
              <a:rPr lang="en-CA" dirty="0" err="1"/>
              <a:t>données</a:t>
            </a:r>
            <a:r>
              <a:rPr lang="en-CA" dirty="0"/>
              <a:t> </a:t>
            </a:r>
            <a:r>
              <a:rPr lang="en-CA" dirty="0" err="1"/>
              <a:t>relationnelles</a:t>
            </a:r>
            <a:r>
              <a:rPr lang="en-CA" dirty="0"/>
              <a:t>.</a:t>
            </a:r>
          </a:p>
          <a:p>
            <a:pPr lvl="1"/>
            <a:r>
              <a:rPr lang="en-CA" dirty="0"/>
              <a:t>Dans le cadre des </a:t>
            </a:r>
            <a:r>
              <a:rPr lang="en-CA" dirty="0" err="1"/>
              <a:t>prochains</a:t>
            </a:r>
            <a:r>
              <a:rPr lang="en-CA" dirty="0"/>
              <a:t> </a:t>
            </a:r>
            <a:r>
              <a:rPr lang="en-CA" dirty="0" err="1"/>
              <a:t>cours</a:t>
            </a:r>
            <a:r>
              <a:rPr lang="en-CA" dirty="0"/>
              <a:t>, nous </a:t>
            </a:r>
            <a:r>
              <a:rPr lang="en-CA" dirty="0" err="1"/>
              <a:t>verrons</a:t>
            </a:r>
            <a:r>
              <a:rPr lang="en-CA" dirty="0"/>
              <a:t> des </a:t>
            </a:r>
            <a:r>
              <a:rPr lang="en-CA" dirty="0" err="1"/>
              <a:t>mécanismes</a:t>
            </a:r>
            <a:r>
              <a:rPr lang="en-CA" dirty="0"/>
              <a:t> </a:t>
            </a:r>
            <a:r>
              <a:rPr lang="en-CA" dirty="0" err="1"/>
              <a:t>additionnels</a:t>
            </a:r>
            <a:r>
              <a:rPr lang="en-CA" dirty="0"/>
              <a:t> </a:t>
            </a:r>
            <a:r>
              <a:rPr lang="en-CA" dirty="0" err="1"/>
              <a:t>tel</a:t>
            </a:r>
            <a:r>
              <a:rPr lang="en-CA" dirty="0"/>
              <a:t> que les </a:t>
            </a:r>
            <a:r>
              <a:rPr lang="en-CA" dirty="0" err="1"/>
              <a:t>déclencheurs</a:t>
            </a:r>
            <a:r>
              <a:rPr lang="en-CA" dirty="0"/>
              <a:t> et les </a:t>
            </a:r>
            <a:r>
              <a:rPr lang="en-CA" dirty="0" err="1"/>
              <a:t>attributs</a:t>
            </a:r>
            <a:r>
              <a:rPr lang="en-CA" dirty="0"/>
              <a:t> </a:t>
            </a:r>
            <a:r>
              <a:rPr lang="en-CA" dirty="0" err="1"/>
              <a:t>dérivés</a:t>
            </a:r>
            <a:r>
              <a:rPr lang="en-CA" dirty="0"/>
              <a:t>.</a:t>
            </a:r>
            <a:endParaRPr lang="fr-CA" dirty="0"/>
          </a:p>
        </p:txBody>
      </p:sp>
    </p:spTree>
    <p:extLst>
      <p:ext uri="{BB962C8B-B14F-4D97-AF65-F5344CB8AC3E}">
        <p14:creationId xmlns:p14="http://schemas.microsoft.com/office/powerpoint/2010/main" val="9269875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nvPr>
        </p:nvSpPr>
        <p:spPr>
          <a:xfrm>
            <a:off x="681621" y="2654380"/>
            <a:ext cx="9404723" cy="1400530"/>
          </a:xfrm>
        </p:spPr>
        <p:txBody>
          <a:bodyPr/>
          <a:lstStyle/>
          <a:p>
            <a:r>
              <a:rPr lang="fr-CA" dirty="0"/>
              <a:t>Questions?</a:t>
            </a:r>
          </a:p>
        </p:txBody>
      </p:sp>
      <p:pic>
        <p:nvPicPr>
          <p:cNvPr id="1026" name="Picture 2" descr="Image result for question">
            <a:extLst>
              <a:ext uri="{FF2B5EF4-FFF2-40B4-BE49-F238E27FC236}">
                <a16:creationId xmlns:a16="http://schemas.microsoft.com/office/drawing/2014/main" id="{4E079FC6-3B2D-4E5E-8C10-88DBD5F331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7622" y="1788885"/>
            <a:ext cx="3566891" cy="453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3890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9FDCA-AECB-42DF-B5DB-5DC189609345}"/>
              </a:ext>
            </a:extLst>
          </p:cNvPr>
          <p:cNvSpPr>
            <a:spLocks noGrp="1"/>
          </p:cNvSpPr>
          <p:nvPr>
            <p:ph type="title"/>
          </p:nvPr>
        </p:nvSpPr>
        <p:spPr/>
        <p:txBody>
          <a:bodyPr/>
          <a:lstStyle/>
          <a:p>
            <a:r>
              <a:rPr lang="fr-CA" dirty="0"/>
              <a:t>Références</a:t>
            </a:r>
          </a:p>
        </p:txBody>
      </p:sp>
      <p:sp>
        <p:nvSpPr>
          <p:cNvPr id="3" name="Content Placeholder 2">
            <a:extLst>
              <a:ext uri="{FF2B5EF4-FFF2-40B4-BE49-F238E27FC236}">
                <a16:creationId xmlns:a16="http://schemas.microsoft.com/office/drawing/2014/main" id="{BAA6A2E3-B625-4645-BD2E-B126C13BE2F6}"/>
              </a:ext>
            </a:extLst>
          </p:cNvPr>
          <p:cNvSpPr>
            <a:spLocks noGrp="1"/>
          </p:cNvSpPr>
          <p:nvPr>
            <p:ph idx="1"/>
          </p:nvPr>
        </p:nvSpPr>
        <p:spPr/>
        <p:txBody>
          <a:bodyPr/>
          <a:lstStyle/>
          <a:p>
            <a:r>
              <a:rPr lang="fr-CA" dirty="0">
                <a:hlinkClick r:id="rId2"/>
              </a:rPr>
              <a:t>https://www.sqlteam.com/articles/using-set-null-and-set-default-with-foreign-key-constraints</a:t>
            </a:r>
            <a:endParaRPr lang="fr-CA" dirty="0"/>
          </a:p>
          <a:p>
            <a:r>
              <a:rPr lang="fr-CA" dirty="0">
                <a:hlinkClick r:id="rId3"/>
              </a:rPr>
              <a:t>https://www.techonthenet.com/sql_server/foreign_keys/foreign_delete.php</a:t>
            </a:r>
            <a:endParaRPr lang="fr-CA" dirty="0"/>
          </a:p>
          <a:p>
            <a:r>
              <a:rPr lang="fr-CA" dirty="0">
                <a:hlinkClick r:id="rId4"/>
              </a:rPr>
              <a:t>https://www.sqlshack.com/commonly-used-sql-server-constraints-foreign-key-check-default/</a:t>
            </a:r>
            <a:endParaRPr lang="fr-CA" dirty="0"/>
          </a:p>
          <a:p>
            <a:endParaRPr lang="fr-CA" dirty="0"/>
          </a:p>
        </p:txBody>
      </p:sp>
    </p:spTree>
    <p:extLst>
      <p:ext uri="{BB962C8B-B14F-4D97-AF65-F5344CB8AC3E}">
        <p14:creationId xmlns:p14="http://schemas.microsoft.com/office/powerpoint/2010/main" val="3305676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269BD-6FF6-424C-AB88-274893F56545}"/>
              </a:ext>
            </a:extLst>
          </p:cNvPr>
          <p:cNvSpPr>
            <a:spLocks noGrp="1"/>
          </p:cNvSpPr>
          <p:nvPr>
            <p:ph type="title"/>
          </p:nvPr>
        </p:nvSpPr>
        <p:spPr/>
        <p:txBody>
          <a:bodyPr/>
          <a:lstStyle/>
          <a:p>
            <a:r>
              <a:rPr lang="fr-CA" dirty="0"/>
              <a:t>Comment postuler au gouvernement?</a:t>
            </a:r>
          </a:p>
        </p:txBody>
      </p:sp>
      <p:pic>
        <p:nvPicPr>
          <p:cNvPr id="4" name="Picture 3">
            <a:extLst>
              <a:ext uri="{FF2B5EF4-FFF2-40B4-BE49-F238E27FC236}">
                <a16:creationId xmlns:a16="http://schemas.microsoft.com/office/drawing/2014/main" id="{C756080D-D3A8-492C-811C-432B6357E4E8}"/>
              </a:ext>
            </a:extLst>
          </p:cNvPr>
          <p:cNvPicPr>
            <a:picLocks noChangeAspect="1"/>
          </p:cNvPicPr>
          <p:nvPr/>
        </p:nvPicPr>
        <p:blipFill>
          <a:blip r:embed="rId2"/>
          <a:stretch>
            <a:fillRect/>
          </a:stretch>
        </p:blipFill>
        <p:spPr>
          <a:xfrm>
            <a:off x="790112" y="2196321"/>
            <a:ext cx="9622747" cy="4208961"/>
          </a:xfrm>
          <a:prstGeom prst="rect">
            <a:avLst/>
          </a:prstGeom>
        </p:spPr>
      </p:pic>
    </p:spTree>
    <p:extLst>
      <p:ext uri="{BB962C8B-B14F-4D97-AF65-F5344CB8AC3E}">
        <p14:creationId xmlns:p14="http://schemas.microsoft.com/office/powerpoint/2010/main" val="725749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E7E68-BDD8-49B9-8FE6-AB13A892898D}"/>
              </a:ext>
            </a:extLst>
          </p:cNvPr>
          <p:cNvSpPr>
            <a:spLocks noGrp="1"/>
          </p:cNvSpPr>
          <p:nvPr>
            <p:ph type="title"/>
          </p:nvPr>
        </p:nvSpPr>
        <p:spPr/>
        <p:txBody>
          <a:bodyPr/>
          <a:lstStyle/>
          <a:p>
            <a:r>
              <a:rPr lang="fr-CA" dirty="0"/>
              <a:t>Comment postuler au gouvernement?</a:t>
            </a:r>
          </a:p>
        </p:txBody>
      </p:sp>
      <p:sp>
        <p:nvSpPr>
          <p:cNvPr id="3" name="Content Placeholder 2">
            <a:extLst>
              <a:ext uri="{FF2B5EF4-FFF2-40B4-BE49-F238E27FC236}">
                <a16:creationId xmlns:a16="http://schemas.microsoft.com/office/drawing/2014/main" id="{95BF5433-7550-4F55-B84E-266412AC7774}"/>
              </a:ext>
            </a:extLst>
          </p:cNvPr>
          <p:cNvSpPr>
            <a:spLocks noGrp="1"/>
          </p:cNvSpPr>
          <p:nvPr>
            <p:ph idx="1"/>
          </p:nvPr>
        </p:nvSpPr>
        <p:spPr/>
        <p:txBody>
          <a:bodyPr/>
          <a:lstStyle/>
          <a:p>
            <a:r>
              <a:rPr lang="fr-CA" dirty="0"/>
              <a:t>Questions de présélection</a:t>
            </a:r>
          </a:p>
        </p:txBody>
      </p:sp>
      <p:pic>
        <p:nvPicPr>
          <p:cNvPr id="4" name="Picture 3">
            <a:extLst>
              <a:ext uri="{FF2B5EF4-FFF2-40B4-BE49-F238E27FC236}">
                <a16:creationId xmlns:a16="http://schemas.microsoft.com/office/drawing/2014/main" id="{F6043CCB-BF82-4E50-9D7B-68CD02A5763A}"/>
              </a:ext>
            </a:extLst>
          </p:cNvPr>
          <p:cNvPicPr>
            <a:picLocks noChangeAspect="1"/>
          </p:cNvPicPr>
          <p:nvPr/>
        </p:nvPicPr>
        <p:blipFill>
          <a:blip r:embed="rId2"/>
          <a:stretch>
            <a:fillRect/>
          </a:stretch>
        </p:blipFill>
        <p:spPr>
          <a:xfrm>
            <a:off x="519528" y="2766362"/>
            <a:ext cx="11010900" cy="2990850"/>
          </a:xfrm>
          <a:prstGeom prst="rect">
            <a:avLst/>
          </a:prstGeom>
        </p:spPr>
      </p:pic>
    </p:spTree>
    <p:extLst>
      <p:ext uri="{BB962C8B-B14F-4D97-AF65-F5344CB8AC3E}">
        <p14:creationId xmlns:p14="http://schemas.microsoft.com/office/powerpoint/2010/main" val="1808969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28CC7-9B37-416A-B724-9A1F66461240}"/>
              </a:ext>
            </a:extLst>
          </p:cNvPr>
          <p:cNvSpPr>
            <a:spLocks noGrp="1"/>
          </p:cNvSpPr>
          <p:nvPr>
            <p:ph type="title"/>
          </p:nvPr>
        </p:nvSpPr>
        <p:spPr/>
        <p:txBody>
          <a:bodyPr/>
          <a:lstStyle/>
          <a:p>
            <a:r>
              <a:rPr lang="fr-CA" dirty="0"/>
              <a:t>Cote de sécurité</a:t>
            </a:r>
          </a:p>
        </p:txBody>
      </p:sp>
      <p:sp>
        <p:nvSpPr>
          <p:cNvPr id="3" name="Content Placeholder 2">
            <a:extLst>
              <a:ext uri="{FF2B5EF4-FFF2-40B4-BE49-F238E27FC236}">
                <a16:creationId xmlns:a16="http://schemas.microsoft.com/office/drawing/2014/main" id="{B5F9AE3D-6C01-475C-AA15-F60159E89AC9}"/>
              </a:ext>
            </a:extLst>
          </p:cNvPr>
          <p:cNvSpPr>
            <a:spLocks noGrp="1"/>
          </p:cNvSpPr>
          <p:nvPr>
            <p:ph idx="1"/>
          </p:nvPr>
        </p:nvSpPr>
        <p:spPr/>
        <p:txBody>
          <a:bodyPr/>
          <a:lstStyle/>
          <a:p>
            <a:r>
              <a:rPr lang="fr-CA" dirty="0"/>
              <a:t>Cote typique:</a:t>
            </a:r>
          </a:p>
          <a:p>
            <a:pPr lvl="1"/>
            <a:r>
              <a:rPr lang="fr-CA" dirty="0"/>
              <a:t>Fiabilité (</a:t>
            </a:r>
            <a:r>
              <a:rPr lang="fr-CA" dirty="0" err="1"/>
              <a:t>Reliability</a:t>
            </a:r>
            <a:r>
              <a:rPr lang="fr-CA" dirty="0"/>
              <a:t>)</a:t>
            </a:r>
          </a:p>
          <a:p>
            <a:pPr lvl="1"/>
            <a:r>
              <a:rPr lang="fr-CA" dirty="0"/>
              <a:t>Secrète (SECRET)</a:t>
            </a:r>
          </a:p>
          <a:p>
            <a:pPr lvl="1"/>
            <a:r>
              <a:rPr lang="fr-CA" dirty="0"/>
              <a:t>Très secrète (TOP SECRET)</a:t>
            </a:r>
          </a:p>
          <a:p>
            <a:endParaRPr lang="fr-CA" dirty="0"/>
          </a:p>
        </p:txBody>
      </p:sp>
    </p:spTree>
    <p:extLst>
      <p:ext uri="{BB962C8B-B14F-4D97-AF65-F5344CB8AC3E}">
        <p14:creationId xmlns:p14="http://schemas.microsoft.com/office/powerpoint/2010/main" val="29335600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8703</TotalTime>
  <Words>1795</Words>
  <Application>Microsoft Office PowerPoint</Application>
  <PresentationFormat>Grand écran</PresentationFormat>
  <Paragraphs>389</Paragraphs>
  <Slides>63</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63</vt:i4>
      </vt:variant>
    </vt:vector>
  </HeadingPairs>
  <TitlesOfParts>
    <vt:vector size="67" baseType="lpstr">
      <vt:lpstr>Arial</vt:lpstr>
      <vt:lpstr>Century Gothic</vt:lpstr>
      <vt:lpstr>Wingdings 3</vt:lpstr>
      <vt:lpstr>Ion</vt:lpstr>
      <vt:lpstr>Mécanisme d'intégrité des données</vt:lpstr>
      <vt:lpstr>Contenu</vt:lpstr>
      <vt:lpstr>Capsule informatique</vt:lpstr>
      <vt:lpstr>Décrocher un emploi au gouvernement</vt:lpstr>
      <vt:lpstr>Décrocher un emploi au gouvernement</vt:lpstr>
      <vt:lpstr>Comment postuler au gouvernement?</vt:lpstr>
      <vt:lpstr>Comment postuler au gouvernement?</vt:lpstr>
      <vt:lpstr>Comment postuler au gouvernement?</vt:lpstr>
      <vt:lpstr>Cote de sécurité</vt:lpstr>
      <vt:lpstr>Test de langue</vt:lpstr>
      <vt:lpstr>CV</vt:lpstr>
      <vt:lpstr>Test technique</vt:lpstr>
      <vt:lpstr>Entrevue de compétence</vt:lpstr>
      <vt:lpstr>Rappel du dernier cours</vt:lpstr>
      <vt:lpstr>Rappel du dernier cours</vt:lpstr>
      <vt:lpstr>Introduction à l'intégrité des données</vt:lpstr>
      <vt:lpstr>Introduction</vt:lpstr>
      <vt:lpstr>Les contraintes</vt:lpstr>
      <vt:lpstr>Les contraintes</vt:lpstr>
      <vt:lpstr>Exemple</vt:lpstr>
      <vt:lpstr>Syntaxe</vt:lpstr>
      <vt:lpstr>Listes des contraintes</vt:lpstr>
      <vt:lpstr>NOT NULL</vt:lpstr>
      <vt:lpstr>NOT NULL</vt:lpstr>
      <vt:lpstr>UNIQUE</vt:lpstr>
      <vt:lpstr>UNIQUE</vt:lpstr>
      <vt:lpstr>PRIMARY KEY</vt:lpstr>
      <vt:lpstr>PRIMARY KEY</vt:lpstr>
      <vt:lpstr>FOREIGN KEY</vt:lpstr>
      <vt:lpstr>FOREIGN KEY</vt:lpstr>
      <vt:lpstr>FOREIGN KEY</vt:lpstr>
      <vt:lpstr>FOREIGN KEY</vt:lpstr>
      <vt:lpstr>FOREIGN KEY</vt:lpstr>
      <vt:lpstr>FOREIGN KEY</vt:lpstr>
      <vt:lpstr>FOREIGN KEY</vt:lpstr>
      <vt:lpstr>FOREIGN KEY</vt:lpstr>
      <vt:lpstr>FOREIGN KEY</vt:lpstr>
      <vt:lpstr>FOREIGN KEY</vt:lpstr>
      <vt:lpstr>FOREIGN KEY</vt:lpstr>
      <vt:lpstr>FOREIGN KEY</vt:lpstr>
      <vt:lpstr>FOREIGN KEY</vt:lpstr>
      <vt:lpstr>FOREIGN KEY</vt:lpstr>
      <vt:lpstr>Attention!</vt:lpstr>
      <vt:lpstr>FOREIGN KEY</vt:lpstr>
      <vt:lpstr>FOREIGN KEY</vt:lpstr>
      <vt:lpstr>FOREIGN KEY</vt:lpstr>
      <vt:lpstr>FOREIGN KEY</vt:lpstr>
      <vt:lpstr>FOREIGN KEY</vt:lpstr>
      <vt:lpstr>FOREIGN KEY</vt:lpstr>
      <vt:lpstr>FOREIGN KEY</vt:lpstr>
      <vt:lpstr>FOREIGN KEY</vt:lpstr>
      <vt:lpstr>CHECK</vt:lpstr>
      <vt:lpstr>CHECK</vt:lpstr>
      <vt:lpstr>CHECK</vt:lpstr>
      <vt:lpstr>CHECK</vt:lpstr>
      <vt:lpstr>DEFAULT</vt:lpstr>
      <vt:lpstr>DEFAULT</vt:lpstr>
      <vt:lpstr>Prochain cours</vt:lpstr>
      <vt:lpstr>Prochain cours</vt:lpstr>
      <vt:lpstr>Conclusion</vt:lpstr>
      <vt:lpstr>Conclusion</vt:lpstr>
      <vt:lpstr>Questions?</vt:lpstr>
      <vt:lpstr>Références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Alexandre Mageau-Pétrin</dc:creator>
  <cp:lastModifiedBy>info1</cp:lastModifiedBy>
  <cp:revision>102</cp:revision>
  <dcterms:created xsi:type="dcterms:W3CDTF">2019-01-03T23:05:02Z</dcterms:created>
  <dcterms:modified xsi:type="dcterms:W3CDTF">2019-10-21T13:53:14Z</dcterms:modified>
</cp:coreProperties>
</file>