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64" r:id="rId3"/>
    <p:sldId id="366" r:id="rId4"/>
    <p:sldId id="387" r:id="rId5"/>
    <p:sldId id="295" r:id="rId6"/>
    <p:sldId id="303" r:id="rId7"/>
    <p:sldId id="390" r:id="rId8"/>
    <p:sldId id="327" r:id="rId9"/>
    <p:sldId id="325" r:id="rId10"/>
    <p:sldId id="354" r:id="rId11"/>
    <p:sldId id="381" r:id="rId12"/>
    <p:sldId id="355" r:id="rId13"/>
    <p:sldId id="356" r:id="rId14"/>
    <p:sldId id="357" r:id="rId15"/>
    <p:sldId id="398" r:id="rId16"/>
    <p:sldId id="400" r:id="rId17"/>
    <p:sldId id="406" r:id="rId18"/>
    <p:sldId id="360" r:id="rId19"/>
    <p:sldId id="382" r:id="rId20"/>
    <p:sldId id="383" r:id="rId21"/>
    <p:sldId id="401" r:id="rId22"/>
    <p:sldId id="379" r:id="rId23"/>
    <p:sldId id="380" r:id="rId24"/>
    <p:sldId id="402" r:id="rId25"/>
    <p:sldId id="359" r:id="rId26"/>
    <p:sldId id="391" r:id="rId27"/>
    <p:sldId id="408" r:id="rId28"/>
    <p:sldId id="404" r:id="rId29"/>
    <p:sldId id="407" r:id="rId30"/>
    <p:sldId id="405" r:id="rId31"/>
    <p:sldId id="362" r:id="rId32"/>
    <p:sldId id="363" r:id="rId33"/>
    <p:sldId id="328" r:id="rId34"/>
    <p:sldId id="329" r:id="rId35"/>
    <p:sldId id="392" r:id="rId36"/>
    <p:sldId id="365" r:id="rId37"/>
    <p:sldId id="396" r:id="rId38"/>
    <p:sldId id="395" r:id="rId39"/>
    <p:sldId id="393" r:id="rId40"/>
    <p:sldId id="394" r:id="rId41"/>
    <p:sldId id="331" r:id="rId42"/>
    <p:sldId id="332" r:id="rId43"/>
    <p:sldId id="334" r:id="rId44"/>
    <p:sldId id="336" r:id="rId45"/>
    <p:sldId id="337" r:id="rId46"/>
    <p:sldId id="340" r:id="rId47"/>
    <p:sldId id="341" r:id="rId48"/>
    <p:sldId id="397" r:id="rId49"/>
    <p:sldId id="409" r:id="rId50"/>
    <p:sldId id="410" r:id="rId51"/>
    <p:sldId id="321" r:id="rId52"/>
    <p:sldId id="322" r:id="rId53"/>
    <p:sldId id="294" r:id="rId54"/>
    <p:sldId id="298" r:id="rId55"/>
    <p:sldId id="323" r:id="rId56"/>
    <p:sldId id="324"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Mageau-Pétrin" userId="292681fbcdc3e57d" providerId="LiveId" clId="{6F3C25BE-6853-450E-B4C3-C4CF47A01956}"/>
    <pc:docChg chg="custSel modSld">
      <pc:chgData name="Alexandre Mageau-Pétrin" userId="292681fbcdc3e57d" providerId="LiveId" clId="{6F3C25BE-6853-450E-B4C3-C4CF47A01956}" dt="2023-01-18T23:14:43.803" v="341" actId="20577"/>
      <pc:docMkLst>
        <pc:docMk/>
      </pc:docMkLst>
      <pc:sldChg chg="modSp mod">
        <pc:chgData name="Alexandre Mageau-Pétrin" userId="292681fbcdc3e57d" providerId="LiveId" clId="{6F3C25BE-6853-450E-B4C3-C4CF47A01956}" dt="2023-01-18T23:14:43.803" v="341" actId="20577"/>
        <pc:sldMkLst>
          <pc:docMk/>
          <pc:sldMk cId="3486141423" sldId="322"/>
        </pc:sldMkLst>
        <pc:spChg chg="mod">
          <ac:chgData name="Alexandre Mageau-Pétrin" userId="292681fbcdc3e57d" providerId="LiveId" clId="{6F3C25BE-6853-450E-B4C3-C4CF47A01956}" dt="2023-01-18T23:14:43.803" v="341" actId="20577"/>
          <ac:spMkLst>
            <pc:docMk/>
            <pc:sldMk cId="3486141423" sldId="322"/>
            <ac:spMk id="3" creationId="{D828A01E-223A-4F2C-8BB7-67CA1C144BCE}"/>
          </ac:spMkLst>
        </pc:spChg>
      </pc:sldChg>
      <pc:sldChg chg="modSp mod">
        <pc:chgData name="Alexandre Mageau-Pétrin" userId="292681fbcdc3e57d" providerId="LiveId" clId="{6F3C25BE-6853-450E-B4C3-C4CF47A01956}" dt="2023-01-18T23:13:43.715" v="124" actId="20577"/>
        <pc:sldMkLst>
          <pc:docMk/>
          <pc:sldMk cId="3815977434" sldId="387"/>
        </pc:sldMkLst>
        <pc:spChg chg="mod">
          <ac:chgData name="Alexandre Mageau-Pétrin" userId="292681fbcdc3e57d" providerId="LiveId" clId="{6F3C25BE-6853-450E-B4C3-C4CF47A01956}" dt="2023-01-18T23:13:43.715" v="124" actId="20577"/>
          <ac:spMkLst>
            <pc:docMk/>
            <pc:sldMk cId="3815977434" sldId="387"/>
            <ac:spMk id="3" creationId="{14B4E62D-F150-4DB8-AE78-2716B9D6838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2023-01-18</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2023-01-18</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2023-01-18</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2023-01-18</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2023-01-18</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2023-01-18</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hyperlink" Target="https://johnnunemaker.com/database-performance-simplified/"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6.jpe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2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s>
</file>

<file path=ppt/slides/_rels/slide31.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s>
</file>

<file path=ppt/slides/_rels/slide42.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3.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image" Target="../media/image11.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docs.microsoft.com/en-us/sql/t-sql/statements/create-index-transact-sql?view=sql-server-2017" TargetMode="Externa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hyperlink" Target="https://www.sqlshack.com/what-is-the-difference-between-clustered-and-non-clustered-indexes-in-sql-server/" TargetMode="External"/><Relationship Id="rId5" Type="http://schemas.openxmlformats.org/officeDocument/2006/relationships/hyperlink" Target="https://stackoverflow.com/questions/1251636/what-do-clustered-and-non-clustered-index-actually-mean" TargetMode="External"/><Relationship Id="rId4" Type="http://schemas.openxmlformats.org/officeDocument/2006/relationships/hyperlink" Target="http://www.sqlservertutorial.net/sql-server-aggregate-functions/"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custDataLst>
              <p:tags r:id="rId1"/>
            </p:custDataLst>
          </p:nvPr>
        </p:nvSpPr>
        <p:spPr/>
        <p:txBody>
          <a:bodyPr/>
          <a:lstStyle/>
          <a:p>
            <a:r>
              <a:rPr lang="fr-CA" dirty="0"/>
              <a:t>Index &amp; Fonctions d'agrégations</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ABE1F-F523-479F-9DBC-B37B1C10509B}"/>
              </a:ext>
            </a:extLst>
          </p:cNvPr>
          <p:cNvSpPr>
            <a:spLocks noGrp="1"/>
          </p:cNvSpPr>
          <p:nvPr>
            <p:ph type="title"/>
            <p:custDataLst>
              <p:tags r:id="rId1"/>
            </p:custDataLst>
          </p:nvPr>
        </p:nvSpPr>
        <p:spPr/>
        <p:txBody>
          <a:bodyPr/>
          <a:lstStyle/>
          <a:p>
            <a:r>
              <a:rPr lang="fr-CA" dirty="0"/>
              <a:t>Principes de performance des opérations sur une BD</a:t>
            </a:r>
          </a:p>
        </p:txBody>
      </p:sp>
      <p:sp>
        <p:nvSpPr>
          <p:cNvPr id="3" name="Content Placeholder 2">
            <a:extLst>
              <a:ext uri="{FF2B5EF4-FFF2-40B4-BE49-F238E27FC236}">
                <a16:creationId xmlns:a16="http://schemas.microsoft.com/office/drawing/2014/main" id="{0BFE6A42-DEA2-46BC-B2EF-7287F0303389}"/>
              </a:ext>
            </a:extLst>
          </p:cNvPr>
          <p:cNvSpPr>
            <a:spLocks noGrp="1"/>
          </p:cNvSpPr>
          <p:nvPr>
            <p:ph idx="1"/>
            <p:custDataLst>
              <p:tags r:id="rId2"/>
            </p:custDataLst>
          </p:nvPr>
        </p:nvSpPr>
        <p:spPr/>
        <p:txBody>
          <a:bodyPr/>
          <a:lstStyle/>
          <a:p>
            <a:r>
              <a:rPr lang="fr-CA" dirty="0"/>
              <a:t>Pour amorcer le sujet, commençons par énoncer quelques faits sur la vitesse d'exécution des opérations sur une base de données:</a:t>
            </a:r>
          </a:p>
          <a:p>
            <a:pPr lvl="1"/>
            <a:r>
              <a:rPr lang="fr-CA" dirty="0"/>
              <a:t>Par défaut, une opération d'écriture est très rapide (Normal, puisqu'un élément peut toujours être ajouté à la fin de la base de données)</a:t>
            </a:r>
          </a:p>
          <a:p>
            <a:pPr lvl="1"/>
            <a:r>
              <a:rPr lang="fr-CA" dirty="0"/>
              <a:t>Une opération de lecture toutefois est très lente. Si on cherche parmi une liste d'un million d'éléments, nous devrons lire jusqu'à un maximum d’un million d'éléments pour retrouver celui que l'on cherche, ou 500 000 en moyenne.</a:t>
            </a:r>
          </a:p>
        </p:txBody>
      </p:sp>
    </p:spTree>
    <p:extLst>
      <p:ext uri="{BB962C8B-B14F-4D97-AF65-F5344CB8AC3E}">
        <p14:creationId xmlns:p14="http://schemas.microsoft.com/office/powerpoint/2010/main" val="1863308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4EB86-7716-4004-98DA-C43EE2D86895}"/>
              </a:ext>
            </a:extLst>
          </p:cNvPr>
          <p:cNvSpPr>
            <a:spLocks noGrp="1"/>
          </p:cNvSpPr>
          <p:nvPr>
            <p:ph type="title"/>
            <p:custDataLst>
              <p:tags r:id="rId1"/>
            </p:custDataLst>
          </p:nvPr>
        </p:nvSpPr>
        <p:spPr/>
        <p:txBody>
          <a:bodyPr/>
          <a:lstStyle/>
          <a:p>
            <a:r>
              <a:rPr lang="fr-CA" dirty="0"/>
              <a:t>Principes de performance des opérations sur une BD</a:t>
            </a:r>
          </a:p>
        </p:txBody>
      </p:sp>
      <p:sp>
        <p:nvSpPr>
          <p:cNvPr id="3" name="Content Placeholder 2">
            <a:extLst>
              <a:ext uri="{FF2B5EF4-FFF2-40B4-BE49-F238E27FC236}">
                <a16:creationId xmlns:a16="http://schemas.microsoft.com/office/drawing/2014/main" id="{F537EB98-C065-4AC3-9BCA-584C9F648E39}"/>
              </a:ext>
            </a:extLst>
          </p:cNvPr>
          <p:cNvSpPr>
            <a:spLocks noGrp="1"/>
          </p:cNvSpPr>
          <p:nvPr>
            <p:ph idx="1"/>
            <p:custDataLst>
              <p:tags r:id="rId2"/>
            </p:custDataLst>
          </p:nvPr>
        </p:nvSpPr>
        <p:spPr/>
        <p:txBody>
          <a:bodyPr/>
          <a:lstStyle/>
          <a:p>
            <a:r>
              <a:rPr lang="fr-CA" dirty="0"/>
              <a:t>La recherche dans un champ qui n'est pas indexé s'appelle du "table scanning" (Balayage de table) qui signifie que chacun des éléments sera lu un à un.</a:t>
            </a:r>
          </a:p>
          <a:p>
            <a:endParaRPr lang="fr-CA" dirty="0"/>
          </a:p>
          <a:p>
            <a:r>
              <a:rPr lang="fr-CA" dirty="0"/>
              <a:t>Imaginez que vous cherchez un mot dans le dictionnaire en lisant chaque page, une à la fois!</a:t>
            </a:r>
          </a:p>
          <a:p>
            <a:endParaRPr lang="fr-CA" dirty="0"/>
          </a:p>
          <a:p>
            <a:endParaRPr lang="fr-CA" dirty="0"/>
          </a:p>
        </p:txBody>
      </p:sp>
    </p:spTree>
    <p:extLst>
      <p:ext uri="{BB962C8B-B14F-4D97-AF65-F5344CB8AC3E}">
        <p14:creationId xmlns:p14="http://schemas.microsoft.com/office/powerpoint/2010/main" val="25739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8A3D3-D59D-47FA-A550-77F2CE1A3220}"/>
              </a:ext>
            </a:extLst>
          </p:cNvPr>
          <p:cNvSpPr>
            <a:spLocks noGrp="1"/>
          </p:cNvSpPr>
          <p:nvPr>
            <p:ph type="title"/>
            <p:custDataLst>
              <p:tags r:id="rId1"/>
            </p:custDataLst>
          </p:nvPr>
        </p:nvSpPr>
        <p:spPr/>
        <p:txBody>
          <a:bodyPr/>
          <a:lstStyle/>
          <a:p>
            <a:r>
              <a:rPr lang="fr-CA" dirty="0"/>
              <a:t>Utilisation des bases de données</a:t>
            </a:r>
          </a:p>
        </p:txBody>
      </p:sp>
      <p:sp>
        <p:nvSpPr>
          <p:cNvPr id="3" name="Content Placeholder 2">
            <a:extLst>
              <a:ext uri="{FF2B5EF4-FFF2-40B4-BE49-F238E27FC236}">
                <a16:creationId xmlns:a16="http://schemas.microsoft.com/office/drawing/2014/main" id="{8C1A8042-CE60-4F7F-9A66-A5B12EC784D4}"/>
              </a:ext>
            </a:extLst>
          </p:cNvPr>
          <p:cNvSpPr>
            <a:spLocks noGrp="1"/>
          </p:cNvSpPr>
          <p:nvPr>
            <p:ph idx="1"/>
            <p:custDataLst>
              <p:tags r:id="rId2"/>
            </p:custDataLst>
          </p:nvPr>
        </p:nvSpPr>
        <p:spPr/>
        <p:txBody>
          <a:bodyPr/>
          <a:lstStyle/>
          <a:p>
            <a:r>
              <a:rPr lang="fr-CA" dirty="0"/>
              <a:t>Concernant l'utilisation, voici d'autres faits</a:t>
            </a:r>
          </a:p>
          <a:p>
            <a:pPr lvl="1"/>
            <a:r>
              <a:rPr lang="fr-CA" dirty="0"/>
              <a:t>Environ 95% des opérations effectuées sur une base de données sont des opérations de lecture (SELECT).</a:t>
            </a:r>
          </a:p>
          <a:p>
            <a:pPr lvl="1"/>
            <a:r>
              <a:rPr lang="fr-CA" dirty="0"/>
              <a:t>Les 5% restants sont les opérations d'écriture (INSERT, UPDATE, DELETE)</a:t>
            </a:r>
          </a:p>
          <a:p>
            <a:endParaRPr lang="fr-CA" dirty="0"/>
          </a:p>
          <a:p>
            <a:endParaRPr lang="fr-CA" dirty="0"/>
          </a:p>
          <a:p>
            <a:endParaRPr lang="fr-CA" dirty="0"/>
          </a:p>
          <a:p>
            <a:r>
              <a:rPr lang="fr-CA" dirty="0">
                <a:hlinkClick r:id="rId4"/>
              </a:rPr>
              <a:t>https://johnnunemaker.com/database-performance-simplified/</a:t>
            </a:r>
            <a:endParaRPr lang="fr-CA" dirty="0"/>
          </a:p>
          <a:p>
            <a:endParaRPr lang="fr-CA" dirty="0"/>
          </a:p>
          <a:p>
            <a:endParaRPr lang="fr-CA" dirty="0"/>
          </a:p>
        </p:txBody>
      </p:sp>
    </p:spTree>
    <p:extLst>
      <p:ext uri="{BB962C8B-B14F-4D97-AF65-F5344CB8AC3E}">
        <p14:creationId xmlns:p14="http://schemas.microsoft.com/office/powerpoint/2010/main" val="537568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0AF97-613A-4124-8B35-05C50226942F}"/>
              </a:ext>
            </a:extLst>
          </p:cNvPr>
          <p:cNvSpPr>
            <a:spLocks noGrp="1"/>
          </p:cNvSpPr>
          <p:nvPr>
            <p:ph type="title"/>
            <p:custDataLst>
              <p:tags r:id="rId1"/>
            </p:custDataLst>
          </p:nvPr>
        </p:nvSpPr>
        <p:spPr/>
        <p:txBody>
          <a:bodyPr/>
          <a:lstStyle/>
          <a:p>
            <a:r>
              <a:rPr lang="fr-CA" dirty="0"/>
              <a:t>Problème?</a:t>
            </a:r>
          </a:p>
        </p:txBody>
      </p:sp>
      <p:sp>
        <p:nvSpPr>
          <p:cNvPr id="3" name="Content Placeholder 2">
            <a:extLst>
              <a:ext uri="{FF2B5EF4-FFF2-40B4-BE49-F238E27FC236}">
                <a16:creationId xmlns:a16="http://schemas.microsoft.com/office/drawing/2014/main" id="{D0EA4BCE-85B6-411A-8FEC-254998B365FC}"/>
              </a:ext>
            </a:extLst>
          </p:cNvPr>
          <p:cNvSpPr>
            <a:spLocks noGrp="1"/>
          </p:cNvSpPr>
          <p:nvPr>
            <p:ph idx="1"/>
            <p:custDataLst>
              <p:tags r:id="rId2"/>
            </p:custDataLst>
          </p:nvPr>
        </p:nvSpPr>
        <p:spPr/>
        <p:txBody>
          <a:bodyPr/>
          <a:lstStyle/>
          <a:p>
            <a:r>
              <a:rPr lang="fr-CA" dirty="0"/>
              <a:t>L'opération la plus fréquence (SELECT) est la plus lente</a:t>
            </a:r>
          </a:p>
          <a:p>
            <a:r>
              <a:rPr lang="fr-CA" dirty="0"/>
              <a:t>L'opérations la moins fréquence (INSERT) est la plus rapide</a:t>
            </a:r>
          </a:p>
          <a:p>
            <a:endParaRPr lang="fr-CA" dirty="0"/>
          </a:p>
          <a:p>
            <a:endParaRPr lang="fr-CA" dirty="0"/>
          </a:p>
          <a:p>
            <a:r>
              <a:rPr lang="fr-CA" dirty="0"/>
              <a:t>Que faire pour inverser la situation?</a:t>
            </a:r>
          </a:p>
          <a:p>
            <a:pPr marL="0" indent="0">
              <a:buNone/>
            </a:pPr>
            <a:r>
              <a:rPr lang="fr-CA" dirty="0"/>
              <a:t>			Un index!</a:t>
            </a:r>
          </a:p>
        </p:txBody>
      </p:sp>
    </p:spTree>
    <p:extLst>
      <p:ext uri="{BB962C8B-B14F-4D97-AF65-F5344CB8AC3E}">
        <p14:creationId xmlns:p14="http://schemas.microsoft.com/office/powerpoint/2010/main" val="192264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209E7-1D4C-4789-B208-7FB2A5971BBD}"/>
              </a:ext>
            </a:extLst>
          </p:cNvPr>
          <p:cNvSpPr>
            <a:spLocks noGrp="1"/>
          </p:cNvSpPr>
          <p:nvPr>
            <p:ph type="title"/>
            <p:custDataLst>
              <p:tags r:id="rId1"/>
            </p:custDataLst>
          </p:nvPr>
        </p:nvSpPr>
        <p:spPr/>
        <p:txBody>
          <a:bodyPr/>
          <a:lstStyle/>
          <a:p>
            <a:r>
              <a:rPr lang="fr-CA" dirty="0"/>
              <a:t>Solution: Un index!</a:t>
            </a:r>
          </a:p>
        </p:txBody>
      </p:sp>
      <p:sp>
        <p:nvSpPr>
          <p:cNvPr id="3" name="Content Placeholder 2">
            <a:extLst>
              <a:ext uri="{FF2B5EF4-FFF2-40B4-BE49-F238E27FC236}">
                <a16:creationId xmlns:a16="http://schemas.microsoft.com/office/drawing/2014/main" id="{74A96969-310E-4563-A27F-84F8005E82B8}"/>
              </a:ext>
            </a:extLst>
          </p:cNvPr>
          <p:cNvSpPr>
            <a:spLocks noGrp="1"/>
          </p:cNvSpPr>
          <p:nvPr>
            <p:ph idx="1"/>
            <p:custDataLst>
              <p:tags r:id="rId2"/>
            </p:custDataLst>
          </p:nvPr>
        </p:nvSpPr>
        <p:spPr/>
        <p:txBody>
          <a:bodyPr/>
          <a:lstStyle/>
          <a:p>
            <a:r>
              <a:rPr lang="fr-CA" dirty="0"/>
              <a:t>Un index est une structure de données qui optimise la façon de lire une certaine colonne (un champ)</a:t>
            </a:r>
          </a:p>
          <a:p>
            <a:endParaRPr lang="fr-CA" dirty="0"/>
          </a:p>
          <a:p>
            <a:r>
              <a:rPr lang="fr-CA" dirty="0"/>
              <a:t>Pour cette raison, chaque champ doit être indexé individuellement ou par groupe.</a:t>
            </a:r>
          </a:p>
        </p:txBody>
      </p:sp>
    </p:spTree>
    <p:extLst>
      <p:ext uri="{BB962C8B-B14F-4D97-AF65-F5344CB8AC3E}">
        <p14:creationId xmlns:p14="http://schemas.microsoft.com/office/powerpoint/2010/main" val="2455668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EE6FE-0F11-4F9F-85B7-617CA6148B10}"/>
              </a:ext>
            </a:extLst>
          </p:cNvPr>
          <p:cNvSpPr>
            <a:spLocks noGrp="1"/>
          </p:cNvSpPr>
          <p:nvPr>
            <p:ph type="title"/>
            <p:custDataLst>
              <p:tags r:id="rId1"/>
            </p:custDataLst>
          </p:nvPr>
        </p:nvSpPr>
        <p:spPr/>
        <p:txBody>
          <a:bodyPr/>
          <a:lstStyle/>
          <a:p>
            <a:r>
              <a:rPr lang="fr-CA" dirty="0"/>
              <a:t>Les index</a:t>
            </a:r>
          </a:p>
        </p:txBody>
      </p:sp>
      <p:sp>
        <p:nvSpPr>
          <p:cNvPr id="3" name="Content Placeholder 2">
            <a:extLst>
              <a:ext uri="{FF2B5EF4-FFF2-40B4-BE49-F238E27FC236}">
                <a16:creationId xmlns:a16="http://schemas.microsoft.com/office/drawing/2014/main" id="{831E5EA2-B97E-4188-A921-CF57F3471CD2}"/>
              </a:ext>
            </a:extLst>
          </p:cNvPr>
          <p:cNvSpPr>
            <a:spLocks noGrp="1"/>
          </p:cNvSpPr>
          <p:nvPr>
            <p:ph idx="1"/>
            <p:custDataLst>
              <p:tags r:id="rId2"/>
            </p:custDataLst>
          </p:nvPr>
        </p:nvSpPr>
        <p:spPr/>
        <p:txBody>
          <a:bodyPr/>
          <a:lstStyle/>
          <a:p>
            <a:r>
              <a:rPr lang="fr-CA" dirty="0"/>
              <a:t>Dans cette section, nous couvrirons donc</a:t>
            </a:r>
          </a:p>
          <a:p>
            <a:pPr lvl="1"/>
            <a:r>
              <a:rPr lang="fr-CA" dirty="0"/>
              <a:t>Les avantages et inconvénients</a:t>
            </a:r>
          </a:p>
          <a:p>
            <a:pPr lvl="1"/>
            <a:r>
              <a:rPr lang="fr-CA" dirty="0"/>
              <a:t>La structure d'un index</a:t>
            </a:r>
          </a:p>
          <a:p>
            <a:pPr lvl="1"/>
            <a:r>
              <a:rPr lang="fr-CA" dirty="0"/>
              <a:t>Les types d'index</a:t>
            </a:r>
          </a:p>
          <a:p>
            <a:pPr lvl="1"/>
            <a:r>
              <a:rPr lang="fr-CA" dirty="0"/>
              <a:t>Quels champs devraient être indexés</a:t>
            </a:r>
          </a:p>
          <a:p>
            <a:pPr lvl="1"/>
            <a:r>
              <a:rPr lang="fr-CA" dirty="0"/>
              <a:t>Comment effectuer la création d'un index</a:t>
            </a:r>
          </a:p>
          <a:p>
            <a:pPr lvl="1"/>
            <a:r>
              <a:rPr lang="fr-CA" dirty="0"/>
              <a:t>Comment voir les index d'une table</a:t>
            </a:r>
          </a:p>
        </p:txBody>
      </p:sp>
    </p:spTree>
    <p:extLst>
      <p:ext uri="{BB962C8B-B14F-4D97-AF65-F5344CB8AC3E}">
        <p14:creationId xmlns:p14="http://schemas.microsoft.com/office/powerpoint/2010/main" val="446658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DB6F4-F656-4224-B935-A369DE312CA6}"/>
              </a:ext>
            </a:extLst>
          </p:cNvPr>
          <p:cNvSpPr>
            <a:spLocks noGrp="1"/>
          </p:cNvSpPr>
          <p:nvPr>
            <p:ph type="title"/>
            <p:custDataLst>
              <p:tags r:id="rId1"/>
            </p:custDataLst>
          </p:nvPr>
        </p:nvSpPr>
        <p:spPr/>
        <p:txBody>
          <a:bodyPr/>
          <a:lstStyle/>
          <a:p>
            <a:r>
              <a:rPr lang="fr-CA" dirty="0"/>
              <a:t>Avantage et inconvénients</a:t>
            </a:r>
          </a:p>
        </p:txBody>
      </p:sp>
      <p:sp>
        <p:nvSpPr>
          <p:cNvPr id="3" name="Content Placeholder 2">
            <a:extLst>
              <a:ext uri="{FF2B5EF4-FFF2-40B4-BE49-F238E27FC236}">
                <a16:creationId xmlns:a16="http://schemas.microsoft.com/office/drawing/2014/main" id="{0EC0D77A-C03B-4E8A-879C-153B48BA546F}"/>
              </a:ext>
            </a:extLst>
          </p:cNvPr>
          <p:cNvSpPr>
            <a:spLocks noGrp="1"/>
          </p:cNvSpPr>
          <p:nvPr>
            <p:ph idx="1"/>
            <p:custDataLst>
              <p:tags r:id="rId2"/>
            </p:custDataLst>
          </p:nvPr>
        </p:nvSpPr>
        <p:spPr/>
        <p:txBody>
          <a:bodyPr/>
          <a:lstStyle/>
          <a:p>
            <a:r>
              <a:rPr lang="fr-CA" dirty="0"/>
              <a:t>S'il n'y a qu'une chose que je veux que vous vous rappeliez sur les index, c'est ceci: Les avantages et inconvénients de les utiliser.</a:t>
            </a:r>
          </a:p>
          <a:p>
            <a:endParaRPr lang="fr-CA" dirty="0"/>
          </a:p>
          <a:p>
            <a:r>
              <a:rPr lang="fr-CA" dirty="0"/>
              <a:t>Avantage</a:t>
            </a:r>
          </a:p>
          <a:p>
            <a:pPr lvl="1"/>
            <a:r>
              <a:rPr lang="fr-CA" dirty="0"/>
              <a:t>Accélération significative des opérations de lecture</a:t>
            </a:r>
          </a:p>
          <a:p>
            <a:pPr lvl="1"/>
            <a:endParaRPr lang="fr-CA" dirty="0"/>
          </a:p>
          <a:p>
            <a:r>
              <a:rPr lang="fr-CA" dirty="0"/>
              <a:t>Désavantages</a:t>
            </a:r>
          </a:p>
          <a:p>
            <a:pPr lvl="1"/>
            <a:r>
              <a:rPr lang="fr-CA" dirty="0"/>
              <a:t>Ralentissement des opérations d'écriture</a:t>
            </a:r>
          </a:p>
          <a:p>
            <a:pPr lvl="1"/>
            <a:r>
              <a:rPr lang="fr-CA" dirty="0"/>
              <a:t>Consommation d'espace mémoire</a:t>
            </a:r>
          </a:p>
        </p:txBody>
      </p:sp>
    </p:spTree>
    <p:extLst>
      <p:ext uri="{BB962C8B-B14F-4D97-AF65-F5344CB8AC3E}">
        <p14:creationId xmlns:p14="http://schemas.microsoft.com/office/powerpoint/2010/main" val="416743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8691E-A7AC-4C1E-81CF-82A2454CD470}"/>
              </a:ext>
            </a:extLst>
          </p:cNvPr>
          <p:cNvSpPr>
            <a:spLocks noGrp="1"/>
          </p:cNvSpPr>
          <p:nvPr>
            <p:ph type="title"/>
            <p:custDataLst>
              <p:tags r:id="rId1"/>
            </p:custDataLst>
          </p:nvPr>
        </p:nvSpPr>
        <p:spPr/>
        <p:txBody>
          <a:bodyPr/>
          <a:lstStyle/>
          <a:p>
            <a:r>
              <a:rPr lang="fr-CA" dirty="0"/>
              <a:t>Structure d'un index</a:t>
            </a:r>
          </a:p>
        </p:txBody>
      </p:sp>
      <p:sp>
        <p:nvSpPr>
          <p:cNvPr id="3" name="Content Placeholder 2">
            <a:extLst>
              <a:ext uri="{FF2B5EF4-FFF2-40B4-BE49-F238E27FC236}">
                <a16:creationId xmlns:a16="http://schemas.microsoft.com/office/drawing/2014/main" id="{F4E84CD9-A5B5-4092-9F96-4E6A7E6CEF97}"/>
              </a:ext>
            </a:extLst>
          </p:cNvPr>
          <p:cNvSpPr>
            <a:spLocks noGrp="1"/>
          </p:cNvSpPr>
          <p:nvPr>
            <p:ph idx="1"/>
            <p:custDataLst>
              <p:tags r:id="rId2"/>
            </p:custDataLst>
          </p:nvPr>
        </p:nvSpPr>
        <p:spPr/>
        <p:txBody>
          <a:bodyPr/>
          <a:lstStyle/>
          <a:p>
            <a:r>
              <a:rPr lang="fr-CA" dirty="0"/>
              <a:t>Les index utilisent une structure de données qu'on appelle </a:t>
            </a:r>
            <a:r>
              <a:rPr lang="fr-CA" u="sng" dirty="0"/>
              <a:t>B-TREE</a:t>
            </a:r>
            <a:r>
              <a:rPr lang="fr-CA" dirty="0"/>
              <a:t>.</a:t>
            </a:r>
          </a:p>
          <a:p>
            <a:endParaRPr lang="fr-CA" dirty="0"/>
          </a:p>
        </p:txBody>
      </p:sp>
      <p:pic>
        <p:nvPicPr>
          <p:cNvPr id="1026" name="Picture 2" descr="Image result for b-tree">
            <a:extLst>
              <a:ext uri="{FF2B5EF4-FFF2-40B4-BE49-F238E27FC236}">
                <a16:creationId xmlns:a16="http://schemas.microsoft.com/office/drawing/2014/main" id="{A0B07DE4-D153-49A4-BC82-D407D2118295}"/>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1103312" y="2932405"/>
            <a:ext cx="97536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025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4218-5274-4421-A9DB-3A9FD441A30C}"/>
              </a:ext>
            </a:extLst>
          </p:cNvPr>
          <p:cNvSpPr>
            <a:spLocks noGrp="1"/>
          </p:cNvSpPr>
          <p:nvPr>
            <p:ph type="title"/>
            <p:custDataLst>
              <p:tags r:id="rId1"/>
            </p:custDataLst>
          </p:nvPr>
        </p:nvSpPr>
        <p:spPr/>
        <p:txBody>
          <a:bodyPr/>
          <a:lstStyle/>
          <a:p>
            <a:r>
              <a:rPr lang="fr-CA" dirty="0"/>
              <a:t>Type d'index</a:t>
            </a:r>
          </a:p>
        </p:txBody>
      </p:sp>
      <p:sp>
        <p:nvSpPr>
          <p:cNvPr id="3" name="Content Placeholder 2">
            <a:extLst>
              <a:ext uri="{FF2B5EF4-FFF2-40B4-BE49-F238E27FC236}">
                <a16:creationId xmlns:a16="http://schemas.microsoft.com/office/drawing/2014/main" id="{4D7AF021-D480-4DC6-937D-1C951F1AE23D}"/>
              </a:ext>
            </a:extLst>
          </p:cNvPr>
          <p:cNvSpPr>
            <a:spLocks noGrp="1"/>
          </p:cNvSpPr>
          <p:nvPr>
            <p:ph idx="1"/>
            <p:custDataLst>
              <p:tags r:id="rId2"/>
            </p:custDataLst>
          </p:nvPr>
        </p:nvSpPr>
        <p:spPr/>
        <p:txBody>
          <a:bodyPr/>
          <a:lstStyle/>
          <a:p>
            <a:r>
              <a:rPr lang="fr-CA" dirty="0"/>
              <a:t>Il y a deux types d'index</a:t>
            </a:r>
          </a:p>
          <a:p>
            <a:pPr lvl="1"/>
            <a:r>
              <a:rPr lang="fr-CA" dirty="0" err="1"/>
              <a:t>Clustered</a:t>
            </a:r>
            <a:endParaRPr lang="fr-CA" dirty="0"/>
          </a:p>
          <a:p>
            <a:pPr lvl="1"/>
            <a:r>
              <a:rPr lang="fr-CA" dirty="0" err="1"/>
              <a:t>Nonclustered</a:t>
            </a:r>
            <a:endParaRPr lang="fr-CA" dirty="0"/>
          </a:p>
          <a:p>
            <a:endParaRPr lang="fr-CA" dirty="0"/>
          </a:p>
        </p:txBody>
      </p:sp>
    </p:spTree>
    <p:extLst>
      <p:ext uri="{BB962C8B-B14F-4D97-AF65-F5344CB8AC3E}">
        <p14:creationId xmlns:p14="http://schemas.microsoft.com/office/powerpoint/2010/main" val="804965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6E8A7-FC9F-47A8-9C6E-C4969B20239C}"/>
              </a:ext>
            </a:extLst>
          </p:cNvPr>
          <p:cNvSpPr>
            <a:spLocks noGrp="1"/>
          </p:cNvSpPr>
          <p:nvPr>
            <p:ph type="title"/>
            <p:custDataLst>
              <p:tags r:id="rId1"/>
            </p:custDataLst>
          </p:nvPr>
        </p:nvSpPr>
        <p:spPr/>
        <p:txBody>
          <a:bodyPr/>
          <a:lstStyle/>
          <a:p>
            <a:r>
              <a:rPr lang="fr-CA" dirty="0"/>
              <a:t>Index "</a:t>
            </a:r>
            <a:r>
              <a:rPr lang="fr-CA" dirty="0" err="1"/>
              <a:t>Clustered</a:t>
            </a:r>
            <a:r>
              <a:rPr lang="fr-CA" dirty="0"/>
              <a:t>"</a:t>
            </a:r>
          </a:p>
        </p:txBody>
      </p:sp>
      <p:sp>
        <p:nvSpPr>
          <p:cNvPr id="3" name="Content Placeholder 2">
            <a:extLst>
              <a:ext uri="{FF2B5EF4-FFF2-40B4-BE49-F238E27FC236}">
                <a16:creationId xmlns:a16="http://schemas.microsoft.com/office/drawing/2014/main" id="{DA4E209B-0B7B-42A3-A02C-17324F2CCB8F}"/>
              </a:ext>
            </a:extLst>
          </p:cNvPr>
          <p:cNvSpPr>
            <a:spLocks noGrp="1"/>
          </p:cNvSpPr>
          <p:nvPr>
            <p:ph idx="1"/>
            <p:custDataLst>
              <p:tags r:id="rId2"/>
            </p:custDataLst>
          </p:nvPr>
        </p:nvSpPr>
        <p:spPr/>
        <p:txBody>
          <a:bodyPr/>
          <a:lstStyle/>
          <a:p>
            <a:r>
              <a:rPr lang="fr-CA" dirty="0"/>
              <a:t>Un index de type "</a:t>
            </a:r>
            <a:r>
              <a:rPr lang="fr-CA" dirty="0" err="1"/>
              <a:t>Clustered</a:t>
            </a:r>
            <a:r>
              <a:rPr lang="fr-CA" dirty="0"/>
              <a:t>" signifie que c'est la table de la base de données elle-même qui est logiquement réorganisée afin d'optimiser les opérations de lecture.</a:t>
            </a:r>
          </a:p>
          <a:p>
            <a:r>
              <a:rPr lang="fr-CA" dirty="0"/>
              <a:t>Pour cette raison, une table ne peut posséder qu'</a:t>
            </a:r>
            <a:r>
              <a:rPr lang="fr-CA" u="sng" dirty="0"/>
              <a:t>un seul index de type "</a:t>
            </a:r>
            <a:r>
              <a:rPr lang="fr-CA" u="sng" dirty="0" err="1"/>
              <a:t>Clustered</a:t>
            </a:r>
            <a:r>
              <a:rPr lang="fr-CA" u="sng" dirty="0"/>
              <a:t>"</a:t>
            </a:r>
            <a:r>
              <a:rPr lang="fr-CA" dirty="0"/>
              <a:t>.</a:t>
            </a:r>
          </a:p>
          <a:p>
            <a:r>
              <a:rPr lang="fr-CA" dirty="0"/>
              <a:t>Typiquement, une table possédant une </a:t>
            </a:r>
            <a:r>
              <a:rPr lang="fr-CA" u="sng" dirty="0"/>
              <a:t>clé primaire</a:t>
            </a:r>
            <a:r>
              <a:rPr lang="fr-CA" dirty="0"/>
              <a:t> sera sous cette forme. La raison est que les clés primaires ne changent pas avec le temps et permettent de réduire la quantité de changements sur la structure logique de la table indexée de cette façon.</a:t>
            </a:r>
          </a:p>
        </p:txBody>
      </p:sp>
    </p:spTree>
    <p:extLst>
      <p:ext uri="{BB962C8B-B14F-4D97-AF65-F5344CB8AC3E}">
        <p14:creationId xmlns:p14="http://schemas.microsoft.com/office/powerpoint/2010/main" val="55582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58735-7A47-4FD3-817E-B8DD3BECA3E2}"/>
              </a:ext>
            </a:extLst>
          </p:cNvPr>
          <p:cNvSpPr>
            <a:spLocks noGrp="1"/>
          </p:cNvSpPr>
          <p:nvPr>
            <p:ph type="title"/>
            <p:custDataLst>
              <p:tags r:id="rId1"/>
            </p:custDataLst>
          </p:nvPr>
        </p:nvSpPr>
        <p:spPr/>
        <p:txBody>
          <a:bodyPr/>
          <a:lstStyle/>
          <a:p>
            <a:r>
              <a:rPr lang="fr-CA" dirty="0"/>
              <a:t>Contenu</a:t>
            </a:r>
          </a:p>
        </p:txBody>
      </p:sp>
      <p:sp>
        <p:nvSpPr>
          <p:cNvPr id="3" name="Content Placeholder 2">
            <a:extLst>
              <a:ext uri="{FF2B5EF4-FFF2-40B4-BE49-F238E27FC236}">
                <a16:creationId xmlns:a16="http://schemas.microsoft.com/office/drawing/2014/main" id="{563F701E-DEFA-4842-B42B-89E2261EC2F0}"/>
              </a:ext>
            </a:extLst>
          </p:cNvPr>
          <p:cNvSpPr>
            <a:spLocks noGrp="1"/>
          </p:cNvSpPr>
          <p:nvPr>
            <p:ph idx="1"/>
            <p:custDataLst>
              <p:tags r:id="rId2"/>
            </p:custDataLst>
          </p:nvPr>
        </p:nvSpPr>
        <p:spPr/>
        <p:txBody>
          <a:bodyPr>
            <a:normAutofit/>
          </a:bodyPr>
          <a:lstStyle/>
          <a:p>
            <a:r>
              <a:rPr lang="fr-CA" dirty="0"/>
              <a:t>Rappel du dernier cours</a:t>
            </a:r>
          </a:p>
          <a:p>
            <a:r>
              <a:rPr lang="fr-CA" dirty="0"/>
              <a:t>Introduction</a:t>
            </a:r>
          </a:p>
          <a:p>
            <a:r>
              <a:rPr lang="fr-CA" dirty="0"/>
              <a:t>Les index</a:t>
            </a:r>
          </a:p>
          <a:p>
            <a:r>
              <a:rPr lang="fr-CA" dirty="0"/>
              <a:t>Les fonctions d'agrégation</a:t>
            </a:r>
          </a:p>
          <a:p>
            <a:r>
              <a:rPr lang="fr-CA" dirty="0"/>
              <a:t>Conclusion</a:t>
            </a:r>
          </a:p>
          <a:p>
            <a:r>
              <a:rPr lang="fr-CA" dirty="0"/>
              <a:t>Références</a:t>
            </a:r>
          </a:p>
        </p:txBody>
      </p:sp>
    </p:spTree>
    <p:extLst>
      <p:ext uri="{BB962C8B-B14F-4D97-AF65-F5344CB8AC3E}">
        <p14:creationId xmlns:p14="http://schemas.microsoft.com/office/powerpoint/2010/main" val="162741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8AF4F-3044-4E9E-9CDD-CBB6BA21C307}"/>
              </a:ext>
            </a:extLst>
          </p:cNvPr>
          <p:cNvSpPr>
            <a:spLocks noGrp="1"/>
          </p:cNvSpPr>
          <p:nvPr>
            <p:ph type="title"/>
            <p:custDataLst>
              <p:tags r:id="rId1"/>
            </p:custDataLst>
          </p:nvPr>
        </p:nvSpPr>
        <p:spPr/>
        <p:txBody>
          <a:bodyPr/>
          <a:lstStyle/>
          <a:p>
            <a:r>
              <a:rPr lang="fr-CA" dirty="0"/>
              <a:t>Index "</a:t>
            </a:r>
            <a:r>
              <a:rPr lang="fr-CA" dirty="0" err="1"/>
              <a:t>Nonclustered</a:t>
            </a:r>
            <a:r>
              <a:rPr lang="fr-CA" dirty="0"/>
              <a:t>"</a:t>
            </a:r>
          </a:p>
        </p:txBody>
      </p:sp>
      <p:sp>
        <p:nvSpPr>
          <p:cNvPr id="3" name="Content Placeholder 2">
            <a:extLst>
              <a:ext uri="{FF2B5EF4-FFF2-40B4-BE49-F238E27FC236}">
                <a16:creationId xmlns:a16="http://schemas.microsoft.com/office/drawing/2014/main" id="{167AB416-4F75-4B1D-A14D-EF7FA2D85D35}"/>
              </a:ext>
            </a:extLst>
          </p:cNvPr>
          <p:cNvSpPr>
            <a:spLocks noGrp="1"/>
          </p:cNvSpPr>
          <p:nvPr>
            <p:ph idx="1"/>
            <p:custDataLst>
              <p:tags r:id="rId2"/>
            </p:custDataLst>
          </p:nvPr>
        </p:nvSpPr>
        <p:spPr/>
        <p:txBody>
          <a:bodyPr/>
          <a:lstStyle/>
          <a:p>
            <a:r>
              <a:rPr lang="fr-CA" dirty="0"/>
              <a:t>Un index de type "</a:t>
            </a:r>
            <a:r>
              <a:rPr lang="fr-CA" dirty="0" err="1"/>
              <a:t>Nonclustered</a:t>
            </a:r>
            <a:r>
              <a:rPr lang="fr-CA" dirty="0"/>
              <a:t>" a pour différence que la structure B-TREE est créée dans une nouvelle table indépendante.</a:t>
            </a:r>
          </a:p>
          <a:p>
            <a:r>
              <a:rPr lang="fr-CA" dirty="0"/>
              <a:t>Cette table sera organisée de sorte à accélérer la recherche du champ indexé en utilisant la structure de B-TREE également.</a:t>
            </a:r>
          </a:p>
          <a:p>
            <a:r>
              <a:rPr lang="fr-CA" dirty="0"/>
              <a:t>Une fois l'élément trouvé, celui-ci indiquera la position du tuple dans la table réelle.</a:t>
            </a:r>
          </a:p>
          <a:p>
            <a:r>
              <a:rPr lang="fr-CA" dirty="0"/>
              <a:t>Les index </a:t>
            </a:r>
            <a:r>
              <a:rPr lang="fr-CA" dirty="0" err="1"/>
              <a:t>nonclustered</a:t>
            </a:r>
            <a:r>
              <a:rPr lang="fr-CA" dirty="0"/>
              <a:t> ont pour avantage de pouvoir être </a:t>
            </a:r>
            <a:r>
              <a:rPr lang="fr-CA" u="sng" dirty="0"/>
              <a:t>appliqués sur plusieurs champs</a:t>
            </a:r>
            <a:r>
              <a:rPr lang="fr-CA" dirty="0"/>
              <a:t>.</a:t>
            </a:r>
          </a:p>
          <a:p>
            <a:r>
              <a:rPr lang="fr-CA" dirty="0"/>
              <a:t>Toutefois, ils ont pour inconvénients de </a:t>
            </a:r>
            <a:r>
              <a:rPr lang="fr-CA" u="sng" dirty="0"/>
              <a:t>consommer de l'espace disque, et d'être généralement plus lents qu'un index </a:t>
            </a:r>
            <a:r>
              <a:rPr lang="fr-CA" u="sng" dirty="0" err="1"/>
              <a:t>clustered</a:t>
            </a:r>
            <a:r>
              <a:rPr lang="fr-CA" dirty="0"/>
              <a:t>.</a:t>
            </a:r>
          </a:p>
        </p:txBody>
      </p:sp>
    </p:spTree>
    <p:extLst>
      <p:ext uri="{BB962C8B-B14F-4D97-AF65-F5344CB8AC3E}">
        <p14:creationId xmlns:p14="http://schemas.microsoft.com/office/powerpoint/2010/main" val="2912721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34CD5-0140-498C-999E-F1A72A7CA6CD}"/>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BC99CE2A-3D60-41F0-8D0F-13C234EC2087}"/>
              </a:ext>
            </a:extLst>
          </p:cNvPr>
          <p:cNvSpPr>
            <a:spLocks noGrp="1"/>
          </p:cNvSpPr>
          <p:nvPr>
            <p:ph idx="1"/>
            <p:custDataLst>
              <p:tags r:id="rId2"/>
            </p:custDataLst>
          </p:nvPr>
        </p:nvSpPr>
        <p:spPr/>
        <p:txBody>
          <a:bodyPr/>
          <a:lstStyle/>
          <a:p>
            <a:r>
              <a:rPr lang="fr-CA" dirty="0"/>
              <a:t>Nous avons vu comment fonctionne un index, mais est-ce que tous les champs devraient être indexés?</a:t>
            </a:r>
          </a:p>
        </p:txBody>
      </p:sp>
    </p:spTree>
    <p:extLst>
      <p:ext uri="{BB962C8B-B14F-4D97-AF65-F5344CB8AC3E}">
        <p14:creationId xmlns:p14="http://schemas.microsoft.com/office/powerpoint/2010/main" val="4180130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1DE01-AAB0-44B5-80D6-13AF25C88D2F}"/>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4A2357AD-C027-45BB-AB06-7C4391B0249C}"/>
              </a:ext>
            </a:extLst>
          </p:cNvPr>
          <p:cNvSpPr>
            <a:spLocks noGrp="1"/>
          </p:cNvSpPr>
          <p:nvPr>
            <p:ph idx="1"/>
            <p:custDataLst>
              <p:tags r:id="rId2"/>
            </p:custDataLst>
          </p:nvPr>
        </p:nvSpPr>
        <p:spPr/>
        <p:txBody>
          <a:bodyPr/>
          <a:lstStyle/>
          <a:p>
            <a:r>
              <a:rPr lang="fr-CA" dirty="0"/>
              <a:t>Par exemple</a:t>
            </a:r>
          </a:p>
          <a:p>
            <a:pPr lvl="1"/>
            <a:r>
              <a:rPr lang="fr-CA" dirty="0"/>
              <a:t>SELECT province FROM client WHERE nom='Alexandre'</a:t>
            </a:r>
          </a:p>
          <a:p>
            <a:endParaRPr lang="fr-CA" dirty="0"/>
          </a:p>
          <a:p>
            <a:endParaRPr lang="fr-CA" dirty="0"/>
          </a:p>
          <a:p>
            <a:r>
              <a:rPr lang="fr-CA" dirty="0"/>
              <a:t>Dans cette situation, doit-on indexé </a:t>
            </a:r>
            <a:r>
              <a:rPr lang="fr-CA" u="sng" dirty="0"/>
              <a:t>province</a:t>
            </a:r>
            <a:r>
              <a:rPr lang="fr-CA" dirty="0"/>
              <a:t>? </a:t>
            </a:r>
            <a:r>
              <a:rPr lang="fr-CA" u="sng" dirty="0"/>
              <a:t>nom</a:t>
            </a:r>
            <a:r>
              <a:rPr lang="fr-CA" dirty="0"/>
              <a:t>? les deux?</a:t>
            </a:r>
          </a:p>
        </p:txBody>
      </p:sp>
    </p:spTree>
    <p:extLst>
      <p:ext uri="{BB962C8B-B14F-4D97-AF65-F5344CB8AC3E}">
        <p14:creationId xmlns:p14="http://schemas.microsoft.com/office/powerpoint/2010/main" val="141743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AA9E6-8388-4E6F-A7BE-48263A1D1D75}"/>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F6ACFC95-8653-4C01-B49C-4F73409A03EF}"/>
              </a:ext>
            </a:extLst>
          </p:cNvPr>
          <p:cNvSpPr>
            <a:spLocks noGrp="1"/>
          </p:cNvSpPr>
          <p:nvPr>
            <p:ph idx="1"/>
            <p:custDataLst>
              <p:tags r:id="rId2"/>
            </p:custDataLst>
          </p:nvPr>
        </p:nvSpPr>
        <p:spPr/>
        <p:txBody>
          <a:bodyPr/>
          <a:lstStyle/>
          <a:p>
            <a:r>
              <a:rPr lang="fr-CA" dirty="0"/>
              <a:t>Dans l'exemple précédent, l'index devrait effectivement être créé sur "nom".</a:t>
            </a:r>
          </a:p>
          <a:p>
            <a:endParaRPr lang="fr-CA" dirty="0"/>
          </a:p>
          <a:p>
            <a:r>
              <a:rPr lang="fr-CA" dirty="0"/>
              <a:t>La raison est que c'est le nom que nous allons rechercher dans la base de données.</a:t>
            </a:r>
          </a:p>
          <a:p>
            <a:r>
              <a:rPr lang="fr-CA" dirty="0"/>
              <a:t>Une fois que c'est fait, la "province" se trouve sur la même ligne et ne requiert donc pas de recherche supplémentaire.</a:t>
            </a:r>
          </a:p>
        </p:txBody>
      </p:sp>
    </p:spTree>
    <p:extLst>
      <p:ext uri="{BB962C8B-B14F-4D97-AF65-F5344CB8AC3E}">
        <p14:creationId xmlns:p14="http://schemas.microsoft.com/office/powerpoint/2010/main" val="3455222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AA9E6-8388-4E6F-A7BE-48263A1D1D75}"/>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F6ACFC95-8653-4C01-B49C-4F73409A03EF}"/>
              </a:ext>
            </a:extLst>
          </p:cNvPr>
          <p:cNvSpPr>
            <a:spLocks noGrp="1"/>
          </p:cNvSpPr>
          <p:nvPr>
            <p:ph idx="1"/>
            <p:custDataLst>
              <p:tags r:id="rId2"/>
            </p:custDataLst>
          </p:nvPr>
        </p:nvSpPr>
        <p:spPr/>
        <p:txBody>
          <a:bodyPr>
            <a:normAutofit lnSpcReduction="10000"/>
          </a:bodyPr>
          <a:lstStyle/>
          <a:p>
            <a:r>
              <a:rPr lang="fr-CA" dirty="0"/>
              <a:t>Comme règle générale, considérez que les champs suivants peuvent être indexés:</a:t>
            </a:r>
          </a:p>
          <a:p>
            <a:pPr lvl="1"/>
            <a:r>
              <a:rPr lang="fr-CA" dirty="0"/>
              <a:t>Les clés primaires (elles le sont toujours par défaut - Type "</a:t>
            </a:r>
            <a:r>
              <a:rPr lang="fr-CA" dirty="0" err="1"/>
              <a:t>Clustered</a:t>
            </a:r>
            <a:r>
              <a:rPr lang="fr-CA" dirty="0"/>
              <a:t>")</a:t>
            </a:r>
          </a:p>
          <a:p>
            <a:pPr lvl="1"/>
            <a:r>
              <a:rPr lang="fr-CA" dirty="0"/>
              <a:t>Les clés étrangères, ou autres champs de jointure</a:t>
            </a:r>
          </a:p>
          <a:p>
            <a:pPr lvl="1"/>
            <a:r>
              <a:rPr lang="fr-CA" dirty="0"/>
              <a:t>Les champs utilisés dans les clauses "WHERE"</a:t>
            </a:r>
          </a:p>
          <a:p>
            <a:pPr lvl="1"/>
            <a:endParaRPr lang="fr-CA" dirty="0"/>
          </a:p>
          <a:p>
            <a:pPr lvl="1"/>
            <a:endParaRPr lang="fr-CA" dirty="0"/>
          </a:p>
          <a:p>
            <a:pPr marL="457200" lvl="1" indent="0">
              <a:buNone/>
            </a:pPr>
            <a:r>
              <a:rPr lang="fr-CA" dirty="0"/>
              <a:t>Une exception à cette règle est la suivante:</a:t>
            </a:r>
          </a:p>
          <a:p>
            <a:pPr marL="457200" lvl="1" indent="0">
              <a:buNone/>
            </a:pPr>
            <a:r>
              <a:rPr lang="fr-CA" dirty="0"/>
              <a:t>Éviter d'indexer des champs dont les valeurs possibles sont limitées (Ex. Province, genre,  niveau de scolarité, etc.)</a:t>
            </a:r>
          </a:p>
          <a:p>
            <a:pPr marL="457200" lvl="1" indent="0">
              <a:buNone/>
            </a:pPr>
            <a:r>
              <a:rPr lang="fr-CA" dirty="0"/>
              <a:t>La raison est que le domaine de ces valeurs a tellement de redondance qu’il y a peu de réelle valeur ajoutée dans le tri.</a:t>
            </a:r>
          </a:p>
        </p:txBody>
      </p:sp>
    </p:spTree>
    <p:extLst>
      <p:ext uri="{BB962C8B-B14F-4D97-AF65-F5344CB8AC3E}">
        <p14:creationId xmlns:p14="http://schemas.microsoft.com/office/powerpoint/2010/main" val="2595958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1B25A-55E2-4D9F-BB9F-A629FE8186A8}"/>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0495BF5C-0725-41D0-AF82-294892DA7040}"/>
              </a:ext>
            </a:extLst>
          </p:cNvPr>
          <p:cNvSpPr>
            <a:spLocks noGrp="1"/>
          </p:cNvSpPr>
          <p:nvPr>
            <p:ph idx="1"/>
            <p:custDataLst>
              <p:tags r:id="rId2"/>
            </p:custDataLst>
          </p:nvPr>
        </p:nvSpPr>
        <p:spPr/>
        <p:txBody>
          <a:bodyPr/>
          <a:lstStyle/>
          <a:p>
            <a:r>
              <a:rPr lang="fr-CA" dirty="0"/>
              <a:t>Il existe quelques façons de créer un index</a:t>
            </a:r>
          </a:p>
          <a:p>
            <a:pPr lvl="1"/>
            <a:r>
              <a:rPr lang="fr-CA" dirty="0"/>
              <a:t>En utilisant l'interface de SSMS</a:t>
            </a:r>
          </a:p>
          <a:p>
            <a:pPr lvl="1"/>
            <a:r>
              <a:rPr lang="fr-CA" dirty="0"/>
              <a:t>En utilisant des instructions SQL</a:t>
            </a:r>
          </a:p>
          <a:p>
            <a:pPr lvl="2"/>
            <a:r>
              <a:rPr lang="fr-CA" dirty="0"/>
              <a:t>Au moment de la création de la table</a:t>
            </a:r>
          </a:p>
          <a:p>
            <a:pPr lvl="2"/>
            <a:r>
              <a:rPr lang="fr-CA" dirty="0"/>
              <a:t>En modifiant une table déjà créée.</a:t>
            </a:r>
          </a:p>
          <a:p>
            <a:endParaRPr lang="fr-CA" dirty="0"/>
          </a:p>
        </p:txBody>
      </p:sp>
    </p:spTree>
    <p:extLst>
      <p:ext uri="{BB962C8B-B14F-4D97-AF65-F5344CB8AC3E}">
        <p14:creationId xmlns:p14="http://schemas.microsoft.com/office/powerpoint/2010/main" val="739451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BF1C1-4009-4E3D-8539-831310340E52}"/>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A8C7D1F6-68E5-4EC8-AB5E-CB86241F64E8}"/>
              </a:ext>
            </a:extLst>
          </p:cNvPr>
          <p:cNvSpPr>
            <a:spLocks noGrp="1"/>
          </p:cNvSpPr>
          <p:nvPr>
            <p:ph idx="1"/>
            <p:custDataLst>
              <p:tags r:id="rId2"/>
            </p:custDataLst>
          </p:nvPr>
        </p:nvSpPr>
        <p:spPr/>
        <p:txBody>
          <a:bodyPr/>
          <a:lstStyle/>
          <a:p>
            <a:r>
              <a:rPr lang="fr-CA" dirty="0"/>
              <a:t>On peut créer un index en utilisant le menu de la base de données comme suit:</a:t>
            </a:r>
          </a:p>
        </p:txBody>
      </p:sp>
      <p:pic>
        <p:nvPicPr>
          <p:cNvPr id="4" name="Picture 3">
            <a:extLst>
              <a:ext uri="{FF2B5EF4-FFF2-40B4-BE49-F238E27FC236}">
                <a16:creationId xmlns:a16="http://schemas.microsoft.com/office/drawing/2014/main" id="{856385E4-1D25-43E8-B149-3B419B544288}"/>
              </a:ext>
            </a:extLst>
          </p:cNvPr>
          <p:cNvPicPr>
            <a:picLocks noChangeAspect="1"/>
          </p:cNvPicPr>
          <p:nvPr>
            <p:custDataLst>
              <p:tags r:id="rId3"/>
            </p:custDataLst>
          </p:nvPr>
        </p:nvPicPr>
        <p:blipFill>
          <a:blip r:embed="rId5"/>
          <a:stretch>
            <a:fillRect/>
          </a:stretch>
        </p:blipFill>
        <p:spPr>
          <a:xfrm>
            <a:off x="3377953" y="2471137"/>
            <a:ext cx="5791200" cy="4152900"/>
          </a:xfrm>
          <a:prstGeom prst="rect">
            <a:avLst/>
          </a:prstGeom>
        </p:spPr>
      </p:pic>
    </p:spTree>
    <p:extLst>
      <p:ext uri="{BB962C8B-B14F-4D97-AF65-F5344CB8AC3E}">
        <p14:creationId xmlns:p14="http://schemas.microsoft.com/office/powerpoint/2010/main" val="3592478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DF2F5-DC16-4C53-878F-6C2748CE0FD9}"/>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50DE145B-D6C1-4AC6-BFB7-AF59DA93C924}"/>
              </a:ext>
            </a:extLst>
          </p:cNvPr>
          <p:cNvSpPr>
            <a:spLocks noGrp="1"/>
          </p:cNvSpPr>
          <p:nvPr>
            <p:ph idx="1"/>
            <p:custDataLst>
              <p:tags r:id="rId2"/>
            </p:custDataLst>
          </p:nvPr>
        </p:nvSpPr>
        <p:spPr/>
        <p:txBody>
          <a:bodyPr/>
          <a:lstStyle/>
          <a:p>
            <a:r>
              <a:rPr lang="fr-CA" dirty="0"/>
              <a:t>On peut ensuite faire "ajouter", sélectionner la colonne, et confirmer.</a:t>
            </a:r>
          </a:p>
        </p:txBody>
      </p:sp>
      <p:pic>
        <p:nvPicPr>
          <p:cNvPr id="4" name="Picture 3">
            <a:extLst>
              <a:ext uri="{FF2B5EF4-FFF2-40B4-BE49-F238E27FC236}">
                <a16:creationId xmlns:a16="http://schemas.microsoft.com/office/drawing/2014/main" id="{55C0A9D4-0F24-4017-96A6-4EC1B1AAB80D}"/>
              </a:ext>
            </a:extLst>
          </p:cNvPr>
          <p:cNvPicPr>
            <a:picLocks noChangeAspect="1"/>
          </p:cNvPicPr>
          <p:nvPr>
            <p:custDataLst>
              <p:tags r:id="rId3"/>
            </p:custDataLst>
          </p:nvPr>
        </p:nvPicPr>
        <p:blipFill>
          <a:blip r:embed="rId5"/>
          <a:stretch>
            <a:fillRect/>
          </a:stretch>
        </p:blipFill>
        <p:spPr>
          <a:xfrm>
            <a:off x="1513174" y="2681057"/>
            <a:ext cx="6361649" cy="3943050"/>
          </a:xfrm>
          <a:prstGeom prst="rect">
            <a:avLst/>
          </a:prstGeom>
        </p:spPr>
      </p:pic>
    </p:spTree>
    <p:extLst>
      <p:ext uri="{BB962C8B-B14F-4D97-AF65-F5344CB8AC3E}">
        <p14:creationId xmlns:p14="http://schemas.microsoft.com/office/powerpoint/2010/main" val="255688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BF1C1-4009-4E3D-8539-831310340E52}"/>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A8C7D1F6-68E5-4EC8-AB5E-CB86241F64E8}"/>
              </a:ext>
            </a:extLst>
          </p:cNvPr>
          <p:cNvSpPr>
            <a:spLocks noGrp="1"/>
          </p:cNvSpPr>
          <p:nvPr>
            <p:ph idx="1"/>
            <p:custDataLst>
              <p:tags r:id="rId2"/>
            </p:custDataLst>
          </p:nvPr>
        </p:nvSpPr>
        <p:spPr/>
        <p:txBody>
          <a:bodyPr/>
          <a:lstStyle/>
          <a:p>
            <a:r>
              <a:rPr lang="fr-CA" dirty="0"/>
              <a:t>Il est possible de créer un index directement au moment de la création de la table en ajoutant ceci après le type du champ:</a:t>
            </a:r>
          </a:p>
          <a:p>
            <a:pPr lvl="1"/>
            <a:r>
              <a:rPr lang="fr-CA" dirty="0"/>
              <a:t>index &lt;</a:t>
            </a:r>
            <a:r>
              <a:rPr lang="fr-CA" dirty="0" err="1"/>
              <a:t>nom_de_l'index</a:t>
            </a:r>
            <a:r>
              <a:rPr lang="fr-CA" dirty="0"/>
              <a:t>&gt; (non)</a:t>
            </a:r>
            <a:r>
              <a:rPr lang="fr-CA" dirty="0" err="1"/>
              <a:t>clustered</a:t>
            </a:r>
            <a:endParaRPr lang="fr-CA" dirty="0"/>
          </a:p>
          <a:p>
            <a:pPr marL="457200" lvl="1" indent="0">
              <a:buNone/>
            </a:pPr>
            <a:endParaRPr lang="fr-CA" dirty="0"/>
          </a:p>
          <a:p>
            <a:pPr marL="457200" lvl="1" indent="0">
              <a:buNone/>
            </a:pPr>
            <a:endParaRPr lang="fr-CA" dirty="0"/>
          </a:p>
          <a:p>
            <a:r>
              <a:rPr lang="fr-CA" dirty="0"/>
              <a:t>Si le champ est une clé primaire, on peut simplement ajouter </a:t>
            </a:r>
            <a:r>
              <a:rPr lang="fr-CA" u="sng" dirty="0" err="1"/>
              <a:t>clustered</a:t>
            </a:r>
            <a:r>
              <a:rPr lang="fr-CA" dirty="0"/>
              <a:t> ou </a:t>
            </a:r>
            <a:r>
              <a:rPr lang="fr-CA" u="sng" dirty="0" err="1"/>
              <a:t>nonclusted</a:t>
            </a:r>
            <a:r>
              <a:rPr lang="fr-CA" dirty="0"/>
              <a:t>.</a:t>
            </a:r>
          </a:p>
        </p:txBody>
      </p:sp>
    </p:spTree>
    <p:extLst>
      <p:ext uri="{BB962C8B-B14F-4D97-AF65-F5344CB8AC3E}">
        <p14:creationId xmlns:p14="http://schemas.microsoft.com/office/powerpoint/2010/main" val="1481626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3E636-068F-4444-AFB7-DBF840824F4D}"/>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4237CA4F-5E26-4C0C-82EC-9E9789553BD0}"/>
              </a:ext>
            </a:extLst>
          </p:cNvPr>
          <p:cNvSpPr>
            <a:spLocks noGrp="1"/>
          </p:cNvSpPr>
          <p:nvPr>
            <p:ph idx="1"/>
            <p:custDataLst>
              <p:tags r:id="rId2"/>
            </p:custDataLst>
          </p:nvPr>
        </p:nvSpPr>
        <p:spPr/>
        <p:txBody>
          <a:bodyPr/>
          <a:lstStyle/>
          <a:p>
            <a:r>
              <a:rPr lang="fr-CA" dirty="0"/>
              <a:t>Exemple</a:t>
            </a:r>
          </a:p>
          <a:p>
            <a:endParaRPr lang="fr-CA" dirty="0"/>
          </a:p>
          <a:p>
            <a:pPr marL="0" indent="0">
              <a:buNone/>
            </a:pPr>
            <a:r>
              <a:rPr lang="fr-CA" dirty="0" err="1"/>
              <a:t>create</a:t>
            </a:r>
            <a:r>
              <a:rPr lang="fr-CA" dirty="0"/>
              <a:t> table </a:t>
            </a:r>
            <a:r>
              <a:rPr lang="fr-CA" dirty="0" err="1"/>
              <a:t>etudiant</a:t>
            </a:r>
            <a:r>
              <a:rPr lang="fr-CA" dirty="0"/>
              <a:t> (</a:t>
            </a:r>
          </a:p>
          <a:p>
            <a:pPr marL="0" indent="0">
              <a:buNone/>
            </a:pPr>
            <a:r>
              <a:rPr lang="en-US" dirty="0"/>
              <a:t>	</a:t>
            </a:r>
            <a:r>
              <a:rPr lang="en-US" dirty="0" err="1"/>
              <a:t>id_etudiant</a:t>
            </a:r>
            <a:r>
              <a:rPr lang="en-US" dirty="0"/>
              <a:t> int identity not null primary key clustered,</a:t>
            </a:r>
          </a:p>
          <a:p>
            <a:pPr marL="0" indent="0">
              <a:buNone/>
            </a:pPr>
            <a:r>
              <a:rPr lang="fr-CA" dirty="0"/>
              <a:t>	nom	varchar(50),</a:t>
            </a:r>
          </a:p>
          <a:p>
            <a:pPr marL="0" indent="0">
              <a:buNone/>
            </a:pPr>
            <a:r>
              <a:rPr lang="fr-CA" dirty="0"/>
              <a:t>	cours	varchar(50) index </a:t>
            </a:r>
            <a:r>
              <a:rPr lang="fr-CA" dirty="0" err="1"/>
              <a:t>idx_cours</a:t>
            </a:r>
            <a:r>
              <a:rPr lang="fr-CA" dirty="0"/>
              <a:t> </a:t>
            </a:r>
            <a:r>
              <a:rPr lang="fr-CA" dirty="0" err="1"/>
              <a:t>nonclustered</a:t>
            </a:r>
            <a:r>
              <a:rPr lang="fr-CA" dirty="0"/>
              <a:t>,</a:t>
            </a:r>
          </a:p>
          <a:p>
            <a:pPr marL="0" indent="0">
              <a:buNone/>
            </a:pPr>
            <a:r>
              <a:rPr lang="fr-CA" dirty="0"/>
              <a:t>	note	</a:t>
            </a:r>
            <a:r>
              <a:rPr lang="fr-CA" dirty="0" err="1"/>
              <a:t>int</a:t>
            </a:r>
            <a:r>
              <a:rPr lang="fr-CA" dirty="0"/>
              <a:t> index </a:t>
            </a:r>
            <a:r>
              <a:rPr lang="fr-CA" dirty="0" err="1"/>
              <a:t>idx_note</a:t>
            </a:r>
            <a:r>
              <a:rPr lang="fr-CA" dirty="0"/>
              <a:t> </a:t>
            </a:r>
            <a:r>
              <a:rPr lang="fr-CA" dirty="0" err="1"/>
              <a:t>nonclustered</a:t>
            </a:r>
            <a:r>
              <a:rPr lang="fr-CA" dirty="0"/>
              <a:t>,</a:t>
            </a:r>
          </a:p>
          <a:p>
            <a:pPr marL="0" indent="0">
              <a:buNone/>
            </a:pPr>
            <a:r>
              <a:rPr lang="fr-CA" dirty="0"/>
              <a:t>)</a:t>
            </a:r>
          </a:p>
        </p:txBody>
      </p:sp>
    </p:spTree>
    <p:extLst>
      <p:ext uri="{BB962C8B-B14F-4D97-AF65-F5344CB8AC3E}">
        <p14:creationId xmlns:p14="http://schemas.microsoft.com/office/powerpoint/2010/main" val="381039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2264203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BF1C1-4009-4E3D-8539-831310340E52}"/>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A8C7D1F6-68E5-4EC8-AB5E-CB86241F64E8}"/>
              </a:ext>
            </a:extLst>
          </p:cNvPr>
          <p:cNvSpPr>
            <a:spLocks noGrp="1"/>
          </p:cNvSpPr>
          <p:nvPr>
            <p:ph idx="1"/>
            <p:custDataLst>
              <p:tags r:id="rId2"/>
            </p:custDataLst>
          </p:nvPr>
        </p:nvSpPr>
        <p:spPr/>
        <p:txBody>
          <a:bodyPr/>
          <a:lstStyle/>
          <a:p>
            <a:r>
              <a:rPr lang="fr-CA" dirty="0"/>
              <a:t>Si vous souhaitez ajouter un index sur une table déjà existante, voici comment procéder:</a:t>
            </a:r>
          </a:p>
          <a:p>
            <a:endParaRPr lang="fr-CA" dirty="0"/>
          </a:p>
          <a:p>
            <a:r>
              <a:rPr lang="fr-CA" dirty="0"/>
              <a:t>Syntaxe</a:t>
            </a:r>
          </a:p>
          <a:p>
            <a:pPr marL="0" indent="0">
              <a:buNone/>
            </a:pPr>
            <a:r>
              <a:rPr lang="en-US" dirty="0"/>
              <a:t>CREATE (NON)CLUSTERED INDEX &lt;</a:t>
            </a:r>
            <a:r>
              <a:rPr lang="en-US" dirty="0" err="1"/>
              <a:t>nom_de_l'index</a:t>
            </a:r>
            <a:r>
              <a:rPr lang="en-US" dirty="0"/>
              <a:t>&gt; </a:t>
            </a:r>
          </a:p>
          <a:p>
            <a:pPr marL="0" indent="0">
              <a:buNone/>
            </a:pPr>
            <a:r>
              <a:rPr lang="en-US" dirty="0"/>
              <a:t>ON </a:t>
            </a:r>
            <a:r>
              <a:rPr lang="en-US" dirty="0" err="1"/>
              <a:t>dbo</a:t>
            </a:r>
            <a:r>
              <a:rPr lang="en-US" dirty="0"/>
              <a:t>.&lt;table&gt; (&lt;champs&gt;);</a:t>
            </a:r>
          </a:p>
          <a:p>
            <a:pPr marL="0" indent="0">
              <a:buNone/>
            </a:pPr>
            <a:endParaRPr lang="en-US" dirty="0"/>
          </a:p>
          <a:p>
            <a:r>
              <a:rPr lang="fr-CA" dirty="0"/>
              <a:t>Exemple</a:t>
            </a:r>
          </a:p>
          <a:p>
            <a:pPr marL="0" indent="0">
              <a:buNone/>
            </a:pPr>
            <a:r>
              <a:rPr lang="en-US" dirty="0"/>
              <a:t>CREATE NONCLUSTERED INDEX </a:t>
            </a:r>
            <a:r>
              <a:rPr lang="en-US" dirty="0" err="1"/>
              <a:t>idx_client_compte</a:t>
            </a:r>
            <a:r>
              <a:rPr lang="en-US" dirty="0"/>
              <a:t> </a:t>
            </a:r>
          </a:p>
          <a:p>
            <a:pPr marL="0" indent="0">
              <a:buNone/>
            </a:pPr>
            <a:r>
              <a:rPr lang="en-US" dirty="0"/>
              <a:t>ON </a:t>
            </a:r>
            <a:r>
              <a:rPr lang="en-US" dirty="0" err="1"/>
              <a:t>dbo.client</a:t>
            </a:r>
            <a:r>
              <a:rPr lang="en-US" dirty="0"/>
              <a:t> (</a:t>
            </a:r>
            <a:r>
              <a:rPr lang="en-US" dirty="0" err="1"/>
              <a:t>compte</a:t>
            </a:r>
            <a:r>
              <a:rPr lang="en-US" dirty="0"/>
              <a:t>);</a:t>
            </a:r>
          </a:p>
          <a:p>
            <a:pPr marL="0" indent="0">
              <a:buNone/>
            </a:pPr>
            <a:endParaRPr lang="fr-CA" dirty="0"/>
          </a:p>
        </p:txBody>
      </p:sp>
    </p:spTree>
    <p:extLst>
      <p:ext uri="{BB962C8B-B14F-4D97-AF65-F5344CB8AC3E}">
        <p14:creationId xmlns:p14="http://schemas.microsoft.com/office/powerpoint/2010/main" val="1603483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16316-7663-4E56-8650-46EEC6DA472E}"/>
              </a:ext>
            </a:extLst>
          </p:cNvPr>
          <p:cNvSpPr>
            <a:spLocks noGrp="1"/>
          </p:cNvSpPr>
          <p:nvPr>
            <p:ph type="title"/>
            <p:custDataLst>
              <p:tags r:id="rId1"/>
            </p:custDataLst>
          </p:nvPr>
        </p:nvSpPr>
        <p:spPr/>
        <p:txBody>
          <a:bodyPr/>
          <a:lstStyle/>
          <a:p>
            <a:r>
              <a:rPr lang="fr-CA" dirty="0"/>
              <a:t>Commande SQL pour voir les index</a:t>
            </a:r>
          </a:p>
        </p:txBody>
      </p:sp>
      <p:sp>
        <p:nvSpPr>
          <p:cNvPr id="3" name="Content Placeholder 2">
            <a:extLst>
              <a:ext uri="{FF2B5EF4-FFF2-40B4-BE49-F238E27FC236}">
                <a16:creationId xmlns:a16="http://schemas.microsoft.com/office/drawing/2014/main" id="{554334FD-B1F6-49A3-A9E1-E5205F7C9879}"/>
              </a:ext>
            </a:extLst>
          </p:cNvPr>
          <p:cNvSpPr>
            <a:spLocks noGrp="1"/>
          </p:cNvSpPr>
          <p:nvPr>
            <p:ph idx="1"/>
            <p:custDataLst>
              <p:tags r:id="rId2"/>
            </p:custDataLst>
          </p:nvPr>
        </p:nvSpPr>
        <p:spPr/>
        <p:txBody>
          <a:bodyPr/>
          <a:lstStyle/>
          <a:p>
            <a:endParaRPr lang="fr-CA" dirty="0"/>
          </a:p>
          <a:p>
            <a:r>
              <a:rPr lang="fr-CA" dirty="0"/>
              <a:t>EXECUTE </a:t>
            </a:r>
            <a:r>
              <a:rPr lang="fr-CA" dirty="0" err="1"/>
              <a:t>sp_helpindex</a:t>
            </a:r>
            <a:r>
              <a:rPr lang="fr-CA" dirty="0"/>
              <a:t> &lt;table&gt;;</a:t>
            </a:r>
          </a:p>
        </p:txBody>
      </p:sp>
      <p:pic>
        <p:nvPicPr>
          <p:cNvPr id="4" name="Picture 3">
            <a:extLst>
              <a:ext uri="{FF2B5EF4-FFF2-40B4-BE49-F238E27FC236}">
                <a16:creationId xmlns:a16="http://schemas.microsoft.com/office/drawing/2014/main" id="{ECBD8213-21B1-4C5C-A435-351DAFBFF0BC}"/>
              </a:ext>
            </a:extLst>
          </p:cNvPr>
          <p:cNvPicPr>
            <a:picLocks noChangeAspect="1"/>
          </p:cNvPicPr>
          <p:nvPr>
            <p:custDataLst>
              <p:tags r:id="rId3"/>
            </p:custDataLst>
          </p:nvPr>
        </p:nvPicPr>
        <p:blipFill>
          <a:blip r:embed="rId5"/>
          <a:stretch>
            <a:fillRect/>
          </a:stretch>
        </p:blipFill>
        <p:spPr>
          <a:xfrm>
            <a:off x="1103312" y="3721731"/>
            <a:ext cx="7124700" cy="1704975"/>
          </a:xfrm>
          <a:prstGeom prst="rect">
            <a:avLst/>
          </a:prstGeom>
        </p:spPr>
      </p:pic>
    </p:spTree>
    <p:extLst>
      <p:ext uri="{BB962C8B-B14F-4D97-AF65-F5344CB8AC3E}">
        <p14:creationId xmlns:p14="http://schemas.microsoft.com/office/powerpoint/2010/main" val="2178171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35AD-8295-4AEF-B7B0-DC0031A3FFED}"/>
              </a:ext>
            </a:extLst>
          </p:cNvPr>
          <p:cNvSpPr>
            <a:spLocks noGrp="1"/>
          </p:cNvSpPr>
          <p:nvPr>
            <p:ph type="title"/>
            <p:custDataLst>
              <p:tags r:id="rId1"/>
            </p:custDataLst>
          </p:nvPr>
        </p:nvSpPr>
        <p:spPr/>
        <p:txBody>
          <a:bodyPr/>
          <a:lstStyle/>
          <a:p>
            <a:r>
              <a:rPr lang="fr-CA" dirty="0"/>
              <a:t>Interface pour voir les index</a:t>
            </a:r>
          </a:p>
        </p:txBody>
      </p:sp>
      <p:sp>
        <p:nvSpPr>
          <p:cNvPr id="3" name="Content Placeholder 2">
            <a:extLst>
              <a:ext uri="{FF2B5EF4-FFF2-40B4-BE49-F238E27FC236}">
                <a16:creationId xmlns:a16="http://schemas.microsoft.com/office/drawing/2014/main" id="{B54BFF87-9681-454B-A455-B40BEFDB930C}"/>
              </a:ext>
            </a:extLst>
          </p:cNvPr>
          <p:cNvSpPr>
            <a:spLocks noGrp="1"/>
          </p:cNvSpPr>
          <p:nvPr>
            <p:ph idx="1"/>
            <p:custDataLst>
              <p:tags r:id="rId2"/>
            </p:custDataLst>
          </p:nvPr>
        </p:nvSpPr>
        <p:spPr>
          <a:xfrm>
            <a:off x="1103312" y="2052918"/>
            <a:ext cx="8946541" cy="992123"/>
          </a:xfrm>
        </p:spPr>
        <p:txBody>
          <a:bodyPr>
            <a:normAutofit/>
          </a:bodyPr>
          <a:lstStyle/>
          <a:p>
            <a:r>
              <a:rPr lang="fr-CA" dirty="0"/>
              <a:t>Object Explorer-&gt; </a:t>
            </a:r>
            <a:r>
              <a:rPr lang="fr-CA" dirty="0" err="1"/>
              <a:t>Databases</a:t>
            </a:r>
            <a:r>
              <a:rPr lang="fr-CA" dirty="0"/>
              <a:t>-&gt; </a:t>
            </a:r>
            <a:r>
              <a:rPr lang="fr-CA" dirty="0" err="1"/>
              <a:t>Database_Name</a:t>
            </a:r>
            <a:r>
              <a:rPr lang="fr-CA" dirty="0"/>
              <a:t>-&gt; Tables-&gt; </a:t>
            </a:r>
            <a:r>
              <a:rPr lang="fr-CA" dirty="0" err="1"/>
              <a:t>Table_Name</a:t>
            </a:r>
            <a:r>
              <a:rPr lang="fr-CA" dirty="0"/>
              <a:t> -&gt; Indexes</a:t>
            </a:r>
          </a:p>
          <a:p>
            <a:endParaRPr lang="fr-CA" dirty="0"/>
          </a:p>
        </p:txBody>
      </p:sp>
      <p:pic>
        <p:nvPicPr>
          <p:cNvPr id="1026" name="Picture 2" descr="https://www.sqlshack.com/wp-content/uploads/2017/08/word-image-189.png">
            <a:extLst>
              <a:ext uri="{FF2B5EF4-FFF2-40B4-BE49-F238E27FC236}">
                <a16:creationId xmlns:a16="http://schemas.microsoft.com/office/drawing/2014/main" id="{903B7C32-C008-433B-AC8E-17F577023A7B}"/>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1377241" y="2957232"/>
            <a:ext cx="4057650" cy="344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979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Les fonctions d'agrégation</a:t>
            </a:r>
          </a:p>
        </p:txBody>
      </p:sp>
    </p:spTree>
    <p:extLst>
      <p:ext uri="{BB962C8B-B14F-4D97-AF65-F5344CB8AC3E}">
        <p14:creationId xmlns:p14="http://schemas.microsoft.com/office/powerpoint/2010/main" val="2956803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58BCB-2D04-46D7-ACA3-04BAAFF69837}"/>
              </a:ext>
            </a:extLst>
          </p:cNvPr>
          <p:cNvSpPr>
            <a:spLocks noGrp="1"/>
          </p:cNvSpPr>
          <p:nvPr>
            <p:ph type="title"/>
            <p:custDataLst>
              <p:tags r:id="rId1"/>
            </p:custDataLst>
          </p:nvPr>
        </p:nvSpPr>
        <p:spPr/>
        <p:txBody>
          <a:bodyPr/>
          <a:lstStyle/>
          <a:p>
            <a:r>
              <a:rPr lang="fr-CA" dirty="0"/>
              <a:t>Les fonctions d'agrégation</a:t>
            </a:r>
          </a:p>
        </p:txBody>
      </p:sp>
      <p:sp>
        <p:nvSpPr>
          <p:cNvPr id="3" name="Content Placeholder 2">
            <a:extLst>
              <a:ext uri="{FF2B5EF4-FFF2-40B4-BE49-F238E27FC236}">
                <a16:creationId xmlns:a16="http://schemas.microsoft.com/office/drawing/2014/main" id="{9BBECA9A-DB5D-42AE-953A-3FE33DD36D77}"/>
              </a:ext>
            </a:extLst>
          </p:cNvPr>
          <p:cNvSpPr>
            <a:spLocks noGrp="1"/>
          </p:cNvSpPr>
          <p:nvPr>
            <p:ph idx="1"/>
            <p:custDataLst>
              <p:tags r:id="rId2"/>
            </p:custDataLst>
          </p:nvPr>
        </p:nvSpPr>
        <p:spPr/>
        <p:txBody>
          <a:bodyPr/>
          <a:lstStyle/>
          <a:p>
            <a:r>
              <a:rPr lang="fr-CA" dirty="0"/>
              <a:t>Les fonctions d'agrégation permettent d'obtenir une information sur une certaine partie de nos données de façon agrégée.</a:t>
            </a:r>
          </a:p>
          <a:p>
            <a:r>
              <a:rPr lang="fr-CA" dirty="0"/>
              <a:t>C'est-à-dire par une </a:t>
            </a:r>
            <a:r>
              <a:rPr lang="fr-CA" u="sng" dirty="0"/>
              <a:t>valeur unique qui donne une caractéristique sur un ensemble</a:t>
            </a:r>
            <a:r>
              <a:rPr lang="fr-CA" dirty="0"/>
              <a:t>.</a:t>
            </a:r>
          </a:p>
          <a:p>
            <a:r>
              <a:rPr lang="fr-CA" dirty="0"/>
              <a:t>Elle permettrait, par exemple, de connaitre:</a:t>
            </a:r>
          </a:p>
          <a:p>
            <a:pPr lvl="1"/>
            <a:r>
              <a:rPr lang="fr-CA" dirty="0"/>
              <a:t>La note moyenne des étudiants par programme</a:t>
            </a:r>
          </a:p>
          <a:p>
            <a:pPr lvl="1"/>
            <a:r>
              <a:rPr lang="fr-CA" dirty="0"/>
              <a:t>La température la plus élevée enregistrée par années</a:t>
            </a:r>
          </a:p>
          <a:p>
            <a:pPr lvl="1"/>
            <a:r>
              <a:rPr lang="fr-CA" dirty="0"/>
              <a:t>etc.</a:t>
            </a:r>
          </a:p>
        </p:txBody>
      </p:sp>
    </p:spTree>
    <p:extLst>
      <p:ext uri="{BB962C8B-B14F-4D97-AF65-F5344CB8AC3E}">
        <p14:creationId xmlns:p14="http://schemas.microsoft.com/office/powerpoint/2010/main" val="3517325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B290C-925F-4603-ABB5-84F87A4FEAB2}"/>
              </a:ext>
            </a:extLst>
          </p:cNvPr>
          <p:cNvSpPr>
            <a:spLocks noGrp="1"/>
          </p:cNvSpPr>
          <p:nvPr>
            <p:ph type="title"/>
            <p:custDataLst>
              <p:tags r:id="rId1"/>
            </p:custDataLst>
          </p:nvPr>
        </p:nvSpPr>
        <p:spPr/>
        <p:txBody>
          <a:bodyPr/>
          <a:lstStyle/>
          <a:p>
            <a:r>
              <a:rPr lang="fr-CA" dirty="0"/>
              <a:t>Les fonctions d'agrégation</a:t>
            </a:r>
          </a:p>
        </p:txBody>
      </p:sp>
      <p:sp>
        <p:nvSpPr>
          <p:cNvPr id="3" name="Content Placeholder 2">
            <a:extLst>
              <a:ext uri="{FF2B5EF4-FFF2-40B4-BE49-F238E27FC236}">
                <a16:creationId xmlns:a16="http://schemas.microsoft.com/office/drawing/2014/main" id="{40802768-6474-4D77-974E-F00C9CC304C6}"/>
              </a:ext>
            </a:extLst>
          </p:cNvPr>
          <p:cNvSpPr>
            <a:spLocks noGrp="1"/>
          </p:cNvSpPr>
          <p:nvPr>
            <p:ph idx="1"/>
            <p:custDataLst>
              <p:tags r:id="rId2"/>
            </p:custDataLst>
          </p:nvPr>
        </p:nvSpPr>
        <p:spPr/>
        <p:txBody>
          <a:bodyPr/>
          <a:lstStyle/>
          <a:p>
            <a:r>
              <a:rPr lang="fr-CA" dirty="0"/>
              <a:t>Exemple de fonction d'agrégation</a:t>
            </a:r>
          </a:p>
          <a:p>
            <a:pPr lvl="1"/>
            <a:r>
              <a:rPr lang="fr-CA" dirty="0"/>
              <a:t>Moyenne des valeurs</a:t>
            </a:r>
          </a:p>
          <a:p>
            <a:pPr lvl="1"/>
            <a:r>
              <a:rPr lang="fr-CA" dirty="0"/>
              <a:t>Nombre d'éléments dans l'échantillon (Comptage)</a:t>
            </a:r>
          </a:p>
          <a:p>
            <a:pPr lvl="1"/>
            <a:r>
              <a:rPr lang="fr-CA" dirty="0"/>
              <a:t>Somme des valeurs</a:t>
            </a:r>
          </a:p>
          <a:p>
            <a:pPr lvl="1"/>
            <a:r>
              <a:rPr lang="fr-CA" dirty="0"/>
              <a:t>Valeur minimale de l'échantillon</a:t>
            </a:r>
          </a:p>
          <a:p>
            <a:pPr lvl="1"/>
            <a:r>
              <a:rPr lang="fr-CA" dirty="0"/>
              <a:t>Valeur maximale de l'échantillon</a:t>
            </a:r>
          </a:p>
          <a:p>
            <a:pPr lvl="1"/>
            <a:r>
              <a:rPr lang="fr-CA" dirty="0"/>
              <a:t>etc.</a:t>
            </a:r>
          </a:p>
        </p:txBody>
      </p:sp>
    </p:spTree>
    <p:extLst>
      <p:ext uri="{BB962C8B-B14F-4D97-AF65-F5344CB8AC3E}">
        <p14:creationId xmlns:p14="http://schemas.microsoft.com/office/powerpoint/2010/main" val="11197003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218D1-A9BB-410A-BEDC-6BC56274FDEB}"/>
              </a:ext>
            </a:extLst>
          </p:cNvPr>
          <p:cNvSpPr>
            <a:spLocks noGrp="1"/>
          </p:cNvSpPr>
          <p:nvPr>
            <p:ph type="title"/>
            <p:custDataLst>
              <p:tags r:id="rId1"/>
            </p:custDataLst>
          </p:nvPr>
        </p:nvSpPr>
        <p:spPr/>
        <p:txBody>
          <a:bodyPr/>
          <a:lstStyle/>
          <a:p>
            <a:r>
              <a:rPr lang="fr-CA" dirty="0"/>
              <a:t>Les fonctions d'agrégation</a:t>
            </a:r>
          </a:p>
        </p:txBody>
      </p:sp>
      <p:sp>
        <p:nvSpPr>
          <p:cNvPr id="3" name="Content Placeholder 2">
            <a:extLst>
              <a:ext uri="{FF2B5EF4-FFF2-40B4-BE49-F238E27FC236}">
                <a16:creationId xmlns:a16="http://schemas.microsoft.com/office/drawing/2014/main" id="{7D3B74DE-654E-414E-8902-B8949E1694B7}"/>
              </a:ext>
            </a:extLst>
          </p:cNvPr>
          <p:cNvSpPr>
            <a:spLocks noGrp="1"/>
          </p:cNvSpPr>
          <p:nvPr>
            <p:ph idx="1"/>
            <p:custDataLst>
              <p:tags r:id="rId2"/>
            </p:custDataLst>
          </p:nvPr>
        </p:nvSpPr>
        <p:spPr/>
        <p:txBody>
          <a:bodyPr/>
          <a:lstStyle/>
          <a:p>
            <a:r>
              <a:rPr lang="fr-CA" dirty="0"/>
              <a:t>Il faut bien comprendre qu'une fonction d'agrégation se divise en deux étapes:</a:t>
            </a:r>
          </a:p>
          <a:p>
            <a:pPr lvl="1"/>
            <a:r>
              <a:rPr lang="fr-CA" dirty="0"/>
              <a:t>1. On divise les données basées sur une certaine caractéristique commune (Ex. La ville, le cours, etc.)</a:t>
            </a:r>
          </a:p>
          <a:p>
            <a:pPr lvl="1"/>
            <a:r>
              <a:rPr lang="fr-CA" dirty="0"/>
              <a:t>2. Pour chaque groupe, on applique un calcul sur d'autres caractéristiques qu'il partage (Moyenne, maximum, minimum, etc.).</a:t>
            </a:r>
          </a:p>
          <a:p>
            <a:pPr lvl="1"/>
            <a:endParaRPr lang="fr-CA" dirty="0"/>
          </a:p>
          <a:p>
            <a:pPr lvl="1"/>
            <a:endParaRPr lang="fr-CA" dirty="0"/>
          </a:p>
          <a:p>
            <a:pPr lvl="1"/>
            <a:r>
              <a:rPr lang="fr-CA" dirty="0"/>
              <a:t>Par exemple, on pourrait souhaiter obtenir la </a:t>
            </a:r>
            <a:r>
              <a:rPr lang="fr-CA" u="sng" dirty="0"/>
              <a:t>moyenne de la population</a:t>
            </a:r>
            <a:r>
              <a:rPr lang="fr-CA" dirty="0"/>
              <a:t> des villes dans une même </a:t>
            </a:r>
            <a:r>
              <a:rPr lang="fr-CA" u="sng" dirty="0"/>
              <a:t>province</a:t>
            </a:r>
            <a:r>
              <a:rPr lang="fr-CA" dirty="0"/>
              <a:t>.</a:t>
            </a:r>
          </a:p>
          <a:p>
            <a:pPr lvl="1"/>
            <a:endParaRPr lang="fr-CA" dirty="0"/>
          </a:p>
        </p:txBody>
      </p:sp>
    </p:spTree>
    <p:extLst>
      <p:ext uri="{BB962C8B-B14F-4D97-AF65-F5344CB8AC3E}">
        <p14:creationId xmlns:p14="http://schemas.microsoft.com/office/powerpoint/2010/main" val="2329696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B9581-C092-463A-BE54-E38DF10F7BA9}"/>
              </a:ext>
            </a:extLst>
          </p:cNvPr>
          <p:cNvSpPr>
            <a:spLocks noGrp="1"/>
          </p:cNvSpPr>
          <p:nvPr>
            <p:ph type="title"/>
            <p:custDataLst>
              <p:tags r:id="rId1"/>
            </p:custDataLst>
          </p:nvPr>
        </p:nvSpPr>
        <p:spPr/>
        <p:txBody>
          <a:bodyPr/>
          <a:lstStyle/>
          <a:p>
            <a:r>
              <a:rPr lang="fr-CA" dirty="0"/>
              <a:t>Données d'exemple</a:t>
            </a:r>
          </a:p>
        </p:txBody>
      </p:sp>
      <p:sp>
        <p:nvSpPr>
          <p:cNvPr id="3" name="Content Placeholder 2">
            <a:extLst>
              <a:ext uri="{FF2B5EF4-FFF2-40B4-BE49-F238E27FC236}">
                <a16:creationId xmlns:a16="http://schemas.microsoft.com/office/drawing/2014/main" id="{BD1063D9-034E-4092-A9EC-26201AE89AF5}"/>
              </a:ext>
            </a:extLst>
          </p:cNvPr>
          <p:cNvSpPr>
            <a:spLocks noGrp="1"/>
          </p:cNvSpPr>
          <p:nvPr>
            <p:ph idx="1"/>
            <p:custDataLst>
              <p:tags r:id="rId2"/>
            </p:custDataLst>
          </p:nvPr>
        </p:nvSpPr>
        <p:spPr/>
        <p:txBody>
          <a:bodyPr/>
          <a:lstStyle/>
          <a:p>
            <a:r>
              <a:rPr lang="fr-CA" dirty="0"/>
              <a:t>Pour les exemples qui suivront, prenons la table suivante:</a:t>
            </a:r>
          </a:p>
          <a:p>
            <a:pPr marL="0" indent="0">
              <a:buNone/>
            </a:pPr>
            <a:endParaRPr lang="fr-CA" dirty="0"/>
          </a:p>
          <a:p>
            <a:pPr marL="0" indent="0">
              <a:buNone/>
            </a:pPr>
            <a:r>
              <a:rPr lang="fr-CA" dirty="0" err="1"/>
              <a:t>create</a:t>
            </a:r>
            <a:r>
              <a:rPr lang="fr-CA" dirty="0"/>
              <a:t> table </a:t>
            </a:r>
            <a:r>
              <a:rPr lang="fr-CA" dirty="0" err="1"/>
              <a:t>etudiant</a:t>
            </a:r>
            <a:r>
              <a:rPr lang="fr-CA" dirty="0"/>
              <a:t> (</a:t>
            </a:r>
          </a:p>
          <a:p>
            <a:pPr marL="0" indent="0">
              <a:buNone/>
            </a:pPr>
            <a:r>
              <a:rPr lang="en-US" dirty="0"/>
              <a:t>	</a:t>
            </a:r>
            <a:r>
              <a:rPr lang="en-US" dirty="0" err="1"/>
              <a:t>id_etudiant</a:t>
            </a:r>
            <a:r>
              <a:rPr lang="en-US" dirty="0"/>
              <a:t> int  identity not null primary key,</a:t>
            </a:r>
          </a:p>
          <a:p>
            <a:pPr marL="0" indent="0">
              <a:buNone/>
            </a:pPr>
            <a:r>
              <a:rPr lang="fr-CA" dirty="0"/>
              <a:t>	nom	varchar(50),</a:t>
            </a:r>
          </a:p>
          <a:p>
            <a:pPr marL="0" indent="0">
              <a:buNone/>
            </a:pPr>
            <a:r>
              <a:rPr lang="fr-CA" dirty="0"/>
              <a:t>	cours	varchar(50),</a:t>
            </a:r>
          </a:p>
          <a:p>
            <a:pPr marL="0" indent="0">
              <a:buNone/>
            </a:pPr>
            <a:r>
              <a:rPr lang="fr-CA" dirty="0"/>
              <a:t>	note	</a:t>
            </a:r>
            <a:r>
              <a:rPr lang="fr-CA" dirty="0" err="1"/>
              <a:t>int</a:t>
            </a:r>
            <a:endParaRPr lang="fr-CA" dirty="0"/>
          </a:p>
          <a:p>
            <a:pPr marL="0" indent="0">
              <a:buNone/>
            </a:pPr>
            <a:r>
              <a:rPr lang="fr-CA" dirty="0"/>
              <a:t>)</a:t>
            </a:r>
          </a:p>
        </p:txBody>
      </p:sp>
    </p:spTree>
    <p:extLst>
      <p:ext uri="{BB962C8B-B14F-4D97-AF65-F5344CB8AC3E}">
        <p14:creationId xmlns:p14="http://schemas.microsoft.com/office/powerpoint/2010/main" val="1082301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8285-C95A-42E3-9038-881AA58D98AD}"/>
              </a:ext>
            </a:extLst>
          </p:cNvPr>
          <p:cNvSpPr>
            <a:spLocks noGrp="1"/>
          </p:cNvSpPr>
          <p:nvPr>
            <p:ph type="title"/>
            <p:custDataLst>
              <p:tags r:id="rId1"/>
            </p:custDataLst>
          </p:nvPr>
        </p:nvSpPr>
        <p:spPr/>
        <p:txBody>
          <a:bodyPr/>
          <a:lstStyle/>
          <a:p>
            <a:r>
              <a:rPr lang="fr-CA" dirty="0"/>
              <a:t>Données d'exemple</a:t>
            </a:r>
          </a:p>
        </p:txBody>
      </p:sp>
      <p:sp>
        <p:nvSpPr>
          <p:cNvPr id="3" name="Content Placeholder 2">
            <a:extLst>
              <a:ext uri="{FF2B5EF4-FFF2-40B4-BE49-F238E27FC236}">
                <a16:creationId xmlns:a16="http://schemas.microsoft.com/office/drawing/2014/main" id="{AED9D3CE-02D0-4ED6-98A4-8CBDE6DC6986}"/>
              </a:ext>
            </a:extLst>
          </p:cNvPr>
          <p:cNvSpPr>
            <a:spLocks noGrp="1"/>
          </p:cNvSpPr>
          <p:nvPr>
            <p:ph idx="1"/>
            <p:custDataLst>
              <p:tags r:id="rId2"/>
            </p:custDataLst>
          </p:nvPr>
        </p:nvSpPr>
        <p:spPr/>
        <p:txBody>
          <a:bodyPr>
            <a:normAutofit fontScale="85000" lnSpcReduction="20000"/>
          </a:bodyPr>
          <a:lstStyle/>
          <a:p>
            <a:r>
              <a:rPr lang="fr-CA" dirty="0"/>
              <a:t>Nous utiliserons les données suivante dans la table</a:t>
            </a:r>
          </a:p>
          <a:p>
            <a:pPr marL="0" indent="0">
              <a:buNone/>
            </a:pPr>
            <a:r>
              <a:rPr lang="fr-CA" dirty="0"/>
              <a:t>INSERT </a:t>
            </a:r>
            <a:r>
              <a:rPr lang="fr-CA" dirty="0" err="1"/>
              <a:t>into</a:t>
            </a:r>
            <a:r>
              <a:rPr lang="fr-CA" dirty="0"/>
              <a:t> </a:t>
            </a:r>
            <a:r>
              <a:rPr lang="fr-CA" dirty="0" err="1"/>
              <a:t>etudiant</a:t>
            </a:r>
            <a:r>
              <a:rPr lang="fr-CA" dirty="0"/>
              <a:t> (nom, cours, note) VALUES ('Alex', 'PHP', 80);</a:t>
            </a:r>
          </a:p>
          <a:p>
            <a:pPr marL="0" indent="0">
              <a:buNone/>
            </a:pPr>
            <a:r>
              <a:rPr lang="fr-CA" dirty="0"/>
              <a:t>INSERT </a:t>
            </a:r>
            <a:r>
              <a:rPr lang="fr-CA" dirty="0" err="1"/>
              <a:t>into</a:t>
            </a:r>
            <a:r>
              <a:rPr lang="fr-CA" dirty="0"/>
              <a:t> </a:t>
            </a:r>
            <a:r>
              <a:rPr lang="fr-CA" dirty="0" err="1"/>
              <a:t>etudiant</a:t>
            </a:r>
            <a:r>
              <a:rPr lang="fr-CA" dirty="0"/>
              <a:t> (nom, cours, note) VALUES ('Marie', 'PHP', 75);</a:t>
            </a:r>
          </a:p>
          <a:p>
            <a:pPr marL="0" indent="0">
              <a:buNone/>
            </a:pPr>
            <a:r>
              <a:rPr lang="fr-CA" dirty="0"/>
              <a:t>INSERT </a:t>
            </a:r>
            <a:r>
              <a:rPr lang="fr-CA" dirty="0" err="1"/>
              <a:t>into</a:t>
            </a:r>
            <a:r>
              <a:rPr lang="fr-CA" dirty="0"/>
              <a:t> </a:t>
            </a:r>
            <a:r>
              <a:rPr lang="fr-CA" dirty="0" err="1"/>
              <a:t>etudiant</a:t>
            </a:r>
            <a:r>
              <a:rPr lang="fr-CA" dirty="0"/>
              <a:t> (nom, cours, note) VALUES ('Robert', 'PHP', 60);</a:t>
            </a:r>
          </a:p>
          <a:p>
            <a:pPr marL="0" indent="0">
              <a:buNone/>
            </a:pPr>
            <a:r>
              <a:rPr lang="fr-CA" dirty="0"/>
              <a:t>INSERT </a:t>
            </a:r>
            <a:r>
              <a:rPr lang="fr-CA" dirty="0" err="1"/>
              <a:t>into</a:t>
            </a:r>
            <a:r>
              <a:rPr lang="fr-CA" dirty="0"/>
              <a:t> </a:t>
            </a:r>
            <a:r>
              <a:rPr lang="fr-CA" dirty="0" err="1"/>
              <a:t>etudiant</a:t>
            </a:r>
            <a:r>
              <a:rPr lang="fr-CA" dirty="0"/>
              <a:t> (nom, cours, note) VALUES ('George', 'PHP', 82);</a:t>
            </a:r>
          </a:p>
          <a:p>
            <a:pPr marL="0" indent="0">
              <a:buNone/>
            </a:pPr>
            <a:r>
              <a:rPr lang="fr-CA" dirty="0"/>
              <a:t>INSERT </a:t>
            </a:r>
            <a:r>
              <a:rPr lang="fr-CA" dirty="0" err="1"/>
              <a:t>into</a:t>
            </a:r>
            <a:r>
              <a:rPr lang="fr-CA" dirty="0"/>
              <a:t> </a:t>
            </a:r>
            <a:r>
              <a:rPr lang="fr-CA" dirty="0" err="1"/>
              <a:t>etudiant</a:t>
            </a:r>
            <a:r>
              <a:rPr lang="fr-CA" dirty="0"/>
              <a:t> (nom, cours, note) VALUES ('Mathieu', 'PHP', 83);</a:t>
            </a:r>
          </a:p>
          <a:p>
            <a:pPr marL="0" indent="0">
              <a:buNone/>
            </a:pPr>
            <a:r>
              <a:rPr lang="fr-CA" dirty="0"/>
              <a:t>INSERT </a:t>
            </a:r>
            <a:r>
              <a:rPr lang="fr-CA" dirty="0" err="1"/>
              <a:t>into</a:t>
            </a:r>
            <a:r>
              <a:rPr lang="fr-CA" dirty="0"/>
              <a:t> </a:t>
            </a:r>
            <a:r>
              <a:rPr lang="fr-CA" dirty="0" err="1"/>
              <a:t>etudiant</a:t>
            </a:r>
            <a:r>
              <a:rPr lang="fr-CA" dirty="0"/>
              <a:t> (nom, cours, note) VALUES ('Bob', 'JAVA', 80);</a:t>
            </a:r>
          </a:p>
          <a:p>
            <a:pPr marL="0" indent="0">
              <a:buNone/>
            </a:pPr>
            <a:r>
              <a:rPr lang="fr-CA" dirty="0"/>
              <a:t>INSERT </a:t>
            </a:r>
            <a:r>
              <a:rPr lang="fr-CA" dirty="0" err="1"/>
              <a:t>into</a:t>
            </a:r>
            <a:r>
              <a:rPr lang="fr-CA" dirty="0"/>
              <a:t> </a:t>
            </a:r>
            <a:r>
              <a:rPr lang="fr-CA" dirty="0" err="1"/>
              <a:t>etudiant</a:t>
            </a:r>
            <a:r>
              <a:rPr lang="fr-CA" dirty="0"/>
              <a:t> (nom, cours, note) VALUES ('Alex', 'JAVA', 87);</a:t>
            </a:r>
          </a:p>
          <a:p>
            <a:pPr marL="0" indent="0">
              <a:buNone/>
            </a:pPr>
            <a:r>
              <a:rPr lang="fr-CA" dirty="0"/>
              <a:t>INSERT </a:t>
            </a:r>
            <a:r>
              <a:rPr lang="fr-CA" dirty="0" err="1"/>
              <a:t>into</a:t>
            </a:r>
            <a:r>
              <a:rPr lang="fr-CA" dirty="0"/>
              <a:t> </a:t>
            </a:r>
            <a:r>
              <a:rPr lang="fr-CA" dirty="0" err="1"/>
              <a:t>etudiant</a:t>
            </a:r>
            <a:r>
              <a:rPr lang="fr-CA" dirty="0"/>
              <a:t> (nom, cours, note) VALUES ('Marie', 'JAVA', 78);</a:t>
            </a:r>
          </a:p>
          <a:p>
            <a:pPr marL="0" indent="0">
              <a:buNone/>
            </a:pPr>
            <a:r>
              <a:rPr lang="fr-CA" dirty="0"/>
              <a:t>INSERT </a:t>
            </a:r>
            <a:r>
              <a:rPr lang="fr-CA" dirty="0" err="1"/>
              <a:t>into</a:t>
            </a:r>
            <a:r>
              <a:rPr lang="fr-CA" dirty="0"/>
              <a:t> </a:t>
            </a:r>
            <a:r>
              <a:rPr lang="fr-CA" dirty="0" err="1"/>
              <a:t>etudiant</a:t>
            </a:r>
            <a:r>
              <a:rPr lang="fr-CA" dirty="0"/>
              <a:t> (nom, cours, note) VALUES ('Sammy', 'C#', 95);</a:t>
            </a:r>
          </a:p>
          <a:p>
            <a:pPr marL="0" indent="0">
              <a:buNone/>
            </a:pPr>
            <a:r>
              <a:rPr lang="fr-CA" dirty="0"/>
              <a:t>INSERT </a:t>
            </a:r>
            <a:r>
              <a:rPr lang="fr-CA" dirty="0" err="1"/>
              <a:t>into</a:t>
            </a:r>
            <a:r>
              <a:rPr lang="fr-CA" dirty="0"/>
              <a:t> </a:t>
            </a:r>
            <a:r>
              <a:rPr lang="fr-CA" dirty="0" err="1"/>
              <a:t>etudiant</a:t>
            </a:r>
            <a:r>
              <a:rPr lang="fr-CA" dirty="0"/>
              <a:t> (nom, cours, note) VALUES ('Vincent', 'C#', 90);</a:t>
            </a:r>
          </a:p>
          <a:p>
            <a:pPr marL="0" indent="0">
              <a:buNone/>
            </a:pPr>
            <a:r>
              <a:rPr lang="fr-CA" dirty="0"/>
              <a:t>INSERT </a:t>
            </a:r>
            <a:r>
              <a:rPr lang="fr-CA" dirty="0" err="1"/>
              <a:t>into</a:t>
            </a:r>
            <a:r>
              <a:rPr lang="fr-CA" dirty="0"/>
              <a:t> </a:t>
            </a:r>
            <a:r>
              <a:rPr lang="fr-CA" dirty="0" err="1"/>
              <a:t>etudiant</a:t>
            </a:r>
            <a:r>
              <a:rPr lang="fr-CA" dirty="0"/>
              <a:t> (nom, cours, note) VALUES ('</a:t>
            </a:r>
            <a:r>
              <a:rPr lang="fr-CA" dirty="0" err="1"/>
              <a:t>Jeremie</a:t>
            </a:r>
            <a:r>
              <a:rPr lang="fr-CA" dirty="0"/>
              <a:t>', 'C#', 100);</a:t>
            </a:r>
          </a:p>
        </p:txBody>
      </p:sp>
    </p:spTree>
    <p:extLst>
      <p:ext uri="{BB962C8B-B14F-4D97-AF65-F5344CB8AC3E}">
        <p14:creationId xmlns:p14="http://schemas.microsoft.com/office/powerpoint/2010/main" val="3781080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E9D5E-8185-4A07-AE04-A5891681E648}"/>
              </a:ext>
            </a:extLst>
          </p:cNvPr>
          <p:cNvSpPr>
            <a:spLocks noGrp="1"/>
          </p:cNvSpPr>
          <p:nvPr>
            <p:ph type="title"/>
            <p:custDataLst>
              <p:tags r:id="rId1"/>
            </p:custDataLst>
          </p:nvPr>
        </p:nvSpPr>
        <p:spPr/>
        <p:txBody>
          <a:bodyPr/>
          <a:lstStyle/>
          <a:p>
            <a:r>
              <a:rPr lang="fr-CA" dirty="0"/>
              <a:t>Syntaxe</a:t>
            </a:r>
          </a:p>
        </p:txBody>
      </p:sp>
      <p:sp>
        <p:nvSpPr>
          <p:cNvPr id="3" name="Content Placeholder 2">
            <a:extLst>
              <a:ext uri="{FF2B5EF4-FFF2-40B4-BE49-F238E27FC236}">
                <a16:creationId xmlns:a16="http://schemas.microsoft.com/office/drawing/2014/main" id="{AF6DA2E2-F3A0-489D-96C3-D15A213C73F4}"/>
              </a:ext>
            </a:extLst>
          </p:cNvPr>
          <p:cNvSpPr>
            <a:spLocks noGrp="1"/>
          </p:cNvSpPr>
          <p:nvPr>
            <p:ph idx="1"/>
            <p:custDataLst>
              <p:tags r:id="rId2"/>
            </p:custDataLst>
          </p:nvPr>
        </p:nvSpPr>
        <p:spPr/>
        <p:txBody>
          <a:bodyPr/>
          <a:lstStyle/>
          <a:p>
            <a:r>
              <a:rPr lang="fr-CA" dirty="0"/>
              <a:t>SELECT &lt;champs en commun&gt;, &lt;fonction&gt;(champs agrégé)</a:t>
            </a:r>
          </a:p>
          <a:p>
            <a:r>
              <a:rPr lang="fr-CA" dirty="0"/>
              <a:t>FROM &lt;table&gt;</a:t>
            </a:r>
          </a:p>
          <a:p>
            <a:r>
              <a:rPr lang="fr-CA" dirty="0"/>
              <a:t>GROUPY BY &lt;champs avec valeur en commun&gt;</a:t>
            </a:r>
          </a:p>
        </p:txBody>
      </p:sp>
    </p:spTree>
    <p:extLst>
      <p:ext uri="{BB962C8B-B14F-4D97-AF65-F5344CB8AC3E}">
        <p14:creationId xmlns:p14="http://schemas.microsoft.com/office/powerpoint/2010/main" val="353258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EAB2-FEFB-49FE-AB7B-582F5DA80CC9}"/>
              </a:ext>
            </a:extLst>
          </p:cNvPr>
          <p:cNvSpPr>
            <a:spLocks noGrp="1"/>
          </p:cNvSpPr>
          <p:nvPr>
            <p:ph type="title"/>
            <p:custDataLst>
              <p:tags r:id="rId1"/>
            </p:custDataLst>
          </p:nvPr>
        </p:nvSpPr>
        <p:spPr/>
        <p:txBody>
          <a:bodyPr/>
          <a:lstStyle/>
          <a:p>
            <a:r>
              <a:rPr lang="en-US" dirty="0"/>
              <a:t>Rappel du dernier </a:t>
            </a:r>
            <a:r>
              <a:rPr lang="en-US" dirty="0" err="1"/>
              <a:t>cours</a:t>
            </a:r>
            <a:endParaRPr lang="fr-CA" dirty="0"/>
          </a:p>
        </p:txBody>
      </p:sp>
      <p:sp>
        <p:nvSpPr>
          <p:cNvPr id="3" name="Content Placeholder 2">
            <a:extLst>
              <a:ext uri="{FF2B5EF4-FFF2-40B4-BE49-F238E27FC236}">
                <a16:creationId xmlns:a16="http://schemas.microsoft.com/office/drawing/2014/main" id="{14B4E62D-F150-4DB8-AE78-2716B9D6838E}"/>
              </a:ext>
            </a:extLst>
          </p:cNvPr>
          <p:cNvSpPr>
            <a:spLocks noGrp="1"/>
          </p:cNvSpPr>
          <p:nvPr>
            <p:ph idx="1"/>
            <p:custDataLst>
              <p:tags r:id="rId2"/>
            </p:custDataLst>
          </p:nvPr>
        </p:nvSpPr>
        <p:spPr/>
        <p:txBody>
          <a:bodyPr/>
          <a:lstStyle/>
          <a:p>
            <a:r>
              <a:rPr lang="fr-CA" dirty="0"/>
              <a:t>Au dernier cours, c’était l’examen 1</a:t>
            </a:r>
          </a:p>
          <a:p>
            <a:endParaRPr lang="fr-CA" dirty="0"/>
          </a:p>
          <a:p>
            <a:r>
              <a:rPr lang="fr-CA" dirty="0"/>
              <a:t>Est-ce qu’il y a des questions avant qu’on procède avec le cours d’aujourd’hui?</a:t>
            </a:r>
          </a:p>
        </p:txBody>
      </p:sp>
    </p:spTree>
    <p:extLst>
      <p:ext uri="{BB962C8B-B14F-4D97-AF65-F5344CB8AC3E}">
        <p14:creationId xmlns:p14="http://schemas.microsoft.com/office/powerpoint/2010/main" val="38159774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7B88D-2C99-485E-BE1C-36AB1179CE6D}"/>
              </a:ext>
            </a:extLst>
          </p:cNvPr>
          <p:cNvSpPr>
            <a:spLocks noGrp="1"/>
          </p:cNvSpPr>
          <p:nvPr>
            <p:ph type="title"/>
            <p:custDataLst>
              <p:tags r:id="rId1"/>
            </p:custDataLst>
          </p:nvPr>
        </p:nvSpPr>
        <p:spPr/>
        <p:txBody>
          <a:bodyPr/>
          <a:lstStyle/>
          <a:p>
            <a:r>
              <a:rPr lang="fr-CA" dirty="0"/>
              <a:t>Syntaxe (Exemple)</a:t>
            </a:r>
          </a:p>
        </p:txBody>
      </p:sp>
      <p:sp>
        <p:nvSpPr>
          <p:cNvPr id="3" name="Content Placeholder 2">
            <a:extLst>
              <a:ext uri="{FF2B5EF4-FFF2-40B4-BE49-F238E27FC236}">
                <a16:creationId xmlns:a16="http://schemas.microsoft.com/office/drawing/2014/main" id="{024AFFFA-056A-4D23-B360-842845A3A2B4}"/>
              </a:ext>
            </a:extLst>
          </p:cNvPr>
          <p:cNvSpPr>
            <a:spLocks noGrp="1"/>
          </p:cNvSpPr>
          <p:nvPr>
            <p:ph idx="1"/>
            <p:custDataLst>
              <p:tags r:id="rId2"/>
            </p:custDataLst>
          </p:nvPr>
        </p:nvSpPr>
        <p:spPr/>
        <p:txBody>
          <a:bodyPr>
            <a:normAutofit lnSpcReduction="10000"/>
          </a:bodyPr>
          <a:lstStyle/>
          <a:p>
            <a:r>
              <a:rPr lang="en-US" dirty="0"/>
              <a:t>Par </a:t>
            </a:r>
            <a:r>
              <a:rPr lang="en-US" dirty="0" err="1"/>
              <a:t>exemple</a:t>
            </a:r>
            <a:r>
              <a:rPr lang="en-US" dirty="0"/>
              <a:t>, </a:t>
            </a:r>
            <a:r>
              <a:rPr lang="en-US" dirty="0" err="1"/>
              <a:t>prenons</a:t>
            </a:r>
            <a:r>
              <a:rPr lang="en-US" dirty="0"/>
              <a:t> </a:t>
            </a:r>
            <a:r>
              <a:rPr lang="en-US" dirty="0" err="1"/>
              <a:t>une</a:t>
            </a:r>
            <a:r>
              <a:rPr lang="en-US" dirty="0"/>
              <a:t> </a:t>
            </a:r>
            <a:r>
              <a:rPr lang="en-US" dirty="0" err="1"/>
              <a:t>fonction</a:t>
            </a:r>
            <a:r>
              <a:rPr lang="en-US" dirty="0"/>
              <a:t> de </a:t>
            </a:r>
            <a:r>
              <a:rPr lang="en-US" dirty="0" err="1"/>
              <a:t>calcul</a:t>
            </a:r>
            <a:r>
              <a:rPr lang="en-US" dirty="0"/>
              <a:t> de </a:t>
            </a:r>
            <a:r>
              <a:rPr lang="en-US" dirty="0" err="1"/>
              <a:t>moyenne</a:t>
            </a:r>
            <a:r>
              <a:rPr lang="en-US" dirty="0"/>
              <a:t> (avg) pour </a:t>
            </a:r>
            <a:r>
              <a:rPr lang="en-US" dirty="0" err="1"/>
              <a:t>connaitre</a:t>
            </a:r>
            <a:r>
              <a:rPr lang="en-US" dirty="0"/>
              <a:t> les notes </a:t>
            </a:r>
            <a:r>
              <a:rPr lang="en-US" dirty="0" err="1"/>
              <a:t>moyennes</a:t>
            </a:r>
            <a:r>
              <a:rPr lang="en-US" dirty="0"/>
              <a:t> des </a:t>
            </a:r>
            <a:r>
              <a:rPr lang="en-US" dirty="0" err="1"/>
              <a:t>étudiants</a:t>
            </a:r>
            <a:r>
              <a:rPr lang="en-US" dirty="0"/>
              <a:t> dans </a:t>
            </a:r>
            <a:r>
              <a:rPr lang="en-US" dirty="0" err="1"/>
              <a:t>chaque</a:t>
            </a:r>
            <a:r>
              <a:rPr lang="en-US" dirty="0"/>
              <a:t> </a:t>
            </a:r>
            <a:r>
              <a:rPr lang="en-US" dirty="0" err="1"/>
              <a:t>cours</a:t>
            </a:r>
            <a:r>
              <a:rPr lang="en-US" dirty="0"/>
              <a:t>.</a:t>
            </a:r>
          </a:p>
          <a:p>
            <a:endParaRPr lang="en-US" dirty="0"/>
          </a:p>
          <a:p>
            <a:r>
              <a:rPr lang="en-US" dirty="0" err="1"/>
              <a:t>Syntaxe</a:t>
            </a:r>
            <a:r>
              <a:rPr lang="en-US" dirty="0"/>
              <a:t>:</a:t>
            </a:r>
          </a:p>
          <a:p>
            <a:pPr marL="0" indent="0">
              <a:buNone/>
            </a:pPr>
            <a:r>
              <a:rPr lang="en-US" dirty="0"/>
              <a:t>SELECT </a:t>
            </a:r>
            <a:r>
              <a:rPr lang="en-US" dirty="0" err="1">
                <a:solidFill>
                  <a:srgbClr val="FFC000"/>
                </a:solidFill>
              </a:rPr>
              <a:t>cours</a:t>
            </a:r>
            <a:r>
              <a:rPr lang="en-US" dirty="0"/>
              <a:t>, avg(note) </a:t>
            </a:r>
          </a:p>
          <a:p>
            <a:pPr marL="0" indent="0">
              <a:buNone/>
            </a:pPr>
            <a:r>
              <a:rPr lang="en-US" dirty="0"/>
              <a:t>FROM </a:t>
            </a:r>
            <a:r>
              <a:rPr lang="en-US" dirty="0" err="1"/>
              <a:t>etudiant</a:t>
            </a:r>
            <a:r>
              <a:rPr lang="en-US" dirty="0"/>
              <a:t> </a:t>
            </a:r>
          </a:p>
          <a:p>
            <a:pPr marL="0" indent="0">
              <a:buNone/>
            </a:pPr>
            <a:r>
              <a:rPr lang="en-US" dirty="0"/>
              <a:t>GROUP BY </a:t>
            </a:r>
            <a:r>
              <a:rPr lang="en-US" dirty="0" err="1">
                <a:solidFill>
                  <a:srgbClr val="FFC000"/>
                </a:solidFill>
              </a:rPr>
              <a:t>cours</a:t>
            </a:r>
            <a:r>
              <a:rPr lang="en-US" dirty="0"/>
              <a:t>;</a:t>
            </a:r>
          </a:p>
          <a:p>
            <a:pPr marL="0" indent="0">
              <a:buNone/>
            </a:pPr>
            <a:endParaRPr lang="en-US" dirty="0"/>
          </a:p>
          <a:p>
            <a:pPr marL="0" indent="0">
              <a:buNone/>
            </a:pPr>
            <a:r>
              <a:rPr lang="en-US" dirty="0" err="1"/>
              <a:t>Remarquez</a:t>
            </a:r>
            <a:r>
              <a:rPr lang="en-US" dirty="0"/>
              <a:t> sur </a:t>
            </a:r>
            <a:r>
              <a:rPr lang="en-US" dirty="0" err="1"/>
              <a:t>seuls</a:t>
            </a:r>
            <a:r>
              <a:rPr lang="en-US" dirty="0"/>
              <a:t> champs qui </a:t>
            </a:r>
            <a:r>
              <a:rPr lang="en-US" dirty="0" err="1"/>
              <a:t>n'est</a:t>
            </a:r>
            <a:r>
              <a:rPr lang="en-US" dirty="0"/>
              <a:t> pas dans </a:t>
            </a:r>
            <a:r>
              <a:rPr lang="en-US" dirty="0" err="1"/>
              <a:t>une</a:t>
            </a:r>
            <a:r>
              <a:rPr lang="en-US" dirty="0"/>
              <a:t> </a:t>
            </a:r>
            <a:r>
              <a:rPr lang="en-US" dirty="0" err="1"/>
              <a:t>fonction</a:t>
            </a:r>
            <a:r>
              <a:rPr lang="en-US" dirty="0"/>
              <a:t> </a:t>
            </a:r>
            <a:r>
              <a:rPr lang="en-US" dirty="0" err="1"/>
              <a:t>d'agrégation</a:t>
            </a:r>
            <a:r>
              <a:rPr lang="en-US" dirty="0"/>
              <a:t> </a:t>
            </a:r>
            <a:r>
              <a:rPr lang="en-US" dirty="0" err="1"/>
              <a:t>doit</a:t>
            </a:r>
            <a:r>
              <a:rPr lang="en-US" dirty="0"/>
              <a:t> </a:t>
            </a:r>
            <a:r>
              <a:rPr lang="en-US" dirty="0" err="1"/>
              <a:t>être</a:t>
            </a:r>
            <a:r>
              <a:rPr lang="en-US" dirty="0"/>
              <a:t> dans le GROUP BY, et </a:t>
            </a:r>
            <a:r>
              <a:rPr lang="en-US" dirty="0" err="1"/>
              <a:t>une</a:t>
            </a:r>
            <a:r>
              <a:rPr lang="en-US" dirty="0"/>
              <a:t> </a:t>
            </a:r>
            <a:r>
              <a:rPr lang="en-US" dirty="0" err="1"/>
              <a:t>fois</a:t>
            </a:r>
            <a:r>
              <a:rPr lang="en-US" dirty="0"/>
              <a:t> après le SELECT.</a:t>
            </a:r>
            <a:endParaRPr lang="fr-CA" dirty="0"/>
          </a:p>
        </p:txBody>
      </p:sp>
    </p:spTree>
    <p:extLst>
      <p:ext uri="{BB962C8B-B14F-4D97-AF65-F5344CB8AC3E}">
        <p14:creationId xmlns:p14="http://schemas.microsoft.com/office/powerpoint/2010/main" val="39849510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D3071-B42E-4F34-84A8-012974FAC268}"/>
              </a:ext>
            </a:extLst>
          </p:cNvPr>
          <p:cNvSpPr>
            <a:spLocks noGrp="1"/>
          </p:cNvSpPr>
          <p:nvPr>
            <p:ph type="title"/>
            <p:custDataLst>
              <p:tags r:id="rId1"/>
            </p:custDataLst>
          </p:nvPr>
        </p:nvSpPr>
        <p:spPr/>
        <p:txBody>
          <a:bodyPr/>
          <a:lstStyle/>
          <a:p>
            <a:r>
              <a:rPr lang="fr-CA" dirty="0"/>
              <a:t>Listes des fonctions d'agrégations</a:t>
            </a:r>
          </a:p>
        </p:txBody>
      </p:sp>
      <p:sp>
        <p:nvSpPr>
          <p:cNvPr id="3" name="Content Placeholder 2">
            <a:extLst>
              <a:ext uri="{FF2B5EF4-FFF2-40B4-BE49-F238E27FC236}">
                <a16:creationId xmlns:a16="http://schemas.microsoft.com/office/drawing/2014/main" id="{40FA3DFF-8529-4AE1-A1C8-0C16F216274C}"/>
              </a:ext>
            </a:extLst>
          </p:cNvPr>
          <p:cNvSpPr>
            <a:spLocks noGrp="1"/>
          </p:cNvSpPr>
          <p:nvPr>
            <p:ph idx="1"/>
            <p:custDataLst>
              <p:tags r:id="rId2"/>
            </p:custDataLst>
          </p:nvPr>
        </p:nvSpPr>
        <p:spPr/>
        <p:txBody>
          <a:bodyPr>
            <a:normAutofit/>
          </a:bodyPr>
          <a:lstStyle/>
          <a:p>
            <a:r>
              <a:rPr lang="fr-CA" dirty="0"/>
              <a:t>AVG</a:t>
            </a:r>
          </a:p>
          <a:p>
            <a:r>
              <a:rPr lang="fr-CA" dirty="0"/>
              <a:t>COUNT</a:t>
            </a:r>
          </a:p>
          <a:p>
            <a:r>
              <a:rPr lang="fr-CA" dirty="0"/>
              <a:t>MAX</a:t>
            </a:r>
          </a:p>
          <a:p>
            <a:r>
              <a:rPr lang="fr-CA" dirty="0"/>
              <a:t>MIN</a:t>
            </a:r>
          </a:p>
          <a:p>
            <a:r>
              <a:rPr lang="fr-CA" dirty="0"/>
              <a:t>SUM</a:t>
            </a:r>
          </a:p>
          <a:p>
            <a:r>
              <a:rPr lang="fr-CA" dirty="0"/>
              <a:t>VAR</a:t>
            </a:r>
          </a:p>
        </p:txBody>
      </p:sp>
    </p:spTree>
    <p:extLst>
      <p:ext uri="{BB962C8B-B14F-4D97-AF65-F5344CB8AC3E}">
        <p14:creationId xmlns:p14="http://schemas.microsoft.com/office/powerpoint/2010/main" val="2102103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B4B97-7075-488B-9B5A-A719F4953728}"/>
              </a:ext>
            </a:extLst>
          </p:cNvPr>
          <p:cNvSpPr>
            <a:spLocks noGrp="1"/>
          </p:cNvSpPr>
          <p:nvPr>
            <p:ph type="title"/>
            <p:custDataLst>
              <p:tags r:id="rId1"/>
            </p:custDataLst>
          </p:nvPr>
        </p:nvSpPr>
        <p:spPr/>
        <p:txBody>
          <a:bodyPr/>
          <a:lstStyle/>
          <a:p>
            <a:r>
              <a:rPr lang="fr-CA" dirty="0"/>
              <a:t>AVG</a:t>
            </a:r>
          </a:p>
        </p:txBody>
      </p:sp>
      <p:sp>
        <p:nvSpPr>
          <p:cNvPr id="3" name="Content Placeholder 2">
            <a:extLst>
              <a:ext uri="{FF2B5EF4-FFF2-40B4-BE49-F238E27FC236}">
                <a16:creationId xmlns:a16="http://schemas.microsoft.com/office/drawing/2014/main" id="{20D2EC46-7DC7-4E85-BC22-704985836DA8}"/>
              </a:ext>
            </a:extLst>
          </p:cNvPr>
          <p:cNvSpPr>
            <a:spLocks noGrp="1"/>
          </p:cNvSpPr>
          <p:nvPr>
            <p:ph idx="1"/>
            <p:custDataLst>
              <p:tags r:id="rId2"/>
            </p:custDataLst>
          </p:nvPr>
        </p:nvSpPr>
        <p:spPr/>
        <p:txBody>
          <a:bodyPr/>
          <a:lstStyle/>
          <a:p>
            <a:r>
              <a:rPr lang="fr-CA" dirty="0"/>
              <a:t>Dans la fonction AVG permet d'obtenir la moyenne des valeurs.</a:t>
            </a:r>
          </a:p>
          <a:p>
            <a:r>
              <a:rPr lang="fr-CA" dirty="0"/>
              <a:t>Syntaxe</a:t>
            </a:r>
          </a:p>
          <a:p>
            <a:pPr marL="0" indent="0">
              <a:buNone/>
            </a:pPr>
            <a:r>
              <a:rPr lang="en-US" dirty="0"/>
              <a:t>	SELECT </a:t>
            </a:r>
            <a:r>
              <a:rPr lang="en-US" dirty="0" err="1"/>
              <a:t>cours</a:t>
            </a:r>
            <a:r>
              <a:rPr lang="en-US" dirty="0"/>
              <a:t>, avg(note) FROM </a:t>
            </a:r>
            <a:r>
              <a:rPr lang="en-US" dirty="0" err="1"/>
              <a:t>etudiant</a:t>
            </a:r>
            <a:r>
              <a:rPr lang="en-US" dirty="0"/>
              <a:t> GROUP BY </a:t>
            </a:r>
            <a:r>
              <a:rPr lang="en-US" dirty="0" err="1"/>
              <a:t>cours</a:t>
            </a:r>
            <a:r>
              <a:rPr lang="en-US" dirty="0"/>
              <a:t>;</a:t>
            </a:r>
          </a:p>
          <a:p>
            <a:endParaRPr lang="fr-CA" dirty="0"/>
          </a:p>
          <a:p>
            <a:endParaRPr lang="fr-CA" dirty="0"/>
          </a:p>
        </p:txBody>
      </p:sp>
      <p:graphicFrame>
        <p:nvGraphicFramePr>
          <p:cNvPr id="4" name="Table 3">
            <a:extLst>
              <a:ext uri="{FF2B5EF4-FFF2-40B4-BE49-F238E27FC236}">
                <a16:creationId xmlns:a16="http://schemas.microsoft.com/office/drawing/2014/main" id="{708D5DE5-C898-4DC4-AF70-8BD05D2C5BE1}"/>
              </a:ext>
            </a:extLst>
          </p:cNvPr>
          <p:cNvGraphicFramePr>
            <a:graphicFrameLocks noGrp="1"/>
          </p:cNvGraphicFramePr>
          <p:nvPr>
            <p:custDataLst>
              <p:tags r:id="rId3"/>
            </p:custDataLst>
            <p:extLst>
              <p:ext uri="{D42A27DB-BD31-4B8C-83A1-F6EECF244321}">
                <p14:modId xmlns:p14="http://schemas.microsoft.com/office/powerpoint/2010/main" val="1352803773"/>
              </p:ext>
            </p:extLst>
          </p:nvPr>
        </p:nvGraphicFramePr>
        <p:xfrm>
          <a:off x="1512582" y="4235223"/>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53727895"/>
                    </a:ext>
                  </a:extLst>
                </a:gridCol>
                <a:gridCol w="4064000">
                  <a:extLst>
                    <a:ext uri="{9D8B030D-6E8A-4147-A177-3AD203B41FA5}">
                      <a16:colId xmlns:a16="http://schemas.microsoft.com/office/drawing/2014/main" val="225200271"/>
                    </a:ext>
                  </a:extLst>
                </a:gridCol>
              </a:tblGrid>
              <a:tr h="370840">
                <a:tc>
                  <a:txBody>
                    <a:bodyPr/>
                    <a:lstStyle/>
                    <a:p>
                      <a:r>
                        <a:rPr lang="fr-CA" dirty="0"/>
                        <a:t>cours</a:t>
                      </a:r>
                    </a:p>
                  </a:txBody>
                  <a:tcPr/>
                </a:tc>
                <a:tc>
                  <a:txBody>
                    <a:bodyPr/>
                    <a:lstStyle/>
                    <a:p>
                      <a:r>
                        <a:rPr lang="fr-CA" dirty="0"/>
                        <a:t>&lt;No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2557896510"/>
                  </a:ext>
                </a:extLst>
              </a:tr>
              <a:tr h="370840">
                <a:tc>
                  <a:txBody>
                    <a:bodyPr/>
                    <a:lstStyle/>
                    <a:p>
                      <a:r>
                        <a:rPr lang="fr-CA" dirty="0"/>
                        <a:t>C#</a:t>
                      </a:r>
                    </a:p>
                  </a:txBody>
                  <a:tcPr/>
                </a:tc>
                <a:tc>
                  <a:txBody>
                    <a:bodyPr/>
                    <a:lstStyle/>
                    <a:p>
                      <a:r>
                        <a:rPr lang="fr-CA" dirty="0"/>
                        <a:t>95</a:t>
                      </a:r>
                    </a:p>
                  </a:txBody>
                  <a:tcPr/>
                </a:tc>
                <a:extLst>
                  <a:ext uri="{0D108BD9-81ED-4DB2-BD59-A6C34878D82A}">
                    <a16:rowId xmlns:a16="http://schemas.microsoft.com/office/drawing/2014/main" val="322311932"/>
                  </a:ext>
                </a:extLst>
              </a:tr>
              <a:tr h="370840">
                <a:tc>
                  <a:txBody>
                    <a:bodyPr/>
                    <a:lstStyle/>
                    <a:p>
                      <a:r>
                        <a:rPr lang="fr-CA" dirty="0"/>
                        <a:t>JAVA</a:t>
                      </a:r>
                    </a:p>
                  </a:txBody>
                  <a:tcPr/>
                </a:tc>
                <a:tc>
                  <a:txBody>
                    <a:bodyPr/>
                    <a:lstStyle/>
                    <a:p>
                      <a:r>
                        <a:rPr lang="fr-CA" dirty="0"/>
                        <a:t>81</a:t>
                      </a:r>
                    </a:p>
                  </a:txBody>
                  <a:tcPr/>
                </a:tc>
                <a:extLst>
                  <a:ext uri="{0D108BD9-81ED-4DB2-BD59-A6C34878D82A}">
                    <a16:rowId xmlns:a16="http://schemas.microsoft.com/office/drawing/2014/main" val="4161578253"/>
                  </a:ext>
                </a:extLst>
              </a:tr>
              <a:tr h="370840">
                <a:tc>
                  <a:txBody>
                    <a:bodyPr/>
                    <a:lstStyle/>
                    <a:p>
                      <a:r>
                        <a:rPr lang="fr-CA" dirty="0"/>
                        <a:t>PHP</a:t>
                      </a:r>
                    </a:p>
                  </a:txBody>
                  <a:tcPr/>
                </a:tc>
                <a:tc>
                  <a:txBody>
                    <a:bodyPr/>
                    <a:lstStyle/>
                    <a:p>
                      <a:r>
                        <a:rPr lang="fr-CA" dirty="0"/>
                        <a:t>76</a:t>
                      </a:r>
                    </a:p>
                  </a:txBody>
                  <a:tcPr/>
                </a:tc>
                <a:extLst>
                  <a:ext uri="{0D108BD9-81ED-4DB2-BD59-A6C34878D82A}">
                    <a16:rowId xmlns:a16="http://schemas.microsoft.com/office/drawing/2014/main" val="1855075275"/>
                  </a:ext>
                </a:extLst>
              </a:tr>
            </a:tbl>
          </a:graphicData>
        </a:graphic>
      </p:graphicFrame>
    </p:spTree>
    <p:extLst>
      <p:ext uri="{BB962C8B-B14F-4D97-AF65-F5344CB8AC3E}">
        <p14:creationId xmlns:p14="http://schemas.microsoft.com/office/powerpoint/2010/main" val="21120026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5D20-5D54-4BC0-B8B5-DEDECCFFD342}"/>
              </a:ext>
            </a:extLst>
          </p:cNvPr>
          <p:cNvSpPr>
            <a:spLocks noGrp="1"/>
          </p:cNvSpPr>
          <p:nvPr>
            <p:ph type="title"/>
            <p:custDataLst>
              <p:tags r:id="rId1"/>
            </p:custDataLst>
          </p:nvPr>
        </p:nvSpPr>
        <p:spPr/>
        <p:txBody>
          <a:bodyPr/>
          <a:lstStyle/>
          <a:p>
            <a:r>
              <a:rPr lang="fr-CA" dirty="0"/>
              <a:t>COUNT</a:t>
            </a:r>
          </a:p>
        </p:txBody>
      </p:sp>
      <p:sp>
        <p:nvSpPr>
          <p:cNvPr id="3" name="Content Placeholder 2">
            <a:extLst>
              <a:ext uri="{FF2B5EF4-FFF2-40B4-BE49-F238E27FC236}">
                <a16:creationId xmlns:a16="http://schemas.microsoft.com/office/drawing/2014/main" id="{5A6F1D0A-6047-4D4D-B5E3-79ABC15A7FD5}"/>
              </a:ext>
            </a:extLst>
          </p:cNvPr>
          <p:cNvSpPr>
            <a:spLocks noGrp="1"/>
          </p:cNvSpPr>
          <p:nvPr>
            <p:ph idx="1"/>
            <p:custDataLst>
              <p:tags r:id="rId2"/>
            </p:custDataLst>
          </p:nvPr>
        </p:nvSpPr>
        <p:spPr/>
        <p:txBody>
          <a:bodyPr/>
          <a:lstStyle/>
          <a:p>
            <a:r>
              <a:rPr lang="fr-CA" dirty="0"/>
              <a:t>La fonction COUNT (compter) indique combien d'éléments font partie du sous-groupe (qui partage la même valeur commune)</a:t>
            </a:r>
          </a:p>
          <a:p>
            <a:r>
              <a:rPr lang="fr-CA" dirty="0"/>
              <a:t>Syntaxe	</a:t>
            </a:r>
          </a:p>
          <a:p>
            <a:pPr marL="457200" lvl="1" indent="0">
              <a:buNone/>
            </a:pPr>
            <a:r>
              <a:rPr lang="en-US" dirty="0"/>
              <a:t>SELECT </a:t>
            </a:r>
            <a:r>
              <a:rPr lang="en-US" dirty="0" err="1"/>
              <a:t>cours</a:t>
            </a:r>
            <a:r>
              <a:rPr lang="en-US" dirty="0"/>
              <a:t>, count(note) FROM </a:t>
            </a:r>
            <a:r>
              <a:rPr lang="en-US" dirty="0" err="1"/>
              <a:t>etudiant</a:t>
            </a:r>
            <a:r>
              <a:rPr lang="en-US" dirty="0"/>
              <a:t>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BED0733E-175C-437F-8027-58D581FF9259}"/>
              </a:ext>
            </a:extLst>
          </p:cNvPr>
          <p:cNvGraphicFramePr>
            <a:graphicFrameLocks noGrp="1"/>
          </p:cNvGraphicFramePr>
          <p:nvPr>
            <p:custDataLst>
              <p:tags r:id="rId3"/>
            </p:custDataLst>
            <p:extLst>
              <p:ext uri="{D42A27DB-BD31-4B8C-83A1-F6EECF244321}">
                <p14:modId xmlns:p14="http://schemas.microsoft.com/office/powerpoint/2010/main" val="33310254"/>
              </p:ext>
            </p:extLst>
          </p:nvPr>
        </p:nvGraphicFramePr>
        <p:xfrm>
          <a:off x="1383930" y="4297367"/>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3</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3</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5</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22138539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4F0CD-4A0D-456F-AA8A-8DDDA66AC590}"/>
              </a:ext>
            </a:extLst>
          </p:cNvPr>
          <p:cNvSpPr>
            <a:spLocks noGrp="1"/>
          </p:cNvSpPr>
          <p:nvPr>
            <p:ph type="title"/>
            <p:custDataLst>
              <p:tags r:id="rId1"/>
            </p:custDataLst>
          </p:nvPr>
        </p:nvSpPr>
        <p:spPr/>
        <p:txBody>
          <a:bodyPr/>
          <a:lstStyle/>
          <a:p>
            <a:r>
              <a:rPr lang="fr-CA" dirty="0"/>
              <a:t>MAX</a:t>
            </a:r>
          </a:p>
        </p:txBody>
      </p:sp>
      <p:sp>
        <p:nvSpPr>
          <p:cNvPr id="3" name="Content Placeholder 2">
            <a:extLst>
              <a:ext uri="{FF2B5EF4-FFF2-40B4-BE49-F238E27FC236}">
                <a16:creationId xmlns:a16="http://schemas.microsoft.com/office/drawing/2014/main" id="{B30995DC-3338-4667-9A1C-32471935ED75}"/>
              </a:ext>
            </a:extLst>
          </p:cNvPr>
          <p:cNvSpPr>
            <a:spLocks noGrp="1"/>
          </p:cNvSpPr>
          <p:nvPr>
            <p:ph idx="1"/>
            <p:custDataLst>
              <p:tags r:id="rId2"/>
            </p:custDataLst>
          </p:nvPr>
        </p:nvSpPr>
        <p:spPr/>
        <p:txBody>
          <a:bodyPr/>
          <a:lstStyle/>
          <a:p>
            <a:r>
              <a:rPr lang="fr-CA" dirty="0"/>
              <a:t>La fonction MAX permet d'indiquer quelle est la valeur la plus élevée dans le sous-groupe</a:t>
            </a:r>
          </a:p>
          <a:p>
            <a:r>
              <a:rPr lang="fr-CA" dirty="0"/>
              <a:t>Syntaxe</a:t>
            </a:r>
          </a:p>
          <a:p>
            <a:pPr marL="0" indent="0">
              <a:buNone/>
            </a:pPr>
            <a:r>
              <a:rPr lang="fr-CA" dirty="0"/>
              <a:t>		</a:t>
            </a:r>
            <a:r>
              <a:rPr lang="en-US" dirty="0"/>
              <a:t>SELECT </a:t>
            </a:r>
            <a:r>
              <a:rPr lang="en-US" dirty="0" err="1"/>
              <a:t>cours</a:t>
            </a:r>
            <a:r>
              <a:rPr lang="en-US" dirty="0"/>
              <a:t>, max(note) FROM </a:t>
            </a:r>
            <a:r>
              <a:rPr lang="en-US" dirty="0" err="1"/>
              <a:t>etudiant</a:t>
            </a:r>
            <a:r>
              <a:rPr lang="en-US" dirty="0"/>
              <a:t>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041B0272-8585-44EC-B497-7BEF1EC4A747}"/>
              </a:ext>
            </a:extLst>
          </p:cNvPr>
          <p:cNvGraphicFramePr>
            <a:graphicFrameLocks noGrp="1"/>
          </p:cNvGraphicFramePr>
          <p:nvPr>
            <p:custDataLst>
              <p:tags r:id="rId3"/>
            </p:custDataLst>
            <p:extLst>
              <p:ext uri="{D42A27DB-BD31-4B8C-83A1-F6EECF244321}">
                <p14:modId xmlns:p14="http://schemas.microsoft.com/office/powerpoint/2010/main" val="2864338086"/>
              </p:ext>
            </p:extLst>
          </p:nvPr>
        </p:nvGraphicFramePr>
        <p:xfrm>
          <a:off x="1284472" y="4392177"/>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100</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87</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83</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22743869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1399E-49E8-4AD7-B6F7-6CEB7E30ABEE}"/>
              </a:ext>
            </a:extLst>
          </p:cNvPr>
          <p:cNvSpPr>
            <a:spLocks noGrp="1"/>
          </p:cNvSpPr>
          <p:nvPr>
            <p:ph type="title"/>
            <p:custDataLst>
              <p:tags r:id="rId1"/>
            </p:custDataLst>
          </p:nvPr>
        </p:nvSpPr>
        <p:spPr/>
        <p:txBody>
          <a:bodyPr/>
          <a:lstStyle/>
          <a:p>
            <a:r>
              <a:rPr lang="fr-CA" dirty="0"/>
              <a:t>MIN</a:t>
            </a:r>
          </a:p>
        </p:txBody>
      </p:sp>
      <p:sp>
        <p:nvSpPr>
          <p:cNvPr id="3" name="Content Placeholder 2">
            <a:extLst>
              <a:ext uri="{FF2B5EF4-FFF2-40B4-BE49-F238E27FC236}">
                <a16:creationId xmlns:a16="http://schemas.microsoft.com/office/drawing/2014/main" id="{462BF6E3-247C-4705-85B4-1C86E1B30939}"/>
              </a:ext>
            </a:extLst>
          </p:cNvPr>
          <p:cNvSpPr>
            <a:spLocks noGrp="1"/>
          </p:cNvSpPr>
          <p:nvPr>
            <p:ph idx="1"/>
            <p:custDataLst>
              <p:tags r:id="rId2"/>
            </p:custDataLst>
          </p:nvPr>
        </p:nvSpPr>
        <p:spPr/>
        <p:txBody>
          <a:bodyPr/>
          <a:lstStyle/>
          <a:p>
            <a:r>
              <a:rPr lang="fr-CA" dirty="0"/>
              <a:t>La fonction MIN est l'inverse de la fonction MAX, elle indique la valeur la plus petite de chaque sous-groupe.</a:t>
            </a:r>
          </a:p>
          <a:p>
            <a:r>
              <a:rPr lang="fr-CA" dirty="0"/>
              <a:t>Syntaxe</a:t>
            </a:r>
          </a:p>
          <a:p>
            <a:pPr marL="0" indent="0">
              <a:buNone/>
            </a:pPr>
            <a:r>
              <a:rPr lang="fr-CA" dirty="0"/>
              <a:t>		</a:t>
            </a:r>
            <a:r>
              <a:rPr lang="en-US" dirty="0"/>
              <a:t>SELECT </a:t>
            </a:r>
            <a:r>
              <a:rPr lang="en-US" dirty="0" err="1"/>
              <a:t>cours</a:t>
            </a:r>
            <a:r>
              <a:rPr lang="en-US" dirty="0"/>
              <a:t>, min(note) FROM </a:t>
            </a:r>
            <a:r>
              <a:rPr lang="en-US" dirty="0" err="1"/>
              <a:t>etudiant</a:t>
            </a:r>
            <a:r>
              <a:rPr lang="en-US" dirty="0"/>
              <a:t> GROUP BY </a:t>
            </a:r>
            <a:r>
              <a:rPr lang="en-US" dirty="0" err="1"/>
              <a:t>cours</a:t>
            </a:r>
            <a:r>
              <a:rPr lang="en-US" dirty="0"/>
              <a:t>;</a:t>
            </a:r>
            <a:endParaRPr lang="fr-CA" dirty="0"/>
          </a:p>
          <a:p>
            <a:endParaRPr lang="fr-CA" dirty="0"/>
          </a:p>
        </p:txBody>
      </p:sp>
      <p:graphicFrame>
        <p:nvGraphicFramePr>
          <p:cNvPr id="4" name="Table 3">
            <a:extLst>
              <a:ext uri="{FF2B5EF4-FFF2-40B4-BE49-F238E27FC236}">
                <a16:creationId xmlns:a16="http://schemas.microsoft.com/office/drawing/2014/main" id="{E58670CB-6E40-49D3-8921-AACA9352465C}"/>
              </a:ext>
            </a:extLst>
          </p:cNvPr>
          <p:cNvGraphicFramePr>
            <a:graphicFrameLocks noGrp="1"/>
          </p:cNvGraphicFramePr>
          <p:nvPr>
            <p:custDataLst>
              <p:tags r:id="rId3"/>
            </p:custDataLst>
            <p:extLst>
              <p:ext uri="{D42A27DB-BD31-4B8C-83A1-F6EECF244321}">
                <p14:modId xmlns:p14="http://schemas.microsoft.com/office/powerpoint/2010/main" val="1920758184"/>
              </p:ext>
            </p:extLst>
          </p:nvPr>
        </p:nvGraphicFramePr>
        <p:xfrm>
          <a:off x="1373249" y="4150658"/>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90</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78</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60</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4047597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CE11-D2B0-473C-AD3C-DFAF9A18D2FD}"/>
              </a:ext>
            </a:extLst>
          </p:cNvPr>
          <p:cNvSpPr>
            <a:spLocks noGrp="1"/>
          </p:cNvSpPr>
          <p:nvPr>
            <p:ph type="title"/>
            <p:custDataLst>
              <p:tags r:id="rId1"/>
            </p:custDataLst>
          </p:nvPr>
        </p:nvSpPr>
        <p:spPr/>
        <p:txBody>
          <a:bodyPr/>
          <a:lstStyle/>
          <a:p>
            <a:r>
              <a:rPr lang="fr-CA" dirty="0"/>
              <a:t>SUM</a:t>
            </a:r>
          </a:p>
        </p:txBody>
      </p:sp>
      <p:sp>
        <p:nvSpPr>
          <p:cNvPr id="3" name="Content Placeholder 2">
            <a:extLst>
              <a:ext uri="{FF2B5EF4-FFF2-40B4-BE49-F238E27FC236}">
                <a16:creationId xmlns:a16="http://schemas.microsoft.com/office/drawing/2014/main" id="{3F8D1A11-10DD-4B11-99D1-E71FF6818493}"/>
              </a:ext>
            </a:extLst>
          </p:cNvPr>
          <p:cNvSpPr>
            <a:spLocks noGrp="1"/>
          </p:cNvSpPr>
          <p:nvPr>
            <p:ph idx="1"/>
            <p:custDataLst>
              <p:tags r:id="rId2"/>
            </p:custDataLst>
          </p:nvPr>
        </p:nvSpPr>
        <p:spPr/>
        <p:txBody>
          <a:bodyPr/>
          <a:lstStyle/>
          <a:p>
            <a:r>
              <a:rPr lang="fr-CA" dirty="0"/>
              <a:t>La fonction SUM (Somme) permet d'obtenir la somme de toutes les valeurs d'un sous-groupe.</a:t>
            </a:r>
          </a:p>
          <a:p>
            <a:r>
              <a:rPr lang="fr-CA" dirty="0"/>
              <a:t>Syntaxe</a:t>
            </a:r>
          </a:p>
          <a:p>
            <a:pPr marL="0" indent="0">
              <a:buNone/>
            </a:pPr>
            <a:r>
              <a:rPr lang="fr-CA" dirty="0"/>
              <a:t>		</a:t>
            </a:r>
            <a:r>
              <a:rPr lang="en-US" dirty="0"/>
              <a:t>SELECT </a:t>
            </a:r>
            <a:r>
              <a:rPr lang="en-US" dirty="0" err="1"/>
              <a:t>cours</a:t>
            </a:r>
            <a:r>
              <a:rPr lang="en-US" dirty="0"/>
              <a:t>, SUM(note) FROM </a:t>
            </a:r>
            <a:r>
              <a:rPr lang="en-US" dirty="0" err="1"/>
              <a:t>etudiant</a:t>
            </a:r>
            <a:r>
              <a:rPr lang="en-US" dirty="0"/>
              <a:t> GROUP BY </a:t>
            </a:r>
            <a:r>
              <a:rPr lang="en-US" dirty="0" err="1"/>
              <a:t>cours</a:t>
            </a:r>
            <a:r>
              <a:rPr lang="en-US" dirty="0"/>
              <a:t>;</a:t>
            </a:r>
          </a:p>
          <a:p>
            <a:pPr marL="0" indent="0">
              <a:buNone/>
            </a:pPr>
            <a:endParaRPr lang="fr-CA" dirty="0"/>
          </a:p>
        </p:txBody>
      </p:sp>
      <p:graphicFrame>
        <p:nvGraphicFramePr>
          <p:cNvPr id="4" name="Table 3">
            <a:extLst>
              <a:ext uri="{FF2B5EF4-FFF2-40B4-BE49-F238E27FC236}">
                <a16:creationId xmlns:a16="http://schemas.microsoft.com/office/drawing/2014/main" id="{91E28BBE-454A-4C68-828C-0615215331DC}"/>
              </a:ext>
            </a:extLst>
          </p:cNvPr>
          <p:cNvGraphicFramePr>
            <a:graphicFrameLocks noGrp="1"/>
          </p:cNvGraphicFramePr>
          <p:nvPr>
            <p:custDataLst>
              <p:tags r:id="rId3"/>
            </p:custDataLst>
            <p:extLst>
              <p:ext uri="{D42A27DB-BD31-4B8C-83A1-F6EECF244321}">
                <p14:modId xmlns:p14="http://schemas.microsoft.com/office/powerpoint/2010/main" val="1167750599"/>
              </p:ext>
            </p:extLst>
          </p:nvPr>
        </p:nvGraphicFramePr>
        <p:xfrm>
          <a:off x="1373249" y="4150658"/>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285</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245</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380</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10278332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7B1E5-02DA-4549-8B5F-5930E8E5376B}"/>
              </a:ext>
            </a:extLst>
          </p:cNvPr>
          <p:cNvSpPr>
            <a:spLocks noGrp="1"/>
          </p:cNvSpPr>
          <p:nvPr>
            <p:ph type="title"/>
            <p:custDataLst>
              <p:tags r:id="rId1"/>
            </p:custDataLst>
          </p:nvPr>
        </p:nvSpPr>
        <p:spPr/>
        <p:txBody>
          <a:bodyPr/>
          <a:lstStyle/>
          <a:p>
            <a:r>
              <a:rPr lang="fr-CA" dirty="0"/>
              <a:t>VAR</a:t>
            </a:r>
          </a:p>
        </p:txBody>
      </p:sp>
      <p:sp>
        <p:nvSpPr>
          <p:cNvPr id="3" name="Content Placeholder 2">
            <a:extLst>
              <a:ext uri="{FF2B5EF4-FFF2-40B4-BE49-F238E27FC236}">
                <a16:creationId xmlns:a16="http://schemas.microsoft.com/office/drawing/2014/main" id="{DDE11D8B-241C-43DB-8508-CCE4514D1777}"/>
              </a:ext>
            </a:extLst>
          </p:cNvPr>
          <p:cNvSpPr>
            <a:spLocks noGrp="1"/>
          </p:cNvSpPr>
          <p:nvPr>
            <p:ph idx="1"/>
            <p:custDataLst>
              <p:tags r:id="rId2"/>
            </p:custDataLst>
          </p:nvPr>
        </p:nvSpPr>
        <p:spPr/>
        <p:txBody>
          <a:bodyPr/>
          <a:lstStyle/>
          <a:p>
            <a:r>
              <a:rPr lang="fr-CA" dirty="0"/>
              <a:t>La fonction VAR (Variance) permet d'obtenir la variance des valeurs du sous-groupe. C'est-à-dire l'écart moyen entre les valeurs et la moyenne.</a:t>
            </a:r>
          </a:p>
          <a:p>
            <a:r>
              <a:rPr lang="fr-CA" dirty="0"/>
              <a:t>Celle-ci ne sera pas utilisée dans le cours.</a:t>
            </a:r>
          </a:p>
          <a:p>
            <a:r>
              <a:rPr lang="fr-CA" dirty="0"/>
              <a:t>Syntaxe</a:t>
            </a:r>
          </a:p>
          <a:p>
            <a:pPr marL="457200" lvl="1" indent="0">
              <a:buNone/>
            </a:pPr>
            <a:r>
              <a:rPr lang="en-US" dirty="0"/>
              <a:t>	SELECT </a:t>
            </a:r>
            <a:r>
              <a:rPr lang="en-US" dirty="0" err="1"/>
              <a:t>cours</a:t>
            </a:r>
            <a:r>
              <a:rPr lang="en-US" dirty="0"/>
              <a:t>, var(note) FROM </a:t>
            </a:r>
            <a:r>
              <a:rPr lang="en-US" dirty="0" err="1"/>
              <a:t>etudiant</a:t>
            </a:r>
            <a:r>
              <a:rPr lang="en-US" dirty="0"/>
              <a:t>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D39CFD45-4440-4535-AC8A-BD1F572D0A93}"/>
              </a:ext>
            </a:extLst>
          </p:cNvPr>
          <p:cNvGraphicFramePr>
            <a:graphicFrameLocks noGrp="1"/>
          </p:cNvGraphicFramePr>
          <p:nvPr>
            <p:custDataLst>
              <p:tags r:id="rId3"/>
            </p:custDataLst>
            <p:extLst>
              <p:ext uri="{D42A27DB-BD31-4B8C-83A1-F6EECF244321}">
                <p14:modId xmlns:p14="http://schemas.microsoft.com/office/powerpoint/2010/main" val="1395581395"/>
              </p:ext>
            </p:extLst>
          </p:nvPr>
        </p:nvGraphicFramePr>
        <p:xfrm>
          <a:off x="1355494" y="4647808"/>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25</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22.333333333333333339</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89.5</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3011825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6764C-2128-4B8C-966A-8A11E2757453}"/>
              </a:ext>
            </a:extLst>
          </p:cNvPr>
          <p:cNvSpPr>
            <a:spLocks noGrp="1"/>
          </p:cNvSpPr>
          <p:nvPr>
            <p:ph type="title"/>
            <p:custDataLst>
              <p:tags r:id="rId1"/>
            </p:custDataLst>
          </p:nvPr>
        </p:nvSpPr>
        <p:spPr/>
        <p:txBody>
          <a:bodyPr/>
          <a:lstStyle/>
          <a:p>
            <a:r>
              <a:rPr lang="fr-CA" dirty="0"/>
              <a:t>Les conditions: WHERE</a:t>
            </a:r>
          </a:p>
        </p:txBody>
      </p:sp>
      <p:sp>
        <p:nvSpPr>
          <p:cNvPr id="3" name="Content Placeholder 2">
            <a:extLst>
              <a:ext uri="{FF2B5EF4-FFF2-40B4-BE49-F238E27FC236}">
                <a16:creationId xmlns:a16="http://schemas.microsoft.com/office/drawing/2014/main" id="{9DB6725B-AD68-4D0A-8889-E33E033ABD00}"/>
              </a:ext>
            </a:extLst>
          </p:cNvPr>
          <p:cNvSpPr>
            <a:spLocks noGrp="1"/>
          </p:cNvSpPr>
          <p:nvPr>
            <p:ph idx="1"/>
            <p:custDataLst>
              <p:tags r:id="rId2"/>
            </p:custDataLst>
          </p:nvPr>
        </p:nvSpPr>
        <p:spPr>
          <a:xfrm>
            <a:off x="1103312" y="2052918"/>
            <a:ext cx="10499803" cy="4195481"/>
          </a:xfrm>
        </p:spPr>
        <p:txBody>
          <a:bodyPr/>
          <a:lstStyle/>
          <a:p>
            <a:r>
              <a:rPr lang="fr-CA" dirty="0"/>
              <a:t>Il est possible d'ajouter des conditions pour exclure des tuples d'un groupe. Disons que nous ne voulons que la moyenne de ceux qui ont eu plus de 80%.</a:t>
            </a:r>
          </a:p>
          <a:p>
            <a:endParaRPr lang="fr-CA" dirty="0"/>
          </a:p>
          <a:p>
            <a:r>
              <a:rPr lang="fr-CA" dirty="0"/>
              <a:t>Syntaxe</a:t>
            </a:r>
          </a:p>
          <a:p>
            <a:pPr marL="0" indent="0">
              <a:buNone/>
            </a:pPr>
            <a:r>
              <a:rPr lang="en-US" dirty="0"/>
              <a:t>SELECT </a:t>
            </a:r>
            <a:r>
              <a:rPr lang="en-US" dirty="0" err="1"/>
              <a:t>cours</a:t>
            </a:r>
            <a:r>
              <a:rPr lang="en-US" dirty="0"/>
              <a:t>, avg(note) FROM </a:t>
            </a:r>
            <a:r>
              <a:rPr lang="en-US" dirty="0" err="1"/>
              <a:t>etudiant</a:t>
            </a:r>
            <a:r>
              <a:rPr lang="en-US" dirty="0"/>
              <a:t> WHERE note &gt; 80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537E04AF-7580-4956-A440-062A970D0B36}"/>
              </a:ext>
            </a:extLst>
          </p:cNvPr>
          <p:cNvGraphicFramePr>
            <a:graphicFrameLocks noGrp="1"/>
          </p:cNvGraphicFramePr>
          <p:nvPr>
            <p:custDataLst>
              <p:tags r:id="rId3"/>
            </p:custDataLst>
            <p:extLst>
              <p:ext uri="{D42A27DB-BD31-4B8C-83A1-F6EECF244321}">
                <p14:modId xmlns:p14="http://schemas.microsoft.com/office/powerpoint/2010/main" val="3123290800"/>
              </p:ext>
            </p:extLst>
          </p:nvPr>
        </p:nvGraphicFramePr>
        <p:xfrm>
          <a:off x="1284472" y="4457165"/>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53727895"/>
                    </a:ext>
                  </a:extLst>
                </a:gridCol>
                <a:gridCol w="4064000">
                  <a:extLst>
                    <a:ext uri="{9D8B030D-6E8A-4147-A177-3AD203B41FA5}">
                      <a16:colId xmlns:a16="http://schemas.microsoft.com/office/drawing/2014/main" val="225200271"/>
                    </a:ext>
                  </a:extLst>
                </a:gridCol>
              </a:tblGrid>
              <a:tr h="370840">
                <a:tc>
                  <a:txBody>
                    <a:bodyPr/>
                    <a:lstStyle/>
                    <a:p>
                      <a:r>
                        <a:rPr lang="fr-CA" dirty="0"/>
                        <a:t>cours</a:t>
                      </a:r>
                    </a:p>
                  </a:txBody>
                  <a:tcPr/>
                </a:tc>
                <a:tc>
                  <a:txBody>
                    <a:bodyPr/>
                    <a:lstStyle/>
                    <a:p>
                      <a:r>
                        <a:rPr lang="fr-CA" dirty="0"/>
                        <a:t>&lt;No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2557896510"/>
                  </a:ext>
                </a:extLst>
              </a:tr>
              <a:tr h="370840">
                <a:tc>
                  <a:txBody>
                    <a:bodyPr/>
                    <a:lstStyle/>
                    <a:p>
                      <a:r>
                        <a:rPr lang="fr-CA" dirty="0"/>
                        <a:t>C#</a:t>
                      </a:r>
                    </a:p>
                  </a:txBody>
                  <a:tcPr/>
                </a:tc>
                <a:tc>
                  <a:txBody>
                    <a:bodyPr/>
                    <a:lstStyle/>
                    <a:p>
                      <a:r>
                        <a:rPr lang="fr-CA" dirty="0"/>
                        <a:t>95 (était 95 avant)</a:t>
                      </a:r>
                    </a:p>
                  </a:txBody>
                  <a:tcPr/>
                </a:tc>
                <a:extLst>
                  <a:ext uri="{0D108BD9-81ED-4DB2-BD59-A6C34878D82A}">
                    <a16:rowId xmlns:a16="http://schemas.microsoft.com/office/drawing/2014/main" val="322311932"/>
                  </a:ext>
                </a:extLst>
              </a:tr>
              <a:tr h="370840">
                <a:tc>
                  <a:txBody>
                    <a:bodyPr/>
                    <a:lstStyle/>
                    <a:p>
                      <a:r>
                        <a:rPr lang="fr-CA" dirty="0"/>
                        <a:t>JAVA</a:t>
                      </a:r>
                    </a:p>
                  </a:txBody>
                  <a:tcPr/>
                </a:tc>
                <a:tc>
                  <a:txBody>
                    <a:bodyPr/>
                    <a:lstStyle/>
                    <a:p>
                      <a:r>
                        <a:rPr lang="fr-CA" dirty="0"/>
                        <a:t>87 (était 81 avant)</a:t>
                      </a:r>
                    </a:p>
                  </a:txBody>
                  <a:tcPr/>
                </a:tc>
                <a:extLst>
                  <a:ext uri="{0D108BD9-81ED-4DB2-BD59-A6C34878D82A}">
                    <a16:rowId xmlns:a16="http://schemas.microsoft.com/office/drawing/2014/main" val="4161578253"/>
                  </a:ext>
                </a:extLst>
              </a:tr>
              <a:tr h="370840">
                <a:tc>
                  <a:txBody>
                    <a:bodyPr/>
                    <a:lstStyle/>
                    <a:p>
                      <a:r>
                        <a:rPr lang="fr-CA" dirty="0"/>
                        <a:t>PHP</a:t>
                      </a:r>
                    </a:p>
                  </a:txBody>
                  <a:tcPr/>
                </a:tc>
                <a:tc>
                  <a:txBody>
                    <a:bodyPr/>
                    <a:lstStyle/>
                    <a:p>
                      <a:r>
                        <a:rPr lang="fr-CA" dirty="0"/>
                        <a:t>82 (était 76 avant)</a:t>
                      </a:r>
                    </a:p>
                  </a:txBody>
                  <a:tcPr/>
                </a:tc>
                <a:extLst>
                  <a:ext uri="{0D108BD9-81ED-4DB2-BD59-A6C34878D82A}">
                    <a16:rowId xmlns:a16="http://schemas.microsoft.com/office/drawing/2014/main" val="1855075275"/>
                  </a:ext>
                </a:extLst>
              </a:tr>
            </a:tbl>
          </a:graphicData>
        </a:graphic>
      </p:graphicFrame>
    </p:spTree>
    <p:extLst>
      <p:ext uri="{BB962C8B-B14F-4D97-AF65-F5344CB8AC3E}">
        <p14:creationId xmlns:p14="http://schemas.microsoft.com/office/powerpoint/2010/main" val="24314686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BB24-51DA-4E26-99B8-D9822B8A6600}"/>
              </a:ext>
            </a:extLst>
          </p:cNvPr>
          <p:cNvSpPr>
            <a:spLocks noGrp="1"/>
          </p:cNvSpPr>
          <p:nvPr>
            <p:ph type="title"/>
            <p:custDataLst>
              <p:tags r:id="rId1"/>
            </p:custDataLst>
          </p:nvPr>
        </p:nvSpPr>
        <p:spPr/>
        <p:txBody>
          <a:bodyPr/>
          <a:lstStyle/>
          <a:p>
            <a:r>
              <a:rPr lang="fr-CA" dirty="0"/>
              <a:t>Les conditions: HAVING</a:t>
            </a:r>
          </a:p>
        </p:txBody>
      </p:sp>
      <p:sp>
        <p:nvSpPr>
          <p:cNvPr id="3" name="Content Placeholder 2">
            <a:extLst>
              <a:ext uri="{FF2B5EF4-FFF2-40B4-BE49-F238E27FC236}">
                <a16:creationId xmlns:a16="http://schemas.microsoft.com/office/drawing/2014/main" id="{732171E7-6BE2-4645-838E-347CF017BE22}"/>
              </a:ext>
            </a:extLst>
          </p:cNvPr>
          <p:cNvSpPr>
            <a:spLocks noGrp="1"/>
          </p:cNvSpPr>
          <p:nvPr>
            <p:ph idx="1"/>
            <p:custDataLst>
              <p:tags r:id="rId2"/>
            </p:custDataLst>
          </p:nvPr>
        </p:nvSpPr>
        <p:spPr>
          <a:xfrm>
            <a:off x="1103312" y="2052918"/>
            <a:ext cx="10535313" cy="4195481"/>
          </a:xfrm>
        </p:spPr>
        <p:txBody>
          <a:bodyPr/>
          <a:lstStyle/>
          <a:p>
            <a:r>
              <a:rPr lang="fr-CA" dirty="0"/>
              <a:t>Il est également possible d'ajouter des conditions qui filtrent sur le résultat d'une fonction d'agrégation en utilisant HAVING.</a:t>
            </a:r>
          </a:p>
          <a:p>
            <a:endParaRPr lang="fr-CA" dirty="0"/>
          </a:p>
          <a:p>
            <a:r>
              <a:rPr lang="fr-CA" dirty="0"/>
              <a:t>Syntaxe</a:t>
            </a:r>
          </a:p>
          <a:p>
            <a:pPr marL="0" indent="0">
              <a:buNone/>
            </a:pPr>
            <a:r>
              <a:rPr lang="en-US" dirty="0"/>
              <a:t>SELECT </a:t>
            </a:r>
            <a:r>
              <a:rPr lang="en-US" dirty="0" err="1"/>
              <a:t>cours</a:t>
            </a:r>
            <a:r>
              <a:rPr lang="en-US" dirty="0"/>
              <a:t>, avg(note) FROM </a:t>
            </a:r>
            <a:r>
              <a:rPr lang="en-US" dirty="0" err="1"/>
              <a:t>etudiant</a:t>
            </a:r>
            <a:r>
              <a:rPr lang="en-US" dirty="0"/>
              <a:t> GROUP BY </a:t>
            </a:r>
            <a:r>
              <a:rPr lang="en-US" dirty="0" err="1"/>
              <a:t>cours</a:t>
            </a:r>
            <a:r>
              <a:rPr lang="en-US" dirty="0"/>
              <a:t>  HAVING avg(note) &gt; 80;</a:t>
            </a:r>
            <a:endParaRPr lang="fr-CA" dirty="0"/>
          </a:p>
          <a:p>
            <a:pPr marL="0" indent="0">
              <a:buNone/>
            </a:pPr>
            <a:endParaRPr lang="fr-CA" dirty="0"/>
          </a:p>
        </p:txBody>
      </p:sp>
      <p:graphicFrame>
        <p:nvGraphicFramePr>
          <p:cNvPr id="4" name="Table 3">
            <a:extLst>
              <a:ext uri="{FF2B5EF4-FFF2-40B4-BE49-F238E27FC236}">
                <a16:creationId xmlns:a16="http://schemas.microsoft.com/office/drawing/2014/main" id="{46DF3A55-EE67-4240-8641-1AAA28287496}"/>
              </a:ext>
            </a:extLst>
          </p:cNvPr>
          <p:cNvGraphicFramePr>
            <a:graphicFrameLocks noGrp="1"/>
          </p:cNvGraphicFramePr>
          <p:nvPr>
            <p:custDataLst>
              <p:tags r:id="rId3"/>
            </p:custDataLst>
            <p:extLst>
              <p:ext uri="{D42A27DB-BD31-4B8C-83A1-F6EECF244321}">
                <p14:modId xmlns:p14="http://schemas.microsoft.com/office/powerpoint/2010/main" val="3086828231"/>
              </p:ext>
            </p:extLst>
          </p:nvPr>
        </p:nvGraphicFramePr>
        <p:xfrm>
          <a:off x="1284472" y="4457165"/>
          <a:ext cx="8128000" cy="1112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53727895"/>
                    </a:ext>
                  </a:extLst>
                </a:gridCol>
                <a:gridCol w="4064000">
                  <a:extLst>
                    <a:ext uri="{9D8B030D-6E8A-4147-A177-3AD203B41FA5}">
                      <a16:colId xmlns:a16="http://schemas.microsoft.com/office/drawing/2014/main" val="225200271"/>
                    </a:ext>
                  </a:extLst>
                </a:gridCol>
              </a:tblGrid>
              <a:tr h="370840">
                <a:tc>
                  <a:txBody>
                    <a:bodyPr/>
                    <a:lstStyle/>
                    <a:p>
                      <a:r>
                        <a:rPr lang="fr-CA" dirty="0"/>
                        <a:t>cours</a:t>
                      </a:r>
                    </a:p>
                  </a:txBody>
                  <a:tcPr/>
                </a:tc>
                <a:tc>
                  <a:txBody>
                    <a:bodyPr/>
                    <a:lstStyle/>
                    <a:p>
                      <a:r>
                        <a:rPr lang="fr-CA" dirty="0"/>
                        <a:t>&lt;No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2557896510"/>
                  </a:ext>
                </a:extLst>
              </a:tr>
              <a:tr h="370840">
                <a:tc>
                  <a:txBody>
                    <a:bodyPr/>
                    <a:lstStyle/>
                    <a:p>
                      <a:r>
                        <a:rPr lang="fr-CA" dirty="0"/>
                        <a:t>C#</a:t>
                      </a:r>
                    </a:p>
                  </a:txBody>
                  <a:tcPr/>
                </a:tc>
                <a:tc>
                  <a:txBody>
                    <a:bodyPr/>
                    <a:lstStyle/>
                    <a:p>
                      <a:r>
                        <a:rPr lang="fr-CA" dirty="0"/>
                        <a:t>95</a:t>
                      </a:r>
                    </a:p>
                  </a:txBody>
                  <a:tcPr/>
                </a:tc>
                <a:extLst>
                  <a:ext uri="{0D108BD9-81ED-4DB2-BD59-A6C34878D82A}">
                    <a16:rowId xmlns:a16="http://schemas.microsoft.com/office/drawing/2014/main" val="322311932"/>
                  </a:ext>
                </a:extLst>
              </a:tr>
              <a:tr h="370840">
                <a:tc>
                  <a:txBody>
                    <a:bodyPr/>
                    <a:lstStyle/>
                    <a:p>
                      <a:r>
                        <a:rPr lang="fr-CA" dirty="0"/>
                        <a:t>JAVA</a:t>
                      </a:r>
                    </a:p>
                  </a:txBody>
                  <a:tcPr/>
                </a:tc>
                <a:tc>
                  <a:txBody>
                    <a:bodyPr/>
                    <a:lstStyle/>
                    <a:p>
                      <a:r>
                        <a:rPr lang="fr-CA" dirty="0"/>
                        <a:t>81</a:t>
                      </a:r>
                    </a:p>
                  </a:txBody>
                  <a:tcPr/>
                </a:tc>
                <a:extLst>
                  <a:ext uri="{0D108BD9-81ED-4DB2-BD59-A6C34878D82A}">
                    <a16:rowId xmlns:a16="http://schemas.microsoft.com/office/drawing/2014/main" val="4161578253"/>
                  </a:ext>
                </a:extLst>
              </a:tr>
            </a:tbl>
          </a:graphicData>
        </a:graphic>
      </p:graphicFrame>
    </p:spTree>
    <p:extLst>
      <p:ext uri="{BB962C8B-B14F-4D97-AF65-F5344CB8AC3E}">
        <p14:creationId xmlns:p14="http://schemas.microsoft.com/office/powerpoint/2010/main" val="1731477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Index &amp; </a:t>
            </a:r>
            <a:r>
              <a:rPr lang="en-US" dirty="0" err="1"/>
              <a:t>fonctions</a:t>
            </a:r>
            <a:r>
              <a:rPr lang="en-US" dirty="0"/>
              <a:t> </a:t>
            </a:r>
            <a:r>
              <a:rPr lang="en-US" dirty="0" err="1"/>
              <a:t>d'agrégation</a:t>
            </a:r>
            <a:endParaRPr lang="en-US" dirty="0"/>
          </a:p>
        </p:txBody>
      </p:sp>
    </p:spTree>
    <p:extLst>
      <p:ext uri="{BB962C8B-B14F-4D97-AF65-F5344CB8AC3E}">
        <p14:creationId xmlns:p14="http://schemas.microsoft.com/office/powerpoint/2010/main" val="37223278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E596C-5C14-4449-BEE4-A91CBF4F4017}"/>
              </a:ext>
            </a:extLst>
          </p:cNvPr>
          <p:cNvSpPr>
            <a:spLocks noGrp="1"/>
          </p:cNvSpPr>
          <p:nvPr>
            <p:ph type="title"/>
            <p:custDataLst>
              <p:tags r:id="rId1"/>
            </p:custDataLst>
          </p:nvPr>
        </p:nvSpPr>
        <p:spPr/>
        <p:txBody>
          <a:bodyPr/>
          <a:lstStyle/>
          <a:p>
            <a:r>
              <a:rPr lang="fr-CA" dirty="0"/>
              <a:t>Les conditions: WHERE + HAVING</a:t>
            </a:r>
          </a:p>
        </p:txBody>
      </p:sp>
      <p:sp>
        <p:nvSpPr>
          <p:cNvPr id="3" name="Content Placeholder 2">
            <a:extLst>
              <a:ext uri="{FF2B5EF4-FFF2-40B4-BE49-F238E27FC236}">
                <a16:creationId xmlns:a16="http://schemas.microsoft.com/office/drawing/2014/main" id="{509745DD-71AC-4451-A5AE-5C59996F39B2}"/>
              </a:ext>
            </a:extLst>
          </p:cNvPr>
          <p:cNvSpPr>
            <a:spLocks noGrp="1"/>
          </p:cNvSpPr>
          <p:nvPr>
            <p:ph idx="1"/>
            <p:custDataLst>
              <p:tags r:id="rId2"/>
            </p:custDataLst>
          </p:nvPr>
        </p:nvSpPr>
        <p:spPr/>
        <p:txBody>
          <a:bodyPr/>
          <a:lstStyle/>
          <a:p>
            <a:r>
              <a:rPr lang="fr-CA" dirty="0"/>
              <a:t>Il est possible d'utiliser WHERE et HAVING dans la même requête.</a:t>
            </a:r>
          </a:p>
          <a:p>
            <a:r>
              <a:rPr lang="fr-CA" dirty="0"/>
              <a:t>Par exemple:</a:t>
            </a:r>
          </a:p>
          <a:p>
            <a:pPr marL="0" indent="0">
              <a:buNone/>
            </a:pPr>
            <a:r>
              <a:rPr lang="en-US" dirty="0"/>
              <a:t>SELECT </a:t>
            </a:r>
            <a:r>
              <a:rPr lang="en-US" dirty="0" err="1"/>
              <a:t>cours</a:t>
            </a:r>
            <a:r>
              <a:rPr lang="en-US" dirty="0"/>
              <a:t> as </a:t>
            </a:r>
            <a:r>
              <a:rPr lang="en-US" dirty="0" err="1"/>
              <a:t>Cours</a:t>
            </a:r>
            <a:r>
              <a:rPr lang="en-US" dirty="0"/>
              <a:t>, avg(note) as </a:t>
            </a:r>
            <a:r>
              <a:rPr lang="en-US" dirty="0" err="1"/>
              <a:t>moyenne</a:t>
            </a:r>
            <a:r>
              <a:rPr lang="en-US" dirty="0"/>
              <a:t> </a:t>
            </a:r>
          </a:p>
          <a:p>
            <a:pPr marL="0" indent="0">
              <a:buNone/>
            </a:pPr>
            <a:r>
              <a:rPr lang="en-US" dirty="0"/>
              <a:t>FROM </a:t>
            </a:r>
            <a:r>
              <a:rPr lang="en-US" dirty="0" err="1"/>
              <a:t>etudiant</a:t>
            </a:r>
            <a:r>
              <a:rPr lang="en-US" dirty="0"/>
              <a:t> </a:t>
            </a:r>
          </a:p>
          <a:p>
            <a:pPr marL="0" indent="0">
              <a:buNone/>
            </a:pPr>
            <a:r>
              <a:rPr lang="en-US" dirty="0"/>
              <a:t>WHERE note &gt; 80 </a:t>
            </a:r>
          </a:p>
          <a:p>
            <a:pPr marL="0" indent="0">
              <a:buNone/>
            </a:pPr>
            <a:r>
              <a:rPr lang="en-US" dirty="0"/>
              <a:t>GROUP BY </a:t>
            </a:r>
            <a:r>
              <a:rPr lang="en-US" dirty="0" err="1"/>
              <a:t>cours</a:t>
            </a:r>
            <a:r>
              <a:rPr lang="en-US" dirty="0"/>
              <a:t> </a:t>
            </a:r>
          </a:p>
          <a:p>
            <a:pPr marL="0" indent="0">
              <a:buNone/>
            </a:pPr>
            <a:r>
              <a:rPr lang="en-US" dirty="0"/>
              <a:t>HAVING avg(note)&gt;90;</a:t>
            </a:r>
          </a:p>
          <a:p>
            <a:pPr marL="0" indent="0">
              <a:buNone/>
            </a:pPr>
            <a:endParaRPr lang="en-US" dirty="0"/>
          </a:p>
          <a:p>
            <a:r>
              <a:rPr lang="en-US" dirty="0"/>
              <a:t>Il </a:t>
            </a:r>
            <a:r>
              <a:rPr lang="en-US" dirty="0" err="1"/>
              <a:t>est</a:t>
            </a:r>
            <a:r>
              <a:rPr lang="en-US" dirty="0"/>
              <a:t> important de </a:t>
            </a:r>
            <a:r>
              <a:rPr lang="en-US" dirty="0" err="1"/>
              <a:t>noter</a:t>
            </a:r>
            <a:r>
              <a:rPr lang="en-US" dirty="0"/>
              <a:t> que WHERE </a:t>
            </a:r>
            <a:r>
              <a:rPr lang="en-US" dirty="0" err="1"/>
              <a:t>est</a:t>
            </a:r>
            <a:r>
              <a:rPr lang="en-US" dirty="0"/>
              <a:t> executer </a:t>
            </a:r>
            <a:r>
              <a:rPr lang="en-US" u="sng" dirty="0" err="1"/>
              <a:t>avant</a:t>
            </a:r>
            <a:r>
              <a:rPr lang="en-US" dirty="0"/>
              <a:t> HAVING.</a:t>
            </a:r>
          </a:p>
          <a:p>
            <a:pPr marL="0" indent="0">
              <a:buNone/>
            </a:pPr>
            <a:endParaRPr lang="fr-CA" dirty="0"/>
          </a:p>
        </p:txBody>
      </p:sp>
    </p:spTree>
    <p:extLst>
      <p:ext uri="{BB962C8B-B14F-4D97-AF65-F5344CB8AC3E}">
        <p14:creationId xmlns:p14="http://schemas.microsoft.com/office/powerpoint/2010/main" val="7081182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nous couvrirons la création de contraintes d’intégrité des données qui permettent de s’assurer que les données créées et modifiées respectent un certain nombre </a:t>
            </a:r>
            <a:r>
              <a:rPr lang="fr-CA"/>
              <a:t>de règles.</a:t>
            </a:r>
            <a:endParaRPr lang="fr-CA" dirty="0"/>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dirty="0"/>
              <a:t>Les stratégies d'indexation sont essentielles à la performance d'une base de données.</a:t>
            </a:r>
          </a:p>
          <a:p>
            <a:pPr lvl="1"/>
            <a:r>
              <a:rPr lang="fr-CA" dirty="0"/>
              <a:t>Elles permettent d'accélérer les opérations de lecture, en ayant comme inconvénients de ralentir les opérations d'écriture et de consommer de l'espace.</a:t>
            </a:r>
          </a:p>
          <a:p>
            <a:pPr lvl="1"/>
            <a:endParaRPr lang="fr-CA" dirty="0"/>
          </a:p>
          <a:p>
            <a:pPr lvl="1"/>
            <a:r>
              <a:rPr lang="fr-CA" dirty="0"/>
              <a:t>Les fonctions d'agrégation permettent d'obtenir des informations agrégées d'ensemble de données qui possèdent une caractéristique commune.</a:t>
            </a:r>
          </a:p>
          <a:p>
            <a:pPr lvl="1"/>
            <a:r>
              <a:rPr lang="fr-CA" dirty="0"/>
              <a:t>Ces fonctions sont entre autres: la moyenne, le décompte, le maximum, le minimum, la somme et la variance des valeurs.</a:t>
            </a:r>
          </a:p>
        </p:txBody>
      </p:sp>
    </p:spTree>
    <p:extLst>
      <p:ext uri="{BB962C8B-B14F-4D97-AF65-F5344CB8AC3E}">
        <p14:creationId xmlns:p14="http://schemas.microsoft.com/office/powerpoint/2010/main" val="9269875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dirty="0">
                <a:hlinkClick r:id="rId4"/>
              </a:rPr>
              <a:t>http://www.sqlservertutorial.net/sql-server-aggregate-functions/</a:t>
            </a:r>
            <a:endParaRPr lang="fr-CA" dirty="0"/>
          </a:p>
          <a:p>
            <a:r>
              <a:rPr lang="fr-CA" dirty="0">
                <a:hlinkClick r:id="rId5"/>
              </a:rPr>
              <a:t>https://stackoverflow.com/questions/1251636/what-do-clustered-and-non-clustered-index-actually-mean</a:t>
            </a:r>
            <a:endParaRPr lang="fr-CA" dirty="0"/>
          </a:p>
          <a:p>
            <a:r>
              <a:rPr lang="fr-CA" dirty="0">
                <a:hlinkClick r:id="rId6"/>
              </a:rPr>
              <a:t>https://www.sqlshack.com/what-is-the-difference-between-clustered-and-non-clustered-indexes-in-sql-server/</a:t>
            </a:r>
            <a:endParaRPr lang="fr-CA" dirty="0"/>
          </a:p>
          <a:p>
            <a:r>
              <a:rPr lang="fr-CA" dirty="0">
                <a:hlinkClick r:id="rId7"/>
              </a:rPr>
              <a:t>https://docs.microsoft.com/en-us/sql/t-sql/statements/create-index-transact-sql?view=sql-server-2017</a:t>
            </a:r>
            <a:endParaRPr lang="fr-CA" dirty="0"/>
          </a:p>
          <a:p>
            <a:r>
              <a:rPr lang="fr-CA" dirty="0">
                <a:hlinkClick r:id="rId6"/>
              </a:rPr>
              <a:t>https://www.sqlshack.com/what-is-the-difference-between-clustered-and-non-clustered-indexes-in-sql-server/</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7F4-95FD-4DB0-8AC4-A9BD04206CA8}"/>
              </a:ext>
            </a:extLst>
          </p:cNvPr>
          <p:cNvSpPr>
            <a:spLocks noGrp="1"/>
          </p:cNvSpPr>
          <p:nvPr>
            <p:ph type="title"/>
            <p:custDataLst>
              <p:tags r:id="rId1"/>
            </p:custDataLst>
          </p:nvPr>
        </p:nvSpPr>
        <p:spPr/>
        <p:txBody>
          <a:bodyPr/>
          <a:lstStyle/>
          <a:p>
            <a:r>
              <a:rPr lang="fr-CA" dirty="0"/>
              <a:t>Introduction</a:t>
            </a:r>
          </a:p>
        </p:txBody>
      </p:sp>
      <p:sp>
        <p:nvSpPr>
          <p:cNvPr id="3" name="Content Placeholder 2">
            <a:extLst>
              <a:ext uri="{FF2B5EF4-FFF2-40B4-BE49-F238E27FC236}">
                <a16:creationId xmlns:a16="http://schemas.microsoft.com/office/drawing/2014/main" id="{A6E50B6D-AF72-4F89-BCA4-4420AB1F59C8}"/>
              </a:ext>
            </a:extLst>
          </p:cNvPr>
          <p:cNvSpPr>
            <a:spLocks noGrp="1"/>
          </p:cNvSpPr>
          <p:nvPr>
            <p:ph idx="1"/>
            <p:custDataLst>
              <p:tags r:id="rId2"/>
            </p:custDataLst>
          </p:nvPr>
        </p:nvSpPr>
        <p:spPr/>
        <p:txBody>
          <a:bodyPr/>
          <a:lstStyle/>
          <a:p>
            <a:r>
              <a:rPr lang="fr-CA" dirty="0"/>
              <a:t>Jusqu'ici, nous avons vu comment effectuer des opérations sur une base de données et extraire de l'information selon </a:t>
            </a:r>
            <a:r>
              <a:rPr lang="fr-CA"/>
              <a:t>différentes conditions </a:t>
            </a:r>
            <a:r>
              <a:rPr lang="fr-CA" dirty="0"/>
              <a:t>(&lt;, &gt;, &lt;&gt;, like, in, etc.)</a:t>
            </a:r>
          </a:p>
          <a:p>
            <a:endParaRPr lang="fr-CA" dirty="0"/>
          </a:p>
          <a:p>
            <a:r>
              <a:rPr lang="fr-CA" dirty="0"/>
              <a:t>Nous avons également parlé brièvement des soucis de performance qui peuvent s'occasionner lorsque le volume de données prend de l'ampleur.</a:t>
            </a:r>
          </a:p>
        </p:txBody>
      </p:sp>
    </p:spTree>
    <p:extLst>
      <p:ext uri="{BB962C8B-B14F-4D97-AF65-F5344CB8AC3E}">
        <p14:creationId xmlns:p14="http://schemas.microsoft.com/office/powerpoint/2010/main" val="2455909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7BB6-1C6D-47CD-98C7-4E3CAF52677D}"/>
              </a:ext>
            </a:extLst>
          </p:cNvPr>
          <p:cNvSpPr>
            <a:spLocks noGrp="1"/>
          </p:cNvSpPr>
          <p:nvPr>
            <p:ph type="title"/>
            <p:custDataLst>
              <p:tags r:id="rId1"/>
            </p:custDataLst>
          </p:nvPr>
        </p:nvSpPr>
        <p:spPr/>
        <p:txBody>
          <a:bodyPr/>
          <a:lstStyle/>
          <a:p>
            <a:r>
              <a:rPr lang="fr-CA" dirty="0"/>
              <a:t>Introduction</a:t>
            </a:r>
          </a:p>
        </p:txBody>
      </p:sp>
      <p:sp>
        <p:nvSpPr>
          <p:cNvPr id="3" name="Content Placeholder 2">
            <a:extLst>
              <a:ext uri="{FF2B5EF4-FFF2-40B4-BE49-F238E27FC236}">
                <a16:creationId xmlns:a16="http://schemas.microsoft.com/office/drawing/2014/main" id="{BF972D0A-D65C-4D61-9C2E-E87B3224360C}"/>
              </a:ext>
            </a:extLst>
          </p:cNvPr>
          <p:cNvSpPr>
            <a:spLocks noGrp="1"/>
          </p:cNvSpPr>
          <p:nvPr>
            <p:ph idx="1"/>
            <p:custDataLst>
              <p:tags r:id="rId2"/>
            </p:custDataLst>
          </p:nvPr>
        </p:nvSpPr>
        <p:spPr/>
        <p:txBody>
          <a:bodyPr/>
          <a:lstStyle/>
          <a:p>
            <a:r>
              <a:rPr lang="fr-CA" dirty="0"/>
              <a:t>Dans le cours d'aujourd'hui, nous couvrirons deux thèmes qui pousseront ces concepts plus loin:</a:t>
            </a:r>
          </a:p>
          <a:p>
            <a:pPr marL="457200" lvl="1" indent="0">
              <a:buNone/>
            </a:pPr>
            <a:endParaRPr lang="fr-CA" dirty="0"/>
          </a:p>
          <a:p>
            <a:pPr lvl="1"/>
            <a:r>
              <a:rPr lang="fr-CA" dirty="0"/>
              <a:t>Améliorer la performance de lecture avec l'</a:t>
            </a:r>
            <a:r>
              <a:rPr lang="fr-CA" u="sng" dirty="0"/>
              <a:t>indexation</a:t>
            </a:r>
            <a:r>
              <a:rPr lang="fr-CA" dirty="0"/>
              <a:t>.</a:t>
            </a:r>
          </a:p>
          <a:p>
            <a:pPr lvl="1"/>
            <a:endParaRPr lang="fr-CA" dirty="0"/>
          </a:p>
          <a:p>
            <a:pPr lvl="1"/>
            <a:r>
              <a:rPr lang="fr-CA" dirty="0"/>
              <a:t>Les fonctions d'agrégation sur les données lues</a:t>
            </a:r>
          </a:p>
          <a:p>
            <a:endParaRPr lang="fr-CA" dirty="0"/>
          </a:p>
        </p:txBody>
      </p:sp>
    </p:spTree>
    <p:extLst>
      <p:ext uri="{BB962C8B-B14F-4D97-AF65-F5344CB8AC3E}">
        <p14:creationId xmlns:p14="http://schemas.microsoft.com/office/powerpoint/2010/main" val="3672742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Les index</a:t>
            </a:r>
          </a:p>
        </p:txBody>
      </p:sp>
    </p:spTree>
    <p:extLst>
      <p:ext uri="{BB962C8B-B14F-4D97-AF65-F5344CB8AC3E}">
        <p14:creationId xmlns:p14="http://schemas.microsoft.com/office/powerpoint/2010/main" val="2118007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3BE2D-1710-4B7E-A93D-986516893FE3}"/>
              </a:ext>
            </a:extLst>
          </p:cNvPr>
          <p:cNvSpPr>
            <a:spLocks noGrp="1"/>
          </p:cNvSpPr>
          <p:nvPr>
            <p:ph type="title"/>
            <p:custDataLst>
              <p:tags r:id="rId1"/>
            </p:custDataLst>
          </p:nvPr>
        </p:nvSpPr>
        <p:spPr/>
        <p:txBody>
          <a:bodyPr/>
          <a:lstStyle/>
          <a:p>
            <a:r>
              <a:rPr lang="fr-CA" dirty="0"/>
              <a:t>Les index</a:t>
            </a:r>
          </a:p>
        </p:txBody>
      </p:sp>
      <p:sp>
        <p:nvSpPr>
          <p:cNvPr id="3" name="Content Placeholder 2">
            <a:extLst>
              <a:ext uri="{FF2B5EF4-FFF2-40B4-BE49-F238E27FC236}">
                <a16:creationId xmlns:a16="http://schemas.microsoft.com/office/drawing/2014/main" id="{F890A566-2DE2-413E-AAAC-BBA98DC225FE}"/>
              </a:ext>
            </a:extLst>
          </p:cNvPr>
          <p:cNvSpPr>
            <a:spLocks noGrp="1"/>
          </p:cNvSpPr>
          <p:nvPr>
            <p:ph idx="1"/>
            <p:custDataLst>
              <p:tags r:id="rId2"/>
            </p:custDataLst>
          </p:nvPr>
        </p:nvSpPr>
        <p:spPr/>
        <p:txBody>
          <a:bodyPr/>
          <a:lstStyle/>
          <a:p>
            <a:r>
              <a:rPr lang="fr-CA" dirty="0"/>
              <a:t>Les index sont des structures de données qui permettent d'améliorer significativement la performance de lecture de votre base de données.</a:t>
            </a:r>
          </a:p>
          <a:p>
            <a:endParaRPr lang="fr-CA" dirty="0"/>
          </a:p>
          <a:p>
            <a:r>
              <a:rPr lang="fr-CA" dirty="0"/>
              <a:t>Il n'y a pratiquement aucune chance que nous n'ayez pas à utiliser un index dans votre base de données à un certain moment.</a:t>
            </a:r>
          </a:p>
        </p:txBody>
      </p:sp>
    </p:spTree>
    <p:extLst>
      <p:ext uri="{BB962C8B-B14F-4D97-AF65-F5344CB8AC3E}">
        <p14:creationId xmlns:p14="http://schemas.microsoft.com/office/powerpoint/2010/main" val="8952955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1066</TotalTime>
  <Words>2469</Words>
  <Application>Microsoft Office PowerPoint</Application>
  <PresentationFormat>Widescreen</PresentationFormat>
  <Paragraphs>342</Paragraphs>
  <Slides>56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Century Gothic</vt:lpstr>
      <vt:lpstr>Wingdings 3</vt:lpstr>
      <vt:lpstr>Ion</vt:lpstr>
      <vt:lpstr>Index &amp; Fonctions d'agrégations</vt:lpstr>
      <vt:lpstr>Contenu</vt:lpstr>
      <vt:lpstr>Rappel du dernier cours</vt:lpstr>
      <vt:lpstr>Rappel du dernier cours</vt:lpstr>
      <vt:lpstr>Index &amp; fonctions d'agrégation</vt:lpstr>
      <vt:lpstr>Introduction</vt:lpstr>
      <vt:lpstr>Introduction</vt:lpstr>
      <vt:lpstr>Les index</vt:lpstr>
      <vt:lpstr>Les index</vt:lpstr>
      <vt:lpstr>Principes de performance des opérations sur une BD</vt:lpstr>
      <vt:lpstr>Principes de performance des opérations sur une BD</vt:lpstr>
      <vt:lpstr>Utilisation des bases de données</vt:lpstr>
      <vt:lpstr>Problème?</vt:lpstr>
      <vt:lpstr>Solution: Un index!</vt:lpstr>
      <vt:lpstr>Les index</vt:lpstr>
      <vt:lpstr>Avantage et inconvénients</vt:lpstr>
      <vt:lpstr>Structure d'un index</vt:lpstr>
      <vt:lpstr>Type d'index</vt:lpstr>
      <vt:lpstr>Index "Clustered"</vt:lpstr>
      <vt:lpstr>Index "Nonclustered"</vt:lpstr>
      <vt:lpstr>Quels champs indexer?</vt:lpstr>
      <vt:lpstr>Quels champs indexer?</vt:lpstr>
      <vt:lpstr>Quels champs indexer?</vt:lpstr>
      <vt:lpstr>Quels champs indexer?</vt:lpstr>
      <vt:lpstr>Comment créer un index</vt:lpstr>
      <vt:lpstr>Comment créer un index</vt:lpstr>
      <vt:lpstr>Comment créer un index</vt:lpstr>
      <vt:lpstr>Comment créer un index</vt:lpstr>
      <vt:lpstr>Comment créer un index</vt:lpstr>
      <vt:lpstr>Comment créer un index</vt:lpstr>
      <vt:lpstr>Commande SQL pour voir les index</vt:lpstr>
      <vt:lpstr>Interface pour voir les index</vt:lpstr>
      <vt:lpstr>Les fonctions d'agrégation</vt:lpstr>
      <vt:lpstr>Les fonctions d'agrégation</vt:lpstr>
      <vt:lpstr>Les fonctions d'agrégation</vt:lpstr>
      <vt:lpstr>Les fonctions d'agrégation</vt:lpstr>
      <vt:lpstr>Données d'exemple</vt:lpstr>
      <vt:lpstr>Données d'exemple</vt:lpstr>
      <vt:lpstr>Syntaxe</vt:lpstr>
      <vt:lpstr>Syntaxe (Exemple)</vt:lpstr>
      <vt:lpstr>Listes des fonctions d'agrégations</vt:lpstr>
      <vt:lpstr>AVG</vt:lpstr>
      <vt:lpstr>COUNT</vt:lpstr>
      <vt:lpstr>MAX</vt:lpstr>
      <vt:lpstr>MIN</vt:lpstr>
      <vt:lpstr>SUM</vt:lpstr>
      <vt:lpstr>VAR</vt:lpstr>
      <vt:lpstr>Les conditions: WHERE</vt:lpstr>
      <vt:lpstr>Les conditions: HAVING</vt:lpstr>
      <vt:lpstr>Les conditions: WHERE + HAVING</vt:lpstr>
      <vt:lpstr>Prochain cours</vt:lpstr>
      <vt:lpstr>Prochain cours</vt:lpstr>
      <vt:lpstr>Conclusion</vt:lpstr>
      <vt:lpstr>Conclusion</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Alexandre Mageau-Pétrin</cp:lastModifiedBy>
  <cp:revision>206</cp:revision>
  <dcterms:created xsi:type="dcterms:W3CDTF">2019-01-03T23:05:02Z</dcterms:created>
  <dcterms:modified xsi:type="dcterms:W3CDTF">2023-01-18T23:14:44Z</dcterms:modified>
</cp:coreProperties>
</file>