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64" r:id="rId3"/>
    <p:sldId id="366" r:id="rId4"/>
    <p:sldId id="367" r:id="rId5"/>
    <p:sldId id="421" r:id="rId6"/>
    <p:sldId id="422" r:id="rId7"/>
    <p:sldId id="354" r:id="rId8"/>
    <p:sldId id="355" r:id="rId9"/>
    <p:sldId id="413" r:id="rId10"/>
    <p:sldId id="436" r:id="rId11"/>
    <p:sldId id="437" r:id="rId12"/>
    <p:sldId id="415" r:id="rId13"/>
    <p:sldId id="435" r:id="rId14"/>
    <p:sldId id="414" r:id="rId15"/>
    <p:sldId id="424" r:id="rId16"/>
    <p:sldId id="439" r:id="rId17"/>
    <p:sldId id="431" r:id="rId18"/>
    <p:sldId id="434" r:id="rId19"/>
    <p:sldId id="440" r:id="rId20"/>
    <p:sldId id="438" r:id="rId21"/>
    <p:sldId id="441" r:id="rId22"/>
    <p:sldId id="442" r:id="rId23"/>
    <p:sldId id="432" r:id="rId24"/>
    <p:sldId id="433" r:id="rId25"/>
    <p:sldId id="401" r:id="rId26"/>
    <p:sldId id="400" r:id="rId27"/>
    <p:sldId id="399" r:id="rId28"/>
    <p:sldId id="402" r:id="rId29"/>
    <p:sldId id="360" r:id="rId30"/>
    <p:sldId id="361" r:id="rId31"/>
    <p:sldId id="362" r:id="rId32"/>
    <p:sldId id="373" r:id="rId33"/>
    <p:sldId id="379" r:id="rId34"/>
    <p:sldId id="364" r:id="rId35"/>
    <p:sldId id="425" r:id="rId36"/>
    <p:sldId id="427" r:id="rId37"/>
    <p:sldId id="428" r:id="rId38"/>
    <p:sldId id="426" r:id="rId39"/>
    <p:sldId id="429" r:id="rId40"/>
    <p:sldId id="430" r:id="rId41"/>
    <p:sldId id="321" r:id="rId42"/>
    <p:sldId id="322" r:id="rId43"/>
    <p:sldId id="294" r:id="rId44"/>
    <p:sldId id="298" r:id="rId45"/>
    <p:sldId id="323" r:id="rId46"/>
    <p:sldId id="32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2023-01-23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image" Target="../media/image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hyperlink" Target="https://www.w3schools.com/sql/sql_join.asp" TargetMode="External"/><Relationship Id="rId4" Type="http://schemas.openxmlformats.org/officeDocument/2006/relationships/hyperlink" Target="https://docs.microsoft.com/en-us/sql/relational-databases/performance/joins?view=sql-server-2017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 et vues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9F6C3-ECD8-E325-B28D-7D3ADCE2297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Sélection</a:t>
            </a:r>
            <a:r>
              <a:rPr lang="en-CA" dirty="0"/>
              <a:t> de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8F6B9-1166-BAEF-9669-E621631308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Nous </a:t>
            </a:r>
            <a:r>
              <a:rPr lang="en-CA" dirty="0" err="1"/>
              <a:t>avons</a:t>
            </a:r>
            <a:r>
              <a:rPr lang="en-CA" dirty="0"/>
              <a:t> vu </a:t>
            </a:r>
            <a:r>
              <a:rPr lang="en-CA" dirty="0" err="1"/>
              <a:t>qu’une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 SQL de type “SELECT” </a:t>
            </a:r>
            <a:r>
              <a:rPr lang="en-CA" dirty="0" err="1"/>
              <a:t>demande</a:t>
            </a:r>
            <a:r>
              <a:rPr lang="en-CA" dirty="0"/>
              <a:t> de </a:t>
            </a:r>
            <a:r>
              <a:rPr lang="en-CA" dirty="0" err="1"/>
              <a:t>fournir</a:t>
            </a:r>
            <a:r>
              <a:rPr lang="en-CA" dirty="0"/>
              <a:t> le nom de la </a:t>
            </a:r>
            <a:r>
              <a:rPr lang="en-CA" dirty="0" err="1"/>
              <a:t>ou</a:t>
            </a:r>
            <a:r>
              <a:rPr lang="en-CA" dirty="0"/>
              <a:t> les tables qui </a:t>
            </a:r>
            <a:r>
              <a:rPr lang="en-CA" dirty="0" err="1"/>
              <a:t>doivent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utilisées</a:t>
            </a:r>
            <a:r>
              <a:rPr lang="en-CA" dirty="0"/>
              <a:t> dans la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Toutefois</a:t>
            </a:r>
            <a:r>
              <a:rPr lang="en-CA" dirty="0"/>
              <a:t>, il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également</a:t>
            </a:r>
            <a:r>
              <a:rPr lang="en-CA" dirty="0"/>
              <a:t> possible </a:t>
            </a:r>
            <a:r>
              <a:rPr lang="en-CA" dirty="0" err="1"/>
              <a:t>d’utiliser</a:t>
            </a:r>
            <a:r>
              <a:rPr lang="en-CA" dirty="0"/>
              <a:t> le </a:t>
            </a:r>
            <a:r>
              <a:rPr lang="en-CA" dirty="0" err="1"/>
              <a:t>résultat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</a:t>
            </a:r>
            <a:r>
              <a:rPr lang="en-CA" dirty="0" err="1"/>
              <a:t>autre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tant que table.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faire.</a:t>
            </a:r>
          </a:p>
        </p:txBody>
      </p:sp>
    </p:spTree>
    <p:extLst>
      <p:ext uri="{BB962C8B-B14F-4D97-AF65-F5344CB8AC3E}">
        <p14:creationId xmlns:p14="http://schemas.microsoft.com/office/powerpoint/2010/main" val="2190210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9F6C3-ECD8-E325-B28D-7D3ADCE2297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Sélection</a:t>
            </a:r>
            <a:r>
              <a:rPr lang="en-CA" dirty="0"/>
              <a:t> de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8F6B9-1166-BAEF-9669-E621631308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On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utiliser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imbriquée</a:t>
            </a:r>
            <a:r>
              <a:rPr lang="en-CA" dirty="0"/>
              <a:t> à </a:t>
            </a:r>
            <a:r>
              <a:rPr lang="en-CA" dirty="0" err="1"/>
              <a:t>n’importe</a:t>
            </a:r>
            <a:r>
              <a:rPr lang="en-CA" dirty="0"/>
              <a:t> </a:t>
            </a:r>
            <a:r>
              <a:rPr lang="en-CA" dirty="0" err="1"/>
              <a:t>quel</a:t>
            </a:r>
            <a:r>
              <a:rPr lang="en-CA" dirty="0"/>
              <a:t> </a:t>
            </a:r>
            <a:r>
              <a:rPr lang="en-CA" dirty="0" err="1"/>
              <a:t>endroit</a:t>
            </a:r>
            <a:r>
              <a:rPr lang="en-CA" dirty="0"/>
              <a:t> </a:t>
            </a:r>
            <a:r>
              <a:rPr lang="en-CA" dirty="0" err="1"/>
              <a:t>où</a:t>
            </a:r>
            <a:r>
              <a:rPr lang="en-CA" dirty="0"/>
              <a:t> </a:t>
            </a:r>
            <a:r>
              <a:rPr lang="en-CA" dirty="0" err="1"/>
              <a:t>l’on</a:t>
            </a:r>
            <a:r>
              <a:rPr lang="en-CA" dirty="0"/>
              <a:t> </a:t>
            </a:r>
            <a:r>
              <a:rPr lang="en-CA" dirty="0" err="1"/>
              <a:t>retrouverait</a:t>
            </a:r>
            <a:r>
              <a:rPr lang="en-CA" dirty="0"/>
              <a:t> </a:t>
            </a:r>
            <a:r>
              <a:rPr lang="en-CA" dirty="0" err="1"/>
              <a:t>normalement</a:t>
            </a:r>
            <a:r>
              <a:rPr lang="en-CA" dirty="0"/>
              <a:t> le nom </a:t>
            </a:r>
            <a:r>
              <a:rPr lang="en-CA" dirty="0" err="1"/>
              <a:t>d’une</a:t>
            </a:r>
            <a:r>
              <a:rPr lang="en-CA" dirty="0"/>
              <a:t> table.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endParaRPr lang="en-CA" dirty="0"/>
          </a:p>
          <a:p>
            <a:pPr lvl="1"/>
            <a:r>
              <a:rPr lang="en-CA" dirty="0"/>
              <a:t>SELECT &lt;</a:t>
            </a:r>
            <a:r>
              <a:rPr lang="en-CA" dirty="0">
                <a:solidFill>
                  <a:srgbClr val="FFC000"/>
                </a:solidFill>
              </a:rPr>
              <a:t>champs</a:t>
            </a:r>
            <a:r>
              <a:rPr lang="en-CA" dirty="0"/>
              <a:t>&gt; FROM (&lt;</a:t>
            </a:r>
            <a:r>
              <a:rPr lang="en-CA" dirty="0" err="1">
                <a:solidFill>
                  <a:srgbClr val="FFC000"/>
                </a:solidFill>
              </a:rPr>
              <a:t>requête</a:t>
            </a:r>
            <a:r>
              <a:rPr lang="en-CA" dirty="0">
                <a:solidFill>
                  <a:srgbClr val="FFC000"/>
                </a:solidFill>
              </a:rPr>
              <a:t> </a:t>
            </a:r>
            <a:r>
              <a:rPr lang="en-CA" dirty="0" err="1">
                <a:solidFill>
                  <a:srgbClr val="FFC000"/>
                </a:solidFill>
              </a:rPr>
              <a:t>imbriquée</a:t>
            </a:r>
            <a:r>
              <a:rPr lang="en-CA" dirty="0"/>
              <a:t>&gt;) t1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SELECT &lt;</a:t>
            </a:r>
            <a:r>
              <a:rPr lang="en-CA" dirty="0">
                <a:solidFill>
                  <a:srgbClr val="FFC000"/>
                </a:solidFill>
              </a:rPr>
              <a:t>champs</a:t>
            </a:r>
            <a:r>
              <a:rPr lang="en-CA" dirty="0"/>
              <a:t>&gt; FROM (&lt;</a:t>
            </a:r>
            <a:r>
              <a:rPr lang="en-CA" dirty="0" err="1">
                <a:solidFill>
                  <a:srgbClr val="FFC000"/>
                </a:solidFill>
              </a:rPr>
              <a:t>requête</a:t>
            </a:r>
            <a:r>
              <a:rPr lang="en-CA" dirty="0">
                <a:solidFill>
                  <a:srgbClr val="FFC000"/>
                </a:solidFill>
              </a:rPr>
              <a:t> </a:t>
            </a:r>
            <a:r>
              <a:rPr lang="en-CA" dirty="0" err="1">
                <a:solidFill>
                  <a:srgbClr val="FFC000"/>
                </a:solidFill>
              </a:rPr>
              <a:t>imbriquée</a:t>
            </a:r>
            <a:r>
              <a:rPr lang="en-CA" dirty="0"/>
              <a:t>&gt;) t1 JOIN table2 ON t1.id_table2 = table2.id_table2</a:t>
            </a:r>
          </a:p>
          <a:p>
            <a:pPr lvl="1"/>
            <a:endParaRPr lang="en-CA" dirty="0"/>
          </a:p>
          <a:p>
            <a:pPr lvl="1"/>
            <a:r>
              <a:rPr lang="en-CA" dirty="0"/>
              <a:t>Etc.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960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6860-C9F7-4641-9236-6E64FE47DC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Sélection</a:t>
            </a:r>
            <a:r>
              <a:rPr lang="en-CA" dirty="0"/>
              <a:t> de tables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47BDD-2AAE-43C2-BAFC-2EFE9B4EBE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Il </a:t>
            </a:r>
            <a:r>
              <a:rPr lang="en-CA" dirty="0" err="1"/>
              <a:t>est</a:t>
            </a:r>
            <a:r>
              <a:rPr lang="en-CA" dirty="0"/>
              <a:t> possible de </a:t>
            </a:r>
            <a:r>
              <a:rPr lang="en-CA" dirty="0" err="1"/>
              <a:t>générer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table </a:t>
            </a:r>
            <a:r>
              <a:rPr lang="en-CA" dirty="0" err="1"/>
              <a:t>instantanément</a:t>
            </a:r>
            <a:r>
              <a:rPr lang="en-CA" dirty="0"/>
              <a:t> à </a:t>
            </a:r>
            <a:r>
              <a:rPr lang="en-CA" dirty="0" err="1"/>
              <a:t>partir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SELECT table2.n, table2.p</a:t>
            </a:r>
          </a:p>
          <a:p>
            <a:pPr marL="0" indent="0">
              <a:buNone/>
            </a:pPr>
            <a:r>
              <a:rPr lang="en-CA" dirty="0"/>
              <a:t>FROM (SELECT n as nom, p as </a:t>
            </a:r>
            <a:r>
              <a:rPr lang="en-CA" dirty="0" err="1"/>
              <a:t>prenom</a:t>
            </a:r>
            <a:r>
              <a:rPr lang="en-CA" dirty="0"/>
              <a:t> FROM </a:t>
            </a:r>
            <a:r>
              <a:rPr lang="en-CA" dirty="0" err="1"/>
              <a:t>utilisateur</a:t>
            </a:r>
            <a:r>
              <a:rPr lang="en-CA" dirty="0"/>
              <a:t>) table2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88329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6860-C9F7-4641-9236-6E64FE47DC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Sélection</a:t>
            </a:r>
            <a:r>
              <a:rPr lang="en-CA" dirty="0"/>
              <a:t> de tables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47BDD-2AAE-43C2-BAFC-2EFE9B4EBE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Notez</a:t>
            </a:r>
            <a:r>
              <a:rPr lang="en-CA" dirty="0"/>
              <a:t> que les tables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CA" dirty="0" err="1"/>
              <a:t>générées</a:t>
            </a:r>
            <a:r>
              <a:rPr lang="en-CA" dirty="0"/>
              <a:t> par des </a:t>
            </a:r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imbriquées</a:t>
            </a:r>
            <a:r>
              <a:rPr lang="en-CA" dirty="0"/>
              <a:t> </a:t>
            </a:r>
            <a:r>
              <a:rPr lang="en-CA" dirty="0" err="1"/>
              <a:t>doivent</a:t>
            </a:r>
            <a:r>
              <a:rPr lang="en-CA" dirty="0"/>
              <a:t> se faire assigner un alias.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Comme nous le </a:t>
            </a:r>
            <a:r>
              <a:rPr lang="en-CA" dirty="0" err="1"/>
              <a:t>verrons</a:t>
            </a:r>
            <a:r>
              <a:rPr lang="en-CA" dirty="0"/>
              <a:t> dans les </a:t>
            </a:r>
            <a:r>
              <a:rPr lang="en-CA" dirty="0" err="1"/>
              <a:t>prochains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,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stratégie</a:t>
            </a:r>
            <a:r>
              <a:rPr lang="en-CA" dirty="0"/>
              <a:t> de table </a:t>
            </a:r>
            <a:r>
              <a:rPr lang="en-CA" dirty="0" err="1"/>
              <a:t>imbriquée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avoir</a:t>
            </a:r>
            <a:r>
              <a:rPr lang="en-CA" dirty="0"/>
              <a:t> de </a:t>
            </a:r>
            <a:r>
              <a:rPr lang="en-CA" dirty="0" err="1"/>
              <a:t>nombreux</a:t>
            </a:r>
            <a:r>
              <a:rPr lang="en-CA" dirty="0"/>
              <a:t> </a:t>
            </a:r>
            <a:r>
              <a:rPr lang="en-CA" dirty="0" err="1"/>
              <a:t>cas</a:t>
            </a:r>
            <a:r>
              <a:rPr lang="en-CA" dirty="0"/>
              <a:t> </a:t>
            </a:r>
            <a:r>
              <a:rPr lang="en-CA" dirty="0" err="1"/>
              <a:t>d’utilisation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l’on</a:t>
            </a:r>
            <a:r>
              <a:rPr lang="en-CA" dirty="0"/>
              <a:t> </a:t>
            </a:r>
            <a:r>
              <a:rPr lang="en-CA" dirty="0" err="1"/>
              <a:t>souhaite</a:t>
            </a:r>
            <a:r>
              <a:rPr lang="en-CA" dirty="0"/>
              <a:t> transformer </a:t>
            </a:r>
            <a:r>
              <a:rPr lang="en-CA" dirty="0" err="1"/>
              <a:t>l’information</a:t>
            </a:r>
            <a:r>
              <a:rPr lang="en-CA" dirty="0"/>
              <a:t> </a:t>
            </a:r>
            <a:r>
              <a:rPr lang="en-CA" dirty="0" err="1"/>
              <a:t>avant</a:t>
            </a:r>
            <a:r>
              <a:rPr lang="en-CA" dirty="0"/>
              <a:t> de </a:t>
            </a:r>
            <a:r>
              <a:rPr lang="en-CA" dirty="0" err="1"/>
              <a:t>l’utiliser</a:t>
            </a:r>
            <a:r>
              <a:rPr lang="en-CA" dirty="0"/>
              <a:t> dans le cadre de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Passons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autre</a:t>
            </a:r>
            <a:r>
              <a:rPr lang="en-CA" dirty="0"/>
              <a:t> façon </a:t>
            </a:r>
            <a:r>
              <a:rPr lang="en-CA" dirty="0" err="1"/>
              <a:t>d’utiliser</a:t>
            </a:r>
            <a:r>
              <a:rPr lang="en-CA" dirty="0"/>
              <a:t> les </a:t>
            </a:r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imbriquées</a:t>
            </a:r>
            <a:r>
              <a:rPr lang="en-CA" dirty="0"/>
              <a:t>: dans les conditions (WHERE)</a:t>
            </a:r>
          </a:p>
        </p:txBody>
      </p:sp>
    </p:spTree>
    <p:extLst>
      <p:ext uri="{BB962C8B-B14F-4D97-AF65-F5344CB8AC3E}">
        <p14:creationId xmlns:p14="http://schemas.microsoft.com/office/powerpoint/2010/main" val="2279462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CA" dirty="0"/>
              <a:t>Condition (Where)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1817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819C-4B8D-96C7-BD3A-E84BEEFB402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imbriquées</a:t>
            </a:r>
            <a:r>
              <a:rPr lang="en-CA" dirty="0"/>
              <a:t> dans les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8F40E-66D3-61C9-5850-1B4D161BF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Les </a:t>
            </a:r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imbriquées</a:t>
            </a:r>
            <a:r>
              <a:rPr lang="en-CA" dirty="0"/>
              <a:t>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utilisées</a:t>
            </a:r>
            <a:r>
              <a:rPr lang="en-CA" dirty="0"/>
              <a:t> dans </a:t>
            </a:r>
            <a:r>
              <a:rPr lang="en-CA" dirty="0" err="1"/>
              <a:t>une</a:t>
            </a:r>
            <a:r>
              <a:rPr lang="en-CA" dirty="0"/>
              <a:t> condition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servir</a:t>
            </a:r>
            <a:r>
              <a:rPr lang="en-CA" dirty="0"/>
              <a:t> </a:t>
            </a:r>
            <a:r>
              <a:rPr lang="en-CA" dirty="0" err="1"/>
              <a:t>d’opérande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, nous </a:t>
            </a:r>
            <a:r>
              <a:rPr lang="en-CA" dirty="0" err="1"/>
              <a:t>pourrions</a:t>
            </a:r>
            <a:r>
              <a:rPr lang="en-CA" dirty="0"/>
              <a:t> </a:t>
            </a:r>
            <a:r>
              <a:rPr lang="en-CA" dirty="0" err="1"/>
              <a:t>remplacer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SELECT * FROM client WHERE </a:t>
            </a:r>
            <a:r>
              <a:rPr lang="en-CA" dirty="0" err="1"/>
              <a:t>code_credit</a:t>
            </a:r>
            <a:r>
              <a:rPr lang="en-CA" dirty="0"/>
              <a:t> &gt; 700</a:t>
            </a:r>
          </a:p>
          <a:p>
            <a:pPr lvl="1"/>
            <a:r>
              <a:rPr lang="en-CA" dirty="0"/>
              <a:t>Par</a:t>
            </a:r>
          </a:p>
          <a:p>
            <a:pPr lvl="1"/>
            <a:r>
              <a:rPr lang="en-CA" dirty="0"/>
              <a:t>SELECT * FROM client WHERE </a:t>
            </a:r>
            <a:r>
              <a:rPr lang="en-CA" dirty="0" err="1"/>
              <a:t>code_credit</a:t>
            </a:r>
            <a:r>
              <a:rPr lang="en-CA" dirty="0"/>
              <a:t> &gt; (&lt;</a:t>
            </a:r>
            <a:r>
              <a:rPr lang="en-CA" dirty="0" err="1">
                <a:solidFill>
                  <a:srgbClr val="FFC000"/>
                </a:solidFill>
              </a:rPr>
              <a:t>Requete</a:t>
            </a:r>
            <a:r>
              <a:rPr lang="en-CA" dirty="0">
                <a:solidFill>
                  <a:srgbClr val="FFC000"/>
                </a:solidFill>
              </a:rPr>
              <a:t> X</a:t>
            </a:r>
            <a:r>
              <a:rPr lang="en-CA" dirty="0"/>
              <a:t>&gt;)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01321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819C-4B8D-96C7-BD3A-E84BEEFB402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imbriquées</a:t>
            </a:r>
            <a:r>
              <a:rPr lang="en-CA" dirty="0"/>
              <a:t> dans les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8F40E-66D3-61C9-5850-1B4D161BF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Les </a:t>
            </a:r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ainsi</a:t>
            </a:r>
            <a:r>
              <a:rPr lang="en-CA" dirty="0"/>
              <a:t> </a:t>
            </a:r>
            <a:r>
              <a:rPr lang="en-CA" dirty="0" err="1"/>
              <a:t>utilisées</a:t>
            </a:r>
            <a:r>
              <a:rPr lang="en-CA" dirty="0"/>
              <a:t> </a:t>
            </a:r>
            <a:r>
              <a:rPr lang="en-CA" dirty="0" err="1"/>
              <a:t>ont</a:t>
            </a:r>
            <a:r>
              <a:rPr lang="en-CA" dirty="0"/>
              <a:t> deux </a:t>
            </a:r>
            <a:r>
              <a:rPr lang="en-CA" dirty="0" err="1"/>
              <a:t>caractéristiques</a:t>
            </a:r>
            <a:endParaRPr lang="en-CA" dirty="0"/>
          </a:p>
          <a:p>
            <a:pPr lvl="1"/>
            <a:r>
              <a:rPr lang="en-CA" dirty="0" err="1"/>
              <a:t>Elles</a:t>
            </a:r>
            <a:r>
              <a:rPr lang="en-CA" dirty="0"/>
              <a:t> ne </a:t>
            </a:r>
            <a:r>
              <a:rPr lang="en-CA" dirty="0" err="1"/>
              <a:t>retournent</a:t>
            </a:r>
            <a:r>
              <a:rPr lang="en-CA" dirty="0"/>
              <a:t> </a:t>
            </a:r>
            <a:r>
              <a:rPr lang="en-CA" dirty="0" err="1"/>
              <a:t>généralement</a:t>
            </a:r>
            <a:r>
              <a:rPr lang="en-CA" dirty="0"/>
              <a:t> la </a:t>
            </a:r>
            <a:r>
              <a:rPr lang="en-CA" dirty="0" err="1"/>
              <a:t>ou</a:t>
            </a:r>
            <a:r>
              <a:rPr lang="en-CA" dirty="0"/>
              <a:t> les </a:t>
            </a:r>
            <a:r>
              <a:rPr lang="en-CA" dirty="0" err="1"/>
              <a:t>valeurs</a:t>
            </a:r>
            <a:r>
              <a:rPr lang="en-CA" dirty="0"/>
              <a:t> que d’un </a:t>
            </a:r>
            <a:r>
              <a:rPr lang="en-CA" dirty="0" err="1"/>
              <a:t>seul</a:t>
            </a:r>
            <a:r>
              <a:rPr lang="en-CA" dirty="0"/>
              <a:t> des champs</a:t>
            </a:r>
          </a:p>
          <a:p>
            <a:pPr lvl="1"/>
            <a:r>
              <a:rPr lang="en-CA" dirty="0" err="1"/>
              <a:t>Selon</a:t>
            </a:r>
            <a:r>
              <a:rPr lang="en-CA" dirty="0"/>
              <a:t> le </a:t>
            </a:r>
            <a:r>
              <a:rPr lang="en-CA" dirty="0" err="1"/>
              <a:t>nombre</a:t>
            </a:r>
            <a:r>
              <a:rPr lang="en-CA" dirty="0"/>
              <a:t> de </a:t>
            </a:r>
            <a:r>
              <a:rPr lang="en-CA" dirty="0" err="1"/>
              <a:t>résultats</a:t>
            </a:r>
            <a:r>
              <a:rPr lang="en-CA" dirty="0"/>
              <a:t> </a:t>
            </a:r>
            <a:r>
              <a:rPr lang="en-CA" dirty="0" err="1"/>
              <a:t>retournés</a:t>
            </a:r>
            <a:r>
              <a:rPr lang="en-CA" dirty="0"/>
              <a:t>, les </a:t>
            </a:r>
            <a:r>
              <a:rPr lang="en-CA" dirty="0" err="1"/>
              <a:t>opérateurs</a:t>
            </a:r>
            <a:r>
              <a:rPr lang="en-CA" dirty="0"/>
              <a:t> ne </a:t>
            </a:r>
            <a:r>
              <a:rPr lang="en-CA" dirty="0" err="1"/>
              <a:t>pourront</a:t>
            </a:r>
            <a:r>
              <a:rPr lang="en-CA" dirty="0"/>
              <a:t> pas </a:t>
            </a:r>
            <a:r>
              <a:rPr lang="en-CA" dirty="0" err="1"/>
              <a:t>tous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utilisés</a:t>
            </a:r>
            <a:r>
              <a:rPr lang="en-CA" dirty="0"/>
              <a:t>.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</a:t>
            </a:r>
            <a:r>
              <a:rPr lang="en-CA" dirty="0" err="1"/>
              <a:t>couvrir</a:t>
            </a:r>
            <a:endParaRPr lang="en-CA" dirty="0"/>
          </a:p>
          <a:p>
            <a:pPr lvl="1"/>
            <a:r>
              <a:rPr lang="en-CA" dirty="0" err="1"/>
              <a:t>Requête</a:t>
            </a:r>
            <a:r>
              <a:rPr lang="en-CA" dirty="0"/>
              <a:t> qui ne </a:t>
            </a:r>
            <a:r>
              <a:rPr lang="en-CA" dirty="0" err="1"/>
              <a:t>retourne</a:t>
            </a:r>
            <a:r>
              <a:rPr lang="en-CA" dirty="0"/>
              <a:t> </a:t>
            </a:r>
            <a:r>
              <a:rPr lang="en-CA" dirty="0" err="1"/>
              <a:t>qu’un</a:t>
            </a:r>
            <a:r>
              <a:rPr lang="en-CA" dirty="0"/>
              <a:t>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résultat</a:t>
            </a:r>
            <a:endParaRPr lang="en-CA" dirty="0"/>
          </a:p>
          <a:p>
            <a:pPr lvl="1"/>
            <a:r>
              <a:rPr lang="en-CA" dirty="0" err="1"/>
              <a:t>Requête</a:t>
            </a:r>
            <a:r>
              <a:rPr lang="en-CA" dirty="0"/>
              <a:t> qui </a:t>
            </a:r>
            <a:r>
              <a:rPr lang="en-CA" dirty="0" err="1"/>
              <a:t>retourne</a:t>
            </a:r>
            <a:r>
              <a:rPr lang="en-CA" dirty="0"/>
              <a:t> un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résultats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3901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CA" dirty="0" err="1"/>
              <a:t>Requête</a:t>
            </a:r>
            <a:r>
              <a:rPr lang="en-CA" dirty="0"/>
              <a:t> à un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résultat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09375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F5734-891C-8B96-5D74-4B8D848614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Requête</a:t>
            </a:r>
            <a:r>
              <a:rPr lang="en-CA" dirty="0"/>
              <a:t> à un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résultat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59BB9-A674-EC09-9DC2-19B22A14EA0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</a:t>
            </a:r>
            <a:r>
              <a:rPr lang="en-CA" dirty="0" err="1"/>
              <a:t>requête</a:t>
            </a:r>
            <a:r>
              <a:rPr lang="en-CA" dirty="0"/>
              <a:t> qui ne </a:t>
            </a:r>
            <a:r>
              <a:rPr lang="en-CA" dirty="0" err="1"/>
              <a:t>retourne</a:t>
            </a:r>
            <a:r>
              <a:rPr lang="en-CA" dirty="0"/>
              <a:t> </a:t>
            </a:r>
            <a:r>
              <a:rPr lang="en-CA" dirty="0" err="1"/>
              <a:t>qu’un</a:t>
            </a:r>
            <a:r>
              <a:rPr lang="en-CA" dirty="0"/>
              <a:t>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résultat</a:t>
            </a:r>
            <a:r>
              <a:rPr lang="en-CA" dirty="0"/>
              <a:t> </a:t>
            </a:r>
            <a:r>
              <a:rPr lang="en-CA" dirty="0" err="1"/>
              <a:t>signifie</a:t>
            </a:r>
            <a:r>
              <a:rPr lang="en-CA" dirty="0"/>
              <a:t>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avez</a:t>
            </a:r>
            <a:r>
              <a:rPr lang="en-CA" dirty="0"/>
              <a:t> la </a:t>
            </a:r>
            <a:r>
              <a:rPr lang="en-CA" dirty="0" err="1"/>
              <a:t>garantie</a:t>
            </a:r>
            <a:r>
              <a:rPr lang="en-CA" dirty="0"/>
              <a:t> </a:t>
            </a:r>
            <a:r>
              <a:rPr lang="en-CA" dirty="0" err="1"/>
              <a:t>qu’elle</a:t>
            </a:r>
            <a:r>
              <a:rPr lang="en-CA" dirty="0"/>
              <a:t> ne </a:t>
            </a:r>
            <a:r>
              <a:rPr lang="en-CA" dirty="0" err="1"/>
              <a:t>contiendra</a:t>
            </a:r>
            <a:r>
              <a:rPr lang="en-CA" dirty="0"/>
              <a:t> </a:t>
            </a:r>
            <a:r>
              <a:rPr lang="en-CA" dirty="0" err="1"/>
              <a:t>qu’une</a:t>
            </a:r>
            <a:r>
              <a:rPr lang="en-CA" dirty="0"/>
              <a:t> </a:t>
            </a:r>
            <a:r>
              <a:rPr lang="en-CA" dirty="0" err="1"/>
              <a:t>seule</a:t>
            </a:r>
            <a:r>
              <a:rPr lang="en-CA" dirty="0"/>
              <a:t> </a:t>
            </a:r>
            <a:r>
              <a:rPr lang="en-CA" dirty="0" err="1"/>
              <a:t>ligne</a:t>
            </a:r>
            <a:r>
              <a:rPr lang="en-CA" dirty="0"/>
              <a:t> et un </a:t>
            </a:r>
            <a:r>
              <a:rPr lang="en-CA" dirty="0" err="1"/>
              <a:t>seul</a:t>
            </a:r>
            <a:r>
              <a:rPr lang="en-CA" dirty="0"/>
              <a:t> champ.</a:t>
            </a:r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requêtes</a:t>
            </a:r>
            <a:r>
              <a:rPr lang="en-CA" dirty="0"/>
              <a:t> respondent </a:t>
            </a:r>
            <a:r>
              <a:rPr lang="en-CA" dirty="0" err="1"/>
              <a:t>généralement</a:t>
            </a:r>
            <a:r>
              <a:rPr lang="en-CA" dirty="0"/>
              <a:t> </a:t>
            </a:r>
            <a:r>
              <a:rPr lang="en-CA" dirty="0" err="1"/>
              <a:t>ont</a:t>
            </a:r>
            <a:r>
              <a:rPr lang="en-CA" dirty="0"/>
              <a:t> des questions </a:t>
            </a:r>
            <a:r>
              <a:rPr lang="en-CA" dirty="0" err="1"/>
              <a:t>telles</a:t>
            </a:r>
            <a:r>
              <a:rPr lang="en-CA" dirty="0"/>
              <a:t> que:</a:t>
            </a:r>
          </a:p>
          <a:p>
            <a:pPr lvl="1"/>
            <a:r>
              <a:rPr lang="en-CA" dirty="0"/>
              <a:t>Le </a:t>
            </a:r>
            <a:r>
              <a:rPr lang="en-CA" dirty="0" err="1"/>
              <a:t>montant</a:t>
            </a:r>
            <a:r>
              <a:rPr lang="en-CA" dirty="0"/>
              <a:t> de la plus </a:t>
            </a:r>
            <a:r>
              <a:rPr lang="en-CA" dirty="0" err="1"/>
              <a:t>grande</a:t>
            </a:r>
            <a:r>
              <a:rPr lang="en-CA" dirty="0"/>
              <a:t> </a:t>
            </a:r>
            <a:r>
              <a:rPr lang="en-CA" dirty="0" err="1"/>
              <a:t>commande</a:t>
            </a:r>
            <a:r>
              <a:rPr lang="en-CA" dirty="0"/>
              <a:t> qui a </a:t>
            </a:r>
            <a:r>
              <a:rPr lang="en-CA" dirty="0" err="1"/>
              <a:t>été</a:t>
            </a:r>
            <a:r>
              <a:rPr lang="en-CA" dirty="0"/>
              <a:t> passé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moyenne</a:t>
            </a:r>
            <a:r>
              <a:rPr lang="en-CA" dirty="0"/>
              <a:t> des </a:t>
            </a:r>
            <a:r>
              <a:rPr lang="en-CA" dirty="0" err="1"/>
              <a:t>résultats</a:t>
            </a:r>
            <a:r>
              <a:rPr lang="en-CA" dirty="0"/>
              <a:t> de la </a:t>
            </a:r>
            <a:r>
              <a:rPr lang="en-CA" dirty="0" err="1"/>
              <a:t>classe</a:t>
            </a:r>
            <a:endParaRPr lang="en-CA" dirty="0"/>
          </a:p>
          <a:p>
            <a:pPr lvl="1"/>
            <a:r>
              <a:rPr lang="en-CA" dirty="0" err="1"/>
              <a:t>L’équipe</a:t>
            </a:r>
            <a:r>
              <a:rPr lang="en-CA" dirty="0"/>
              <a:t> qui a </a:t>
            </a:r>
            <a:r>
              <a:rPr lang="en-CA" dirty="0" err="1"/>
              <a:t>eu</a:t>
            </a:r>
            <a:r>
              <a:rPr lang="en-CA" dirty="0"/>
              <a:t> le plus de </a:t>
            </a:r>
            <a:r>
              <a:rPr lang="en-CA" dirty="0" err="1"/>
              <a:t>victoire</a:t>
            </a:r>
            <a:endParaRPr lang="en-CA" dirty="0"/>
          </a:p>
          <a:p>
            <a:pPr lvl="1"/>
            <a:r>
              <a:rPr lang="en-CA" dirty="0"/>
              <a:t>Etc.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6575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0A8BC-9294-D3B0-98D3-54B975497CA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Requête</a:t>
            </a:r>
            <a:r>
              <a:rPr lang="en-CA" dirty="0"/>
              <a:t> à un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résultat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81604-EE70-255E-5462-598BEBBC44F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</a:t>
            </a:r>
            <a:r>
              <a:rPr lang="en-CA" dirty="0" err="1"/>
              <a:t>requête</a:t>
            </a:r>
            <a:r>
              <a:rPr lang="en-CA" dirty="0"/>
              <a:t> qui </a:t>
            </a:r>
            <a:r>
              <a:rPr lang="en-CA" dirty="0" err="1"/>
              <a:t>retourne</a:t>
            </a:r>
            <a:r>
              <a:rPr lang="en-CA" dirty="0"/>
              <a:t> un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résultat</a:t>
            </a:r>
            <a:r>
              <a:rPr lang="en-CA" dirty="0"/>
              <a:t> sera </a:t>
            </a:r>
            <a:r>
              <a:rPr lang="en-CA" dirty="0" err="1"/>
              <a:t>typiquement</a:t>
            </a:r>
            <a:r>
              <a:rPr lang="en-CA" dirty="0"/>
              <a:t> </a:t>
            </a:r>
            <a:r>
              <a:rPr lang="en-CA" dirty="0" err="1"/>
              <a:t>utilisée</a:t>
            </a:r>
            <a:r>
              <a:rPr lang="en-CA" dirty="0"/>
              <a:t> avec les </a:t>
            </a:r>
            <a:r>
              <a:rPr lang="en-CA" dirty="0" err="1"/>
              <a:t>opérateurs</a:t>
            </a:r>
            <a:r>
              <a:rPr lang="en-CA" dirty="0"/>
              <a:t> </a:t>
            </a:r>
            <a:r>
              <a:rPr lang="en-CA" dirty="0" err="1"/>
              <a:t>suivant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&gt;</a:t>
            </a:r>
          </a:p>
          <a:p>
            <a:pPr lvl="1"/>
            <a:r>
              <a:rPr lang="en-CA" dirty="0"/>
              <a:t>&gt;=</a:t>
            </a:r>
          </a:p>
          <a:p>
            <a:pPr lvl="1"/>
            <a:r>
              <a:rPr lang="en-CA" dirty="0"/>
              <a:t>&lt;</a:t>
            </a:r>
          </a:p>
          <a:p>
            <a:pPr lvl="1"/>
            <a:r>
              <a:rPr lang="en-CA" dirty="0"/>
              <a:t>&lt;=</a:t>
            </a:r>
          </a:p>
          <a:p>
            <a:pPr lvl="1"/>
            <a:r>
              <a:rPr lang="en-CA" dirty="0"/>
              <a:t>=</a:t>
            </a:r>
          </a:p>
          <a:p>
            <a:pPr lvl="1"/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17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Rappel du dernier cours</a:t>
            </a:r>
          </a:p>
          <a:p>
            <a:r>
              <a:rPr lang="fr-CA" dirty="0"/>
              <a:t>Introduction</a:t>
            </a:r>
          </a:p>
          <a:p>
            <a:r>
              <a:rPr lang="fr-CA" dirty="0"/>
              <a:t>Requêtes imbriquées</a:t>
            </a:r>
          </a:p>
          <a:p>
            <a:r>
              <a:rPr lang="fr-CA" dirty="0"/>
              <a:t>Les vues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0205208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5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Id_programme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Titre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Durée (</a:t>
                      </a:r>
                      <a:r>
                        <a:rPr lang="en-US" dirty="0" err="1"/>
                        <a:t>année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Informatique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Comptabilité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Mécanique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Médecine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42187478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ID_etudiant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Id_programme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Alexandre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George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Robert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Gerard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Mélanie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B81B265-0116-437E-BEA5-D85DFA6EE1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6027" y="4634144"/>
            <a:ext cx="5078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Comment sortir la liste des étudiants dans le</a:t>
            </a:r>
          </a:p>
          <a:p>
            <a:r>
              <a:rPr lang="fr-CA" dirty="0"/>
              <a:t>programme le plus long?</a:t>
            </a:r>
          </a:p>
        </p:txBody>
      </p:sp>
    </p:spTree>
    <p:extLst>
      <p:ext uri="{BB962C8B-B14F-4D97-AF65-F5344CB8AC3E}">
        <p14:creationId xmlns:p14="http://schemas.microsoft.com/office/powerpoint/2010/main" val="2245338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7C5E2-18B2-0181-1C31-E4042B2B8C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C383D-D0F9-2B53-DEA8-2DA834BAE68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Réponse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E70906-124A-0A33-7413-466A861A9AF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50700" y="2653921"/>
            <a:ext cx="11090600" cy="180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23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7C18E-3246-BAFD-1095-65849288D93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3231E-7A29-6A18-BC06-7B797874F06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Explication: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imbriquée</a:t>
            </a:r>
            <a:r>
              <a:rPr lang="en-CA" dirty="0"/>
              <a:t> </a:t>
            </a:r>
            <a:r>
              <a:rPr lang="en-CA" dirty="0" err="1"/>
              <a:t>produit</a:t>
            </a:r>
            <a:r>
              <a:rPr lang="en-CA" dirty="0"/>
              <a:t> un </a:t>
            </a:r>
            <a:r>
              <a:rPr lang="en-CA" dirty="0" err="1"/>
              <a:t>seul</a:t>
            </a:r>
            <a:r>
              <a:rPr lang="en-CA" dirty="0"/>
              <a:t> </a:t>
            </a:r>
            <a:r>
              <a:rPr lang="en-CA" dirty="0" err="1"/>
              <a:t>élément</a:t>
            </a:r>
            <a:r>
              <a:rPr lang="en-CA" dirty="0"/>
              <a:t>: le </a:t>
            </a:r>
            <a:r>
              <a:rPr lang="en-CA" dirty="0" err="1"/>
              <a:t>id_programme</a:t>
            </a:r>
            <a:r>
              <a:rPr lang="en-CA" dirty="0"/>
              <a:t> du programme qui a la plus </a:t>
            </a:r>
            <a:r>
              <a:rPr lang="en-CA" dirty="0" err="1"/>
              <a:t>grande</a:t>
            </a:r>
            <a:r>
              <a:rPr lang="en-CA" dirty="0"/>
              <a:t> durée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principale</a:t>
            </a:r>
            <a:r>
              <a:rPr lang="en-CA" dirty="0"/>
              <a:t> utilise </a:t>
            </a:r>
            <a:r>
              <a:rPr lang="en-CA" dirty="0" err="1"/>
              <a:t>comme</a:t>
            </a:r>
            <a:r>
              <a:rPr lang="en-CA" dirty="0"/>
              <a:t> condition de </a:t>
            </a:r>
            <a:r>
              <a:rPr lang="en-CA" dirty="0" err="1"/>
              <a:t>n’afficher</a:t>
            </a:r>
            <a:r>
              <a:rPr lang="en-CA" dirty="0"/>
              <a:t> que le programme don’t le </a:t>
            </a:r>
            <a:r>
              <a:rPr lang="en-CA" dirty="0" err="1"/>
              <a:t>id_programme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valeur</a:t>
            </a:r>
            <a:r>
              <a:rPr lang="en-CA" dirty="0"/>
              <a:t>.</a:t>
            </a:r>
          </a:p>
          <a:p>
            <a:pPr lvl="1"/>
            <a:r>
              <a:rPr lang="en-CA" dirty="0"/>
              <a:t>On se </a:t>
            </a:r>
            <a:r>
              <a:rPr lang="en-CA" dirty="0" err="1"/>
              <a:t>retrouve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avec </a:t>
            </a:r>
            <a:r>
              <a:rPr lang="en-CA" dirty="0" err="1"/>
              <a:t>Mélanie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</a:t>
            </a:r>
            <a:r>
              <a:rPr lang="en-CA" dirty="0" err="1"/>
              <a:t>valeur</a:t>
            </a:r>
            <a:r>
              <a:rPr lang="en-CA" dirty="0"/>
              <a:t> </a:t>
            </a:r>
            <a:r>
              <a:rPr lang="en-CA" dirty="0" err="1"/>
              <a:t>puisque</a:t>
            </a:r>
            <a:r>
              <a:rPr lang="en-CA" dirty="0"/>
              <a:t> le programme de </a:t>
            </a:r>
            <a:r>
              <a:rPr lang="en-CA" dirty="0" err="1"/>
              <a:t>médecine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effet</a:t>
            </a:r>
            <a:r>
              <a:rPr lang="en-CA" dirty="0"/>
              <a:t> le plus long.</a:t>
            </a:r>
          </a:p>
          <a:p>
            <a:pPr lvl="1"/>
            <a:endParaRPr lang="en-CA" dirty="0"/>
          </a:p>
          <a:p>
            <a:r>
              <a:rPr lang="en-CA" dirty="0" err="1"/>
              <a:t>Passons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 aux </a:t>
            </a:r>
            <a:r>
              <a:rPr lang="en-CA" dirty="0" err="1"/>
              <a:t>requêtes</a:t>
            </a:r>
            <a:r>
              <a:rPr lang="en-CA" dirty="0"/>
              <a:t> qui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retourner</a:t>
            </a:r>
            <a:r>
              <a:rPr lang="en-CA" dirty="0"/>
              <a:t>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valeurs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978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CA" dirty="0" err="1"/>
              <a:t>Requête</a:t>
            </a:r>
            <a:r>
              <a:rPr lang="en-CA" dirty="0"/>
              <a:t> à un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résultats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37976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9C9E-9A0A-A189-6B8C-744B5DBB7D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Requête</a:t>
            </a:r>
            <a:r>
              <a:rPr lang="en-CA" dirty="0"/>
              <a:t> à un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résultats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A8C38-132D-B456-0D49-4FEADB20787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requêtes</a:t>
            </a:r>
            <a:r>
              <a:rPr lang="en-CA" dirty="0"/>
              <a:t> </a:t>
            </a:r>
            <a:r>
              <a:rPr lang="en-CA" dirty="0" err="1"/>
              <a:t>imbriquées</a:t>
            </a:r>
            <a:r>
              <a:rPr lang="en-CA" dirty="0"/>
              <a:t> qui </a:t>
            </a:r>
            <a:r>
              <a:rPr lang="en-CA" dirty="0" err="1"/>
              <a:t>produisent</a:t>
            </a:r>
            <a:r>
              <a:rPr lang="en-CA" dirty="0"/>
              <a:t> un </a:t>
            </a:r>
            <a:r>
              <a:rPr lang="en-CA" dirty="0" err="1"/>
              <a:t>résultat</a:t>
            </a:r>
            <a:r>
              <a:rPr lang="en-CA" dirty="0"/>
              <a:t> </a:t>
            </a:r>
            <a:r>
              <a:rPr lang="en-CA" dirty="0" err="1"/>
              <a:t>possédant</a:t>
            </a:r>
            <a:r>
              <a:rPr lang="en-CA" dirty="0"/>
              <a:t>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valeurs</a:t>
            </a:r>
            <a:r>
              <a:rPr lang="en-CA" dirty="0"/>
              <a:t>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utilisées</a:t>
            </a:r>
            <a:r>
              <a:rPr lang="en-CA" dirty="0"/>
              <a:t> avec </a:t>
            </a:r>
            <a:r>
              <a:rPr lang="en-CA" dirty="0" err="1"/>
              <a:t>l’opérateur</a:t>
            </a:r>
            <a:r>
              <a:rPr lang="en-CA" dirty="0"/>
              <a:t> IN.</a:t>
            </a:r>
          </a:p>
          <a:p>
            <a:endParaRPr lang="en-CA" dirty="0"/>
          </a:p>
          <a:p>
            <a:r>
              <a:rPr lang="en-CA" dirty="0" err="1"/>
              <a:t>C’est</a:t>
            </a:r>
            <a:r>
              <a:rPr lang="en-CA" dirty="0"/>
              <a:t> </a:t>
            </a:r>
            <a:r>
              <a:rPr lang="en-CA" dirty="0" err="1"/>
              <a:t>l’équivalent</a:t>
            </a:r>
            <a:r>
              <a:rPr lang="en-CA" dirty="0"/>
              <a:t> de </a:t>
            </a:r>
            <a:r>
              <a:rPr lang="en-CA" dirty="0" err="1"/>
              <a:t>définir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liste</a:t>
            </a:r>
            <a:r>
              <a:rPr lang="en-CA" dirty="0"/>
              <a:t> de </a:t>
            </a:r>
            <a:r>
              <a:rPr lang="en-CA" dirty="0" err="1"/>
              <a:t>valeur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on a fait au </a:t>
            </a:r>
            <a:r>
              <a:rPr lang="en-CA" dirty="0" err="1"/>
              <a:t>cours</a:t>
            </a:r>
            <a:r>
              <a:rPr lang="en-CA" dirty="0"/>
              <a:t> 2, </a:t>
            </a:r>
            <a:r>
              <a:rPr lang="en-CA" dirty="0" err="1"/>
              <a:t>mais</a:t>
            </a:r>
            <a:r>
              <a:rPr lang="en-CA" dirty="0"/>
              <a:t> la </a:t>
            </a:r>
            <a:r>
              <a:rPr lang="en-CA" dirty="0" err="1"/>
              <a:t>liste</a:t>
            </a:r>
            <a:r>
              <a:rPr lang="en-CA" dirty="0"/>
              <a:t> sera </a:t>
            </a:r>
            <a:r>
              <a:rPr lang="en-CA" dirty="0" err="1"/>
              <a:t>définie</a:t>
            </a:r>
            <a:r>
              <a:rPr lang="en-CA" dirty="0"/>
              <a:t> par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faire…</a:t>
            </a:r>
          </a:p>
        </p:txBody>
      </p:sp>
    </p:spTree>
    <p:extLst>
      <p:ext uri="{BB962C8B-B14F-4D97-AF65-F5344CB8AC3E}">
        <p14:creationId xmlns:p14="http://schemas.microsoft.com/office/powerpoint/2010/main" val="2728038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00E0-880F-44EF-B707-7AE798F66C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 (IN)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71309-B658-455F-8032-8C011D5520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SELECT &lt;champs&gt;</a:t>
            </a:r>
          </a:p>
          <a:p>
            <a:pPr marL="0" indent="0">
              <a:buNone/>
            </a:pPr>
            <a:r>
              <a:rPr lang="en-US" dirty="0"/>
              <a:t>FROM &lt;table&gt;</a:t>
            </a:r>
          </a:p>
          <a:p>
            <a:pPr marL="0" indent="0">
              <a:buNone/>
            </a:pPr>
            <a:r>
              <a:rPr lang="en-US" dirty="0"/>
              <a:t>WHERE &lt;champ&gt; in (SELECT &lt;champs&gt; </a:t>
            </a:r>
          </a:p>
          <a:p>
            <a:pPr marL="0" indent="0">
              <a:buNone/>
            </a:pPr>
            <a:r>
              <a:rPr lang="en-US" dirty="0"/>
              <a:t>					    FROM &lt;table&gt; </a:t>
            </a:r>
          </a:p>
          <a:p>
            <a:pPr marL="0" indent="0">
              <a:buNone/>
            </a:pPr>
            <a:r>
              <a:rPr lang="en-US" dirty="0"/>
              <a:t>                                    WHERE &lt;condition&gt;)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Reprenons</a:t>
            </a:r>
            <a:r>
              <a:rPr lang="en-US" dirty="0"/>
              <a:t> un des </a:t>
            </a:r>
            <a:r>
              <a:rPr lang="en-US" dirty="0" err="1"/>
              <a:t>exemples</a:t>
            </a:r>
            <a:r>
              <a:rPr lang="en-US" dirty="0"/>
              <a:t> </a:t>
            </a:r>
            <a:r>
              <a:rPr lang="en-US" dirty="0" err="1"/>
              <a:t>précédents</a:t>
            </a:r>
            <a:r>
              <a:rPr lang="en-US" dirty="0"/>
              <a:t>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92006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B81B265-0116-437E-BEA5-D85DFA6EE1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6027" y="4634144"/>
            <a:ext cx="5589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Comment sortir la liste des articles qui font partie</a:t>
            </a:r>
          </a:p>
          <a:p>
            <a:r>
              <a:rPr lang="fr-CA" dirty="0"/>
              <a:t>de la commande effectuée le 2017-11-20?</a:t>
            </a:r>
          </a:p>
        </p:txBody>
      </p:sp>
    </p:spTree>
    <p:extLst>
      <p:ext uri="{BB962C8B-B14F-4D97-AF65-F5344CB8AC3E}">
        <p14:creationId xmlns:p14="http://schemas.microsoft.com/office/powerpoint/2010/main" val="287616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21DE6-F83F-4B51-BAB4-D93D06BDDD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1EFA-B629-4FD5-B7D5-5D9EAC6DF3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nom FROM Article WHERE </a:t>
            </a:r>
            <a:r>
              <a:rPr lang="fr-CA" dirty="0" err="1"/>
              <a:t>id_commande</a:t>
            </a:r>
            <a:r>
              <a:rPr lang="fr-CA" dirty="0"/>
              <a:t> in (</a:t>
            </a:r>
          </a:p>
          <a:p>
            <a:pPr marL="0" indent="0">
              <a:buNone/>
            </a:pPr>
            <a:r>
              <a:rPr lang="fr-CA" dirty="0"/>
              <a:t>	(SELECT </a:t>
            </a:r>
            <a:r>
              <a:rPr lang="fr-CA" dirty="0" err="1"/>
              <a:t>id_commande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	  FROM commande </a:t>
            </a:r>
          </a:p>
          <a:p>
            <a:pPr marL="0" indent="0">
              <a:buNone/>
            </a:pPr>
            <a:r>
              <a:rPr lang="fr-CA" dirty="0"/>
              <a:t>	  WHERE Date='</a:t>
            </a:r>
            <a:r>
              <a:rPr lang="en-US" dirty="0"/>
              <a:t>2017-11-20</a:t>
            </a:r>
            <a:r>
              <a:rPr lang="fr-CA" dirty="0"/>
              <a:t>')</a:t>
            </a:r>
          </a:p>
        </p:txBody>
      </p:sp>
    </p:spTree>
    <p:extLst>
      <p:ext uri="{BB962C8B-B14F-4D97-AF65-F5344CB8AC3E}">
        <p14:creationId xmlns:p14="http://schemas.microsoft.com/office/powerpoint/2010/main" val="859838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E7861-3DAB-4B72-834E-3D5F0F0703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906ED-C3CF-4593-A1E4-2383E2E6CDB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n'y a pas de limite à combien de requêtes on peut imbriquer.</a:t>
            </a:r>
          </a:p>
          <a:p>
            <a:endParaRPr lang="fr-CA" dirty="0"/>
          </a:p>
          <a:p>
            <a:r>
              <a:rPr lang="fr-CA" dirty="0"/>
              <a:t>C'est une approche qui peut être résolue séquentiellement, mais qui peut rapidement faire du code relativement complexe à lire.</a:t>
            </a:r>
          </a:p>
          <a:p>
            <a:endParaRPr lang="fr-CA" dirty="0"/>
          </a:p>
          <a:p>
            <a:r>
              <a:rPr lang="fr-CA" dirty="0"/>
              <a:t>Si l'approche ne vous convient pas, vous pouvez plutôt opter pour les </a:t>
            </a:r>
            <a:r>
              <a:rPr lang="fr-CA" u="sng" dirty="0"/>
              <a:t>jointures de table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614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vues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446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vues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vue (aussi appelée « table virtuelle ») est une table qui est calculée dynamiquement à partir d’informations contenues dans d’autres tables.</a:t>
            </a:r>
          </a:p>
          <a:p>
            <a:r>
              <a:rPr lang="fr-CA" dirty="0"/>
              <a:t>On le fait ainsi pour éviter de répéter l’information inutilement (Principe DRY – Don’t </a:t>
            </a:r>
            <a:r>
              <a:rPr lang="fr-CA" dirty="0" err="1"/>
              <a:t>repeat</a:t>
            </a:r>
            <a:r>
              <a:rPr lang="fr-CA" dirty="0"/>
              <a:t> </a:t>
            </a:r>
            <a:r>
              <a:rPr lang="fr-CA" dirty="0" err="1"/>
              <a:t>yourself</a:t>
            </a:r>
            <a:r>
              <a:rPr lang="fr-CA" dirty="0"/>
              <a:t>).</a:t>
            </a:r>
          </a:p>
          <a:p>
            <a:endParaRPr lang="fr-CA" dirty="0"/>
          </a:p>
          <a:p>
            <a:r>
              <a:rPr lang="fr-CA" dirty="0"/>
              <a:t>Pour faire simple, une vue est </a:t>
            </a:r>
            <a:r>
              <a:rPr lang="fr-CA" u="sng" dirty="0"/>
              <a:t>requête avec un nom</a:t>
            </a:r>
            <a:r>
              <a:rPr lang="fr-CA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9108656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3C796-9A6B-451A-B796-E5769011339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D67FB-B824-47B5-8326-1CB7BB7266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VIEW &lt;nom&gt; AS</a:t>
            </a:r>
          </a:p>
          <a:p>
            <a:r>
              <a:rPr lang="fr-CA" dirty="0"/>
              <a:t>&lt;requête&gt;</a:t>
            </a:r>
          </a:p>
        </p:txBody>
      </p:sp>
    </p:spTree>
    <p:extLst>
      <p:ext uri="{BB962C8B-B14F-4D97-AF65-F5344CB8AC3E}">
        <p14:creationId xmlns:p14="http://schemas.microsoft.com/office/powerpoint/2010/main" val="2489409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Syntaxe</a:t>
            </a:r>
            <a:r>
              <a:rPr lang="en-US" dirty="0"/>
              <a:t> (</a:t>
            </a:r>
            <a:r>
              <a:rPr lang="en-US" dirty="0" err="1"/>
              <a:t>Exemple</a:t>
            </a:r>
            <a:r>
              <a:rPr lang="en-US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CREATE VIEW </a:t>
            </a:r>
            <a:r>
              <a:rPr lang="en-US" dirty="0" err="1"/>
              <a:t>vue_client_rabais</a:t>
            </a:r>
            <a:r>
              <a:rPr lang="en-US" dirty="0"/>
              <a:t> AS</a:t>
            </a:r>
            <a:br>
              <a:rPr lang="en-US" dirty="0"/>
            </a:br>
            <a:r>
              <a:rPr lang="en-US" dirty="0"/>
              <a:t>SELECT </a:t>
            </a:r>
            <a:r>
              <a:rPr lang="en-US" dirty="0" err="1"/>
              <a:t>no_compte</a:t>
            </a:r>
            <a:r>
              <a:rPr lang="en-US" dirty="0"/>
              <a:t>, nom, </a:t>
            </a:r>
            <a:r>
              <a:rPr lang="en-US" dirty="0" err="1"/>
              <a:t>prenom</a:t>
            </a:r>
            <a:br>
              <a:rPr lang="en-US" dirty="0"/>
            </a:br>
            <a:r>
              <a:rPr lang="en-US" dirty="0"/>
              <a:t>FROM client</a:t>
            </a:r>
            <a:br>
              <a:rPr lang="en-US" dirty="0"/>
            </a:br>
            <a:r>
              <a:rPr lang="en-US" dirty="0"/>
              <a:t>WHERE (age &lt; 25) or (age &gt; 60);</a:t>
            </a:r>
          </a:p>
        </p:txBody>
      </p:sp>
    </p:spTree>
    <p:extLst>
      <p:ext uri="{BB962C8B-B14F-4D97-AF65-F5344CB8AC3E}">
        <p14:creationId xmlns:p14="http://schemas.microsoft.com/office/powerpoint/2010/main" val="13300464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vue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vue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la </a:t>
            </a:r>
            <a:r>
              <a:rPr lang="en-US" dirty="0" err="1"/>
              <a:t>considérer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n'importe</a:t>
            </a:r>
            <a:r>
              <a:rPr lang="en-US" dirty="0"/>
              <a:t> quelle table </a:t>
            </a:r>
            <a:r>
              <a:rPr lang="en-US" dirty="0" err="1"/>
              <a:t>régulière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SELECT * FROM </a:t>
            </a:r>
            <a:r>
              <a:rPr lang="en-US" dirty="0" err="1"/>
              <a:t>vue_client_rabais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32032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00390-5EBF-46DA-8A19-8C41E1D3A4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Caractéristiques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18A23-2B78-48F9-B51B-ABC8E4EDB6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/>
              <a:t>Avantage</a:t>
            </a:r>
          </a:p>
          <a:p>
            <a:pPr lvl="1"/>
            <a:r>
              <a:rPr lang="fr-CA" dirty="0"/>
              <a:t>Simplifie l'utilisation des informations courantes en évitant la redondance dans les données (Principe DRY*).</a:t>
            </a:r>
          </a:p>
          <a:p>
            <a:pPr lvl="1"/>
            <a:r>
              <a:rPr lang="fr-CA" dirty="0"/>
              <a:t>Préviens les inconsistances dans les données.</a:t>
            </a:r>
          </a:p>
          <a:p>
            <a:pPr lvl="1"/>
            <a:r>
              <a:rPr lang="fr-CA" dirty="0"/>
              <a:t>Permets de définir des accès plus granulaires (à voir dans le cours de sécurité)</a:t>
            </a:r>
          </a:p>
          <a:p>
            <a:endParaRPr lang="fr-CA" dirty="0"/>
          </a:p>
          <a:p>
            <a:r>
              <a:rPr lang="fr-CA" dirty="0"/>
              <a:t>Inconvénient</a:t>
            </a:r>
          </a:p>
          <a:p>
            <a:pPr lvl="1"/>
            <a:r>
              <a:rPr lang="fr-CA" dirty="0"/>
              <a:t>Plus lente performance due au recalcul de la vue.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*DRY = </a:t>
            </a:r>
            <a:r>
              <a:rPr lang="fr-CA" dirty="0" err="1"/>
              <a:t>Don’t</a:t>
            </a:r>
            <a:r>
              <a:rPr lang="fr-CA" dirty="0"/>
              <a:t> </a:t>
            </a:r>
            <a:r>
              <a:rPr lang="fr-CA" dirty="0" err="1"/>
              <a:t>repeat</a:t>
            </a:r>
            <a:r>
              <a:rPr lang="fr-CA" dirty="0"/>
              <a:t> </a:t>
            </a:r>
            <a:r>
              <a:rPr lang="fr-CA" dirty="0" err="1"/>
              <a:t>yourself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00407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55F9F-6F41-2935-D8FD-D1235A811B6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vues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FEDBB-C205-9FC6-99D8-AF40661E7B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Attention!</a:t>
            </a:r>
          </a:p>
          <a:p>
            <a:endParaRPr lang="en-CA" dirty="0"/>
          </a:p>
          <a:p>
            <a:r>
              <a:rPr lang="en-CA" dirty="0"/>
              <a:t>Il </a:t>
            </a:r>
            <a:r>
              <a:rPr lang="en-CA" dirty="0" err="1"/>
              <a:t>est</a:t>
            </a:r>
            <a:r>
              <a:rPr lang="en-CA" dirty="0"/>
              <a:t> possible que </a:t>
            </a:r>
            <a:r>
              <a:rPr lang="en-CA" dirty="0" err="1"/>
              <a:t>plusieurs</a:t>
            </a:r>
            <a:r>
              <a:rPr lang="en-CA" dirty="0"/>
              <a:t> tables </a:t>
            </a:r>
            <a:r>
              <a:rPr lang="en-CA" dirty="0" err="1"/>
              <a:t>jointes</a:t>
            </a:r>
            <a:r>
              <a:rPr lang="en-CA" dirty="0"/>
              <a:t> ensemble </a:t>
            </a:r>
            <a:r>
              <a:rPr lang="en-CA" dirty="0" err="1"/>
              <a:t>possèdent</a:t>
            </a:r>
            <a:r>
              <a:rPr lang="en-CA" dirty="0"/>
              <a:t> des champs qui portent les </a:t>
            </a:r>
            <a:r>
              <a:rPr lang="en-CA" dirty="0" err="1"/>
              <a:t>mêmes</a:t>
            </a:r>
            <a:r>
              <a:rPr lang="en-CA" dirty="0"/>
              <a:t> </a:t>
            </a:r>
            <a:r>
              <a:rPr lang="en-CA" dirty="0" err="1"/>
              <a:t>noms</a:t>
            </a:r>
            <a:r>
              <a:rPr lang="en-CA" dirty="0"/>
              <a:t>.</a:t>
            </a:r>
          </a:p>
          <a:p>
            <a:r>
              <a:rPr lang="en-CA" dirty="0"/>
              <a:t>Si </a:t>
            </a:r>
            <a:r>
              <a:rPr lang="en-CA" dirty="0" err="1"/>
              <a:t>c’est</a:t>
            </a:r>
            <a:r>
              <a:rPr lang="en-CA" dirty="0"/>
              <a:t> le </a:t>
            </a:r>
            <a:r>
              <a:rPr lang="en-CA" dirty="0" err="1"/>
              <a:t>cas</a:t>
            </a:r>
            <a:r>
              <a:rPr lang="en-CA" dirty="0"/>
              <a:t>, il sera indispensable </a:t>
            </a:r>
            <a:r>
              <a:rPr lang="en-CA" dirty="0" err="1"/>
              <a:t>d’utiliser</a:t>
            </a:r>
            <a:r>
              <a:rPr lang="en-CA" dirty="0"/>
              <a:t> des alias sur les champs </a:t>
            </a:r>
            <a:r>
              <a:rPr lang="en-CA" dirty="0" err="1"/>
              <a:t>afin</a:t>
            </a:r>
            <a:r>
              <a:rPr lang="en-CA" dirty="0"/>
              <a:t> </a:t>
            </a:r>
            <a:r>
              <a:rPr lang="en-CA" dirty="0" err="1"/>
              <a:t>d’éviter</a:t>
            </a:r>
            <a:r>
              <a:rPr lang="en-CA" dirty="0"/>
              <a:t> que </a:t>
            </a:r>
            <a:r>
              <a:rPr lang="en-CA" dirty="0" err="1"/>
              <a:t>chacune</a:t>
            </a:r>
            <a:r>
              <a:rPr lang="en-CA" dirty="0"/>
              <a:t> des </a:t>
            </a:r>
            <a:r>
              <a:rPr lang="en-CA" dirty="0" err="1"/>
              <a:t>colonnes</a:t>
            </a:r>
            <a:r>
              <a:rPr lang="en-CA" dirty="0"/>
              <a:t> </a:t>
            </a:r>
            <a:r>
              <a:rPr lang="en-CA" dirty="0" err="1"/>
              <a:t>porte</a:t>
            </a:r>
            <a:r>
              <a:rPr lang="en-CA" dirty="0"/>
              <a:t> un nom unique.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1495387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55F9F-6F41-2935-D8FD-D1235A811B6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vues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FEDBB-C205-9FC6-99D8-AF40661E7B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Prenons</a:t>
            </a:r>
            <a:r>
              <a:rPr lang="en-CA" dirty="0"/>
              <a:t> les tables </a:t>
            </a:r>
            <a:r>
              <a:rPr lang="en-CA" dirty="0" err="1"/>
              <a:t>suivantes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839CA-5417-178E-FF9E-ACD48BC51E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0072" y="2656973"/>
            <a:ext cx="6058746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656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55F9F-6F41-2935-D8FD-D1235A811B6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vues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FEDBB-C205-9FC6-99D8-AF40661E7B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Prenons</a:t>
            </a:r>
            <a:r>
              <a:rPr lang="en-CA" dirty="0"/>
              <a:t> les tables </a:t>
            </a:r>
            <a:r>
              <a:rPr lang="en-CA" dirty="0" err="1"/>
              <a:t>suivantes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839CA-5417-178E-FF9E-ACD48BC51E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0072" y="2656973"/>
            <a:ext cx="6058746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62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55F9F-6F41-2935-D8FD-D1235A811B6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vues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FEDBB-C205-9FC6-99D8-AF40661E7B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Que se </a:t>
            </a:r>
            <a:r>
              <a:rPr lang="en-CA" dirty="0" err="1"/>
              <a:t>passera</a:t>
            </a:r>
            <a:r>
              <a:rPr lang="en-CA" dirty="0"/>
              <a:t>-t-il </a:t>
            </a:r>
            <a:r>
              <a:rPr lang="en-CA" dirty="0" err="1"/>
              <a:t>si</a:t>
            </a:r>
            <a:r>
              <a:rPr lang="en-CA" dirty="0"/>
              <a:t> on </a:t>
            </a:r>
            <a:r>
              <a:rPr lang="en-CA" dirty="0" err="1"/>
              <a:t>exécute</a:t>
            </a:r>
            <a:r>
              <a:rPr lang="en-CA" dirty="0"/>
              <a:t> la </a:t>
            </a:r>
            <a:r>
              <a:rPr lang="en-CA" dirty="0" err="1"/>
              <a:t>requête</a:t>
            </a:r>
            <a:r>
              <a:rPr lang="en-CA" dirty="0"/>
              <a:t> </a:t>
            </a:r>
            <a:r>
              <a:rPr lang="en-CA" dirty="0" err="1"/>
              <a:t>suivante</a:t>
            </a:r>
            <a:r>
              <a:rPr lang="en-CA" dirty="0"/>
              <a:t>?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CREATE VIEW </a:t>
            </a:r>
            <a:r>
              <a:rPr lang="en-CA" dirty="0" err="1"/>
              <a:t>ville_citoyen</a:t>
            </a:r>
            <a:r>
              <a:rPr lang="en-CA" dirty="0"/>
              <a:t> AS</a:t>
            </a:r>
          </a:p>
          <a:p>
            <a:pPr marL="0" indent="0">
              <a:buNone/>
            </a:pPr>
            <a:r>
              <a:rPr lang="en-CA" dirty="0"/>
              <a:t>SELECT </a:t>
            </a:r>
            <a:r>
              <a:rPr lang="en-CA" dirty="0" err="1"/>
              <a:t>citoyen.prenom</a:t>
            </a:r>
            <a:r>
              <a:rPr lang="en-CA" dirty="0"/>
              <a:t>, </a:t>
            </a:r>
            <a:r>
              <a:rPr lang="en-CA" dirty="0" err="1"/>
              <a:t>citoyen.nom</a:t>
            </a:r>
            <a:r>
              <a:rPr lang="en-CA" dirty="0"/>
              <a:t>, </a:t>
            </a:r>
            <a:r>
              <a:rPr lang="en-CA" dirty="0" err="1"/>
              <a:t>ville.nom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FROM </a:t>
            </a:r>
            <a:r>
              <a:rPr lang="en-CA" dirty="0" err="1"/>
              <a:t>citoyen</a:t>
            </a:r>
            <a:r>
              <a:rPr lang="en-CA" dirty="0"/>
              <a:t> JOIN </a:t>
            </a:r>
            <a:r>
              <a:rPr lang="en-CA" dirty="0" err="1"/>
              <a:t>ville</a:t>
            </a:r>
            <a:r>
              <a:rPr lang="en-CA" dirty="0"/>
              <a:t> on </a:t>
            </a:r>
            <a:r>
              <a:rPr lang="en-CA" dirty="0" err="1"/>
              <a:t>citoyen.id_ville</a:t>
            </a:r>
            <a:r>
              <a:rPr lang="en-CA" dirty="0"/>
              <a:t> = </a:t>
            </a:r>
            <a:r>
              <a:rPr lang="en-CA" dirty="0" err="1"/>
              <a:t>ville.id_ville</a:t>
            </a: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029568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C239-AE7C-A5B6-8F77-E77AE876F62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vues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F9432-73F2-7ED3-9C4B-1269F3C8120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Problème</a:t>
            </a:r>
            <a:r>
              <a:rPr lang="en-CA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335B8B-F737-518E-27E8-C590883F22C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6329" y="2703182"/>
            <a:ext cx="11845771" cy="257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13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1"/>
            <a:r>
              <a:rPr lang="fr-CA" dirty="0"/>
              <a:t>Au dernier cours, nous avons couvert les stratégies de création de table afin d’établir des relations entre les données.</a:t>
            </a:r>
          </a:p>
          <a:p>
            <a:pPr lvl="1"/>
            <a:r>
              <a:rPr lang="fr-CA" dirty="0"/>
              <a:t>Nous avons également couvert l’utilisation d’opération de jointure afin de combiner les données de plusieurs tables dans une requête de type « Select ».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Dans le cours d’aujourd’hui, nous continuerons de couvrir des stratégies d’intégration de données provenant de plusieurs tables.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9727E-A28D-A359-1331-45598888365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vues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69941-BBA1-5A07-792E-CFE7E12CA6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Solution: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44160B-E6B0-DED6-9EC8-3BCE929444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8755" y="2749590"/>
            <a:ext cx="8659433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718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la séance sera entièrement dédiée à du temps d’exercice en classe afin de vous préparer à l’examen 1 de la session qui aura lieu le 10 février et qui comptera pour 15% de la session.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Il est possible de créer des requêtes à l’intérieur d’autres requêtes.</a:t>
            </a:r>
          </a:p>
          <a:p>
            <a:pPr lvl="1"/>
            <a:r>
              <a:rPr lang="fr-CA" dirty="0"/>
              <a:t>Nous verrons que les cas d’application deviendront plus larges quand nous y intègrerons d’autres concepts dans les prochains cours.</a:t>
            </a:r>
          </a:p>
          <a:p>
            <a:pPr lvl="1"/>
            <a:r>
              <a:rPr lang="fr-CA" dirty="0"/>
              <a:t>Une alternative est de créer des vues et de les utiliser comme des tables afin de mieux gérer la complexité de nos requêtes.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https://docs.microsoft.com/en-us/sql/relational-databases/performance/joins?view=sql-server-2017</a:t>
            </a:r>
            <a:endParaRPr lang="fr-CA" dirty="0"/>
          </a:p>
          <a:p>
            <a:r>
              <a:rPr lang="fr-CA">
                <a:hlinkClick r:id="rId5"/>
              </a:rPr>
              <a:t>https://www.w3schools.com/sql/sql_join.asp</a:t>
            </a:r>
            <a:endParaRPr lang="fr-CA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803484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6217-02C4-4F8E-8AE3-6841FB4DA1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06DF2-0387-45FF-9E6B-17AC8EB5CC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Manipuler des données qui proviennent de plusieurs tables est un élément important des bases de données relationnelles.</a:t>
            </a:r>
          </a:p>
          <a:p>
            <a:endParaRPr lang="fr-CA" dirty="0"/>
          </a:p>
          <a:p>
            <a:r>
              <a:rPr lang="fr-CA" dirty="0"/>
              <a:t>Au dernier cours, nous l’avons fait en utilisant les opérations de jointures.</a:t>
            </a:r>
          </a:p>
          <a:p>
            <a:r>
              <a:rPr lang="fr-CA" dirty="0"/>
              <a:t>Dans le cours d’aujourd’hui, nous utiliserons une autre stratégie: </a:t>
            </a:r>
            <a:r>
              <a:rPr lang="fr-CA" u="sng" dirty="0"/>
              <a:t>les requêtes imbriquées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Nous verrons également qu’il est possible de sauvegarder le résultat d’une requête combinant plusieurs tables en utilisant </a:t>
            </a:r>
            <a:r>
              <a:rPr lang="fr-CA" u="sng" dirty="0"/>
              <a:t>les vues</a:t>
            </a:r>
            <a:r>
              <a:rPr lang="fr-CA" dirty="0"/>
              <a:t>.</a:t>
            </a:r>
          </a:p>
          <a:p>
            <a:r>
              <a:rPr lang="fr-CA" dirty="0"/>
              <a:t>Ce sont donc les concepts que nous couvrirons aujourd’hui.</a:t>
            </a:r>
          </a:p>
        </p:txBody>
      </p:sp>
    </p:spTree>
    <p:extLst>
      <p:ext uri="{BB962C8B-B14F-4D97-AF65-F5344CB8AC3E}">
        <p14:creationId xmlns:p14="http://schemas.microsoft.com/office/powerpoint/2010/main" val="141409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Requêtes imbriquées</a:t>
            </a:r>
          </a:p>
        </p:txBody>
      </p:sp>
    </p:spTree>
    <p:extLst>
      <p:ext uri="{BB962C8B-B14F-4D97-AF65-F5344CB8AC3E}">
        <p14:creationId xmlns:p14="http://schemas.microsoft.com/office/powerpoint/2010/main" val="367743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requête</a:t>
            </a:r>
            <a:r>
              <a:rPr lang="en-US" dirty="0"/>
              <a:t> </a:t>
            </a:r>
            <a:r>
              <a:rPr lang="en-US" dirty="0" err="1"/>
              <a:t>imbriquée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situation o</a:t>
            </a:r>
            <a:r>
              <a:rPr lang="en-CA" dirty="0"/>
              <a:t>ù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créée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entre </a:t>
            </a:r>
            <a:r>
              <a:rPr lang="en-US" dirty="0" err="1"/>
              <a:t>parenthèses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</a:t>
            </a:r>
            <a:r>
              <a:rPr lang="en-US" dirty="0" err="1"/>
              <a:t>utiliser</a:t>
            </a:r>
            <a:r>
              <a:rPr lang="en-US" dirty="0"/>
              <a:t> les </a:t>
            </a:r>
            <a:r>
              <a:rPr lang="en-US" dirty="0" err="1"/>
              <a:t>requêtes</a:t>
            </a:r>
            <a:r>
              <a:rPr lang="en-US" dirty="0"/>
              <a:t> </a:t>
            </a:r>
            <a:r>
              <a:rPr lang="en-US" dirty="0" err="1"/>
              <a:t>imbriquées</a:t>
            </a:r>
            <a:r>
              <a:rPr lang="en-US" dirty="0"/>
              <a:t> dans les situations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sélection</a:t>
            </a:r>
            <a:r>
              <a:rPr lang="en-US" dirty="0"/>
              <a:t> des tables (après FROM)</a:t>
            </a:r>
          </a:p>
          <a:p>
            <a:pPr lvl="1"/>
            <a:r>
              <a:rPr lang="en-US" dirty="0"/>
              <a:t>Dans la condition (WHERE)</a:t>
            </a:r>
          </a:p>
        </p:txBody>
      </p:sp>
    </p:spTree>
    <p:extLst>
      <p:ext uri="{BB962C8B-B14F-4D97-AF65-F5344CB8AC3E}">
        <p14:creationId xmlns:p14="http://schemas.microsoft.com/office/powerpoint/2010/main" val="3580332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Sélection de tables</a:t>
            </a:r>
          </a:p>
        </p:txBody>
      </p:sp>
    </p:spTree>
    <p:extLst>
      <p:ext uri="{BB962C8B-B14F-4D97-AF65-F5344CB8AC3E}">
        <p14:creationId xmlns:p14="http://schemas.microsoft.com/office/powerpoint/2010/main" val="34670135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3668</TotalTime>
  <Words>1515</Words>
  <Application>Microsoft Office PowerPoint</Application>
  <PresentationFormat>Widescreen</PresentationFormat>
  <Paragraphs>273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Century Gothic</vt:lpstr>
      <vt:lpstr>Wingdings 3</vt:lpstr>
      <vt:lpstr>Ion</vt:lpstr>
      <vt:lpstr>Requêtes imbriquées et vues</vt:lpstr>
      <vt:lpstr>Contenu</vt:lpstr>
      <vt:lpstr>Rappel du dernier cours</vt:lpstr>
      <vt:lpstr>Rappel du dernier cours</vt:lpstr>
      <vt:lpstr>Introduction</vt:lpstr>
      <vt:lpstr>Introduction</vt:lpstr>
      <vt:lpstr>Requêtes imbriquées</vt:lpstr>
      <vt:lpstr>Requêtes imbriquées</vt:lpstr>
      <vt:lpstr>Sélection de tables</vt:lpstr>
      <vt:lpstr>Sélection de tables</vt:lpstr>
      <vt:lpstr>Sélection de tables</vt:lpstr>
      <vt:lpstr>Sélection de tables</vt:lpstr>
      <vt:lpstr>Sélection de tables</vt:lpstr>
      <vt:lpstr>Condition (Where)</vt:lpstr>
      <vt:lpstr>Requêtes imbriquées dans les conditions</vt:lpstr>
      <vt:lpstr>Requêtes imbriquées dans les conditions</vt:lpstr>
      <vt:lpstr>Requête à un seul résultat</vt:lpstr>
      <vt:lpstr>Requête à un seul résultat</vt:lpstr>
      <vt:lpstr>Requête à un seul résultat</vt:lpstr>
      <vt:lpstr>Requêtes imbriquées</vt:lpstr>
      <vt:lpstr>Requêtes imbriquées</vt:lpstr>
      <vt:lpstr>Requêtes imbriquées</vt:lpstr>
      <vt:lpstr>Requête à un plusieurs résultats</vt:lpstr>
      <vt:lpstr>Requête à un plusieurs résultats</vt:lpstr>
      <vt:lpstr>Requêtes imbriquées (IN)</vt:lpstr>
      <vt:lpstr>Requêtes imbriquées</vt:lpstr>
      <vt:lpstr>Requêtes imbriquées</vt:lpstr>
      <vt:lpstr>Requêtes imbriquées</vt:lpstr>
      <vt:lpstr>Les vues</vt:lpstr>
      <vt:lpstr>Les vues</vt:lpstr>
      <vt:lpstr>Syntaxe</vt:lpstr>
      <vt:lpstr>Syntaxe (Exemple)</vt:lpstr>
      <vt:lpstr>Utiliser la vue dans une requête</vt:lpstr>
      <vt:lpstr>Caractéristiques</vt:lpstr>
      <vt:lpstr>Les vues</vt:lpstr>
      <vt:lpstr>Les vues</vt:lpstr>
      <vt:lpstr>Les vues</vt:lpstr>
      <vt:lpstr>Les vues</vt:lpstr>
      <vt:lpstr>Les vues</vt:lpstr>
      <vt:lpstr>Les vues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297</cp:revision>
  <dcterms:created xsi:type="dcterms:W3CDTF">2019-01-03T23:05:02Z</dcterms:created>
  <dcterms:modified xsi:type="dcterms:W3CDTF">2023-01-25T21:53:10Z</dcterms:modified>
</cp:coreProperties>
</file>